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20" r:id="rId2"/>
    <p:sldId id="466" r:id="rId3"/>
    <p:sldId id="484" r:id="rId4"/>
    <p:sldId id="485" r:id="rId5"/>
    <p:sldId id="486" r:id="rId6"/>
    <p:sldId id="487" r:id="rId7"/>
    <p:sldId id="488" r:id="rId8"/>
    <p:sldId id="489" r:id="rId9"/>
    <p:sldId id="490" r:id="rId10"/>
    <p:sldId id="491" r:id="rId11"/>
    <p:sldId id="467" r:id="rId12"/>
    <p:sldId id="492" r:id="rId13"/>
    <p:sldId id="493" r:id="rId14"/>
    <p:sldId id="494" r:id="rId15"/>
    <p:sldId id="495" r:id="rId16"/>
    <p:sldId id="496" r:id="rId17"/>
  </p:sldIdLst>
  <p:sldSz cx="9144000" cy="6858000" type="screen4x3"/>
  <p:notesSz cx="6735763" cy="9866313"/>
  <p:defaultTextStyle>
    <a:defPPr>
      <a:defRPr lang="en-US"/>
    </a:defPPr>
    <a:lvl1pPr algn="l" rtl="0" fontAlgn="base">
      <a:spcBef>
        <a:spcPct val="0"/>
      </a:spcBef>
      <a:spcAft>
        <a:spcPct val="0"/>
      </a:spcAft>
      <a:defRPr kumimoji="1" sz="36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36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36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36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36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36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36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36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36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CCECFF"/>
    <a:srgbClr val="9DCEFF"/>
    <a:srgbClr val="79BCFF"/>
    <a:srgbClr val="6666FF"/>
    <a:srgbClr val="6B8EFF"/>
    <a:srgbClr val="FF66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208" autoAdjust="0"/>
    <p:restoredTop sz="88141" autoAdjust="0"/>
  </p:normalViewPr>
  <p:slideViewPr>
    <p:cSldViewPr>
      <p:cViewPr>
        <p:scale>
          <a:sx n="98" d="100"/>
          <a:sy n="98" d="100"/>
        </p:scale>
        <p:origin x="-2004" y="-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08"/>
        <p:guide pos="212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19413" cy="493713"/>
          </a:xfrm>
          <a:prstGeom prst="rect">
            <a:avLst/>
          </a:prstGeom>
          <a:noFill/>
          <a:ln w="9525">
            <a:noFill/>
            <a:miter lim="800000"/>
            <a:headEnd/>
            <a:tailEnd/>
          </a:ln>
        </p:spPr>
        <p:txBody>
          <a:bodyPr vert="horz" wrap="square" lIns="90901" tIns="45450" rIns="90901" bIns="45450" numCol="1" anchor="t" anchorCtr="0" compatLnSpc="1">
            <a:prstTxWarp prst="textNoShape">
              <a:avLst/>
            </a:prstTxWarp>
          </a:bodyPr>
          <a:lstStyle>
            <a:lvl1pPr defTabSz="909638" eaLnBrk="0" hangingPunct="0">
              <a:defRPr kumimoji="0" sz="1200"/>
            </a:lvl1pPr>
          </a:lstStyle>
          <a:p>
            <a:endParaRPr lang="en-GB" altLang="ja-JP"/>
          </a:p>
        </p:txBody>
      </p:sp>
      <p:sp>
        <p:nvSpPr>
          <p:cNvPr id="3" name="Date Placeholder 2"/>
          <p:cNvSpPr>
            <a:spLocks noGrp="1"/>
          </p:cNvSpPr>
          <p:nvPr>
            <p:ph type="dt" sz="quarter" idx="1"/>
          </p:nvPr>
        </p:nvSpPr>
        <p:spPr bwMode="auto">
          <a:xfrm>
            <a:off x="3814763" y="0"/>
            <a:ext cx="2919412" cy="493713"/>
          </a:xfrm>
          <a:prstGeom prst="rect">
            <a:avLst/>
          </a:prstGeom>
          <a:noFill/>
          <a:ln w="9525">
            <a:noFill/>
            <a:miter lim="800000"/>
            <a:headEnd/>
            <a:tailEnd/>
          </a:ln>
        </p:spPr>
        <p:txBody>
          <a:bodyPr vert="horz" wrap="square" lIns="90901" tIns="45450" rIns="90901" bIns="45450" numCol="1" anchor="t" anchorCtr="0" compatLnSpc="1">
            <a:prstTxWarp prst="textNoShape">
              <a:avLst/>
            </a:prstTxWarp>
          </a:bodyPr>
          <a:lstStyle>
            <a:lvl1pPr algn="r" defTabSz="909638" eaLnBrk="0" hangingPunct="0">
              <a:defRPr kumimoji="0" sz="1200"/>
            </a:lvl1pPr>
          </a:lstStyle>
          <a:p>
            <a:fld id="{F1F523FB-327F-462D-BC85-6B1FB59CD694}" type="datetimeFigureOut">
              <a:rPr lang="en-US" altLang="ja-JP"/>
              <a:pPr/>
              <a:t>5/30/2013</a:t>
            </a:fld>
            <a:endParaRPr lang="en-GB" altLang="ja-JP"/>
          </a:p>
        </p:txBody>
      </p:sp>
      <p:sp>
        <p:nvSpPr>
          <p:cNvPr id="4" name="Footer Placeholder 3"/>
          <p:cNvSpPr>
            <a:spLocks noGrp="1"/>
          </p:cNvSpPr>
          <p:nvPr>
            <p:ph type="ftr" sz="quarter" idx="2"/>
          </p:nvPr>
        </p:nvSpPr>
        <p:spPr bwMode="auto">
          <a:xfrm>
            <a:off x="0" y="9371013"/>
            <a:ext cx="2919413" cy="493712"/>
          </a:xfrm>
          <a:prstGeom prst="rect">
            <a:avLst/>
          </a:prstGeom>
          <a:noFill/>
          <a:ln w="9525">
            <a:noFill/>
            <a:miter lim="800000"/>
            <a:headEnd/>
            <a:tailEnd/>
          </a:ln>
        </p:spPr>
        <p:txBody>
          <a:bodyPr vert="horz" wrap="square" lIns="90901" tIns="45450" rIns="90901" bIns="45450" numCol="1" anchor="b" anchorCtr="0" compatLnSpc="1">
            <a:prstTxWarp prst="textNoShape">
              <a:avLst/>
            </a:prstTxWarp>
          </a:bodyPr>
          <a:lstStyle>
            <a:lvl1pPr defTabSz="909638" eaLnBrk="0" hangingPunct="0">
              <a:defRPr kumimoji="0" sz="1200"/>
            </a:lvl1pPr>
          </a:lstStyle>
          <a:p>
            <a:endParaRPr lang="en-GB" altLang="ja-JP"/>
          </a:p>
        </p:txBody>
      </p:sp>
      <p:sp>
        <p:nvSpPr>
          <p:cNvPr id="5" name="Slide Number Placeholder 4"/>
          <p:cNvSpPr>
            <a:spLocks noGrp="1"/>
          </p:cNvSpPr>
          <p:nvPr>
            <p:ph type="sldNum" sz="quarter" idx="3"/>
          </p:nvPr>
        </p:nvSpPr>
        <p:spPr bwMode="auto">
          <a:xfrm>
            <a:off x="3814763" y="9371013"/>
            <a:ext cx="2919412" cy="493712"/>
          </a:xfrm>
          <a:prstGeom prst="rect">
            <a:avLst/>
          </a:prstGeom>
          <a:noFill/>
          <a:ln w="9525">
            <a:noFill/>
            <a:miter lim="800000"/>
            <a:headEnd/>
            <a:tailEnd/>
          </a:ln>
        </p:spPr>
        <p:txBody>
          <a:bodyPr vert="horz" wrap="square" lIns="90901" tIns="45450" rIns="90901" bIns="45450" numCol="1" anchor="b" anchorCtr="0" compatLnSpc="1">
            <a:prstTxWarp prst="textNoShape">
              <a:avLst/>
            </a:prstTxWarp>
          </a:bodyPr>
          <a:lstStyle>
            <a:lvl1pPr algn="r" defTabSz="909638" eaLnBrk="0" hangingPunct="0">
              <a:defRPr kumimoji="0" sz="1200"/>
            </a:lvl1pPr>
          </a:lstStyle>
          <a:p>
            <a:fld id="{ED9CE306-74CB-4F6F-9D97-59CEC05CAB25}" type="slidenum">
              <a:rPr lang="en-GB" altLang="ja-JP"/>
              <a:pPr/>
              <a:t>‹#›</a:t>
            </a:fld>
            <a:endParaRPr lang="en-GB" altLang="ja-JP"/>
          </a:p>
        </p:txBody>
      </p:sp>
    </p:spTree>
    <p:extLst>
      <p:ext uri="{BB962C8B-B14F-4D97-AF65-F5344CB8AC3E}">
        <p14:creationId xmlns:p14="http://schemas.microsoft.com/office/powerpoint/2010/main" val="3011142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0901" tIns="45450" rIns="90901" bIns="45450" numCol="1" anchor="t" anchorCtr="0" compatLnSpc="1">
            <a:prstTxWarp prst="textNoShape">
              <a:avLst/>
            </a:prstTxWarp>
          </a:bodyPr>
          <a:lstStyle>
            <a:lvl1pPr defTabSz="909638" eaLnBrk="0" hangingPunct="0">
              <a:defRPr kumimoji="0" sz="1200"/>
            </a:lvl1pPr>
          </a:lstStyle>
          <a:p>
            <a:endParaRPr lang="en-US" altLang="ja-JP"/>
          </a:p>
        </p:txBody>
      </p:sp>
      <p:sp>
        <p:nvSpPr>
          <p:cNvPr id="14339" name="Rectangle 3"/>
          <p:cNvSpPr>
            <a:spLocks noGrp="1" noChangeArrowheads="1"/>
          </p:cNvSpPr>
          <p:nvPr>
            <p:ph type="dt" idx="1"/>
          </p:nvPr>
        </p:nvSpPr>
        <p:spPr bwMode="auto">
          <a:xfrm>
            <a:off x="3816350" y="0"/>
            <a:ext cx="2919413" cy="493713"/>
          </a:xfrm>
          <a:prstGeom prst="rect">
            <a:avLst/>
          </a:prstGeom>
          <a:noFill/>
          <a:ln w="9525">
            <a:noFill/>
            <a:miter lim="800000"/>
            <a:headEnd/>
            <a:tailEnd/>
          </a:ln>
        </p:spPr>
        <p:txBody>
          <a:bodyPr vert="horz" wrap="square" lIns="90901" tIns="45450" rIns="90901" bIns="45450" numCol="1" anchor="t" anchorCtr="0" compatLnSpc="1">
            <a:prstTxWarp prst="textNoShape">
              <a:avLst/>
            </a:prstTxWarp>
          </a:bodyPr>
          <a:lstStyle>
            <a:lvl1pPr algn="r" defTabSz="909638" eaLnBrk="0" hangingPunct="0">
              <a:defRPr kumimoji="0" sz="1200"/>
            </a:lvl1pPr>
          </a:lstStyle>
          <a:p>
            <a:endParaRPr lang="en-US" altLang="ja-JP"/>
          </a:p>
        </p:txBody>
      </p:sp>
      <p:sp>
        <p:nvSpPr>
          <p:cNvPr id="13316"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p:spPr>
        <p:txBody>
          <a:bodyPr vert="horz" wrap="square" lIns="90901" tIns="45450" rIns="90901" bIns="45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p:spPr>
        <p:txBody>
          <a:bodyPr vert="horz" wrap="square" lIns="90901" tIns="45450" rIns="90901" bIns="45450" numCol="1" anchor="b" anchorCtr="0" compatLnSpc="1">
            <a:prstTxWarp prst="textNoShape">
              <a:avLst/>
            </a:prstTxWarp>
          </a:bodyPr>
          <a:lstStyle>
            <a:lvl1pPr defTabSz="909638" eaLnBrk="0" hangingPunct="0">
              <a:defRPr kumimoji="0" sz="1200"/>
            </a:lvl1pPr>
          </a:lstStyle>
          <a:p>
            <a:endParaRPr lang="en-US" altLang="ja-JP"/>
          </a:p>
        </p:txBody>
      </p:sp>
      <p:sp>
        <p:nvSpPr>
          <p:cNvPr id="14343"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p:spPr>
        <p:txBody>
          <a:bodyPr vert="horz" wrap="square" lIns="90901" tIns="45450" rIns="90901" bIns="45450" numCol="1" anchor="b" anchorCtr="0" compatLnSpc="1">
            <a:prstTxWarp prst="textNoShape">
              <a:avLst/>
            </a:prstTxWarp>
          </a:bodyPr>
          <a:lstStyle>
            <a:lvl1pPr algn="r" defTabSz="909638" eaLnBrk="0" hangingPunct="0">
              <a:defRPr kumimoji="0" sz="1200"/>
            </a:lvl1pPr>
          </a:lstStyle>
          <a:p>
            <a:fld id="{7F733570-CDBB-4690-B772-3F319157CEE9}" type="slidenum">
              <a:rPr lang="en-US" altLang="ja-JP"/>
              <a:pPr/>
              <a:t>‹#›</a:t>
            </a:fld>
            <a:endParaRPr lang="en-US" altLang="ja-JP"/>
          </a:p>
        </p:txBody>
      </p:sp>
    </p:spTree>
    <p:extLst>
      <p:ext uri="{BB962C8B-B14F-4D97-AF65-F5344CB8AC3E}">
        <p14:creationId xmlns:p14="http://schemas.microsoft.com/office/powerpoint/2010/main" val="3603105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8599A67-4093-48DB-B6BB-7C664872404C}" type="slidenum">
              <a:rPr lang="en-US" altLang="ja-JP"/>
              <a:pPr/>
              <a:t>1</a:t>
            </a:fld>
            <a:endParaRPr lang="en-US" altLang="ja-JP"/>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de-DE"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2"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GB" sz="1200" dirty="0" smtClean="0">
                <a:latin typeface="Calibri" pitchFamily="34" charset="0"/>
                <a:cs typeface="Calibri" pitchFamily="34" charset="0"/>
              </a:rPr>
              <a:t>Market Practices in the “T2S world” </a:t>
            </a:r>
          </a:p>
          <a:p>
            <a:pPr marL="228600" marR="0" lvl="2"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GB" sz="1200" dirty="0" smtClean="0">
              <a:latin typeface="Calibri" pitchFamily="34" charset="0"/>
              <a:cs typeface="Calibri" pitchFamily="34" charset="0"/>
            </a:endParaRPr>
          </a:p>
          <a:p>
            <a:pPr lvl="0"/>
            <a:r>
              <a:rPr lang="en-GB" sz="1200" kern="1200" dirty="0" smtClean="0">
                <a:solidFill>
                  <a:schemeClr val="tx1"/>
                </a:solidFill>
                <a:effectLst/>
                <a:latin typeface="Times New Roman" pitchFamily="18" charset="0"/>
                <a:ea typeface="+mn-ea"/>
                <a:cs typeface="+mn-cs"/>
              </a:rPr>
              <a:t>T2S settlement process will impact existing messages that will heavily impact the local market practices.  </a:t>
            </a:r>
            <a:endParaRPr lang="en-US" sz="1100" kern="1200" dirty="0" smtClean="0">
              <a:solidFill>
                <a:schemeClr val="tx1"/>
              </a:solidFill>
              <a:effectLst/>
              <a:latin typeface="Times New Roman" pitchFamily="18" charset="0"/>
              <a:ea typeface="+mn-ea"/>
              <a:cs typeface="+mn-cs"/>
            </a:endParaRPr>
          </a:p>
          <a:p>
            <a:r>
              <a:rPr lang="en-GB" sz="1200" kern="1200" dirty="0" smtClean="0">
                <a:solidFill>
                  <a:schemeClr val="tx1"/>
                </a:solidFill>
                <a:effectLst/>
                <a:latin typeface="Times New Roman" pitchFamily="18" charset="0"/>
                <a:ea typeface="+mn-ea"/>
                <a:cs typeface="+mn-cs"/>
              </a:rPr>
              <a:t>-&gt; Need to consider changes to global market practices instead of writing T2S specific market practices. </a:t>
            </a:r>
            <a:endParaRPr lang="en-US" sz="11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Question if SMPG should be driving this market practice vs. locally/regionally managed market practice. </a:t>
            </a:r>
            <a:endParaRPr lang="en-US" sz="11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-&gt; </a:t>
            </a:r>
            <a:r>
              <a:rPr lang="en-GB" sz="1200" kern="1200" dirty="0" smtClean="0">
                <a:solidFill>
                  <a:schemeClr val="tx1"/>
                </a:solidFill>
                <a:effectLst/>
                <a:latin typeface="Times New Roman" pitchFamily="18" charset="0"/>
                <a:ea typeface="+mn-ea"/>
                <a:cs typeface="+mn-cs"/>
              </a:rPr>
              <a:t>Helle clarified that this is a heads up to potential issues which need to be addressed in the future but this is not a problem at the moment. Group agreed. This topic will be re-discussed at the next</a:t>
            </a:r>
            <a:r>
              <a:rPr lang="en-US" sz="1200" kern="1200" dirty="0" smtClean="0">
                <a:solidFill>
                  <a:schemeClr val="tx1"/>
                </a:solidFill>
                <a:effectLst/>
                <a:latin typeface="Times New Roman" pitchFamily="18" charset="0"/>
                <a:ea typeface="+mn-ea"/>
                <a:cs typeface="+mn-cs"/>
              </a:rPr>
              <a:t> SMPG meeting in South Africa.</a:t>
            </a:r>
            <a:endParaRPr lang="en-US" sz="1100" kern="1200" dirty="0" smtClean="0">
              <a:solidFill>
                <a:schemeClr val="tx1"/>
              </a:solidFill>
              <a:effectLst/>
              <a:latin typeface="Times New Roman" pitchFamily="18" charset="0"/>
              <a:ea typeface="+mn-ea"/>
              <a:cs typeface="+mn-cs"/>
            </a:endParaRPr>
          </a:p>
          <a:p>
            <a:pPr marL="228600" marR="0" lvl="2" indent="-22860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sz="1200" dirty="0" smtClean="0">
              <a:latin typeface="Calibri" pitchFamily="34" charset="0"/>
              <a:cs typeface="Calibri" pitchFamily="34" charset="0"/>
            </a:endParaRPr>
          </a:p>
          <a:p>
            <a:pPr marL="228600" marR="0" lvl="2" indent="-228600" algn="l" defTabSz="914400" rtl="0" eaLnBrk="0" fontAlgn="base" latinLnBrk="0" hangingPunct="0">
              <a:lnSpc>
                <a:spcPct val="100000"/>
              </a:lnSpc>
              <a:spcBef>
                <a:spcPct val="30000"/>
              </a:spcBef>
              <a:spcAft>
                <a:spcPct val="0"/>
              </a:spcAft>
              <a:buClrTx/>
              <a:buSzTx/>
              <a:buFont typeface="+mj-lt"/>
              <a:buAutoNum type="arabicPeriod" startAt="2"/>
              <a:tabLst/>
              <a:defRPr/>
            </a:pPr>
            <a:r>
              <a:rPr lang="en-GB" sz="1200" kern="1200" dirty="0" smtClean="0">
                <a:solidFill>
                  <a:schemeClr val="tx1"/>
                </a:solidFill>
                <a:effectLst/>
                <a:latin typeface="Times New Roman" pitchFamily="18" charset="0"/>
                <a:ea typeface="+mn-ea"/>
                <a:cs typeface="+mn-cs"/>
              </a:rPr>
              <a:t>Repo/Reverse Repo Market Practice Matrix </a:t>
            </a:r>
          </a:p>
          <a:p>
            <a:pPr marL="228600" marR="0" lvl="2" indent="-228600" algn="l" defTabSz="914400" rtl="0" eaLnBrk="0" fontAlgn="base" latinLnBrk="0" hangingPunct="0">
              <a:lnSpc>
                <a:spcPct val="100000"/>
              </a:lnSpc>
              <a:spcBef>
                <a:spcPct val="30000"/>
              </a:spcBef>
              <a:spcAft>
                <a:spcPct val="0"/>
              </a:spcAft>
              <a:buClrTx/>
              <a:buSzTx/>
              <a:buFont typeface="+mj-lt"/>
              <a:buAutoNum type="arabicPeriod" startAt="2"/>
              <a:tabLst/>
              <a:defRPr/>
            </a:pPr>
            <a:endParaRPr lang="en-GB" sz="1200" dirty="0" smtClean="0">
              <a:latin typeface="Calibri" pitchFamily="34" charset="0"/>
              <a:cs typeface="Calibri" pitchFamily="34" charset="0"/>
            </a:endParaRPr>
          </a:p>
          <a:p>
            <a:pPr lvl="0"/>
            <a:r>
              <a:rPr lang="en-GB" sz="1200" kern="1200" dirty="0" smtClean="0">
                <a:solidFill>
                  <a:schemeClr val="tx1"/>
                </a:solidFill>
                <a:effectLst/>
                <a:latin typeface="Times New Roman" pitchFamily="18" charset="0"/>
                <a:ea typeface="+mn-ea"/>
                <a:cs typeface="+mn-cs"/>
              </a:rPr>
              <a:t>The question raised was “What is the institutional preference versus the MP?” Simon commented that it depends on the institution’s interpretation of the process. </a:t>
            </a:r>
            <a:endParaRPr lang="en-US" sz="1100" kern="1200" dirty="0" smtClean="0">
              <a:solidFill>
                <a:schemeClr val="tx1"/>
              </a:solidFill>
              <a:effectLst/>
              <a:latin typeface="Times New Roman" pitchFamily="18" charset="0"/>
              <a:ea typeface="+mn-ea"/>
              <a:cs typeface="+mn-cs"/>
            </a:endParaRPr>
          </a:p>
          <a:p>
            <a:pPr lvl="0"/>
            <a:r>
              <a:rPr lang="en-GB" sz="1200" kern="1200" dirty="0" smtClean="0">
                <a:solidFill>
                  <a:schemeClr val="tx1"/>
                </a:solidFill>
                <a:effectLst/>
                <a:latin typeface="Times New Roman" pitchFamily="18" charset="0"/>
                <a:ea typeface="+mn-ea"/>
                <a:cs typeface="+mn-cs"/>
              </a:rPr>
              <a:t>Jason mentioned that he will locate a document which had been drafted by Alex K. and circulate it among the Group members. Topic could be revisited at next SMPG meetings.</a:t>
            </a:r>
            <a:endParaRPr lang="en-US" sz="1100" kern="1200" smtClean="0">
              <a:solidFill>
                <a:schemeClr val="tx1"/>
              </a:solidFill>
              <a:effectLst/>
              <a:latin typeface="Times New Roman" pitchFamily="18" charset="0"/>
              <a:ea typeface="+mn-ea"/>
              <a:cs typeface="+mn-cs"/>
            </a:endParaRPr>
          </a:p>
          <a:p>
            <a:pPr marL="228600" marR="0" lvl="2" indent="-22860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sz="1200" dirty="0" smtClean="0">
              <a:latin typeface="Calibri" pitchFamily="34" charset="0"/>
              <a:cs typeface="Calibri" pitchFamily="34" charset="0"/>
            </a:endParaRPr>
          </a:p>
          <a:p>
            <a:pPr marL="228600" marR="0" lvl="2" indent="-228600" algn="l" defTabSz="914400" rtl="0" eaLnBrk="0" fontAlgn="base" latinLnBrk="0" hangingPunct="0">
              <a:lnSpc>
                <a:spcPct val="100000"/>
              </a:lnSpc>
              <a:spcBef>
                <a:spcPct val="30000"/>
              </a:spcBef>
              <a:spcAft>
                <a:spcPct val="0"/>
              </a:spcAft>
              <a:buClrTx/>
              <a:buSzTx/>
              <a:buFont typeface="+mj-lt"/>
              <a:buAutoNum type="arabicPeriod" startAt="2"/>
              <a:tabLst/>
              <a:defRPr/>
            </a:pPr>
            <a:endParaRPr lang="en-US" sz="1200" kern="1200" dirty="0" smtClean="0">
              <a:solidFill>
                <a:schemeClr val="tx1"/>
              </a:solidFill>
              <a:effectLst/>
              <a:latin typeface="Times New Roman" pitchFamily="18" charset="0"/>
              <a:ea typeface="+mn-ea"/>
              <a:cs typeface="+mn-cs"/>
            </a:endParaRPr>
          </a:p>
          <a:p>
            <a:pPr marL="0" marR="0" lvl="2"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100" kern="1200" dirty="0" smtClean="0">
              <a:solidFill>
                <a:schemeClr val="tx1"/>
              </a:solidFill>
              <a:effectLst/>
              <a:latin typeface="Times New Roman" pitchFamily="18" charset="0"/>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10</a:t>
            </a:fld>
            <a:endParaRPr lang="en-US" altLang="ja-JP"/>
          </a:p>
        </p:txBody>
      </p:sp>
    </p:spTree>
    <p:extLst>
      <p:ext uri="{BB962C8B-B14F-4D97-AF65-F5344CB8AC3E}">
        <p14:creationId xmlns:p14="http://schemas.microsoft.com/office/powerpoint/2010/main" val="2331563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 = priority issue</a:t>
            </a:r>
          </a:p>
          <a:p>
            <a:r>
              <a:rPr lang="en-US" dirty="0" smtClean="0"/>
              <a:t>EXRI = Call on Intermediate Securities</a:t>
            </a: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12</a:t>
            </a:fld>
            <a:endParaRPr lang="en-US" altLang="ja-JP"/>
          </a:p>
        </p:txBody>
      </p:sp>
    </p:spTree>
    <p:extLst>
      <p:ext uri="{BB962C8B-B14F-4D97-AF65-F5344CB8AC3E}">
        <p14:creationId xmlns:p14="http://schemas.microsoft.com/office/powerpoint/2010/main" val="2622540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 = priority issue</a:t>
            </a:r>
          </a:p>
          <a:p>
            <a:r>
              <a:rPr lang="en-US" dirty="0" smtClean="0"/>
              <a:t>EXRI = Call on Intermediate Securities</a:t>
            </a: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13</a:t>
            </a:fld>
            <a:endParaRPr lang="en-US" altLang="ja-JP"/>
          </a:p>
        </p:txBody>
      </p:sp>
    </p:spTree>
    <p:extLst>
      <p:ext uri="{BB962C8B-B14F-4D97-AF65-F5344CB8AC3E}">
        <p14:creationId xmlns:p14="http://schemas.microsoft.com/office/powerpoint/2010/main" val="2622540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14</a:t>
            </a:fld>
            <a:endParaRPr lang="en-US" altLang="ja-JP"/>
          </a:p>
        </p:txBody>
      </p:sp>
    </p:spTree>
    <p:extLst>
      <p:ext uri="{BB962C8B-B14F-4D97-AF65-F5344CB8AC3E}">
        <p14:creationId xmlns:p14="http://schemas.microsoft.com/office/powerpoint/2010/main" val="2622540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 = priority issue</a:t>
            </a:r>
          </a:p>
          <a:p>
            <a:r>
              <a:rPr lang="en-US" dirty="0" smtClean="0"/>
              <a:t>EXRI = Call on Intermediate Securities</a:t>
            </a: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15</a:t>
            </a:fld>
            <a:endParaRPr lang="en-US" altLang="ja-JP"/>
          </a:p>
        </p:txBody>
      </p:sp>
    </p:spTree>
    <p:extLst>
      <p:ext uri="{BB962C8B-B14F-4D97-AF65-F5344CB8AC3E}">
        <p14:creationId xmlns:p14="http://schemas.microsoft.com/office/powerpoint/2010/main" val="2622540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mn-cs"/>
              </a:rPr>
              <a:t>The </a:t>
            </a:r>
            <a:r>
              <a:rPr lang="en-US" sz="1200" kern="1200" dirty="0" smtClean="0">
                <a:solidFill>
                  <a:schemeClr val="tx1"/>
                </a:solidFill>
                <a:effectLst/>
                <a:latin typeface="Times New Roman" pitchFamily="18" charset="0"/>
                <a:ea typeface="+mn-ea"/>
                <a:cs typeface="+mn-cs"/>
              </a:rPr>
              <a:t>CA option code for unknown proceeds should be used for elective events only. The option code is to be used when the proceeds are not known during the election period, nor will be announced before end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of the period/market deadline. The option code should be maintained throughout the full lifecycle of the event, i.e. even when proceeds become known after market deadline. </a:t>
            </a:r>
          </a:p>
          <a:p>
            <a:r>
              <a:rPr lang="en-US" sz="1200" kern="1200" dirty="0" smtClean="0">
                <a:solidFill>
                  <a:schemeClr val="tx1"/>
                </a:solidFill>
                <a:effectLst/>
                <a:latin typeface="Times New Roman" pitchFamily="18" charset="0"/>
                <a:ea typeface="+mn-ea"/>
                <a:cs typeface="+mn-cs"/>
              </a:rPr>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Now, in reality, although there is no clarity of whether cash or security will be offered, the issue can sometimes be even more complex:  it can also be a combination of both.  In other words, putting a </a:t>
            </a:r>
            <a:r>
              <a:rPr lang="en-US" sz="1200" kern="1200" dirty="0" err="1" smtClean="0">
                <a:solidFill>
                  <a:schemeClr val="tx1"/>
                </a:solidFill>
                <a:effectLst/>
                <a:latin typeface="Times New Roman" pitchFamily="18" charset="0"/>
                <a:ea typeface="+mn-ea"/>
                <a:cs typeface="+mn-cs"/>
              </a:rPr>
              <a:t>cashmove</a:t>
            </a:r>
            <a:r>
              <a:rPr lang="en-US" sz="1200" kern="1200" dirty="0" smtClean="0">
                <a:solidFill>
                  <a:schemeClr val="tx1"/>
                </a:solidFill>
                <a:effectLst/>
                <a:latin typeface="Times New Roman" pitchFamily="18" charset="0"/>
                <a:ea typeface="+mn-ea"/>
                <a:cs typeface="+mn-cs"/>
              </a:rPr>
              <a:t> and a </a:t>
            </a:r>
            <a:r>
              <a:rPr lang="en-US" sz="1200" kern="1200" dirty="0" err="1" smtClean="0">
                <a:solidFill>
                  <a:schemeClr val="tx1"/>
                </a:solidFill>
                <a:effectLst/>
                <a:latin typeface="Times New Roman" pitchFamily="18" charset="0"/>
                <a:ea typeface="+mn-ea"/>
                <a:cs typeface="+mn-cs"/>
              </a:rPr>
              <a:t>secmove</a:t>
            </a:r>
            <a:r>
              <a:rPr lang="en-US" sz="1200" kern="1200" dirty="0" smtClean="0">
                <a:solidFill>
                  <a:schemeClr val="tx1"/>
                </a:solidFill>
                <a:effectLst/>
                <a:latin typeface="Times New Roman" pitchFamily="18" charset="0"/>
                <a:ea typeface="+mn-ea"/>
                <a:cs typeface="+mn-cs"/>
              </a:rPr>
              <a:t>, does not necessarily mean that it will be one or the other as it could also be a combination.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Hence, how can we reflect this complexity, knowing that all rates/ratio/prices are at movement level?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To be realistic and from a volume perspective It looks like in the majority of the cases, the simple cash or </a:t>
            </a:r>
            <a:r>
              <a:rPr lang="en-US" sz="1200" kern="1200" dirty="0" err="1" smtClean="0">
                <a:solidFill>
                  <a:schemeClr val="tx1"/>
                </a:solidFill>
                <a:effectLst/>
                <a:latin typeface="Times New Roman" pitchFamily="18" charset="0"/>
                <a:ea typeface="+mn-ea"/>
                <a:cs typeface="+mn-cs"/>
              </a:rPr>
              <a:t>secu</a:t>
            </a:r>
            <a:r>
              <a:rPr lang="en-US" sz="1200" kern="1200" dirty="0" smtClean="0">
                <a:solidFill>
                  <a:schemeClr val="tx1"/>
                </a:solidFill>
                <a:effectLst/>
                <a:latin typeface="Times New Roman" pitchFamily="18" charset="0"/>
                <a:ea typeface="+mn-ea"/>
                <a:cs typeface="+mn-cs"/>
              </a:rPr>
              <a:t> is applicable.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Therefore shall we not recommend the following: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1) use </a:t>
            </a:r>
            <a:r>
              <a:rPr lang="en-US" sz="1200" kern="1200" dirty="0" err="1" smtClean="0">
                <a:solidFill>
                  <a:schemeClr val="tx1"/>
                </a:solidFill>
                <a:effectLst/>
                <a:latin typeface="Times New Roman" pitchFamily="18" charset="0"/>
                <a:ea typeface="+mn-ea"/>
                <a:cs typeface="+mn-cs"/>
              </a:rPr>
              <a:t>cashmove</a:t>
            </a:r>
            <a:r>
              <a:rPr lang="en-US" sz="1200" kern="1200" dirty="0" smtClean="0">
                <a:solidFill>
                  <a:schemeClr val="tx1"/>
                </a:solidFill>
                <a:effectLst/>
                <a:latin typeface="Times New Roman" pitchFamily="18" charset="0"/>
                <a:ea typeface="+mn-ea"/>
                <a:cs typeface="+mn-cs"/>
              </a:rPr>
              <a:t> and </a:t>
            </a:r>
            <a:r>
              <a:rPr lang="en-US" sz="1200" kern="1200" dirty="0" err="1" smtClean="0">
                <a:solidFill>
                  <a:schemeClr val="tx1"/>
                </a:solidFill>
                <a:effectLst/>
                <a:latin typeface="Times New Roman" pitchFamily="18" charset="0"/>
                <a:ea typeface="+mn-ea"/>
                <a:cs typeface="+mn-cs"/>
              </a:rPr>
              <a:t>secmove</a:t>
            </a:r>
            <a:r>
              <a:rPr lang="en-US" sz="1200" kern="1200" dirty="0" smtClean="0">
                <a:solidFill>
                  <a:schemeClr val="tx1"/>
                </a:solidFill>
                <a:effectLst/>
                <a:latin typeface="Times New Roman" pitchFamily="18" charset="0"/>
                <a:ea typeface="+mn-ea"/>
                <a:cs typeface="+mn-cs"/>
              </a:rPr>
              <a:t> to reflect the cash or the </a:t>
            </a:r>
            <a:r>
              <a:rPr lang="en-US" sz="1200" kern="1200" dirty="0" err="1" smtClean="0">
                <a:solidFill>
                  <a:schemeClr val="tx1"/>
                </a:solidFill>
                <a:effectLst/>
                <a:latin typeface="Times New Roman" pitchFamily="18" charset="0"/>
                <a:ea typeface="+mn-ea"/>
                <a:cs typeface="+mn-cs"/>
              </a:rPr>
              <a:t>secmove</a:t>
            </a:r>
            <a:r>
              <a:rPr lang="en-US" sz="1200" kern="1200" dirty="0" smtClean="0">
                <a:solidFill>
                  <a:schemeClr val="tx1"/>
                </a:solidFill>
                <a:effectLst/>
                <a:latin typeface="Times New Roman" pitchFamily="18" charset="0"/>
                <a:ea typeface="+mn-ea"/>
                <a:cs typeface="+mn-cs"/>
              </a:rPr>
              <a:t> that will be credited depending on the issuer/certain conditions (no need to use ADTX)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2) same thing for the combinations but recommend to use ADTX  at option level to give details about the combination ?  Structured solution could be found but it might well be very complex and costly to implement while the volumes are not high</a:t>
            </a:r>
            <a:endParaRPr lang="en-US" dirty="0" smtClean="0"/>
          </a:p>
          <a:p>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16</a:t>
            </a:fld>
            <a:endParaRPr lang="en-US" altLang="ja-JP"/>
          </a:p>
        </p:txBody>
      </p:sp>
    </p:spTree>
    <p:extLst>
      <p:ext uri="{BB962C8B-B14F-4D97-AF65-F5344CB8AC3E}">
        <p14:creationId xmlns:p14="http://schemas.microsoft.com/office/powerpoint/2010/main" val="2622540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2 and half</a:t>
            </a:r>
            <a:r>
              <a:rPr lang="en-US" baseline="0" dirty="0" smtClean="0"/>
              <a:t> days meeting</a:t>
            </a:r>
          </a:p>
          <a:p>
            <a:pPr marL="171450" indent="-171450">
              <a:buFont typeface="Arial" pitchFamily="34" charset="0"/>
              <a:buChar char="•"/>
            </a:pPr>
            <a:r>
              <a:rPr lang="en-US" baseline="0" dirty="0" smtClean="0"/>
              <a:t>General session was held in the first half of 23 Apr 2013</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dirty="0" smtClean="0"/>
              <a:t>APAC Regional Director Election: a 2 years</a:t>
            </a:r>
            <a:r>
              <a:rPr lang="en-GB" sz="1200" baseline="0" dirty="0" smtClean="0"/>
              <a:t> term</a:t>
            </a:r>
            <a:endParaRPr lang="en-US" baseline="0" dirty="0" smtClean="0"/>
          </a:p>
          <a:p>
            <a:pPr marL="171450" indent="-171450">
              <a:buFont typeface="Arial" pitchFamily="34" charset="0"/>
              <a:buChar char="•"/>
            </a:pPr>
            <a:r>
              <a:rPr lang="en-US" baseline="0" dirty="0" smtClean="0"/>
              <a:t>Invite Anthony to give a speech/presentation to the participants</a:t>
            </a: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2</a:t>
            </a:fld>
            <a:endParaRPr lang="en-US" altLang="ja-JP"/>
          </a:p>
        </p:txBody>
      </p:sp>
    </p:spTree>
    <p:extLst>
      <p:ext uri="{BB962C8B-B14F-4D97-AF65-F5344CB8AC3E}">
        <p14:creationId xmlns:p14="http://schemas.microsoft.com/office/powerpoint/2010/main" val="694073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effectLst/>
                <a:latin typeface="Times New Roman" pitchFamily="18" charset="0"/>
                <a:ea typeface="+mn-ea"/>
                <a:cs typeface="+mn-cs"/>
              </a:rPr>
              <a:t>There was a suggestion raised by the Group to explore using MT567 (or even a new message within the TIC space) instead of MT564 for the notification of effective listing date</a:t>
            </a: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Times New Roman" pitchFamily="18" charset="0"/>
                <a:ea typeface="+mn-ea"/>
                <a:cs typeface="+mn-cs"/>
              </a:rPr>
              <a:t>If India market would like to instruct multiple bid options in a single MT502 (</a:t>
            </a:r>
            <a:r>
              <a:rPr lang="en-GB" sz="1200" kern="1200" dirty="0" err="1" smtClean="0">
                <a:solidFill>
                  <a:schemeClr val="tx1"/>
                </a:solidFill>
                <a:latin typeface="Times New Roman" pitchFamily="18" charset="0"/>
                <a:ea typeface="+mn-ea"/>
                <a:cs typeface="+mn-cs"/>
              </a:rPr>
              <a:t>ie</a:t>
            </a:r>
            <a:r>
              <a:rPr lang="en-GB" sz="1200" kern="1200" dirty="0" smtClean="0">
                <a:solidFill>
                  <a:schemeClr val="tx1"/>
                </a:solidFill>
                <a:latin typeface="Times New Roman" pitchFamily="18" charset="0"/>
                <a:ea typeface="+mn-ea"/>
                <a:cs typeface="+mn-cs"/>
              </a:rPr>
              <a:t>. utilisation of MAXF and MINI), there is a need to document an additional cancellation process in the event that a bid within that instruction needs to be cancelled.</a:t>
            </a:r>
            <a:endParaRPr lang="en-SG" sz="1200" kern="1200" dirty="0" smtClean="0">
              <a:solidFill>
                <a:schemeClr val="tx1"/>
              </a:solidFill>
              <a:latin typeface="Times New Roman" pitchFamily="18" charset="0"/>
              <a:ea typeface="+mn-ea"/>
              <a:cs typeface="+mn-cs"/>
            </a:endParaRP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Times New Roman" pitchFamily="18" charset="0"/>
                <a:ea typeface="+mn-ea"/>
                <a:cs typeface="+mn-cs"/>
              </a:rPr>
              <a:t>Regarding India market’s request to raise a CR for the rectification of the </a:t>
            </a:r>
            <a:r>
              <a:rPr lang="en-GB" sz="1200" kern="1200" dirty="0" err="1" smtClean="0">
                <a:solidFill>
                  <a:schemeClr val="tx1"/>
                </a:solidFill>
                <a:latin typeface="Times New Roman" pitchFamily="18" charset="0"/>
                <a:ea typeface="+mn-ea"/>
                <a:cs typeface="+mn-cs"/>
              </a:rPr>
              <a:t>misusage</a:t>
            </a:r>
            <a:r>
              <a:rPr lang="en-GB" sz="1200" kern="1200" dirty="0" smtClean="0">
                <a:solidFill>
                  <a:schemeClr val="tx1"/>
                </a:solidFill>
                <a:latin typeface="Times New Roman" pitchFamily="18" charset="0"/>
                <a:ea typeface="+mn-ea"/>
                <a:cs typeface="+mn-cs"/>
              </a:rPr>
              <a:t> of MAXF, India market can proceed to raise the CR without the prior agreement of the Group.</a:t>
            </a:r>
            <a:endParaRPr lang="en-SG" sz="1200" kern="1200" dirty="0" smtClean="0">
              <a:solidFill>
                <a:schemeClr val="tx1"/>
              </a:solidFill>
              <a:latin typeface="Times New Roman" pitchFamily="18" charset="0"/>
              <a:ea typeface="+mn-ea"/>
              <a:cs typeface="+mn-cs"/>
            </a:endParaRP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sz="1100" kern="1200" dirty="0" smtClean="0">
              <a:solidFill>
                <a:schemeClr val="tx1"/>
              </a:solidFill>
              <a:effectLst/>
              <a:latin typeface="Times New Roman" pitchFamily="18" charset="0"/>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3</a:t>
            </a:fld>
            <a:endParaRPr lang="en-US" altLang="ja-JP"/>
          </a:p>
        </p:txBody>
      </p:sp>
    </p:spTree>
    <p:extLst>
      <p:ext uri="{BB962C8B-B14F-4D97-AF65-F5344CB8AC3E}">
        <p14:creationId xmlns:p14="http://schemas.microsoft.com/office/powerpoint/2010/main" val="2331563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effectLst/>
                <a:latin typeface="Times New Roman" pitchFamily="18" charset="0"/>
                <a:ea typeface="+mn-ea"/>
                <a:cs typeface="+mn-cs"/>
              </a:rPr>
              <a:t>There was a suggestion raised by the Group to explore using MT567 (or even a new message within the TIC space) instead of MT564 for the notification of effective listing date</a:t>
            </a: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Times New Roman" pitchFamily="18" charset="0"/>
                <a:ea typeface="+mn-ea"/>
                <a:cs typeface="+mn-cs"/>
              </a:rPr>
              <a:t>If India market would like to instruct multiple bid options in a single MT502 (</a:t>
            </a:r>
            <a:r>
              <a:rPr lang="en-GB" sz="1200" kern="1200" dirty="0" err="1" smtClean="0">
                <a:solidFill>
                  <a:schemeClr val="tx1"/>
                </a:solidFill>
                <a:latin typeface="Times New Roman" pitchFamily="18" charset="0"/>
                <a:ea typeface="+mn-ea"/>
                <a:cs typeface="+mn-cs"/>
              </a:rPr>
              <a:t>ie</a:t>
            </a:r>
            <a:r>
              <a:rPr lang="en-GB" sz="1200" kern="1200" dirty="0" smtClean="0">
                <a:solidFill>
                  <a:schemeClr val="tx1"/>
                </a:solidFill>
                <a:latin typeface="Times New Roman" pitchFamily="18" charset="0"/>
                <a:ea typeface="+mn-ea"/>
                <a:cs typeface="+mn-cs"/>
              </a:rPr>
              <a:t>. utilisation of MAXF and MINI), there is a need to document an additional cancellation process in the event that a bid within that instruction needs to be cancelled.</a:t>
            </a:r>
            <a:endParaRPr lang="en-SG" sz="1200" kern="1200" dirty="0" smtClean="0">
              <a:solidFill>
                <a:schemeClr val="tx1"/>
              </a:solidFill>
              <a:latin typeface="Times New Roman" pitchFamily="18" charset="0"/>
              <a:ea typeface="+mn-ea"/>
              <a:cs typeface="+mn-cs"/>
            </a:endParaRP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Times New Roman" pitchFamily="18" charset="0"/>
                <a:ea typeface="+mn-ea"/>
                <a:cs typeface="+mn-cs"/>
              </a:rPr>
              <a:t>Regarding India market’s request to raise a CR for the rectification of the </a:t>
            </a:r>
            <a:r>
              <a:rPr lang="en-GB" sz="1200" kern="1200" dirty="0" err="1" smtClean="0">
                <a:solidFill>
                  <a:schemeClr val="tx1"/>
                </a:solidFill>
                <a:latin typeface="Times New Roman" pitchFamily="18" charset="0"/>
                <a:ea typeface="+mn-ea"/>
                <a:cs typeface="+mn-cs"/>
              </a:rPr>
              <a:t>misusage</a:t>
            </a:r>
            <a:r>
              <a:rPr lang="en-GB" sz="1200" kern="1200" dirty="0" smtClean="0">
                <a:solidFill>
                  <a:schemeClr val="tx1"/>
                </a:solidFill>
                <a:latin typeface="Times New Roman" pitchFamily="18" charset="0"/>
                <a:ea typeface="+mn-ea"/>
                <a:cs typeface="+mn-cs"/>
              </a:rPr>
              <a:t> of MAXF, India market can proceed to raise the CR without the prior agreement of the Group.</a:t>
            </a:r>
            <a:endParaRPr lang="en-SG" sz="1200" kern="1200" dirty="0" smtClean="0">
              <a:solidFill>
                <a:schemeClr val="tx1"/>
              </a:solidFill>
              <a:latin typeface="Times New Roman" pitchFamily="18" charset="0"/>
              <a:ea typeface="+mn-ea"/>
              <a:cs typeface="+mn-cs"/>
            </a:endParaRP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sz="1100" kern="1200" dirty="0" smtClean="0">
              <a:solidFill>
                <a:schemeClr val="tx1"/>
              </a:solidFill>
              <a:effectLst/>
              <a:latin typeface="Times New Roman" pitchFamily="18" charset="0"/>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4</a:t>
            </a:fld>
            <a:endParaRPr lang="en-US" altLang="ja-JP"/>
          </a:p>
        </p:txBody>
      </p:sp>
    </p:spTree>
    <p:extLst>
      <p:ext uri="{BB962C8B-B14F-4D97-AF65-F5344CB8AC3E}">
        <p14:creationId xmlns:p14="http://schemas.microsoft.com/office/powerpoint/2010/main" val="233156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100" kern="1200" dirty="0" smtClean="0">
              <a:solidFill>
                <a:schemeClr val="tx1"/>
              </a:solidFill>
              <a:effectLst/>
              <a:latin typeface="Times New Roman" pitchFamily="18" charset="0"/>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5</a:t>
            </a:fld>
            <a:endParaRPr lang="en-US" altLang="ja-JP"/>
          </a:p>
        </p:txBody>
      </p:sp>
    </p:spTree>
    <p:extLst>
      <p:ext uri="{BB962C8B-B14F-4D97-AF65-F5344CB8AC3E}">
        <p14:creationId xmlns:p14="http://schemas.microsoft.com/office/powerpoint/2010/main" val="2331563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effectLst/>
                <a:latin typeface="Times New Roman" pitchFamily="18" charset="0"/>
                <a:ea typeface="+mn-ea"/>
                <a:cs typeface="+mn-cs"/>
              </a:rPr>
              <a:t>TRAX is already being used in APAC without any issues</a:t>
            </a:r>
            <a:endParaRPr lang="en-US" sz="1200" kern="1200" dirty="0" smtClean="0">
              <a:solidFill>
                <a:schemeClr val="tx1"/>
              </a:solidFill>
              <a:effectLst/>
              <a:latin typeface="Times New Roman" pitchFamily="18" charset="0"/>
              <a:ea typeface="+mn-ea"/>
              <a:cs typeface="+mn-cs"/>
            </a:endParaRP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effectLst/>
                <a:latin typeface="Times New Roman" pitchFamily="18" charset="0"/>
                <a:ea typeface="+mn-ea"/>
                <a:cs typeface="+mn-cs"/>
              </a:rPr>
              <a:t>SMPG has made the decision to endorse the usage of the TRAX qualifier for identifying all transaction tax usages (ITT, FTT, EU TT). The group understands that some countries/institutions may already use that qualifier but this can’t penalise the rest of the community.</a:t>
            </a: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effectLst/>
                <a:latin typeface="Times New Roman" pitchFamily="18" charset="0"/>
                <a:ea typeface="+mn-ea"/>
                <a:cs typeface="+mn-cs"/>
              </a:rPr>
              <a:t>The group decided to vote to ensure consensus on the decision and 12 countries voted in favour of SMPG’s recommendation and 2 countries abstained (out of 14 countries represented at the meeting).</a:t>
            </a:r>
            <a:endParaRPr lang="en-US" sz="1200" kern="1200" dirty="0" smtClean="0">
              <a:solidFill>
                <a:schemeClr val="tx1"/>
              </a:solidFill>
              <a:effectLst/>
              <a:latin typeface="Times New Roman" pitchFamily="18" charset="0"/>
              <a:ea typeface="+mn-ea"/>
              <a:cs typeface="+mn-cs"/>
            </a:endParaRPr>
          </a:p>
          <a:p>
            <a:pPr marL="0" marR="0" lvl="2"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200" kern="1200" dirty="0" smtClean="0">
              <a:solidFill>
                <a:schemeClr val="tx1"/>
              </a:solidFill>
              <a:effectLst/>
              <a:latin typeface="Times New Roman" pitchFamily="18" charset="0"/>
              <a:ea typeface="+mn-ea"/>
              <a:cs typeface="+mn-cs"/>
            </a:endParaRP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sz="1100" kern="1200" dirty="0" smtClean="0">
              <a:solidFill>
                <a:schemeClr val="tx1"/>
              </a:solidFill>
              <a:effectLst/>
              <a:latin typeface="Times New Roman" pitchFamily="18" charset="0"/>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6</a:t>
            </a:fld>
            <a:endParaRPr lang="en-US" altLang="ja-JP"/>
          </a:p>
        </p:txBody>
      </p:sp>
    </p:spTree>
    <p:extLst>
      <p:ext uri="{BB962C8B-B14F-4D97-AF65-F5344CB8AC3E}">
        <p14:creationId xmlns:p14="http://schemas.microsoft.com/office/powerpoint/2010/main" val="2331563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200" kern="1200" dirty="0" smtClean="0">
              <a:solidFill>
                <a:schemeClr val="tx1"/>
              </a:solidFill>
              <a:effectLst/>
              <a:latin typeface="Times New Roman" pitchFamily="18" charset="0"/>
              <a:ea typeface="+mn-ea"/>
              <a:cs typeface="+mn-cs"/>
            </a:endParaRP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100" kern="1200" dirty="0" smtClean="0">
                <a:solidFill>
                  <a:schemeClr val="tx1"/>
                </a:solidFill>
                <a:effectLst/>
                <a:latin typeface="Times New Roman" pitchFamily="18" charset="0"/>
                <a:ea typeface="+mn-ea"/>
                <a:cs typeface="+mn-cs"/>
              </a:rPr>
              <a:t>SEPA = Single</a:t>
            </a:r>
            <a:r>
              <a:rPr lang="en-US" sz="1100" kern="1200" baseline="0" dirty="0" smtClean="0">
                <a:solidFill>
                  <a:schemeClr val="tx1"/>
                </a:solidFill>
                <a:effectLst/>
                <a:latin typeface="Times New Roman" pitchFamily="18" charset="0"/>
                <a:ea typeface="+mn-ea"/>
                <a:cs typeface="+mn-cs"/>
              </a:rPr>
              <a:t> Euro Payments Area</a:t>
            </a: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100" dirty="0" smtClean="0">
                <a:latin typeface="Calibri" pitchFamily="34" charset="0"/>
                <a:cs typeface="Calibri" pitchFamily="34" charset="0"/>
              </a:rPr>
              <a:t>Switzerland and Netherlands will jointly raise a CR for this because CH was the initiator of the CR to create the option E and NL is challenging that option today</a:t>
            </a:r>
          </a:p>
          <a:p>
            <a:pPr marL="171450" marR="0" lvl="2"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sz="1100" kern="1200" dirty="0" smtClean="0">
              <a:solidFill>
                <a:schemeClr val="tx1"/>
              </a:solidFill>
              <a:effectLst/>
              <a:latin typeface="Times New Roman" pitchFamily="18" charset="0"/>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7</a:t>
            </a:fld>
            <a:endParaRPr lang="en-US" altLang="ja-JP"/>
          </a:p>
        </p:txBody>
      </p:sp>
    </p:spTree>
    <p:extLst>
      <p:ext uri="{BB962C8B-B14F-4D97-AF65-F5344CB8AC3E}">
        <p14:creationId xmlns:p14="http://schemas.microsoft.com/office/powerpoint/2010/main" val="2331563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200" kern="1200" dirty="0" smtClean="0">
              <a:solidFill>
                <a:schemeClr val="tx1"/>
              </a:solidFill>
              <a:effectLst/>
              <a:latin typeface="Times New Roman" pitchFamily="18" charset="0"/>
              <a:ea typeface="+mn-ea"/>
              <a:cs typeface="+mn-cs"/>
            </a:endParaRPr>
          </a:p>
          <a:p>
            <a:pPr marL="0" marR="0" lvl="2"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100" kern="1200" dirty="0" smtClean="0">
              <a:solidFill>
                <a:schemeClr val="tx1"/>
              </a:solidFill>
              <a:effectLst/>
              <a:latin typeface="Times New Roman" pitchFamily="18" charset="0"/>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8</a:t>
            </a:fld>
            <a:endParaRPr lang="en-US" altLang="ja-JP"/>
          </a:p>
        </p:txBody>
      </p:sp>
    </p:spTree>
    <p:extLst>
      <p:ext uri="{BB962C8B-B14F-4D97-AF65-F5344CB8AC3E}">
        <p14:creationId xmlns:p14="http://schemas.microsoft.com/office/powerpoint/2010/main" val="2331563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200" kern="1200" dirty="0" smtClean="0">
              <a:solidFill>
                <a:schemeClr val="tx1"/>
              </a:solidFill>
              <a:effectLst/>
              <a:latin typeface="Times New Roman" pitchFamily="18" charset="0"/>
              <a:ea typeface="+mn-ea"/>
              <a:cs typeface="+mn-cs"/>
            </a:endParaRPr>
          </a:p>
          <a:p>
            <a:pPr marL="0" marR="0" lvl="2"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100" kern="1200" dirty="0" smtClean="0">
              <a:solidFill>
                <a:schemeClr val="tx1"/>
              </a:solidFill>
              <a:effectLst/>
              <a:latin typeface="Times New Roman" pitchFamily="18" charset="0"/>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F733570-CDBB-4690-B772-3F319157CEE9}" type="slidenum">
              <a:rPr lang="en-US" altLang="ja-JP" smtClean="0"/>
              <a:pPr/>
              <a:t>9</a:t>
            </a:fld>
            <a:endParaRPr lang="en-US" altLang="ja-JP"/>
          </a:p>
        </p:txBody>
      </p:sp>
    </p:spTree>
    <p:extLst>
      <p:ext uri="{BB962C8B-B14F-4D97-AF65-F5344CB8AC3E}">
        <p14:creationId xmlns:p14="http://schemas.microsoft.com/office/powerpoint/2010/main" val="2331563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fld id="{C5BA35C5-8BFC-41EF-89D7-4BCDE244E743}" type="datetime1">
              <a:rPr lang="ja-JP" altLang="en-US"/>
              <a:pPr/>
              <a:t>2013/5/30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1DB595-8CB4-4391-B80C-F1B71AD74B2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C3B57031-D192-4BFB-9CE5-8024965122B8}" type="datetime1">
              <a:rPr lang="ja-JP" altLang="en-US"/>
              <a:pPr/>
              <a:t>2013/5/30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476668C-FB4E-411B-AB97-575C52D058F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EE68C63D-769A-45D3-81C6-FE96E7F10169}" type="datetime1">
              <a:rPr lang="ja-JP" altLang="en-US"/>
              <a:pPr/>
              <a:t>2013/5/30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3AF4CD1-4184-40D4-AA60-A7D456DCEF4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b="0">
                <a:solidFill>
                  <a:srgbClr val="3333CC"/>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marL="271463" indent="-271463">
              <a:spcBef>
                <a:spcPts val="0"/>
              </a:spcBef>
              <a:defRPr>
                <a:solidFill>
                  <a:srgbClr val="3333CC"/>
                </a:solidFill>
                <a:latin typeface="Arial" pitchFamily="34" charset="0"/>
                <a:cs typeface="Arial" pitchFamily="34" charset="0"/>
              </a:defRPr>
            </a:lvl1pPr>
            <a:lvl2pPr marL="622300" indent="-350838">
              <a:spcBef>
                <a:spcPts val="0"/>
              </a:spcBef>
              <a:defRPr>
                <a:solidFill>
                  <a:srgbClr val="3333CC"/>
                </a:solidFill>
                <a:latin typeface="Arial" pitchFamily="34" charset="0"/>
                <a:cs typeface="Arial" pitchFamily="34" charset="0"/>
              </a:defRPr>
            </a:lvl2pPr>
            <a:lvl3pPr marL="893763" indent="-271463">
              <a:spcBef>
                <a:spcPts val="0"/>
              </a:spcBef>
              <a:defRPr>
                <a:solidFill>
                  <a:srgbClr val="3333CC"/>
                </a:solidFill>
                <a:latin typeface="Arial" pitchFamily="34" charset="0"/>
                <a:cs typeface="Arial" pitchFamily="34" charset="0"/>
              </a:defRPr>
            </a:lvl3pPr>
            <a:lvl4pPr marL="1255713" indent="-361950">
              <a:spcBef>
                <a:spcPts val="0"/>
              </a:spcBef>
              <a:defRPr>
                <a:solidFill>
                  <a:srgbClr val="3333CC"/>
                </a:solidFill>
                <a:latin typeface="Arial" pitchFamily="34" charset="0"/>
                <a:cs typeface="Arial" pitchFamily="34" charset="0"/>
              </a:defRPr>
            </a:lvl4pPr>
            <a:lvl5pPr marL="1527175" indent="-271463">
              <a:spcBef>
                <a:spcPts val="0"/>
              </a:spcBef>
              <a:defRPr>
                <a:solidFill>
                  <a:srgbClr val="3333CC"/>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fld id="{3C410766-F544-41B4-A67F-71C0953F0603}" type="datetime1">
              <a:rPr lang="ja-JP" altLang="en-US"/>
              <a:pPr/>
              <a:t>2013/5/30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E4841D-2E4F-4A07-AB5C-959BDCE89CF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5EEA13CB-5859-4A00-826E-E1F93B564720}" type="datetime1">
              <a:rPr lang="ja-JP" altLang="en-US"/>
              <a:pPr/>
              <a:t>2013/5/30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2F5F241-42A2-4085-96BF-E899F9CB082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C0E14909-38BD-4FB9-9CC9-A56FE2C29088}" type="datetime1">
              <a:rPr lang="ja-JP" altLang="en-US"/>
              <a:pPr/>
              <a:t>2013/5/30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F44476F-1D3A-48D2-9F9E-B654C8B4345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8A905FF9-88F3-4A7D-AA05-1614AE9ED194}" type="datetime1">
              <a:rPr lang="ja-JP" altLang="en-US"/>
              <a:pPr/>
              <a:t>2013/5/30</a:t>
            </a:fld>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DB4B37F-427C-46AC-807C-7F29C447ABB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136A4AC0-EF9B-4BA7-94A8-B41E1D907719}" type="datetime1">
              <a:rPr lang="ja-JP" altLang="en-US"/>
              <a:pPr/>
              <a:t>2013/5/30</a:t>
            </a:fld>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769B32D-BBC3-4BCC-ADC5-FF598ED7988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D7644508-5FBC-40EE-80BD-02BF22BC855E}" type="datetime1">
              <a:rPr lang="ja-JP" altLang="en-US"/>
              <a:pPr/>
              <a:t>2013/5/30</a:t>
            </a:fld>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66695D5-0B87-4780-A0FD-D09D14D3A44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9A7D3EE-C0A5-47C1-AE9F-CF2269EE7204}" type="datetime1">
              <a:rPr lang="ja-JP" altLang="en-US"/>
              <a:pPr/>
              <a:t>2013/5/30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D3DEF8-DB8F-48FA-8C90-C1978251F6F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EF96CB1-2FBA-4B20-84C0-3DA4C8961F81}" type="datetime1">
              <a:rPr lang="ja-JP" altLang="en-US"/>
              <a:pPr/>
              <a:t>2013/5/30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E95E8FE-68EF-4F4A-9193-607F4984B13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solidFill>
              <a:srgbClr val="3333CC"/>
            </a:solidFill>
            <a:miter lim="800000"/>
            <a:headEnd/>
            <a:tailEnd/>
          </a:ln>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solidFill>
              <a:srgbClr val="3333CC"/>
            </a:solid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GB" altLang="ja-JP"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400">
                <a:solidFill>
                  <a:srgbClr val="3333CC"/>
                </a:solidFill>
                <a:latin typeface="Arial" charset="0"/>
                <a:cs typeface="Arial" charset="0"/>
              </a:defRPr>
            </a:lvl1pPr>
          </a:lstStyle>
          <a:p>
            <a:fld id="{22998DDF-0730-4804-8918-80A5A1A5B821}" type="datetime1">
              <a:rPr lang="ja-JP" altLang="en-US"/>
              <a:pPr/>
              <a:t>2013/5/30</a:t>
            </a:fld>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kumimoji="0" sz="1400">
                <a:solidFill>
                  <a:srgbClr val="3333CC"/>
                </a:solidFill>
                <a:latin typeface="Arial" charset="0"/>
                <a:cs typeface="Arial" charset="0"/>
              </a:defRPr>
            </a:lvl1pPr>
          </a:lstStyle>
          <a:p>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400">
                <a:solidFill>
                  <a:srgbClr val="3333CC"/>
                </a:solidFill>
                <a:latin typeface="Arial" pitchFamily="34" charset="0"/>
                <a:ea typeface="+mn-ea"/>
                <a:cs typeface="Arial" pitchFamily="34" charset="0"/>
              </a:defRPr>
            </a:lvl1pPr>
          </a:lstStyle>
          <a:p>
            <a:pPr>
              <a:defRPr/>
            </a:pPr>
            <a:fld id="{8D2BD4DA-FB11-4140-9E3E-6F30591A2F5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spcBef>
          <a:spcPct val="0"/>
        </a:spcBef>
        <a:spcAft>
          <a:spcPct val="0"/>
        </a:spcAft>
        <a:defRPr sz="3600">
          <a:solidFill>
            <a:srgbClr val="3333CC"/>
          </a:solidFill>
          <a:latin typeface="Arial" pitchFamily="34" charset="0"/>
          <a:ea typeface="+mj-ea"/>
          <a:cs typeface="Arial" pitchFamily="34" charset="0"/>
        </a:defRPr>
      </a:lvl1pPr>
      <a:lvl2pPr algn="l" rtl="0" eaLnBrk="0" fontAlgn="base" hangingPunct="0">
        <a:spcBef>
          <a:spcPct val="0"/>
        </a:spcBef>
        <a:spcAft>
          <a:spcPct val="0"/>
        </a:spcAft>
        <a:defRPr sz="3600">
          <a:solidFill>
            <a:srgbClr val="3333CC"/>
          </a:solidFill>
          <a:latin typeface="Arial" charset="0"/>
          <a:cs typeface="Arial" charset="0"/>
        </a:defRPr>
      </a:lvl2pPr>
      <a:lvl3pPr algn="l" rtl="0" eaLnBrk="0" fontAlgn="base" hangingPunct="0">
        <a:spcBef>
          <a:spcPct val="0"/>
        </a:spcBef>
        <a:spcAft>
          <a:spcPct val="0"/>
        </a:spcAft>
        <a:defRPr sz="3600">
          <a:solidFill>
            <a:srgbClr val="3333CC"/>
          </a:solidFill>
          <a:latin typeface="Arial" charset="0"/>
          <a:cs typeface="Arial" charset="0"/>
        </a:defRPr>
      </a:lvl3pPr>
      <a:lvl4pPr algn="l" rtl="0" eaLnBrk="0" fontAlgn="base" hangingPunct="0">
        <a:spcBef>
          <a:spcPct val="0"/>
        </a:spcBef>
        <a:spcAft>
          <a:spcPct val="0"/>
        </a:spcAft>
        <a:defRPr sz="3600">
          <a:solidFill>
            <a:srgbClr val="3333CC"/>
          </a:solidFill>
          <a:latin typeface="Arial" charset="0"/>
          <a:cs typeface="Arial" charset="0"/>
        </a:defRPr>
      </a:lvl4pPr>
      <a:lvl5pPr algn="l" rtl="0" eaLnBrk="0" fontAlgn="base" hangingPunct="0">
        <a:spcBef>
          <a:spcPct val="0"/>
        </a:spcBef>
        <a:spcAft>
          <a:spcPct val="0"/>
        </a:spcAft>
        <a:defRPr sz="3600">
          <a:solidFill>
            <a:srgbClr val="3333CC"/>
          </a:solidFill>
          <a:latin typeface="Arial" charset="0"/>
          <a:cs typeface="Arial"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271463" indent="-271463" algn="l" rtl="0" eaLnBrk="0" fontAlgn="base" hangingPunct="0">
        <a:spcBef>
          <a:spcPct val="0"/>
        </a:spcBef>
        <a:spcAft>
          <a:spcPct val="0"/>
        </a:spcAft>
        <a:buChar char="•"/>
        <a:defRPr sz="2800">
          <a:solidFill>
            <a:srgbClr val="3333CC"/>
          </a:solidFill>
          <a:latin typeface="Arial" pitchFamily="34" charset="0"/>
          <a:ea typeface="+mn-ea"/>
          <a:cs typeface="Arial" pitchFamily="34" charset="0"/>
        </a:defRPr>
      </a:lvl1pPr>
      <a:lvl2pPr marL="622300" indent="-350838" algn="l" rtl="0" eaLnBrk="0" fontAlgn="base" hangingPunct="0">
        <a:spcBef>
          <a:spcPct val="0"/>
        </a:spcBef>
        <a:spcAft>
          <a:spcPct val="0"/>
        </a:spcAft>
        <a:buChar char="–"/>
        <a:defRPr sz="2400">
          <a:solidFill>
            <a:srgbClr val="3333CC"/>
          </a:solidFill>
          <a:latin typeface="Arial" pitchFamily="34" charset="0"/>
          <a:cs typeface="Arial" pitchFamily="34" charset="0"/>
        </a:defRPr>
      </a:lvl2pPr>
      <a:lvl3pPr marL="893763" indent="-260350" algn="l" rtl="0" eaLnBrk="0" fontAlgn="base" hangingPunct="0">
        <a:spcBef>
          <a:spcPct val="0"/>
        </a:spcBef>
        <a:spcAft>
          <a:spcPct val="0"/>
        </a:spcAft>
        <a:buChar char="•"/>
        <a:defRPr sz="2000">
          <a:solidFill>
            <a:srgbClr val="3333CC"/>
          </a:solidFill>
          <a:latin typeface="Arial" pitchFamily="34" charset="0"/>
          <a:cs typeface="Arial" pitchFamily="34" charset="0"/>
        </a:defRPr>
      </a:lvl3pPr>
      <a:lvl4pPr marL="1165225" indent="-271463" algn="l" rtl="0" eaLnBrk="0" fontAlgn="base" hangingPunct="0">
        <a:spcBef>
          <a:spcPct val="0"/>
        </a:spcBef>
        <a:spcAft>
          <a:spcPct val="0"/>
        </a:spcAft>
        <a:buChar char="–"/>
        <a:defRPr>
          <a:solidFill>
            <a:srgbClr val="3333CC"/>
          </a:solidFill>
          <a:latin typeface="Arial" pitchFamily="34" charset="0"/>
          <a:cs typeface="Arial" pitchFamily="34" charset="0"/>
        </a:defRPr>
      </a:lvl4pPr>
      <a:lvl5pPr marL="1436688" indent="-271463" algn="l" rtl="0" eaLnBrk="0" fontAlgn="base" hangingPunct="0">
        <a:spcBef>
          <a:spcPct val="0"/>
        </a:spcBef>
        <a:spcAft>
          <a:spcPct val="0"/>
        </a:spcAft>
        <a:buChar char="»"/>
        <a:defRPr sz="1600">
          <a:solidFill>
            <a:srgbClr val="3333CC"/>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K-FILE01\akech$\MyData\0a) Singapore\Market Practices\APAC RMPG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636" y="1088740"/>
            <a:ext cx="6580423" cy="47525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87624" y="4257092"/>
            <a:ext cx="6660740" cy="1754326"/>
          </a:xfrm>
          <a:prstGeom prst="rect">
            <a:avLst/>
          </a:prstGeom>
          <a:noFill/>
        </p:spPr>
        <p:txBody>
          <a:bodyPr wrap="square" rtlCol="0">
            <a:spAutoFit/>
          </a:bodyPr>
          <a:lstStyle/>
          <a:p>
            <a:pPr algn="ctr"/>
            <a:r>
              <a:rPr lang="en-GB" dirty="0" smtClean="0">
                <a:latin typeface="Centaur" pitchFamily="18" charset="0"/>
              </a:rPr>
              <a:t>Global SMPG Meeting, Frankfurt </a:t>
            </a:r>
          </a:p>
          <a:p>
            <a:pPr algn="ctr"/>
            <a:r>
              <a:rPr lang="en-GB" dirty="0" smtClean="0">
                <a:latin typeface="Centaur" pitchFamily="18" charset="0"/>
              </a:rPr>
              <a:t>23 – 25 April 2013</a:t>
            </a:r>
          </a:p>
          <a:p>
            <a:pPr algn="ctr"/>
            <a:r>
              <a:rPr lang="en-GB" dirty="0" smtClean="0">
                <a:latin typeface="Centaur" pitchFamily="18" charset="0"/>
              </a:rPr>
              <a:t>~ Updates ~</a:t>
            </a:r>
            <a:endParaRPr lang="en-GB" dirty="0">
              <a:latin typeface="Centaur"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Settlement and Reconciliation WG</a:t>
            </a:r>
            <a:endParaRPr lang="en-GB" dirty="0">
              <a:latin typeface="+mj-lt"/>
            </a:endParaRPr>
          </a:p>
        </p:txBody>
      </p:sp>
      <p:sp>
        <p:nvSpPr>
          <p:cNvPr id="3" name="Content Placeholder 2"/>
          <p:cNvSpPr>
            <a:spLocks noGrp="1"/>
          </p:cNvSpPr>
          <p:nvPr>
            <p:ph idx="1"/>
          </p:nvPr>
        </p:nvSpPr>
        <p:spPr>
          <a:xfrm>
            <a:off x="685800" y="1981200"/>
            <a:ext cx="7772400" cy="4364124"/>
          </a:xfrm>
        </p:spPr>
        <p:txBody>
          <a:bodyPr/>
          <a:lstStyle/>
          <a:p>
            <a:pPr marL="342900" indent="-342900">
              <a:buFont typeface="+mj-lt"/>
              <a:buAutoNum type="arabicParenR" startAt="11"/>
            </a:pPr>
            <a:r>
              <a:rPr lang="en-GB" sz="1800" dirty="0" smtClean="0">
                <a:latin typeface="Calibri" pitchFamily="34" charset="0"/>
                <a:cs typeface="Calibri" pitchFamily="34" charset="0"/>
              </a:rPr>
              <a:t>Translation Rules – SWIFT’s new proposed approach</a:t>
            </a:r>
          </a:p>
          <a:p>
            <a:pPr lvl="1">
              <a:buFont typeface="Wingdings" pitchFamily="2" charset="2"/>
              <a:buChar char="v"/>
            </a:pPr>
            <a:r>
              <a:rPr lang="en-GB" sz="1600" dirty="0">
                <a:latin typeface="Calibri" pitchFamily="34" charset="0"/>
                <a:cs typeface="Calibri" pitchFamily="34" charset="0"/>
              </a:rPr>
              <a:t>The objective of that presentation was to explain a new approach for the translation rules that SWIFT is proposing </a:t>
            </a:r>
            <a:r>
              <a:rPr lang="en-GB" sz="1600" dirty="0" smtClean="0">
                <a:latin typeface="Calibri" pitchFamily="34" charset="0"/>
                <a:cs typeface="Calibri" pitchFamily="34" charset="0"/>
              </a:rPr>
              <a:t>which is to translate </a:t>
            </a:r>
            <a:r>
              <a:rPr lang="en-GB" sz="1600" dirty="0">
                <a:latin typeface="Calibri" pitchFamily="34" charset="0"/>
                <a:cs typeface="Calibri" pitchFamily="34" charset="0"/>
              </a:rPr>
              <a:t>the key fields and key scenarios only (80/20 rule). Less often used fields’ translation can be handled by individual projects through consultancy services (for a fee).  </a:t>
            </a:r>
            <a:endParaRPr lang="en-US" sz="1600" dirty="0">
              <a:latin typeface="Calibri" pitchFamily="34" charset="0"/>
              <a:cs typeface="Calibri" pitchFamily="34" charset="0"/>
            </a:endParaRPr>
          </a:p>
          <a:p>
            <a:pPr lvl="1">
              <a:buFont typeface="Wingdings" pitchFamily="2" charset="2"/>
              <a:buChar char="v"/>
            </a:pPr>
            <a:r>
              <a:rPr lang="en-GB" sz="1600" dirty="0" smtClean="0">
                <a:latin typeface="Calibri" pitchFamily="34" charset="0"/>
                <a:cs typeface="Calibri" pitchFamily="34" charset="0"/>
              </a:rPr>
              <a:t>There was no positive response from the Group towards this proposal</a:t>
            </a:r>
          </a:p>
          <a:p>
            <a:pPr lvl="1">
              <a:buFont typeface="Wingdings" pitchFamily="2" charset="2"/>
              <a:buChar char="v"/>
            </a:pPr>
            <a:r>
              <a:rPr lang="en-GB" sz="1600" dirty="0" smtClean="0">
                <a:latin typeface="Calibri" pitchFamily="34" charset="0"/>
                <a:cs typeface="Calibri" pitchFamily="34" charset="0"/>
              </a:rPr>
              <a:t>Questions raised need to be checked back with the project manager in charge of this SWIFT initiative</a:t>
            </a:r>
          </a:p>
          <a:p>
            <a:pPr lvl="1">
              <a:buFont typeface="Wingdings" pitchFamily="2" charset="2"/>
              <a:buChar char="v"/>
            </a:pPr>
            <a:endParaRPr lang="en-GB" sz="1600" dirty="0">
              <a:latin typeface="Calibri" pitchFamily="34" charset="0"/>
              <a:cs typeface="Calibri" pitchFamily="34" charset="0"/>
            </a:endParaRPr>
          </a:p>
          <a:p>
            <a:pPr>
              <a:buFont typeface="+mj-lt"/>
              <a:buAutoNum type="arabicParenR" startAt="11"/>
            </a:pPr>
            <a:r>
              <a:rPr lang="en-GB" sz="1800" dirty="0" smtClean="0">
                <a:latin typeface="Calibri" pitchFamily="34" charset="0"/>
                <a:cs typeface="Calibri" pitchFamily="34" charset="0"/>
              </a:rPr>
              <a:t> AOB:</a:t>
            </a:r>
          </a:p>
          <a:p>
            <a:pPr lvl="1">
              <a:buFont typeface="Wingdings" pitchFamily="2" charset="2"/>
              <a:buChar char="v"/>
            </a:pPr>
            <a:r>
              <a:rPr lang="en-GB" sz="1600" dirty="0">
                <a:latin typeface="Calibri" pitchFamily="34" charset="0"/>
                <a:cs typeface="Calibri" pitchFamily="34" charset="0"/>
              </a:rPr>
              <a:t>Market Practices in the “T2S world” </a:t>
            </a:r>
            <a:endParaRPr lang="en-GB" sz="1600" dirty="0" smtClean="0">
              <a:latin typeface="Calibri" pitchFamily="34" charset="0"/>
              <a:cs typeface="Calibri" pitchFamily="34" charset="0"/>
            </a:endParaRPr>
          </a:p>
          <a:p>
            <a:pPr lvl="1">
              <a:buFont typeface="Wingdings" pitchFamily="2" charset="2"/>
              <a:buChar char="v"/>
            </a:pPr>
            <a:r>
              <a:rPr lang="en-GB" sz="1600" dirty="0">
                <a:latin typeface="Calibri" pitchFamily="34" charset="0"/>
                <a:cs typeface="Calibri" pitchFamily="34" charset="0"/>
              </a:rPr>
              <a:t>Repo/Reverse Repo Market Practice Matrix </a:t>
            </a:r>
            <a:endParaRPr lang="en-GB" sz="1600" dirty="0" smtClean="0">
              <a:latin typeface="Calibri" pitchFamily="34" charset="0"/>
              <a:cs typeface="Calibri" pitchFamily="34" charset="0"/>
            </a:endParaRPr>
          </a:p>
          <a:p>
            <a:pPr marL="0" indent="0">
              <a:buNone/>
            </a:pPr>
            <a:r>
              <a:rPr lang="en-GB" sz="2000" dirty="0" smtClean="0">
                <a:latin typeface="Calibri" pitchFamily="34" charset="0"/>
                <a:cs typeface="Calibri" pitchFamily="34" charset="0"/>
              </a:rPr>
              <a:t> </a:t>
            </a: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308" y="656692"/>
            <a:ext cx="1099490"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079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Corporate Actions WG</a:t>
            </a:r>
            <a:endParaRPr lang="en-GB" dirty="0">
              <a:latin typeface="+mj-lt"/>
            </a:endParaRPr>
          </a:p>
        </p:txBody>
      </p:sp>
      <p:sp>
        <p:nvSpPr>
          <p:cNvPr id="3" name="Content Placeholder 2"/>
          <p:cNvSpPr>
            <a:spLocks noGrp="1"/>
          </p:cNvSpPr>
          <p:nvPr>
            <p:ph idx="1"/>
          </p:nvPr>
        </p:nvSpPr>
        <p:spPr/>
        <p:txBody>
          <a:bodyPr/>
          <a:lstStyle/>
          <a:p>
            <a:pPr marL="342900" indent="-342900">
              <a:buFont typeface="+mj-lt"/>
              <a:buAutoNum type="arabicParenR"/>
            </a:pPr>
            <a:r>
              <a:rPr lang="en-GB" sz="1800" dirty="0" smtClean="0">
                <a:latin typeface="Calibri" pitchFamily="34" charset="0"/>
              </a:rPr>
              <a:t>SR2013 Maintenance WG </a:t>
            </a:r>
            <a:r>
              <a:rPr lang="en-GB" sz="1800" dirty="0" err="1" smtClean="0">
                <a:latin typeface="Calibri" pitchFamily="34" charset="0"/>
              </a:rPr>
              <a:t>Followup</a:t>
            </a:r>
            <a:r>
              <a:rPr lang="en-GB" sz="1800" dirty="0" smtClean="0">
                <a:latin typeface="Calibri" pitchFamily="34" charset="0"/>
              </a:rPr>
              <a:t> Items </a:t>
            </a:r>
          </a:p>
          <a:p>
            <a:pPr lvl="1">
              <a:buFont typeface="Wingdings" pitchFamily="2" charset="2"/>
              <a:buChar char="v"/>
            </a:pPr>
            <a:r>
              <a:rPr lang="en-GB" sz="1600" dirty="0" smtClean="0">
                <a:latin typeface="Calibri" pitchFamily="34" charset="0"/>
              </a:rPr>
              <a:t>Fractional Entitlement </a:t>
            </a:r>
          </a:p>
          <a:p>
            <a:pPr marL="522287" lvl="1" indent="-171450">
              <a:buFontTx/>
              <a:buChar char="-"/>
            </a:pPr>
            <a:r>
              <a:rPr lang="en-GB" sz="1400" dirty="0" smtClean="0">
                <a:latin typeface="Calibri" pitchFamily="34" charset="0"/>
                <a:cs typeface="Calibri" pitchFamily="34" charset="0"/>
              </a:rPr>
              <a:t>The </a:t>
            </a:r>
            <a:r>
              <a:rPr lang="en-GB" sz="1400" dirty="0">
                <a:latin typeface="Calibri" pitchFamily="34" charset="0"/>
                <a:cs typeface="Calibri" pitchFamily="34" charset="0"/>
              </a:rPr>
              <a:t>fraction’s </a:t>
            </a:r>
            <a:r>
              <a:rPr lang="en-GB" sz="1400" dirty="0" smtClean="0">
                <a:latin typeface="Calibri" pitchFamily="34" charset="0"/>
                <a:cs typeface="Calibri" pitchFamily="34" charset="0"/>
              </a:rPr>
              <a:t>indemnification (in cash), which </a:t>
            </a:r>
            <a:r>
              <a:rPr lang="en-GB" sz="1400" dirty="0">
                <a:latin typeface="Calibri" pitchFamily="34" charset="0"/>
                <a:cs typeface="Calibri" pitchFamily="34" charset="0"/>
              </a:rPr>
              <a:t>may be known at the CA payment date but processed </a:t>
            </a:r>
            <a:r>
              <a:rPr lang="en-GB" sz="1400" dirty="0" smtClean="0">
                <a:latin typeface="Calibri" pitchFamily="34" charset="0"/>
                <a:cs typeface="Calibri" pitchFamily="34" charset="0"/>
              </a:rPr>
              <a:t>after, will </a:t>
            </a:r>
            <a:r>
              <a:rPr lang="en-GB" sz="1400" dirty="0">
                <a:latin typeface="Calibri" pitchFamily="34" charset="0"/>
                <a:cs typeface="Calibri" pitchFamily="34" charset="0"/>
              </a:rPr>
              <a:t>be announced in </a:t>
            </a:r>
            <a:r>
              <a:rPr lang="en-GB" sz="1400" dirty="0" smtClean="0">
                <a:latin typeface="Calibri" pitchFamily="34" charset="0"/>
                <a:cs typeface="Calibri" pitchFamily="34" charset="0"/>
              </a:rPr>
              <a:t>2 </a:t>
            </a:r>
            <a:r>
              <a:rPr lang="en-GB" sz="1400" dirty="0">
                <a:latin typeface="Calibri" pitchFamily="34" charset="0"/>
                <a:cs typeface="Calibri" pitchFamily="34" charset="0"/>
              </a:rPr>
              <a:t>messages by the issuer, the agent, the CSD or the account servicer</a:t>
            </a:r>
            <a:r>
              <a:rPr lang="en-GB" sz="1400" dirty="0" smtClean="0">
                <a:latin typeface="Calibri" pitchFamily="34" charset="0"/>
                <a:cs typeface="Calibri" pitchFamily="34" charset="0"/>
              </a:rPr>
              <a:t>. If </a:t>
            </a:r>
            <a:r>
              <a:rPr lang="en-GB" sz="1400" dirty="0">
                <a:latin typeface="Calibri" pitchFamily="34" charset="0"/>
                <a:cs typeface="Calibri" pitchFamily="34" charset="0"/>
              </a:rPr>
              <a:t>fraction’s indemnification details is known at or before pay-date , the cash indemnification will be confirmed through the same MT566 payment</a:t>
            </a:r>
            <a:r>
              <a:rPr lang="en-GB" sz="1400" dirty="0" smtClean="0">
                <a:latin typeface="Calibri" pitchFamily="34" charset="0"/>
                <a:cs typeface="Calibri" pitchFamily="34" charset="0"/>
              </a:rPr>
              <a:t>. Hence, the usage of 1 or 2 MT566s  are both equally valid.</a:t>
            </a:r>
          </a:p>
          <a:p>
            <a:pPr marL="522287" lvl="1" indent="-171450">
              <a:buFontTx/>
              <a:buChar char="-"/>
            </a:pPr>
            <a:r>
              <a:rPr lang="en-GB" sz="1400" dirty="0" smtClean="0">
                <a:latin typeface="Calibri" pitchFamily="34" charset="0"/>
                <a:cs typeface="Calibri" pitchFamily="34" charset="0"/>
              </a:rPr>
              <a:t>The ISITC MP will be updated to document the differences regarding the use of CONB (Confirmed Balance), ELIG (Total Eligible for Corporate Action Balance) and AFFB (Affected Balances) in lottery events (DRAW) in the MT566.</a:t>
            </a:r>
          </a:p>
          <a:p>
            <a:pPr lvl="1">
              <a:buFont typeface="Wingdings" pitchFamily="2" charset="2"/>
              <a:buChar char="v"/>
            </a:pPr>
            <a:r>
              <a:rPr lang="en-GB" sz="1600" dirty="0" smtClean="0">
                <a:latin typeface="Calibri" pitchFamily="34" charset="0"/>
                <a:cs typeface="Calibri" pitchFamily="34" charset="0"/>
              </a:rPr>
              <a:t>The Accumulation Event (</a:t>
            </a:r>
            <a:r>
              <a:rPr lang="en-US" sz="1600" dirty="0" smtClean="0">
                <a:latin typeface="Calibri" pitchFamily="34" charset="0"/>
                <a:cs typeface="Calibri" pitchFamily="34" charset="0"/>
              </a:rPr>
              <a:t>ACCU) </a:t>
            </a:r>
            <a:r>
              <a:rPr lang="en-US" sz="1600" dirty="0">
                <a:latin typeface="Calibri" pitchFamily="34" charset="0"/>
                <a:cs typeface="Calibri" pitchFamily="34" charset="0"/>
              </a:rPr>
              <a:t>UK MP is almost ready </a:t>
            </a:r>
            <a:r>
              <a:rPr lang="en-US" sz="1600" dirty="0" smtClean="0">
                <a:latin typeface="Calibri" pitchFamily="34" charset="0"/>
                <a:cs typeface="Calibri" pitchFamily="34" charset="0"/>
              </a:rPr>
              <a:t>and will be published soon</a:t>
            </a:r>
          </a:p>
          <a:p>
            <a:pPr lvl="1">
              <a:buFont typeface="Wingdings" pitchFamily="2" charset="2"/>
              <a:buChar char="v"/>
            </a:pPr>
            <a:r>
              <a:rPr lang="en-US" sz="1600" dirty="0" smtClean="0">
                <a:latin typeface="Calibri" pitchFamily="34" charset="0"/>
                <a:cs typeface="Calibri" pitchFamily="34" charset="0"/>
              </a:rPr>
              <a:t>DE NMPG has produced a </a:t>
            </a:r>
            <a:r>
              <a:rPr lang="en-US" sz="1600" dirty="0">
                <a:latin typeface="Calibri" pitchFamily="34" charset="0"/>
                <a:cs typeface="Calibri" pitchFamily="34" charset="0"/>
              </a:rPr>
              <a:t>Real Estate Property Income (REES) rate type code </a:t>
            </a:r>
            <a:r>
              <a:rPr lang="en-US" sz="1600" dirty="0" smtClean="0">
                <a:latin typeface="Calibri" pitchFamily="34" charset="0"/>
                <a:cs typeface="Calibri" pitchFamily="34" charset="0"/>
              </a:rPr>
              <a:t>MP</a:t>
            </a:r>
          </a:p>
          <a:p>
            <a:pPr lvl="1">
              <a:buFont typeface="Wingdings" pitchFamily="2" charset="2"/>
              <a:buChar char="v"/>
            </a:pPr>
            <a:endParaRPr lang="en-US" sz="1600" dirty="0">
              <a:latin typeface="Calibri" pitchFamily="34" charset="0"/>
              <a:cs typeface="Calibri" pitchFamily="34" charset="0"/>
            </a:endParaRPr>
          </a:p>
          <a:p>
            <a:pPr>
              <a:buFont typeface="+mj-lt"/>
              <a:buAutoNum type="arabicParenR"/>
            </a:pPr>
            <a:r>
              <a:rPr lang="en-US" sz="1800" dirty="0">
                <a:latin typeface="Calibri" pitchFamily="34" charset="0"/>
                <a:cs typeface="Calibri" pitchFamily="34" charset="0"/>
              </a:rPr>
              <a:t>Consent Events MP </a:t>
            </a:r>
            <a:endParaRPr lang="en-GB" sz="1800" dirty="0" smtClean="0">
              <a:latin typeface="Calibri" pitchFamily="34" charset="0"/>
              <a:cs typeface="Calibri" pitchFamily="34" charset="0"/>
            </a:endParaRPr>
          </a:p>
          <a:p>
            <a:pPr marL="636587" lvl="1" indent="-285750">
              <a:buFont typeface="Wingdings" pitchFamily="2" charset="2"/>
              <a:buChar char="v"/>
            </a:pPr>
            <a:r>
              <a:rPr lang="en-US" sz="1600" dirty="0" smtClean="0">
                <a:latin typeface="Calibri" pitchFamily="34" charset="0"/>
                <a:cs typeface="Calibri" pitchFamily="34" charset="0"/>
              </a:rPr>
              <a:t>There is a need to revert back to Korea NMPG and clarify on the usage of either CHOS with CONY as default or VOLU with NOAC as default and </a:t>
            </a:r>
            <a:r>
              <a:rPr lang="en-US" sz="1600" dirty="0" err="1" smtClean="0">
                <a:latin typeface="Calibri" pitchFamily="34" charset="0"/>
                <a:cs typeface="Calibri" pitchFamily="34" charset="0"/>
              </a:rPr>
              <a:t>finalise</a:t>
            </a:r>
            <a:r>
              <a:rPr lang="en-US" sz="1600" dirty="0" smtClean="0">
                <a:latin typeface="Calibri" pitchFamily="34" charset="0"/>
                <a:cs typeface="Calibri" pitchFamily="34" charset="0"/>
              </a:rPr>
              <a:t> the CONS document</a:t>
            </a:r>
            <a:endParaRPr lang="en-US" sz="1600" dirty="0">
              <a:latin typeface="Calibri" pitchFamily="34" charset="0"/>
              <a:cs typeface="Calibri" pitchFamily="34" charset="0"/>
            </a:endParaRPr>
          </a:p>
          <a:p>
            <a:pPr lvl="1">
              <a:buFont typeface="Wingdings" pitchFamily="2" charset="2"/>
              <a:buChar char="v"/>
            </a:pPr>
            <a:endParaRPr lang="en-GB" sz="1600" dirty="0">
              <a:latin typeface="Calibri" pitchFamily="34" charset="0"/>
            </a:endParaRPr>
          </a:p>
          <a:p>
            <a:endParaRPr lang="en-GB" sz="1800" dirty="0" smtClean="0">
              <a:latin typeface="Corbel"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11</a:t>
            </a:fld>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6607" y="620688"/>
            <a:ext cx="111382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4268" y="634018"/>
            <a:ext cx="1459530" cy="110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148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Corporate Actions WG</a:t>
            </a:r>
            <a:endParaRPr lang="en-GB" dirty="0">
              <a:latin typeface="+mj-lt"/>
            </a:endParaRPr>
          </a:p>
        </p:txBody>
      </p:sp>
      <p:sp>
        <p:nvSpPr>
          <p:cNvPr id="3" name="Content Placeholder 2"/>
          <p:cNvSpPr>
            <a:spLocks noGrp="1"/>
          </p:cNvSpPr>
          <p:nvPr>
            <p:ph idx="1"/>
          </p:nvPr>
        </p:nvSpPr>
        <p:spPr>
          <a:xfrm>
            <a:off x="685800" y="1981200"/>
            <a:ext cx="7772400" cy="4220108"/>
          </a:xfrm>
        </p:spPr>
        <p:txBody>
          <a:bodyPr/>
          <a:lstStyle/>
          <a:p>
            <a:pPr marL="342900" indent="-342900">
              <a:buFont typeface="+mj-lt"/>
              <a:buAutoNum type="arabicParenR" startAt="2"/>
            </a:pPr>
            <a:r>
              <a:rPr lang="en-US" sz="1800" dirty="0" smtClean="0">
                <a:latin typeface="Calibri" pitchFamily="34" charset="0"/>
                <a:cs typeface="Calibri" pitchFamily="34" charset="0"/>
              </a:rPr>
              <a:t>Consent </a:t>
            </a:r>
            <a:r>
              <a:rPr lang="en-US" sz="1800" dirty="0">
                <a:latin typeface="Calibri" pitchFamily="34" charset="0"/>
                <a:cs typeface="Calibri" pitchFamily="34" charset="0"/>
              </a:rPr>
              <a:t>Events MP </a:t>
            </a:r>
            <a:r>
              <a:rPr lang="en-US" sz="1800" dirty="0" smtClean="0">
                <a:latin typeface="Calibri" pitchFamily="34" charset="0"/>
                <a:cs typeface="Calibri" pitchFamily="34" charset="0"/>
              </a:rPr>
              <a:t>(</a:t>
            </a:r>
            <a:r>
              <a:rPr lang="en-US" sz="1800" i="1" dirty="0" smtClean="0">
                <a:latin typeface="Calibri" pitchFamily="34" charset="0"/>
                <a:cs typeface="Calibri" pitchFamily="34" charset="0"/>
              </a:rPr>
              <a:t>cont’d</a:t>
            </a:r>
            <a:r>
              <a:rPr lang="en-US" sz="1800" dirty="0" smtClean="0">
                <a:latin typeface="Calibri" pitchFamily="34" charset="0"/>
                <a:cs typeface="Calibri" pitchFamily="34" charset="0"/>
              </a:rPr>
              <a:t>)</a:t>
            </a:r>
            <a:endParaRPr lang="en-GB" sz="1800" dirty="0" smtClean="0">
              <a:latin typeface="Calibri" pitchFamily="34" charset="0"/>
              <a:cs typeface="Calibri" pitchFamily="34" charset="0"/>
            </a:endParaRPr>
          </a:p>
          <a:p>
            <a:pPr marL="636587" lvl="1" indent="-285750">
              <a:buFont typeface="Wingdings" pitchFamily="2" charset="2"/>
              <a:buChar char="v"/>
            </a:pPr>
            <a:r>
              <a:rPr lang="en-US" sz="1600" dirty="0" smtClean="0">
                <a:latin typeface="Calibri" pitchFamily="34" charset="0"/>
                <a:cs typeface="Calibri" pitchFamily="34" charset="0"/>
              </a:rPr>
              <a:t>There is a need to create SR2014 CRs for:</a:t>
            </a:r>
          </a:p>
          <a:p>
            <a:pPr marL="0" indent="0">
              <a:buNone/>
            </a:pPr>
            <a:r>
              <a:rPr lang="en-US" sz="2000" dirty="0">
                <a:latin typeface="Calibri" pitchFamily="34" charset="0"/>
                <a:cs typeface="Calibri" pitchFamily="34" charset="0"/>
              </a:rPr>
              <a:t>	</a:t>
            </a:r>
            <a:r>
              <a:rPr lang="en-US" sz="1400" dirty="0" smtClean="0">
                <a:latin typeface="Calibri" pitchFamily="34" charset="0"/>
                <a:cs typeface="Calibri" pitchFamily="34" charset="0"/>
              </a:rPr>
              <a:t>- </a:t>
            </a:r>
            <a:r>
              <a:rPr lang="en-GB" sz="1400" dirty="0" smtClean="0">
                <a:latin typeface="Calibri" pitchFamily="34" charset="0"/>
                <a:cs typeface="Calibri" pitchFamily="34" charset="0"/>
              </a:rPr>
              <a:t>addition </a:t>
            </a:r>
            <a:r>
              <a:rPr lang="en-GB" sz="1400" dirty="0">
                <a:latin typeface="Calibri" pitchFamily="34" charset="0"/>
                <a:cs typeface="Calibri" pitchFamily="34" charset="0"/>
              </a:rPr>
              <a:t>of new event BMET </a:t>
            </a:r>
            <a:endParaRPr lang="en-GB" sz="1400" dirty="0" smtClean="0">
              <a:latin typeface="Calibri" pitchFamily="34" charset="0"/>
              <a:cs typeface="Calibri" pitchFamily="34" charset="0"/>
            </a:endParaRPr>
          </a:p>
          <a:p>
            <a:pPr marL="0" indent="0">
              <a:buNone/>
            </a:pPr>
            <a:r>
              <a:rPr lang="en-GB" sz="1400" dirty="0">
                <a:latin typeface="Calibri" pitchFamily="34" charset="0"/>
                <a:cs typeface="Calibri" pitchFamily="34" charset="0"/>
              </a:rPr>
              <a:t>	</a:t>
            </a:r>
            <a:r>
              <a:rPr lang="en-GB" sz="1400" dirty="0" smtClean="0">
                <a:latin typeface="Calibri" pitchFamily="34" charset="0"/>
                <a:cs typeface="Calibri" pitchFamily="34" charset="0"/>
              </a:rPr>
              <a:t>- creation </a:t>
            </a:r>
            <a:r>
              <a:rPr lang="en-GB" sz="1400" dirty="0">
                <a:latin typeface="Calibri" pitchFamily="34" charset="0"/>
                <a:cs typeface="Calibri" pitchFamily="34" charset="0"/>
              </a:rPr>
              <a:t>of a new indicator for distinguishing between scenarios 1a (Change in Terms) and </a:t>
            </a:r>
            <a:r>
              <a:rPr lang="en-GB" sz="1400" dirty="0" smtClean="0">
                <a:latin typeface="Calibri" pitchFamily="34" charset="0"/>
                <a:cs typeface="Calibri" pitchFamily="34" charset="0"/>
              </a:rPr>
              <a:t>	  1b </a:t>
            </a:r>
            <a:r>
              <a:rPr lang="en-GB" sz="1400" dirty="0">
                <a:latin typeface="Calibri" pitchFamily="34" charset="0"/>
                <a:cs typeface="Calibri" pitchFamily="34" charset="0"/>
              </a:rPr>
              <a:t>(Due &amp; Payable</a:t>
            </a:r>
            <a:r>
              <a:rPr lang="en-GB" sz="1400" dirty="0" smtClean="0">
                <a:latin typeface="Calibri" pitchFamily="34" charset="0"/>
                <a:cs typeface="Calibri" pitchFamily="34" charset="0"/>
              </a:rPr>
              <a:t>)</a:t>
            </a:r>
          </a:p>
          <a:p>
            <a:pPr marL="0" indent="0">
              <a:buNone/>
            </a:pPr>
            <a:r>
              <a:rPr lang="en-GB" sz="1400" dirty="0">
                <a:latin typeface="Calibri" pitchFamily="34" charset="0"/>
                <a:cs typeface="Calibri" pitchFamily="34" charset="0"/>
              </a:rPr>
              <a:t>	</a:t>
            </a:r>
            <a:r>
              <a:rPr lang="en-GB" sz="1400" dirty="0" smtClean="0">
                <a:latin typeface="Calibri" pitchFamily="34" charset="0"/>
                <a:cs typeface="Calibri" pitchFamily="34" charset="0"/>
              </a:rPr>
              <a:t>- Modification </a:t>
            </a:r>
            <a:r>
              <a:rPr lang="en-GB" sz="1400" dirty="0">
                <a:latin typeface="Calibri" pitchFamily="34" charset="0"/>
                <a:cs typeface="Calibri" pitchFamily="34" charset="0"/>
              </a:rPr>
              <a:t>of the CONS definition as proposed in the </a:t>
            </a:r>
            <a:r>
              <a:rPr lang="en-GB" sz="1400" dirty="0" smtClean="0">
                <a:latin typeface="Calibri" pitchFamily="34" charset="0"/>
                <a:cs typeface="Calibri" pitchFamily="34" charset="0"/>
              </a:rPr>
              <a:t>document</a:t>
            </a:r>
          </a:p>
          <a:p>
            <a:pPr marL="350837" lvl="1" indent="0">
              <a:buNone/>
            </a:pPr>
            <a:endParaRPr lang="en-GB" sz="1400" dirty="0">
              <a:latin typeface="Calibri" pitchFamily="34" charset="0"/>
              <a:cs typeface="Calibri" pitchFamily="34" charset="0"/>
            </a:endParaRPr>
          </a:p>
          <a:p>
            <a:pPr marL="342900" indent="-342900">
              <a:buFont typeface="+mj-lt"/>
              <a:buAutoNum type="arabicParenR" startAt="3"/>
            </a:pPr>
            <a:r>
              <a:rPr lang="en-US" sz="1800" dirty="0">
                <a:latin typeface="Calibri" pitchFamily="34" charset="0"/>
                <a:cs typeface="Calibri" pitchFamily="34" charset="0"/>
              </a:rPr>
              <a:t>New CAMV code or Option code for disclosure / certification </a:t>
            </a:r>
            <a:endParaRPr lang="en-US" sz="1800" dirty="0" smtClean="0">
              <a:latin typeface="Calibri" pitchFamily="34" charset="0"/>
              <a:cs typeface="Calibri" pitchFamily="34" charset="0"/>
            </a:endParaRPr>
          </a:p>
          <a:p>
            <a:pPr lvl="1">
              <a:buFont typeface="Wingdings" pitchFamily="2" charset="2"/>
              <a:buChar char="v"/>
            </a:pPr>
            <a:r>
              <a:rPr lang="en-US" sz="1600" dirty="0" smtClean="0">
                <a:latin typeface="Calibri" pitchFamily="34" charset="0"/>
                <a:cs typeface="Calibri" pitchFamily="34" charset="0"/>
              </a:rPr>
              <a:t>Ongoing discussions on the proposed solutions</a:t>
            </a:r>
          </a:p>
          <a:p>
            <a:pPr lvl="1">
              <a:buFont typeface="Wingdings" pitchFamily="2" charset="2"/>
              <a:buChar char="v"/>
            </a:pPr>
            <a:r>
              <a:rPr lang="en-US" sz="1600" dirty="0" smtClean="0">
                <a:latin typeface="Calibri" pitchFamily="34" charset="0"/>
                <a:cs typeface="Calibri" pitchFamily="34" charset="0"/>
              </a:rPr>
              <a:t>A grid will be created based on the discussions </a:t>
            </a:r>
            <a:r>
              <a:rPr lang="en-US" sz="1600" dirty="0">
                <a:latin typeface="Calibri" pitchFamily="34" charset="0"/>
                <a:cs typeface="Calibri" pitchFamily="34" charset="0"/>
              </a:rPr>
              <a:t>describing the different business scenarios, and the various possible solutions with pros and cons </a:t>
            </a:r>
            <a:endParaRPr lang="en-US" sz="1600" dirty="0" smtClean="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a:buFont typeface="+mj-lt"/>
              <a:buAutoNum type="arabicParenR" startAt="3"/>
            </a:pPr>
            <a:r>
              <a:rPr lang="en-US" sz="1800" dirty="0" err="1" smtClean="0">
                <a:latin typeface="Calibri" pitchFamily="34" charset="0"/>
                <a:cs typeface="Calibri" pitchFamily="34" charset="0"/>
              </a:rPr>
              <a:t>Overelection</a:t>
            </a:r>
            <a:r>
              <a:rPr lang="en-US" sz="1800" dirty="0" smtClean="0">
                <a:latin typeface="Calibri" pitchFamily="34" charset="0"/>
                <a:cs typeface="Calibri" pitchFamily="34" charset="0"/>
              </a:rPr>
              <a:t>/Oversubscription </a:t>
            </a:r>
            <a:r>
              <a:rPr lang="en-US" sz="1800" dirty="0">
                <a:latin typeface="Calibri" pitchFamily="34" charset="0"/>
                <a:cs typeface="Calibri" pitchFamily="34" charset="0"/>
              </a:rPr>
              <a:t>market practice review </a:t>
            </a:r>
            <a:r>
              <a:rPr lang="en-US" sz="1800" dirty="0" smtClean="0">
                <a:latin typeface="Calibri" pitchFamily="34" charset="0"/>
                <a:cs typeface="Calibri" pitchFamily="34" charset="0"/>
              </a:rPr>
              <a:t>  </a:t>
            </a:r>
          </a:p>
          <a:p>
            <a:pPr lvl="1">
              <a:buFont typeface="Wingdings" pitchFamily="2" charset="2"/>
              <a:buChar char="v"/>
            </a:pPr>
            <a:r>
              <a:rPr lang="en-US" sz="1600" dirty="0">
                <a:latin typeface="Calibri" pitchFamily="34" charset="0"/>
                <a:cs typeface="Calibri" pitchFamily="34" charset="0"/>
              </a:rPr>
              <a:t>The WG discussed the two examples (PRIO &amp; EXRI) and the different flows for oversubscription, particularly the use of QREC vs. QINS</a:t>
            </a:r>
            <a:r>
              <a:rPr lang="en-US" sz="1600" dirty="0" smtClean="0">
                <a:latin typeface="Calibri" pitchFamily="34" charset="0"/>
                <a:cs typeface="Calibri" pitchFamily="34" charset="0"/>
              </a:rPr>
              <a:t>.</a:t>
            </a:r>
          </a:p>
          <a:p>
            <a:pPr lvl="1">
              <a:buFont typeface="Wingdings" pitchFamily="2" charset="2"/>
              <a:buChar char="v"/>
            </a:pPr>
            <a:r>
              <a:rPr lang="en-US" sz="1600" dirty="0" smtClean="0">
                <a:latin typeface="Calibri" pitchFamily="34" charset="0"/>
                <a:cs typeface="Calibri" pitchFamily="34" charset="0"/>
              </a:rPr>
              <a:t>A MP regarding the use of </a:t>
            </a:r>
            <a:r>
              <a:rPr lang="en-US" sz="1600" dirty="0">
                <a:latin typeface="Calibri" pitchFamily="34" charset="0"/>
                <a:cs typeface="Calibri" pitchFamily="34" charset="0"/>
              </a:rPr>
              <a:t>QINS and QREC </a:t>
            </a:r>
            <a:r>
              <a:rPr lang="en-US" sz="1600" dirty="0" smtClean="0">
                <a:latin typeface="Calibri" pitchFamily="34" charset="0"/>
                <a:cs typeface="Calibri" pitchFamily="34" charset="0"/>
              </a:rPr>
              <a:t>will be drafted for NMPGs to provide feedback for implementation in 2014</a:t>
            </a: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marL="622300" lvl="2" indent="0">
              <a:buNone/>
            </a:pPr>
            <a:endParaRPr lang="en-GB" sz="1200" dirty="0">
              <a:latin typeface="Calibri" pitchFamily="34" charset="0"/>
            </a:endParaRPr>
          </a:p>
          <a:p>
            <a:endParaRPr lang="en-GB" sz="1800" dirty="0" smtClean="0">
              <a:latin typeface="Corbel"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12</a:t>
            </a:fld>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6607" y="620688"/>
            <a:ext cx="111382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84268" y="634018"/>
            <a:ext cx="1459530" cy="110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161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Corporate Actions WG</a:t>
            </a:r>
            <a:endParaRPr lang="en-GB" dirty="0">
              <a:latin typeface="+mj-lt"/>
            </a:endParaRPr>
          </a:p>
        </p:txBody>
      </p:sp>
      <p:sp>
        <p:nvSpPr>
          <p:cNvPr id="3" name="Content Placeholder 2"/>
          <p:cNvSpPr>
            <a:spLocks noGrp="1"/>
          </p:cNvSpPr>
          <p:nvPr>
            <p:ph idx="1"/>
          </p:nvPr>
        </p:nvSpPr>
        <p:spPr/>
        <p:txBody>
          <a:bodyPr/>
          <a:lstStyle/>
          <a:p>
            <a:pPr marL="342900" indent="-342900">
              <a:buFont typeface="+mj-lt"/>
              <a:buAutoNum type="arabicParenR" startAt="5"/>
            </a:pPr>
            <a:r>
              <a:rPr lang="en-US" sz="1800" dirty="0">
                <a:latin typeface="Calibri" pitchFamily="34" charset="0"/>
                <a:cs typeface="Calibri" pitchFamily="34" charset="0"/>
              </a:rPr>
              <a:t>Disclosure (DSCL) event - Clarify usage / market practice </a:t>
            </a:r>
            <a:endParaRPr lang="en-US" sz="1800" dirty="0" smtClean="0">
              <a:latin typeface="Calibri" pitchFamily="34" charset="0"/>
              <a:cs typeface="Calibri" pitchFamily="34" charset="0"/>
            </a:endParaRPr>
          </a:p>
          <a:p>
            <a:pPr lvl="1">
              <a:buFont typeface="Wingdings" pitchFamily="2" charset="2"/>
              <a:buChar char="v"/>
            </a:pPr>
            <a:r>
              <a:rPr lang="en-US" sz="1600" dirty="0" smtClean="0">
                <a:latin typeface="Calibri" pitchFamily="34" charset="0"/>
                <a:cs typeface="Calibri" pitchFamily="34" charset="0"/>
              </a:rPr>
              <a:t>The WG reviewed the different </a:t>
            </a:r>
            <a:r>
              <a:rPr lang="en-US" sz="1600" dirty="0">
                <a:latin typeface="Calibri" pitchFamily="34" charset="0"/>
                <a:cs typeface="Calibri" pitchFamily="34" charset="0"/>
              </a:rPr>
              <a:t>scenario of disclosures defined in the Excel matrix </a:t>
            </a:r>
            <a:r>
              <a:rPr lang="en-US" sz="1600" dirty="0" smtClean="0">
                <a:latin typeface="Calibri" pitchFamily="34" charset="0"/>
                <a:cs typeface="Calibri" pitchFamily="34" charset="0"/>
              </a:rPr>
              <a:t>which has been built</a:t>
            </a:r>
          </a:p>
          <a:p>
            <a:pPr lvl="1">
              <a:buFont typeface="Wingdings" pitchFamily="2" charset="2"/>
              <a:buChar char="v"/>
            </a:pPr>
            <a:r>
              <a:rPr lang="en-US" sz="1600" dirty="0" smtClean="0">
                <a:latin typeface="Calibri" pitchFamily="34" charset="0"/>
                <a:cs typeface="Calibri" pitchFamily="34" charset="0"/>
              </a:rPr>
              <a:t>All NMPGs will review the matrix and provide comments</a:t>
            </a:r>
          </a:p>
          <a:p>
            <a:pPr lvl="1">
              <a:buFont typeface="Wingdings" pitchFamily="2" charset="2"/>
              <a:buChar char="v"/>
            </a:pPr>
            <a:endParaRPr lang="en-US" sz="1600" dirty="0">
              <a:latin typeface="Calibri" pitchFamily="34" charset="0"/>
              <a:cs typeface="Calibri" pitchFamily="34" charset="0"/>
            </a:endParaRPr>
          </a:p>
          <a:p>
            <a:pPr>
              <a:buFont typeface="+mj-lt"/>
              <a:buAutoNum type="arabicParenR" startAt="5"/>
            </a:pPr>
            <a:r>
              <a:rPr lang="en-US" sz="1800" dirty="0">
                <a:latin typeface="Calibri" pitchFamily="34" charset="0"/>
                <a:cs typeface="Calibri" pitchFamily="34" charset="0"/>
              </a:rPr>
              <a:t>Placement of Interest Shortfall (SHRT) </a:t>
            </a:r>
            <a:endParaRPr lang="en-US" sz="1800" dirty="0" smtClean="0">
              <a:latin typeface="Calibri" pitchFamily="34" charset="0"/>
              <a:cs typeface="Calibri" pitchFamily="34" charset="0"/>
            </a:endParaRPr>
          </a:p>
          <a:p>
            <a:pPr lvl="1">
              <a:buFont typeface="Wingdings" pitchFamily="2" charset="2"/>
              <a:buChar char="v"/>
            </a:pPr>
            <a:r>
              <a:rPr lang="en-US" sz="1600" dirty="0">
                <a:latin typeface="Calibri" pitchFamily="34" charset="0"/>
                <a:cs typeface="Calibri" pitchFamily="34" charset="0"/>
              </a:rPr>
              <a:t>ISITC </a:t>
            </a:r>
            <a:r>
              <a:rPr lang="en-US" sz="1600" dirty="0" smtClean="0">
                <a:latin typeface="Calibri" pitchFamily="34" charset="0"/>
                <a:cs typeface="Calibri" pitchFamily="34" charset="0"/>
              </a:rPr>
              <a:t>would </a:t>
            </a:r>
            <a:r>
              <a:rPr lang="en-US" sz="1600" dirty="0">
                <a:latin typeface="Calibri" pitchFamily="34" charset="0"/>
                <a:cs typeface="Calibri" pitchFamily="34" charset="0"/>
              </a:rPr>
              <a:t>like to include SHRT together with RLOS (</a:t>
            </a:r>
            <a:r>
              <a:rPr lang="en-US" sz="1600" dirty="0" err="1">
                <a:latin typeface="Calibri" pitchFamily="34" charset="0"/>
                <a:cs typeface="Calibri" pitchFamily="34" charset="0"/>
              </a:rPr>
              <a:t>realised</a:t>
            </a:r>
            <a:r>
              <a:rPr lang="en-US" sz="1600" dirty="0">
                <a:latin typeface="Calibri" pitchFamily="34" charset="0"/>
                <a:cs typeface="Calibri" pitchFamily="34" charset="0"/>
              </a:rPr>
              <a:t> gain/loss), which is also in D today</a:t>
            </a:r>
            <a:r>
              <a:rPr lang="en-US" sz="1600" dirty="0" smtClean="0">
                <a:latin typeface="Calibri" pitchFamily="34" charset="0"/>
                <a:cs typeface="Calibri" pitchFamily="34" charset="0"/>
              </a:rPr>
              <a:t>.</a:t>
            </a:r>
          </a:p>
          <a:p>
            <a:pPr lvl="1">
              <a:buFont typeface="Wingdings" pitchFamily="2" charset="2"/>
              <a:buChar char="v"/>
            </a:pPr>
            <a:r>
              <a:rPr lang="en-US" sz="1600" dirty="0" smtClean="0">
                <a:latin typeface="Calibri" pitchFamily="34" charset="0"/>
                <a:cs typeface="Calibri" pitchFamily="34" charset="0"/>
              </a:rPr>
              <a:t>The group will check </a:t>
            </a:r>
            <a:r>
              <a:rPr lang="en-GB" sz="1600" dirty="0">
                <a:latin typeface="Calibri" pitchFamily="34" charset="0"/>
                <a:cs typeface="Calibri" pitchFamily="34" charset="0"/>
              </a:rPr>
              <a:t>with ISITC if they would like to create a CR to move SHRT and RLOS to E/E2</a:t>
            </a:r>
            <a:r>
              <a:rPr lang="en-GB" sz="1600" dirty="0" smtClean="0">
                <a:latin typeface="Calibri" pitchFamily="34" charset="0"/>
                <a:cs typeface="Calibri" pitchFamily="34" charset="0"/>
              </a:rPr>
              <a:t>.</a:t>
            </a:r>
          </a:p>
          <a:p>
            <a:pPr lvl="1">
              <a:buFont typeface="Wingdings" pitchFamily="2" charset="2"/>
              <a:buChar char="v"/>
            </a:pPr>
            <a:endParaRPr lang="en-GB" sz="1600" dirty="0">
              <a:latin typeface="Calibri" pitchFamily="34" charset="0"/>
              <a:cs typeface="Calibri" pitchFamily="34" charset="0"/>
            </a:endParaRPr>
          </a:p>
          <a:p>
            <a:pPr>
              <a:buFont typeface="+mj-lt"/>
              <a:buAutoNum type="arabicParenR" startAt="5"/>
            </a:pPr>
            <a:r>
              <a:rPr lang="en-US" sz="1800" dirty="0">
                <a:latin typeface="Calibri" pitchFamily="34" charset="0"/>
                <a:cs typeface="Calibri" pitchFamily="34" charset="0"/>
              </a:rPr>
              <a:t>Capital Increase offered to </a:t>
            </a:r>
            <a:r>
              <a:rPr lang="en-US" sz="1800" dirty="0" smtClean="0">
                <a:latin typeface="Calibri" pitchFamily="34" charset="0"/>
                <a:cs typeface="Calibri" pitchFamily="34" charset="0"/>
              </a:rPr>
              <a:t>public</a:t>
            </a:r>
          </a:p>
          <a:p>
            <a:pPr lvl="1">
              <a:buFont typeface="Wingdings" pitchFamily="2" charset="2"/>
              <a:buChar char="v"/>
            </a:pPr>
            <a:r>
              <a:rPr lang="en-GB" sz="1600" dirty="0" smtClean="0">
                <a:latin typeface="Calibri" pitchFamily="34" charset="0"/>
                <a:cs typeface="Calibri" pitchFamily="34" charset="0"/>
              </a:rPr>
              <a:t>The group’s decision is that </a:t>
            </a:r>
            <a:r>
              <a:rPr lang="en-GB" sz="1600" dirty="0">
                <a:latin typeface="Calibri" pitchFamily="34" charset="0"/>
                <a:cs typeface="Calibri" pitchFamily="34" charset="0"/>
              </a:rPr>
              <a:t>it cannot be considered as a corporate action and therefore the SMPG does not support a CR for the creation of a new CAEV for this.</a:t>
            </a: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marL="622300" lvl="2" indent="0">
              <a:buNone/>
            </a:pPr>
            <a:endParaRPr lang="en-GB" sz="1200" dirty="0">
              <a:latin typeface="Calibri" pitchFamily="34" charset="0"/>
            </a:endParaRPr>
          </a:p>
          <a:p>
            <a:endParaRPr lang="en-GB" sz="1800" dirty="0" smtClean="0">
              <a:latin typeface="Corbel"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13</a:t>
            </a:fld>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6607" y="620688"/>
            <a:ext cx="111382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84268" y="634018"/>
            <a:ext cx="1459530" cy="110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788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Corporate Actions WG</a:t>
            </a:r>
            <a:endParaRPr lang="en-GB" dirty="0">
              <a:latin typeface="+mj-lt"/>
            </a:endParaRPr>
          </a:p>
        </p:txBody>
      </p:sp>
      <p:sp>
        <p:nvSpPr>
          <p:cNvPr id="3" name="Content Placeholder 2"/>
          <p:cNvSpPr>
            <a:spLocks noGrp="1"/>
          </p:cNvSpPr>
          <p:nvPr>
            <p:ph idx="1"/>
          </p:nvPr>
        </p:nvSpPr>
        <p:spPr/>
        <p:txBody>
          <a:bodyPr/>
          <a:lstStyle/>
          <a:p>
            <a:pPr marL="263525" indent="-342900">
              <a:buFont typeface="+mj-lt"/>
              <a:buAutoNum type="arabicParenR" startAt="8"/>
            </a:pPr>
            <a:r>
              <a:rPr lang="en-US" sz="1800" dirty="0">
                <a:latin typeface="Calibri" pitchFamily="34" charset="0"/>
                <a:cs typeface="Calibri" pitchFamily="34" charset="0"/>
              </a:rPr>
              <a:t>Do we need to keep Processing Status INFO (25D::PROC//INFO</a:t>
            </a:r>
            <a:r>
              <a:rPr lang="en-US" sz="1800" dirty="0" smtClean="0">
                <a:latin typeface="Calibri" pitchFamily="34" charset="0"/>
                <a:cs typeface="Calibri" pitchFamily="34" charset="0"/>
              </a:rPr>
              <a:t>)</a:t>
            </a:r>
          </a:p>
          <a:p>
            <a:pPr lvl="1">
              <a:buFont typeface="Wingdings" pitchFamily="2" charset="2"/>
              <a:buChar char="v"/>
            </a:pPr>
            <a:r>
              <a:rPr lang="en-US" sz="1600" dirty="0" smtClean="0">
                <a:latin typeface="Calibri" pitchFamily="34" charset="0"/>
                <a:cs typeface="Calibri" pitchFamily="34" charset="0"/>
              </a:rPr>
              <a:t>SMPG’s decision is to keep </a:t>
            </a:r>
            <a:r>
              <a:rPr lang="en-US" sz="1600" dirty="0">
                <a:latin typeface="Calibri" pitchFamily="34" charset="0"/>
                <a:cs typeface="Calibri" pitchFamily="34" charset="0"/>
              </a:rPr>
              <a:t>PROC//INFO but update its </a:t>
            </a:r>
            <a:r>
              <a:rPr lang="en-US" sz="1600" dirty="0" smtClean="0">
                <a:latin typeface="Calibri" pitchFamily="34" charset="0"/>
                <a:cs typeface="Calibri" pitchFamily="34" charset="0"/>
              </a:rPr>
              <a:t>definition. A CR will be created </a:t>
            </a:r>
            <a:r>
              <a:rPr lang="en-US" sz="1600" dirty="0">
                <a:latin typeface="Calibri" pitchFamily="34" charset="0"/>
                <a:cs typeface="Calibri" pitchFamily="34" charset="0"/>
              </a:rPr>
              <a:t>to add a new indicator to specify the type of </a:t>
            </a:r>
            <a:r>
              <a:rPr lang="en-US" sz="1600" dirty="0" smtClean="0">
                <a:latin typeface="Calibri" pitchFamily="34" charset="0"/>
                <a:cs typeface="Calibri" pitchFamily="34" charset="0"/>
              </a:rPr>
              <a:t>INFO.</a:t>
            </a:r>
          </a:p>
          <a:p>
            <a:pPr lvl="1">
              <a:buFont typeface="Wingdings" pitchFamily="2" charset="2"/>
              <a:buChar char="v"/>
            </a:pPr>
            <a:endParaRPr lang="en-US" sz="1800" dirty="0">
              <a:latin typeface="Calibri" pitchFamily="34" charset="0"/>
              <a:cs typeface="Calibri" pitchFamily="34" charset="0"/>
            </a:endParaRPr>
          </a:p>
          <a:p>
            <a:pPr marL="342900" indent="-342900">
              <a:buFont typeface="+mj-lt"/>
              <a:buAutoNum type="arabicParenR" startAt="8"/>
            </a:pPr>
            <a:r>
              <a:rPr lang="en-US" sz="1800" dirty="0">
                <a:latin typeface="Calibri" pitchFamily="34" charset="0"/>
                <a:cs typeface="Calibri" pitchFamily="34" charset="0"/>
              </a:rPr>
              <a:t>New Date Code when Ex-Date is not </a:t>
            </a:r>
            <a:r>
              <a:rPr lang="en-US" sz="1800" dirty="0" smtClean="0">
                <a:latin typeface="Calibri" pitchFamily="34" charset="0"/>
                <a:cs typeface="Calibri" pitchFamily="34" charset="0"/>
              </a:rPr>
              <a:t>announced</a:t>
            </a:r>
          </a:p>
          <a:p>
            <a:pPr marL="693737" lvl="1" indent="-342900">
              <a:buFont typeface="Wingdings" pitchFamily="2" charset="2"/>
              <a:buChar char="v"/>
            </a:pPr>
            <a:r>
              <a:rPr lang="en-US" sz="1600" dirty="0" smtClean="0">
                <a:latin typeface="Calibri" pitchFamily="34" charset="0"/>
                <a:cs typeface="Calibri" pitchFamily="34" charset="0"/>
              </a:rPr>
              <a:t>The WG discussed about how to communicate that the ex-date is not announced in a country</a:t>
            </a:r>
          </a:p>
          <a:p>
            <a:pPr marL="693737" lvl="1" indent="-342900">
              <a:buFont typeface="Wingdings" pitchFamily="2" charset="2"/>
              <a:buChar char="v"/>
            </a:pPr>
            <a:r>
              <a:rPr lang="en-US" sz="1600" dirty="0" smtClean="0">
                <a:latin typeface="Calibri" pitchFamily="34" charset="0"/>
                <a:cs typeface="Calibri" pitchFamily="34" charset="0"/>
              </a:rPr>
              <a:t>The group </a:t>
            </a:r>
            <a:r>
              <a:rPr lang="en-US" sz="1600" dirty="0">
                <a:latin typeface="Calibri" pitchFamily="34" charset="0"/>
                <a:cs typeface="Calibri" pitchFamily="34" charset="0"/>
              </a:rPr>
              <a:t>agrees that the best possible solution is to track the support for Ex-Date in the different countries and to provide this information in the existing Record Date tracking table</a:t>
            </a:r>
            <a:r>
              <a:rPr lang="en-US" sz="1600" dirty="0" smtClean="0">
                <a:latin typeface="Calibri" pitchFamily="34" charset="0"/>
                <a:cs typeface="Calibri" pitchFamily="34" charset="0"/>
              </a:rPr>
              <a:t>.</a:t>
            </a:r>
          </a:p>
          <a:p>
            <a:pPr marL="693737" lvl="1" indent="-342900">
              <a:buFont typeface="Wingdings" pitchFamily="2" charset="2"/>
              <a:buChar char="v"/>
            </a:pPr>
            <a:endParaRPr lang="en-US" sz="1600" dirty="0">
              <a:latin typeface="Calibri" pitchFamily="34" charset="0"/>
              <a:cs typeface="Calibri" pitchFamily="34" charset="0"/>
            </a:endParaRPr>
          </a:p>
          <a:p>
            <a:pPr marL="0" indent="0">
              <a:buNone/>
            </a:pPr>
            <a:endParaRPr lang="en-US" sz="2000" dirty="0" smtClean="0">
              <a:latin typeface="Calibri" pitchFamily="34" charset="0"/>
              <a:cs typeface="Calibri" pitchFamily="34" charset="0"/>
            </a:endParaRPr>
          </a:p>
          <a:p>
            <a:pPr marL="693737" lvl="1" indent="-342900">
              <a:buFont typeface="Wingdings" pitchFamily="2" charset="2"/>
              <a:buChar char="v"/>
            </a:pPr>
            <a:endParaRPr lang="en-US" sz="18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marL="622300" lvl="2" indent="0">
              <a:buNone/>
            </a:pPr>
            <a:endParaRPr lang="en-GB" sz="1200" dirty="0">
              <a:latin typeface="Calibri" pitchFamily="34" charset="0"/>
            </a:endParaRPr>
          </a:p>
          <a:p>
            <a:endParaRPr lang="en-GB" sz="1800" dirty="0" smtClean="0">
              <a:latin typeface="Corbel"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14</a:t>
            </a:fld>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6607" y="620688"/>
            <a:ext cx="111382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84268" y="634018"/>
            <a:ext cx="1459530" cy="110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372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Corporate Actions WG</a:t>
            </a:r>
            <a:endParaRPr lang="en-GB" dirty="0">
              <a:latin typeface="+mj-lt"/>
            </a:endParaRPr>
          </a:p>
        </p:txBody>
      </p:sp>
      <p:sp>
        <p:nvSpPr>
          <p:cNvPr id="3" name="Content Placeholder 2"/>
          <p:cNvSpPr>
            <a:spLocks noGrp="1"/>
          </p:cNvSpPr>
          <p:nvPr>
            <p:ph idx="1"/>
          </p:nvPr>
        </p:nvSpPr>
        <p:spPr/>
        <p:txBody>
          <a:bodyPr/>
          <a:lstStyle/>
          <a:p>
            <a:pPr marL="342900" indent="-342900">
              <a:buFont typeface="+mj-lt"/>
              <a:buAutoNum type="arabicParenR" startAt="10"/>
            </a:pPr>
            <a:r>
              <a:rPr lang="en-US" sz="1800" dirty="0">
                <a:latin typeface="Calibri" pitchFamily="34" charset="0"/>
                <a:cs typeface="Calibri" pitchFamily="34" charset="0"/>
              </a:rPr>
              <a:t>French Transaction Tax  FR </a:t>
            </a:r>
          </a:p>
          <a:p>
            <a:pPr lvl="1">
              <a:buFont typeface="Wingdings" pitchFamily="2" charset="2"/>
              <a:buChar char="v"/>
            </a:pPr>
            <a:r>
              <a:rPr lang="en-US" sz="1600" dirty="0">
                <a:latin typeface="Calibri" pitchFamily="34" charset="0"/>
                <a:cs typeface="Calibri" pitchFamily="34" charset="0"/>
              </a:rPr>
              <a:t>ATAX will be used in France to report the transaction tax </a:t>
            </a:r>
            <a:r>
              <a:rPr lang="en-US" sz="1600" dirty="0" smtClean="0">
                <a:latin typeface="Calibri" pitchFamily="34" charset="0"/>
                <a:cs typeface="Calibri" pitchFamily="34" charset="0"/>
              </a:rPr>
              <a:t>amount</a:t>
            </a:r>
          </a:p>
          <a:p>
            <a:pPr lvl="1">
              <a:buFont typeface="Wingdings" pitchFamily="2" charset="2"/>
              <a:buChar char="v"/>
            </a:pPr>
            <a:r>
              <a:rPr lang="en-US" sz="1600" dirty="0" smtClean="0">
                <a:latin typeface="Calibri" pitchFamily="34" charset="0"/>
                <a:cs typeface="Calibri" pitchFamily="34" charset="0"/>
              </a:rPr>
              <a:t>The group recommends waiting for the European transaction tax to be clarified before making any final decisions. This should occur in June.</a:t>
            </a:r>
          </a:p>
          <a:p>
            <a:pPr lvl="1">
              <a:buFont typeface="Wingdings" pitchFamily="2" charset="2"/>
              <a:buChar char="v"/>
            </a:pPr>
            <a:r>
              <a:rPr lang="en-US" sz="1600" dirty="0" smtClean="0">
                <a:latin typeface="Calibri" pitchFamily="34" charset="0"/>
                <a:cs typeface="Calibri" pitchFamily="34" charset="0"/>
              </a:rPr>
              <a:t>The </a:t>
            </a:r>
            <a:r>
              <a:rPr lang="en-US" sz="1600" dirty="0">
                <a:latin typeface="Calibri" pitchFamily="34" charset="0"/>
                <a:cs typeface="Calibri" pitchFamily="34" charset="0"/>
              </a:rPr>
              <a:t>SMPG will create a sub group for Financial Transaction Tax with representatives from S&amp;R, CA &amp; </a:t>
            </a:r>
            <a:r>
              <a:rPr lang="en-US" sz="1600" dirty="0" smtClean="0">
                <a:latin typeface="Calibri" pitchFamily="34" charset="0"/>
                <a:cs typeface="Calibri" pitchFamily="34" charset="0"/>
              </a:rPr>
              <a:t>IF</a:t>
            </a:r>
            <a:r>
              <a:rPr lang="en-US" sz="1600" dirty="0">
                <a:latin typeface="Calibri" pitchFamily="34" charset="0"/>
                <a:cs typeface="Calibri" pitchFamily="34" charset="0"/>
              </a:rPr>
              <a:t> </a:t>
            </a:r>
            <a:r>
              <a:rPr lang="en-US" sz="1600" dirty="0" smtClean="0">
                <a:latin typeface="Calibri" pitchFamily="34" charset="0"/>
                <a:cs typeface="Calibri" pitchFamily="34" charset="0"/>
              </a:rPr>
              <a:t>for future discussions.</a:t>
            </a:r>
          </a:p>
          <a:p>
            <a:pPr lvl="1">
              <a:buFont typeface="Wingdings" pitchFamily="2" charset="2"/>
              <a:buChar char="v"/>
            </a:pPr>
            <a:endParaRPr lang="en-US" sz="1800" dirty="0">
              <a:latin typeface="Calibri" pitchFamily="34" charset="0"/>
              <a:cs typeface="Calibri" pitchFamily="34" charset="0"/>
            </a:endParaRPr>
          </a:p>
          <a:p>
            <a:pPr>
              <a:buFont typeface="+mj-lt"/>
              <a:buAutoNum type="arabicParenR" startAt="10"/>
            </a:pPr>
            <a:r>
              <a:rPr lang="en-US" sz="1800" dirty="0">
                <a:latin typeface="Calibri" pitchFamily="34" charset="0"/>
                <a:cs typeface="Calibri" pitchFamily="34" charset="0"/>
              </a:rPr>
              <a:t> </a:t>
            </a:r>
            <a:r>
              <a:rPr lang="en-US" sz="1800" dirty="0" err="1">
                <a:latin typeface="Calibri" pitchFamily="34" charset="0"/>
                <a:cs typeface="Calibri" pitchFamily="34" charset="0"/>
              </a:rPr>
              <a:t>Harmonised</a:t>
            </a:r>
            <a:r>
              <a:rPr lang="en-US" sz="1800" dirty="0">
                <a:latin typeface="Calibri" pitchFamily="34" charset="0"/>
                <a:cs typeface="Calibri" pitchFamily="34" charset="0"/>
              </a:rPr>
              <a:t> local MP for processing of fictitious CAONs in Instruct </a:t>
            </a:r>
            <a:endParaRPr lang="en-US" sz="1800" dirty="0" smtClean="0">
              <a:latin typeface="Calibri" pitchFamily="34" charset="0"/>
              <a:cs typeface="Calibri" pitchFamily="34" charset="0"/>
            </a:endParaRPr>
          </a:p>
          <a:p>
            <a:pPr lvl="1">
              <a:buFont typeface="Wingdings" pitchFamily="2" charset="2"/>
              <a:buChar char="v"/>
            </a:pPr>
            <a:r>
              <a:rPr lang="en-GB" sz="1600" dirty="0">
                <a:latin typeface="Calibri" pitchFamily="34" charset="0"/>
                <a:cs typeface="Calibri" pitchFamily="34" charset="0"/>
              </a:rPr>
              <a:t>SMPG </a:t>
            </a:r>
            <a:r>
              <a:rPr lang="en-GB" sz="1600" dirty="0" smtClean="0">
                <a:latin typeface="Calibri" pitchFamily="34" charset="0"/>
                <a:cs typeface="Calibri" pitchFamily="34" charset="0"/>
              </a:rPr>
              <a:t>is to </a:t>
            </a:r>
            <a:r>
              <a:rPr lang="en-GB" sz="1600" dirty="0">
                <a:latin typeface="Calibri" pitchFamily="34" charset="0"/>
                <a:cs typeface="Calibri" pitchFamily="34" charset="0"/>
              </a:rPr>
              <a:t>recommend a global MP </a:t>
            </a:r>
            <a:r>
              <a:rPr lang="en-GB" sz="1600" dirty="0" smtClean="0">
                <a:latin typeface="Calibri" pitchFamily="34" charset="0"/>
                <a:cs typeface="Calibri" pitchFamily="34" charset="0"/>
              </a:rPr>
              <a:t>to </a:t>
            </a:r>
            <a:r>
              <a:rPr lang="en-GB" sz="1600" dirty="0">
                <a:latin typeface="Calibri" pitchFamily="34" charset="0"/>
                <a:cs typeface="Calibri" pitchFamily="34" charset="0"/>
              </a:rPr>
              <a:t>follow the same ISITC guideline when the service provider’s option number cannot be supported. This will prevent markets from following different practices and will allow for adoption by institution. </a:t>
            </a:r>
            <a:endParaRPr lang="en-GB" sz="1600" dirty="0" smtClean="0">
              <a:latin typeface="Calibri" pitchFamily="34" charset="0"/>
              <a:cs typeface="Calibri" pitchFamily="34" charset="0"/>
            </a:endParaRPr>
          </a:p>
          <a:p>
            <a:pPr marL="271462" lvl="1" indent="0">
              <a:buNone/>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marL="622300" lvl="2" indent="0">
              <a:buNone/>
            </a:pPr>
            <a:endParaRPr lang="en-GB" sz="1200" dirty="0">
              <a:latin typeface="Calibri" pitchFamily="34" charset="0"/>
            </a:endParaRPr>
          </a:p>
          <a:p>
            <a:endParaRPr lang="en-GB" sz="1800" dirty="0" smtClean="0">
              <a:latin typeface="Corbel"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15</a:t>
            </a:fld>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6607" y="620688"/>
            <a:ext cx="111382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84268" y="634018"/>
            <a:ext cx="1459530" cy="110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282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Corporate Actions WG</a:t>
            </a:r>
            <a:endParaRPr lang="en-GB" dirty="0">
              <a:latin typeface="+mj-lt"/>
            </a:endParaRPr>
          </a:p>
        </p:txBody>
      </p:sp>
      <p:sp>
        <p:nvSpPr>
          <p:cNvPr id="3" name="Content Placeholder 2"/>
          <p:cNvSpPr>
            <a:spLocks noGrp="1"/>
          </p:cNvSpPr>
          <p:nvPr>
            <p:ph idx="1"/>
          </p:nvPr>
        </p:nvSpPr>
        <p:spPr/>
        <p:txBody>
          <a:bodyPr/>
          <a:lstStyle/>
          <a:p>
            <a:pPr marL="342900" indent="-342900">
              <a:buFont typeface="+mj-lt"/>
              <a:buAutoNum type="arabicParenR" startAt="12"/>
            </a:pPr>
            <a:r>
              <a:rPr lang="en-US" sz="1800" dirty="0" smtClean="0">
                <a:latin typeface="Calibri" pitchFamily="34" charset="0"/>
                <a:cs typeface="Calibri" pitchFamily="34" charset="0"/>
              </a:rPr>
              <a:t>Use </a:t>
            </a:r>
            <a:r>
              <a:rPr lang="en-US" sz="1800" dirty="0">
                <a:latin typeface="Calibri" pitchFamily="34" charset="0"/>
                <a:cs typeface="Calibri" pitchFamily="34" charset="0"/>
              </a:rPr>
              <a:t>of DEVI (Declared Dividend Rate) for Depositary </a:t>
            </a:r>
            <a:r>
              <a:rPr lang="en-US" sz="1800" dirty="0" smtClean="0">
                <a:latin typeface="Calibri" pitchFamily="34" charset="0"/>
                <a:cs typeface="Calibri" pitchFamily="34" charset="0"/>
              </a:rPr>
              <a:t>Receipts</a:t>
            </a:r>
          </a:p>
          <a:p>
            <a:pPr lvl="1">
              <a:buFont typeface="Wingdings" pitchFamily="2" charset="2"/>
              <a:buChar char="v"/>
            </a:pPr>
            <a:r>
              <a:rPr lang="en-US" sz="1600" dirty="0" smtClean="0">
                <a:latin typeface="Calibri" pitchFamily="34" charset="0"/>
                <a:cs typeface="Calibri" pitchFamily="34" charset="0"/>
              </a:rPr>
              <a:t>SMPG’s decision is that </a:t>
            </a:r>
            <a:r>
              <a:rPr lang="en-US" sz="1600" dirty="0"/>
              <a:t>DEVI </a:t>
            </a:r>
            <a:r>
              <a:rPr lang="en-US" sz="1600" dirty="0" smtClean="0"/>
              <a:t>will not </a:t>
            </a:r>
            <a:r>
              <a:rPr lang="en-US" sz="1600" dirty="0"/>
              <a:t>to be used for </a:t>
            </a:r>
            <a:r>
              <a:rPr lang="en-US" sz="1600" dirty="0" smtClean="0"/>
              <a:t>DRs</a:t>
            </a:r>
          </a:p>
          <a:p>
            <a:pPr lvl="1">
              <a:buFont typeface="Wingdings" pitchFamily="2" charset="2"/>
              <a:buChar char="v"/>
            </a:pPr>
            <a:r>
              <a:rPr lang="en-US" sz="1600" dirty="0" smtClean="0">
                <a:latin typeface="Calibri" pitchFamily="34" charset="0"/>
                <a:cs typeface="Calibri" pitchFamily="34" charset="0"/>
              </a:rPr>
              <a:t>Reason: </a:t>
            </a:r>
            <a:r>
              <a:rPr lang="en-US" sz="1600" dirty="0">
                <a:latin typeface="Calibri" pitchFamily="34" charset="0"/>
                <a:cs typeface="Calibri" pitchFamily="34" charset="0"/>
              </a:rPr>
              <a:t>According to the usage rule in the standards reading “</a:t>
            </a:r>
            <a:r>
              <a:rPr lang="en-US" sz="1600" i="1" dirty="0">
                <a:latin typeface="Calibri" pitchFamily="34" charset="0"/>
                <a:cs typeface="Calibri" pitchFamily="34" charset="0"/>
              </a:rPr>
              <a:t>The Declared Rate DEVI may only be used if the dividend or interest declared by the issuer is actually paid in a different currency than the declared one</a:t>
            </a:r>
            <a:r>
              <a:rPr lang="en-US" sz="1600" i="1" dirty="0" smtClean="0">
                <a:latin typeface="Calibri" pitchFamily="34" charset="0"/>
                <a:cs typeface="Calibri" pitchFamily="34" charset="0"/>
              </a:rPr>
              <a:t>.</a:t>
            </a:r>
            <a:r>
              <a:rPr lang="en-US" sz="1600" dirty="0" smtClean="0">
                <a:latin typeface="Calibri" pitchFamily="34" charset="0"/>
                <a:cs typeface="Calibri" pitchFamily="34" charset="0"/>
              </a:rPr>
              <a:t>”</a:t>
            </a:r>
          </a:p>
          <a:p>
            <a:pPr lvl="1">
              <a:buFont typeface="Wingdings" pitchFamily="2" charset="2"/>
              <a:buChar char="v"/>
            </a:pPr>
            <a:endParaRPr lang="en-US" sz="1600" dirty="0">
              <a:latin typeface="Calibri" pitchFamily="34" charset="0"/>
              <a:cs typeface="Calibri" pitchFamily="34" charset="0"/>
            </a:endParaRPr>
          </a:p>
          <a:p>
            <a:pPr marL="457200" indent="-457200">
              <a:buFont typeface="+mj-lt"/>
              <a:buAutoNum type="arabicParenR" startAt="13"/>
            </a:pPr>
            <a:r>
              <a:rPr lang="en-US" sz="2000" dirty="0" smtClean="0">
                <a:latin typeface="Calibri" pitchFamily="34" charset="0"/>
                <a:cs typeface="Calibri" pitchFamily="34" charset="0"/>
              </a:rPr>
              <a:t> </a:t>
            </a:r>
            <a:r>
              <a:rPr lang="en-US" sz="1800" dirty="0">
                <a:latin typeface="Calibri" pitchFamily="34" charset="0"/>
                <a:cs typeface="Calibri" pitchFamily="34" charset="0"/>
              </a:rPr>
              <a:t>CAOP//PRUN Unknown Proceeds existing MP question</a:t>
            </a:r>
          </a:p>
          <a:p>
            <a:pPr lvl="1">
              <a:buFont typeface="Wingdings" pitchFamily="2" charset="2"/>
              <a:buChar char="v"/>
            </a:pPr>
            <a:r>
              <a:rPr lang="en-US" sz="1600" dirty="0">
                <a:latin typeface="Calibri" pitchFamily="34" charset="0"/>
                <a:cs typeface="Calibri" pitchFamily="34" charset="0"/>
              </a:rPr>
              <a:t>Keep the current usage rule and MP for PRUN when possible, but recommend use of ADTX for the rare events when the issuer cannot even provide details of the possible movements or have many different </a:t>
            </a:r>
            <a:r>
              <a:rPr lang="en-US" sz="1600" dirty="0" smtClean="0">
                <a:latin typeface="Calibri" pitchFamily="34" charset="0"/>
                <a:cs typeface="Calibri" pitchFamily="34" charset="0"/>
              </a:rPr>
              <a:t>alternatives</a:t>
            </a:r>
            <a:r>
              <a:rPr lang="en-US" dirty="0"/>
              <a:t/>
            </a:r>
            <a:br>
              <a:rPr lang="en-US" dirty="0"/>
            </a:br>
            <a:endParaRPr lang="en-US"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lvl="1">
              <a:buFont typeface="Wingdings" pitchFamily="2" charset="2"/>
              <a:buChar char="v"/>
            </a:pPr>
            <a:endParaRPr lang="en-US" sz="1600" dirty="0">
              <a:latin typeface="Calibri" pitchFamily="34" charset="0"/>
              <a:cs typeface="Calibri" pitchFamily="34" charset="0"/>
            </a:endParaRPr>
          </a:p>
          <a:p>
            <a:pPr marL="622300" lvl="2" indent="0">
              <a:buNone/>
            </a:pPr>
            <a:endParaRPr lang="en-GB" sz="1200" dirty="0">
              <a:latin typeface="Calibri" pitchFamily="34" charset="0"/>
            </a:endParaRPr>
          </a:p>
          <a:p>
            <a:endParaRPr lang="en-GB" sz="1800" dirty="0" smtClean="0">
              <a:latin typeface="Corbel"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16</a:t>
            </a:fld>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6607" y="620688"/>
            <a:ext cx="111382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84268" y="634018"/>
            <a:ext cx="1459530" cy="110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594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                         Overview</a:t>
            </a:r>
            <a:endParaRPr lang="en-GB" dirty="0">
              <a:latin typeface="+mj-lt"/>
            </a:endParaRPr>
          </a:p>
        </p:txBody>
      </p:sp>
      <p:sp>
        <p:nvSpPr>
          <p:cNvPr id="3" name="Content Placeholder 2"/>
          <p:cNvSpPr>
            <a:spLocks noGrp="1"/>
          </p:cNvSpPr>
          <p:nvPr>
            <p:ph idx="1"/>
          </p:nvPr>
        </p:nvSpPr>
        <p:spPr>
          <a:xfrm>
            <a:off x="685800" y="1981200"/>
            <a:ext cx="7772400" cy="4292116"/>
          </a:xfrm>
        </p:spPr>
        <p:txBody>
          <a:bodyPr/>
          <a:lstStyle/>
          <a:p>
            <a:pPr>
              <a:buFont typeface="Wingdings" pitchFamily="2" charset="2"/>
              <a:buChar char="ü"/>
            </a:pPr>
            <a:r>
              <a:rPr lang="en-GB" sz="1800" dirty="0" smtClean="0">
                <a:latin typeface="Calibri" pitchFamily="34" charset="0"/>
              </a:rPr>
              <a:t>General session held on 23 Apr 2013</a:t>
            </a:r>
          </a:p>
          <a:p>
            <a:endParaRPr lang="en-GB" sz="1600" dirty="0">
              <a:latin typeface="Calibri" pitchFamily="34" charset="0"/>
            </a:endParaRPr>
          </a:p>
          <a:p>
            <a:pPr>
              <a:buFont typeface="Wingdings" pitchFamily="2" charset="2"/>
              <a:buChar char="ü"/>
            </a:pPr>
            <a:r>
              <a:rPr lang="en-GB" sz="1800" dirty="0" smtClean="0">
                <a:latin typeface="Calibri" pitchFamily="34" charset="0"/>
              </a:rPr>
              <a:t>APAC </a:t>
            </a:r>
            <a:r>
              <a:rPr lang="en-GB" sz="1800" dirty="0">
                <a:latin typeface="Calibri" pitchFamily="34" charset="0"/>
              </a:rPr>
              <a:t>Regional Director </a:t>
            </a:r>
            <a:r>
              <a:rPr lang="en-GB" sz="1800" dirty="0" smtClean="0">
                <a:latin typeface="Calibri" pitchFamily="34" charset="0"/>
              </a:rPr>
              <a:t>Election</a:t>
            </a:r>
            <a:r>
              <a:rPr lang="en-GB" sz="1800" dirty="0">
                <a:latin typeface="Calibri" pitchFamily="34" charset="0"/>
              </a:rPr>
              <a:t>	</a:t>
            </a:r>
            <a:endParaRPr lang="en-GB" sz="1800" dirty="0" smtClean="0">
              <a:latin typeface="Calibri" pitchFamily="34" charset="0"/>
            </a:endParaRPr>
          </a:p>
          <a:p>
            <a:pPr lvl="1">
              <a:buFont typeface="Wingdings" pitchFamily="2" charset="2"/>
              <a:buChar char="v"/>
            </a:pPr>
            <a:r>
              <a:rPr lang="en-GB" sz="1600" dirty="0" smtClean="0">
                <a:latin typeface="Calibri" pitchFamily="34" charset="0"/>
              </a:rPr>
              <a:t>Position was up for re-election</a:t>
            </a:r>
          </a:p>
          <a:p>
            <a:pPr lvl="1">
              <a:buFont typeface="Wingdings" pitchFamily="2" charset="2"/>
              <a:buChar char="v"/>
            </a:pPr>
            <a:r>
              <a:rPr lang="en-GB" sz="1600" dirty="0" smtClean="0">
                <a:latin typeface="Calibri" pitchFamily="34" charset="0"/>
              </a:rPr>
              <a:t>2 applications received: </a:t>
            </a:r>
          </a:p>
          <a:p>
            <a:pPr marL="271462" lvl="1" indent="0">
              <a:buNone/>
            </a:pPr>
            <a:r>
              <a:rPr lang="en-GB" sz="1600" dirty="0">
                <a:latin typeface="Calibri" pitchFamily="34" charset="0"/>
              </a:rPr>
              <a:t> </a:t>
            </a:r>
            <a:r>
              <a:rPr lang="en-GB" sz="1600" dirty="0" smtClean="0">
                <a:latin typeface="Calibri" pitchFamily="34" charset="0"/>
              </a:rPr>
              <a:t>     Anthony </a:t>
            </a:r>
            <a:r>
              <a:rPr lang="en-GB" sz="1600" dirty="0" err="1">
                <a:latin typeface="Calibri" pitchFamily="34" charset="0"/>
              </a:rPr>
              <a:t>Sim</a:t>
            </a:r>
            <a:r>
              <a:rPr lang="en-GB" sz="1600" dirty="0">
                <a:latin typeface="Calibri" pitchFamily="34" charset="0"/>
              </a:rPr>
              <a:t> (Standards Chartered - SG) and Jonathan </a:t>
            </a:r>
            <a:r>
              <a:rPr lang="en-GB" sz="1600" dirty="0" err="1" smtClean="0">
                <a:latin typeface="Calibri" pitchFamily="34" charset="0"/>
              </a:rPr>
              <a:t>Rodda</a:t>
            </a:r>
            <a:endParaRPr lang="en-GB" sz="1600" dirty="0" smtClean="0">
              <a:latin typeface="Calibri" pitchFamily="34" charset="0"/>
            </a:endParaRPr>
          </a:p>
          <a:p>
            <a:pPr marL="271462" lvl="1" indent="0">
              <a:buNone/>
            </a:pPr>
            <a:r>
              <a:rPr lang="en-GB" sz="1600" dirty="0">
                <a:latin typeface="Calibri" pitchFamily="34" charset="0"/>
              </a:rPr>
              <a:t> </a:t>
            </a:r>
            <a:r>
              <a:rPr lang="en-GB" sz="1600" dirty="0" smtClean="0">
                <a:latin typeface="Calibri" pitchFamily="34" charset="0"/>
              </a:rPr>
              <a:t>     </a:t>
            </a:r>
            <a:r>
              <a:rPr lang="en-GB" sz="1600" dirty="0">
                <a:latin typeface="Calibri" pitchFamily="34" charset="0"/>
              </a:rPr>
              <a:t>(State Street - HK)</a:t>
            </a:r>
          </a:p>
          <a:p>
            <a:pPr lvl="1">
              <a:buFont typeface="Wingdings" pitchFamily="2" charset="2"/>
              <a:buChar char="v"/>
            </a:pPr>
            <a:r>
              <a:rPr lang="en-GB" sz="1600" dirty="0" smtClean="0">
                <a:latin typeface="Calibri" pitchFamily="34" charset="0"/>
              </a:rPr>
              <a:t>SMPG elected Anthony </a:t>
            </a:r>
            <a:r>
              <a:rPr lang="en-GB" sz="1600" dirty="0" err="1" smtClean="0">
                <a:latin typeface="Calibri" pitchFamily="34" charset="0"/>
              </a:rPr>
              <a:t>Sim</a:t>
            </a:r>
            <a:r>
              <a:rPr lang="en-GB" sz="1600" dirty="0" smtClean="0">
                <a:latin typeface="Calibri" pitchFamily="34" charset="0"/>
              </a:rPr>
              <a:t> as the new APAC Regional Director </a:t>
            </a:r>
          </a:p>
          <a:p>
            <a:pPr lvl="1">
              <a:buFont typeface="Wingdings" pitchFamily="2" charset="2"/>
              <a:buChar char="v"/>
            </a:pPr>
            <a:endParaRPr lang="en-GB" sz="1600" dirty="0" smtClean="0">
              <a:latin typeface="Calibri" pitchFamily="34" charset="0"/>
            </a:endParaRPr>
          </a:p>
          <a:p>
            <a:pPr>
              <a:buFont typeface="Wingdings" pitchFamily="2" charset="2"/>
              <a:buChar char="ü"/>
            </a:pPr>
            <a:r>
              <a:rPr lang="en-GB" sz="1800" dirty="0" smtClean="0">
                <a:latin typeface="Calibri" pitchFamily="34" charset="0"/>
              </a:rPr>
              <a:t>3 Working Groups (WG):</a:t>
            </a:r>
          </a:p>
          <a:p>
            <a:pPr lvl="1">
              <a:buFont typeface="Wingdings" pitchFamily="2" charset="2"/>
              <a:buChar char="v"/>
            </a:pPr>
            <a:r>
              <a:rPr lang="en-GB" sz="1600" dirty="0" smtClean="0">
                <a:latin typeface="Calibri" pitchFamily="34" charset="0"/>
              </a:rPr>
              <a:t>Settlement and Reconciliation (S &amp; R), Corporate Action (CA) and Investment Funds (IF)</a:t>
            </a:r>
            <a:endParaRPr lang="en-GB" sz="1600" dirty="0">
              <a:latin typeface="Calibri" pitchFamily="34" charset="0"/>
            </a:endParaRPr>
          </a:p>
          <a:p>
            <a:pPr marL="271462" lvl="1" indent="0">
              <a:buNone/>
            </a:pPr>
            <a:endParaRPr lang="en-GB" sz="1400" dirty="0">
              <a:latin typeface="Calibri" pitchFamily="34" charset="0"/>
            </a:endParaRPr>
          </a:p>
          <a:p>
            <a:pPr>
              <a:buFont typeface="Wingdings" pitchFamily="2" charset="2"/>
              <a:buChar char="ü"/>
            </a:pPr>
            <a:r>
              <a:rPr lang="en-GB" sz="1800" dirty="0" smtClean="0">
                <a:latin typeface="Calibri" pitchFamily="34" charset="0"/>
              </a:rPr>
              <a:t>Cross WGs discussion on </a:t>
            </a:r>
            <a:r>
              <a:rPr lang="en-GB" sz="1800" dirty="0" err="1" smtClean="0">
                <a:latin typeface="Calibri" pitchFamily="34" charset="0"/>
              </a:rPr>
              <a:t>MyStandards</a:t>
            </a:r>
            <a:r>
              <a:rPr lang="en-GB" sz="1800" dirty="0" smtClean="0">
                <a:latin typeface="Calibri" pitchFamily="34" charset="0"/>
              </a:rPr>
              <a:t> held on 24 Apr 2013</a:t>
            </a:r>
          </a:p>
          <a:p>
            <a:pPr marL="557213" lvl="2" indent="-285750">
              <a:buFont typeface="Wingdings" pitchFamily="2" charset="2"/>
              <a:buChar char="v"/>
            </a:pPr>
            <a:r>
              <a:rPr lang="en-GB" sz="1600" dirty="0" smtClean="0">
                <a:latin typeface="Calibri" pitchFamily="34" charset="0"/>
              </a:rPr>
              <a:t>Sharing of issues encountered when creating MPs in </a:t>
            </a:r>
            <a:r>
              <a:rPr lang="en-GB" sz="1600" dirty="0" err="1" smtClean="0">
                <a:latin typeface="Calibri" pitchFamily="34" charset="0"/>
              </a:rPr>
              <a:t>MyStandards</a:t>
            </a:r>
            <a:endParaRPr lang="en-GB" sz="1600" dirty="0" smtClean="0">
              <a:latin typeface="Calibri" pitchFamily="34" charset="0"/>
            </a:endParaRPr>
          </a:p>
          <a:p>
            <a:pPr marL="557213" lvl="2" indent="-285750">
              <a:buFont typeface="Wingdings" pitchFamily="2" charset="2"/>
              <a:buChar char="v"/>
            </a:pPr>
            <a:r>
              <a:rPr lang="en-GB" sz="1600" dirty="0" smtClean="0">
                <a:latin typeface="Calibri" pitchFamily="34" charset="0"/>
              </a:rPr>
              <a:t>Agree on the level of granularity across the WGs </a:t>
            </a:r>
            <a:endParaRPr lang="en-GB" sz="1600" dirty="0">
              <a:latin typeface="Calibri" pitchFamily="34" charset="0"/>
            </a:endParaRPr>
          </a:p>
          <a:p>
            <a:pPr>
              <a:buFont typeface="Wingdings" pitchFamily="2" charset="2"/>
              <a:buChar char="ü"/>
            </a:pPr>
            <a:endParaRPr lang="en-GB" sz="1600" dirty="0" smtClean="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170" y="634018"/>
            <a:ext cx="1349550" cy="110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a:grpSpLocks/>
          </p:cNvGrpSpPr>
          <p:nvPr/>
        </p:nvGrpSpPr>
        <p:grpSpPr bwMode="auto">
          <a:xfrm>
            <a:off x="7364934" y="5264621"/>
            <a:ext cx="1023490" cy="936687"/>
            <a:chOff x="0" y="0"/>
            <a:chExt cx="26162" cy="25947"/>
          </a:xfrm>
        </p:grpSpPr>
        <p:grpSp>
          <p:nvGrpSpPr>
            <p:cNvPr id="7" name="Group 6"/>
            <p:cNvGrpSpPr>
              <a:grpSpLocks/>
            </p:cNvGrpSpPr>
            <p:nvPr/>
          </p:nvGrpSpPr>
          <p:grpSpPr bwMode="auto">
            <a:xfrm>
              <a:off x="0" y="0"/>
              <a:ext cx="25596" cy="25947"/>
              <a:chOff x="0" y="0"/>
              <a:chExt cx="26277" cy="26637"/>
            </a:xfrm>
          </p:grpSpPr>
          <p:sp>
            <p:nvSpPr>
              <p:cNvPr id="9" name="Oval 8"/>
              <p:cNvSpPr>
                <a:spLocks noChangeArrowheads="1"/>
              </p:cNvSpPr>
              <p:nvPr/>
            </p:nvSpPr>
            <p:spPr bwMode="auto">
              <a:xfrm>
                <a:off x="1080" y="1440"/>
                <a:ext cx="25197" cy="25197"/>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spcAft>
                    <a:spcPts val="0"/>
                  </a:spcAft>
                </a:pPr>
                <a:r>
                  <a:rPr lang="en-US" sz="1100">
                    <a:effectLst/>
                    <a:latin typeface="Calibri"/>
                    <a:ea typeface="Times New Roman"/>
                  </a:rPr>
                  <a:t> </a:t>
                </a:r>
                <a:endParaRPr lang="en-US" sz="1100">
                  <a:effectLst/>
                  <a:latin typeface="Calibri"/>
                  <a:ea typeface="Calibri"/>
                </a:endParaRPr>
              </a:p>
            </p:txBody>
          </p:sp>
          <p:sp>
            <p:nvSpPr>
              <p:cNvPr id="10" name="Oval 9"/>
              <p:cNvSpPr>
                <a:spLocks noChangeArrowheads="1"/>
              </p:cNvSpPr>
              <p:nvPr/>
            </p:nvSpPr>
            <p:spPr bwMode="auto">
              <a:xfrm>
                <a:off x="360" y="360"/>
                <a:ext cx="6840" cy="6840"/>
              </a:xfrm>
              <a:prstGeom prst="ellipse">
                <a:avLst/>
              </a:prstGeom>
              <a:solidFill>
                <a:schemeClr val="bg1">
                  <a:lumMod val="100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spcAft>
                    <a:spcPts val="0"/>
                  </a:spcAft>
                </a:pPr>
                <a:r>
                  <a:rPr lang="en-US" sz="1100">
                    <a:effectLst/>
                    <a:latin typeface="Calibri"/>
                    <a:ea typeface="Times New Roman"/>
                  </a:rPr>
                  <a:t> </a:t>
                </a:r>
                <a:endParaRPr lang="en-US" sz="1100">
                  <a:effectLst/>
                  <a:latin typeface="Calibri"/>
                  <a:ea typeface="Calibri"/>
                </a:endParaRPr>
              </a:p>
            </p:txBody>
          </p:sp>
          <p:pic>
            <p:nvPicPr>
              <p:cNvPr id="11" name="Picture 10"/>
              <p:cNvPicPr>
                <a:picLocks noChangeAspect="1" noChangeArrowheads="1"/>
              </p:cNvPicPr>
              <p:nvPr/>
            </p:nvPicPr>
            <p:blipFill>
              <a:blip r:embed="rId4" cstate="print">
                <a:clrChange>
                  <a:clrFrom>
                    <a:srgbClr val="FEFFFD"/>
                  </a:clrFrom>
                  <a:clrTo>
                    <a:srgbClr val="FEFFFD">
                      <a:alpha val="0"/>
                    </a:srgbClr>
                  </a:clrTo>
                </a:clrChange>
                <a:extLst>
                  <a:ext uri="{28A0092B-C50C-407E-A947-70E740481C1C}">
                    <a14:useLocalDpi xmlns:a14="http://schemas.microsoft.com/office/drawing/2010/main" val="0"/>
                  </a:ext>
                </a:extLst>
              </a:blip>
              <a:srcRect/>
              <a:stretch>
                <a:fillRect/>
              </a:stretch>
            </p:blipFill>
            <p:spPr bwMode="auto">
              <a:xfrm>
                <a:off x="0" y="0"/>
                <a:ext cx="6508" cy="6508"/>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27"/>
            <p:cNvSpPr txBox="1">
              <a:spLocks noChangeArrowheads="1"/>
            </p:cNvSpPr>
            <p:nvPr/>
          </p:nvSpPr>
          <p:spPr bwMode="auto">
            <a:xfrm>
              <a:off x="1987" y="10440"/>
              <a:ext cx="24175" cy="5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5306" tIns="32653" rIns="65306" bIns="32653" anchor="t" anchorCtr="0" upright="1">
              <a:noAutofit/>
            </a:bodyPr>
            <a:lstStyle/>
            <a:p>
              <a:pPr eaLnBrk="0" fontAlgn="base" hangingPunct="0">
                <a:spcAft>
                  <a:spcPts val="0"/>
                </a:spcAft>
              </a:pPr>
              <a:r>
                <a:rPr lang="en-US" sz="850" b="1" kern="1200" dirty="0" err="1">
                  <a:solidFill>
                    <a:srgbClr val="FFFFFF"/>
                  </a:solidFill>
                  <a:effectLst/>
                  <a:latin typeface="Cambria"/>
                  <a:ea typeface="SimSun"/>
                  <a:cs typeface="Times New Roman"/>
                </a:rPr>
                <a:t>MyStandard</a:t>
              </a:r>
              <a:r>
                <a:rPr lang="en-US" sz="900" b="1" kern="1200" dirty="0" err="1">
                  <a:solidFill>
                    <a:srgbClr val="FFFFFF"/>
                  </a:solidFill>
                  <a:effectLst/>
                  <a:latin typeface="Cambria"/>
                  <a:ea typeface="SimSun"/>
                  <a:cs typeface="Times New Roman"/>
                </a:rPr>
                <a:t>s</a:t>
              </a:r>
              <a:endParaRPr lang="en-US" sz="1200" dirty="0">
                <a:effectLst/>
                <a:latin typeface="Times New Roman"/>
                <a:ea typeface="SimSun"/>
              </a:endParaRPr>
            </a:p>
          </p:txBody>
        </p:sp>
      </p:grpSp>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76255" y="634018"/>
            <a:ext cx="1567543" cy="110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748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Settlement and Reconciliation WG</a:t>
            </a:r>
            <a:endParaRPr lang="en-GB" dirty="0">
              <a:latin typeface="+mj-lt"/>
            </a:endParaRPr>
          </a:p>
        </p:txBody>
      </p:sp>
      <p:sp>
        <p:nvSpPr>
          <p:cNvPr id="3" name="Content Placeholder 2"/>
          <p:cNvSpPr>
            <a:spLocks noGrp="1"/>
          </p:cNvSpPr>
          <p:nvPr>
            <p:ph idx="1"/>
          </p:nvPr>
        </p:nvSpPr>
        <p:spPr>
          <a:xfrm>
            <a:off x="685800" y="1981200"/>
            <a:ext cx="7772400" cy="4364124"/>
          </a:xfrm>
        </p:spPr>
        <p:txBody>
          <a:bodyPr/>
          <a:lstStyle/>
          <a:p>
            <a:pPr marL="342900" indent="-342900">
              <a:buFont typeface="+mj-lt"/>
              <a:buAutoNum type="arabicParenR"/>
            </a:pPr>
            <a:r>
              <a:rPr lang="en-GB" sz="1800" dirty="0" smtClean="0">
                <a:latin typeface="Calibri" pitchFamily="34" charset="0"/>
              </a:rPr>
              <a:t>IPO Global Market Practice </a:t>
            </a:r>
          </a:p>
          <a:p>
            <a:pPr marL="636587" lvl="1" indent="-285750">
              <a:buFont typeface="Wingdings" pitchFamily="2" charset="2"/>
              <a:buChar char="v"/>
            </a:pPr>
            <a:r>
              <a:rPr lang="en-GB" sz="1600" dirty="0" smtClean="0">
                <a:latin typeface="Calibri" pitchFamily="34" charset="0"/>
              </a:rPr>
              <a:t>Further updates to be included </a:t>
            </a:r>
            <a:r>
              <a:rPr lang="en-GB" sz="1600" dirty="0" err="1" smtClean="0">
                <a:latin typeface="Calibri" pitchFamily="34" charset="0"/>
              </a:rPr>
              <a:t>eg</a:t>
            </a:r>
            <a:r>
              <a:rPr lang="en-GB" sz="1600" dirty="0" smtClean="0">
                <a:latin typeface="Calibri" pitchFamily="34" charset="0"/>
              </a:rPr>
              <a:t>. Bonds, prefunding information, parties involved</a:t>
            </a:r>
          </a:p>
          <a:p>
            <a:pPr marL="636587" lvl="1" indent="-285750">
              <a:buFont typeface="Wingdings" pitchFamily="2" charset="2"/>
              <a:buChar char="v"/>
            </a:pPr>
            <a:r>
              <a:rPr lang="en-GB" sz="1600" dirty="0" smtClean="0">
                <a:latin typeface="Calibri" pitchFamily="34" charset="0"/>
              </a:rPr>
              <a:t>MT567 instead of MT564 for the notification of effective listing date?</a:t>
            </a:r>
          </a:p>
          <a:p>
            <a:pPr marL="636587" lvl="1" indent="-285750">
              <a:buFont typeface="Wingdings" pitchFamily="2" charset="2"/>
              <a:buChar char="v"/>
            </a:pPr>
            <a:r>
              <a:rPr lang="en-GB" sz="1600" dirty="0" smtClean="0">
                <a:latin typeface="Calibri" pitchFamily="34" charset="0"/>
              </a:rPr>
              <a:t>Consult with CA WG on the use of CA message in the IPO MP</a:t>
            </a:r>
          </a:p>
          <a:p>
            <a:pPr marL="636587" lvl="1" indent="-285750">
              <a:buFont typeface="Wingdings" pitchFamily="2" charset="2"/>
              <a:buChar char="v"/>
            </a:pPr>
            <a:r>
              <a:rPr lang="en-GB" sz="1600" dirty="0" smtClean="0">
                <a:latin typeface="Calibri" pitchFamily="34" charset="0"/>
              </a:rPr>
              <a:t>Multiple bid options and MAXF</a:t>
            </a:r>
          </a:p>
          <a:p>
            <a:pPr marL="636587" lvl="1" indent="-285750">
              <a:buFont typeface="Wingdings" pitchFamily="2" charset="2"/>
              <a:buChar char="v"/>
            </a:pPr>
            <a:r>
              <a:rPr lang="en-GB" sz="1600" dirty="0" smtClean="0">
                <a:latin typeface="Calibri" pitchFamily="34" charset="0"/>
              </a:rPr>
              <a:t>Anthony </a:t>
            </a:r>
            <a:r>
              <a:rPr lang="en-GB" sz="1600" dirty="0" err="1" smtClean="0">
                <a:latin typeface="Calibri" pitchFamily="34" charset="0"/>
              </a:rPr>
              <a:t>Sim</a:t>
            </a:r>
            <a:r>
              <a:rPr lang="en-GB" sz="1600" dirty="0" smtClean="0">
                <a:latin typeface="Calibri" pitchFamily="34" charset="0"/>
              </a:rPr>
              <a:t> will help to obtain inputs from APAC region</a:t>
            </a:r>
          </a:p>
          <a:p>
            <a:pPr marL="636587" lvl="1" indent="-285750">
              <a:buFont typeface="Wingdings" pitchFamily="2" charset="2"/>
              <a:buChar char="v"/>
            </a:pPr>
            <a:r>
              <a:rPr lang="en-GB" sz="1600" dirty="0" smtClean="0">
                <a:latin typeface="Calibri" pitchFamily="34" charset="0"/>
              </a:rPr>
              <a:t>Each </a:t>
            </a:r>
            <a:r>
              <a:rPr lang="en-US" sz="1600" dirty="0" smtClean="0">
                <a:latin typeface="Calibri" pitchFamily="34" charset="0"/>
              </a:rPr>
              <a:t>NMPG representative is to add the IPO specifications for their respective market to this draft MP document and send to Cindy </a:t>
            </a:r>
            <a:r>
              <a:rPr lang="en-US" sz="1600" dirty="0" err="1" smtClean="0">
                <a:latin typeface="Calibri" pitchFamily="34" charset="0"/>
              </a:rPr>
              <a:t>Foo</a:t>
            </a:r>
            <a:r>
              <a:rPr lang="en-US" sz="1600" dirty="0" smtClean="0">
                <a:latin typeface="Calibri" pitchFamily="34" charset="0"/>
              </a:rPr>
              <a:t> for the identification of commonalities between the different markets</a:t>
            </a:r>
          </a:p>
          <a:p>
            <a:pPr marL="636587" lvl="1" indent="-285750">
              <a:buFont typeface="Wingdings" pitchFamily="2" charset="2"/>
              <a:buChar char="v"/>
            </a:pPr>
            <a:endParaRPr lang="en-US" sz="1400" dirty="0" smtClean="0">
              <a:latin typeface="Calibri" pitchFamily="34" charset="0"/>
            </a:endParaRPr>
          </a:p>
          <a:p>
            <a:pPr marL="342900" indent="-342900">
              <a:buFont typeface="+mj-lt"/>
              <a:buAutoNum type="arabicParenR"/>
            </a:pPr>
            <a:r>
              <a:rPr lang="en-US" sz="1800" dirty="0" smtClean="0">
                <a:latin typeface="Calibri" pitchFamily="34" charset="0"/>
              </a:rPr>
              <a:t>Depositary Receipts (DR) Global Market Practice</a:t>
            </a:r>
          </a:p>
          <a:p>
            <a:pPr lvl="1">
              <a:buFont typeface="Wingdings" pitchFamily="2" charset="2"/>
              <a:buChar char="v"/>
            </a:pPr>
            <a:r>
              <a:rPr lang="en-GB" sz="1600" dirty="0" smtClean="0">
                <a:latin typeface="Calibri" pitchFamily="34" charset="0"/>
              </a:rPr>
              <a:t>Written by Korean market with input from the three major US depository banks (Citibank, JPM, Deutsche Bank)</a:t>
            </a:r>
            <a:endParaRPr lang="en-SG" sz="1600" dirty="0" smtClean="0">
              <a:latin typeface="Calibri" pitchFamily="34" charset="0"/>
            </a:endParaRPr>
          </a:p>
          <a:p>
            <a:pPr lvl="1">
              <a:buFont typeface="Wingdings" pitchFamily="2" charset="2"/>
              <a:buChar char="v"/>
            </a:pPr>
            <a:r>
              <a:rPr lang="en-GB" sz="1600" dirty="0" smtClean="0">
                <a:latin typeface="Calibri" pitchFamily="34" charset="0"/>
              </a:rPr>
              <a:t>Further feedback received on the DR MP documents which will be accepted into the document and shared with the Group</a:t>
            </a:r>
            <a:endParaRPr lang="en-SG" sz="1600" dirty="0" smtClean="0">
              <a:latin typeface="Calibri" pitchFamily="34" charset="0"/>
            </a:endParaRPr>
          </a:p>
          <a:p>
            <a:pPr lvl="1">
              <a:buFont typeface="Wingdings" pitchFamily="2" charset="2"/>
              <a:buChar char="v"/>
            </a:pPr>
            <a:r>
              <a:rPr lang="en-GB" sz="1600" dirty="0" smtClean="0">
                <a:latin typeface="Calibri" pitchFamily="34" charset="0"/>
              </a:rPr>
              <a:t>The description of the Deposit Agreement in the MP document will be simplified to make it more concise</a:t>
            </a:r>
            <a:endParaRPr lang="en-SG" sz="16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3</a:t>
            </a:fld>
            <a:endParaRPr lang="en-US" dirty="0"/>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56692"/>
            <a:ext cx="1135494"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591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Settlement and Reconciliation WG</a:t>
            </a:r>
            <a:endParaRPr lang="en-GB" dirty="0">
              <a:latin typeface="+mj-lt"/>
            </a:endParaRPr>
          </a:p>
        </p:txBody>
      </p:sp>
      <p:sp>
        <p:nvSpPr>
          <p:cNvPr id="3" name="Content Placeholder 2"/>
          <p:cNvSpPr>
            <a:spLocks noGrp="1"/>
          </p:cNvSpPr>
          <p:nvPr>
            <p:ph idx="1"/>
          </p:nvPr>
        </p:nvSpPr>
        <p:spPr>
          <a:xfrm>
            <a:off x="685800" y="1981200"/>
            <a:ext cx="7772400" cy="4364124"/>
          </a:xfrm>
        </p:spPr>
        <p:txBody>
          <a:bodyPr/>
          <a:lstStyle/>
          <a:p>
            <a:pPr marL="342900" indent="-342900">
              <a:buFont typeface="+mj-lt"/>
              <a:buAutoNum type="arabicParenR" startAt="2"/>
            </a:pPr>
            <a:r>
              <a:rPr lang="en-US" sz="1800" dirty="0" smtClean="0">
                <a:latin typeface="Calibri" pitchFamily="34" charset="0"/>
              </a:rPr>
              <a:t>Depositary Receipts (DR) Global Market Practice </a:t>
            </a:r>
            <a:r>
              <a:rPr lang="en-US" sz="1800" i="1" dirty="0" smtClean="0">
                <a:latin typeface="Calibri" pitchFamily="34" charset="0"/>
              </a:rPr>
              <a:t>(cont’d)</a:t>
            </a:r>
          </a:p>
          <a:p>
            <a:pPr lvl="1">
              <a:buFont typeface="Wingdings" pitchFamily="2" charset="2"/>
              <a:buChar char="v"/>
            </a:pPr>
            <a:r>
              <a:rPr lang="en-GB" sz="1600" dirty="0" smtClean="0">
                <a:latin typeface="Calibri" pitchFamily="34" charset="0"/>
              </a:rPr>
              <a:t>US representative raised the issue about the representation of Private Placement DR in a SWIFT message as the security identifier of a Private Placement contains special characters. A remark has been added to the sample message templates to indicate that ISIN is not available for Private Placement and CUSIP will be used instead.</a:t>
            </a:r>
            <a:endParaRPr lang="en-SG" sz="1600" dirty="0" smtClean="0">
              <a:latin typeface="Calibri" pitchFamily="34" charset="0"/>
            </a:endParaRPr>
          </a:p>
          <a:p>
            <a:pPr lvl="1">
              <a:buFont typeface="Wingdings" pitchFamily="2" charset="2"/>
              <a:buChar char="v"/>
            </a:pPr>
            <a:r>
              <a:rPr lang="en-GB" sz="1600" dirty="0" smtClean="0">
                <a:latin typeface="Calibri" pitchFamily="34" charset="0"/>
              </a:rPr>
              <a:t>Overall, the Group is agreeable on the format of the DR Global MP document, the Main Activities descriptions, the Flow Diagrams and the Sample Message Templates.</a:t>
            </a:r>
            <a:endParaRPr lang="en-SG" sz="1600" dirty="0" smtClean="0">
              <a:latin typeface="Calibri" pitchFamily="34" charset="0"/>
            </a:endParaRPr>
          </a:p>
          <a:p>
            <a:pPr lvl="1">
              <a:buFont typeface="Wingdings" pitchFamily="2" charset="2"/>
              <a:buChar char="v"/>
            </a:pPr>
            <a:r>
              <a:rPr lang="en-GB" sz="1600" dirty="0" smtClean="0">
                <a:latin typeface="Calibri" pitchFamily="34" charset="0"/>
              </a:rPr>
              <a:t>The MP document will be updated and </a:t>
            </a:r>
            <a:r>
              <a:rPr lang="en-GB" sz="1600" dirty="0" err="1" smtClean="0">
                <a:latin typeface="Calibri" pitchFamily="34" charset="0"/>
              </a:rPr>
              <a:t>recirculated</a:t>
            </a:r>
            <a:r>
              <a:rPr lang="en-GB" sz="1600" dirty="0" smtClean="0">
                <a:latin typeface="Calibri" pitchFamily="34" charset="0"/>
              </a:rPr>
              <a:t> to the Group for review</a:t>
            </a:r>
            <a:endParaRPr lang="en-SG" sz="1600" dirty="0" smtClean="0">
              <a:latin typeface="Calibri" pitchFamily="34" charset="0"/>
            </a:endParaRPr>
          </a:p>
          <a:p>
            <a:pPr marL="693737" lvl="1" indent="-342900">
              <a:buFont typeface="Wingdings" pitchFamily="2" charset="2"/>
              <a:buChar char="v"/>
            </a:pPr>
            <a:endParaRPr lang="en-US" sz="1400" dirty="0" smtClean="0"/>
          </a:p>
          <a:p>
            <a:pPr marL="636587" lvl="1" indent="-285750">
              <a:buFont typeface="Wingdings" pitchFamily="2" charset="2"/>
              <a:buChar char="v"/>
            </a:pPr>
            <a:endParaRPr lang="en-US" sz="1400" dirty="0" smtClean="0"/>
          </a:p>
          <a:p>
            <a:pPr marL="636587" lvl="1" indent="-285750">
              <a:buFont typeface="Wingdings" pitchFamily="2" charset="2"/>
              <a:buChar char="v"/>
            </a:pPr>
            <a:endParaRPr lang="en-GB" sz="1400" dirty="0" smtClean="0"/>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4</a:t>
            </a:fld>
            <a:endParaRPr lang="en-US" dirty="0"/>
          </a:p>
        </p:txBody>
      </p:sp>
      <p:pic>
        <p:nvPicPr>
          <p:cNvPr id="7" name="Picture 6"/>
          <p:cNvPicPr/>
          <p:nvPr/>
        </p:nvPicPr>
        <p:blipFill>
          <a:blip r:embed="rId3" cstate="print"/>
          <a:srcRect/>
          <a:stretch>
            <a:fillRect/>
          </a:stretch>
        </p:blipFill>
        <p:spPr bwMode="auto">
          <a:xfrm>
            <a:off x="2735796" y="4509120"/>
            <a:ext cx="3492388" cy="1548172"/>
          </a:xfrm>
          <a:prstGeom prst="rect">
            <a:avLst/>
          </a:prstGeom>
          <a:noFill/>
          <a:ln w="9525">
            <a:noFill/>
            <a:miter lim="800000"/>
            <a:headEnd/>
            <a:tailEnd/>
          </a:ln>
        </p:spPr>
      </p:pic>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4308" y="620688"/>
            <a:ext cx="1099490"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591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Settlement and Reconciliation WG</a:t>
            </a:r>
            <a:endParaRPr lang="en-GB" dirty="0">
              <a:latin typeface="+mj-lt"/>
            </a:endParaRPr>
          </a:p>
        </p:txBody>
      </p:sp>
      <p:sp>
        <p:nvSpPr>
          <p:cNvPr id="3" name="Content Placeholder 2"/>
          <p:cNvSpPr>
            <a:spLocks noGrp="1"/>
          </p:cNvSpPr>
          <p:nvPr>
            <p:ph idx="1"/>
          </p:nvPr>
        </p:nvSpPr>
        <p:spPr>
          <a:xfrm>
            <a:off x="685800" y="1981200"/>
            <a:ext cx="7772400" cy="4364124"/>
          </a:xfrm>
        </p:spPr>
        <p:txBody>
          <a:bodyPr/>
          <a:lstStyle/>
          <a:p>
            <a:pPr marL="342900" indent="-342900">
              <a:buFont typeface="+mj-lt"/>
              <a:buAutoNum type="arabicParenR" startAt="3"/>
            </a:pPr>
            <a:r>
              <a:rPr lang="en-GB" sz="1800" dirty="0" smtClean="0">
                <a:latin typeface="Calibri" pitchFamily="34" charset="0"/>
              </a:rPr>
              <a:t>MT54x/MX cash amount qualifier usage matrix</a:t>
            </a:r>
          </a:p>
          <a:p>
            <a:pPr lvl="1">
              <a:buFont typeface="Wingdings" pitchFamily="2" charset="2"/>
              <a:buChar char="v"/>
            </a:pPr>
            <a:r>
              <a:rPr lang="en-GB" sz="1600" dirty="0" smtClean="0">
                <a:latin typeface="Calibri" pitchFamily="34" charset="0"/>
              </a:rPr>
              <a:t>A Summary Matrix </a:t>
            </a:r>
            <a:r>
              <a:rPr lang="en-GB" sz="1600" dirty="0" err="1" smtClean="0">
                <a:latin typeface="Calibri" pitchFamily="34" charset="0"/>
              </a:rPr>
              <a:t>spreadsheet</a:t>
            </a:r>
            <a:r>
              <a:rPr lang="en-GB" sz="1600" dirty="0" smtClean="0">
                <a:latin typeface="Calibri" pitchFamily="34" charset="0"/>
              </a:rPr>
              <a:t> was reviewed by the WG</a:t>
            </a:r>
          </a:p>
          <a:p>
            <a:pPr lvl="1">
              <a:buFont typeface="Wingdings" pitchFamily="2" charset="2"/>
              <a:buChar char="v"/>
            </a:pPr>
            <a:r>
              <a:rPr lang="en-GB" sz="1600" dirty="0" smtClean="0">
                <a:latin typeface="Calibri" pitchFamily="34" charset="0"/>
              </a:rPr>
              <a:t> This </a:t>
            </a:r>
            <a:r>
              <a:rPr lang="en-GB" sz="1600" dirty="0" err="1" smtClean="0">
                <a:latin typeface="Calibri" pitchFamily="34" charset="0"/>
              </a:rPr>
              <a:t>spreadsheet</a:t>
            </a:r>
            <a:r>
              <a:rPr lang="en-GB" sz="1600" dirty="0">
                <a:latin typeface="Calibri" pitchFamily="34" charset="0"/>
              </a:rPr>
              <a:t> </a:t>
            </a:r>
            <a:r>
              <a:rPr lang="en-GB" sz="1600" dirty="0" smtClean="0">
                <a:latin typeface="Calibri" pitchFamily="34" charset="0"/>
              </a:rPr>
              <a:t>will be shared with all NMPGs which will provide their feedback to SWIFT</a:t>
            </a:r>
          </a:p>
          <a:p>
            <a:pPr lvl="1">
              <a:buFont typeface="Wingdings" pitchFamily="2" charset="2"/>
              <a:buChar char="v"/>
            </a:pPr>
            <a:r>
              <a:rPr lang="en-GB" sz="1600" dirty="0" smtClean="0">
                <a:latin typeface="Calibri" pitchFamily="34" charset="0"/>
              </a:rPr>
              <a:t>Discussion about what qualifier to use for clearing fees in Malaysia. This has been further discussed at the Malaysia NMPG meeting.</a:t>
            </a:r>
          </a:p>
          <a:p>
            <a:pPr marL="271462" lvl="1" indent="0">
              <a:buNone/>
            </a:pPr>
            <a:endParaRPr lang="en-GB" sz="1400" dirty="0" smtClean="0">
              <a:latin typeface="Calibri" pitchFamily="34" charset="0"/>
            </a:endParaRPr>
          </a:p>
          <a:p>
            <a:pPr marL="263525" indent="-342900">
              <a:buFont typeface="+mj-lt"/>
              <a:buAutoNum type="arabicParenR" startAt="3"/>
            </a:pPr>
            <a:r>
              <a:rPr lang="en-GB" sz="1800" dirty="0" smtClean="0">
                <a:latin typeface="Calibri" pitchFamily="34" charset="0"/>
                <a:cs typeface="Calibri" pitchFamily="34" charset="0"/>
              </a:rPr>
              <a:t>Debit/Credit </a:t>
            </a:r>
            <a:r>
              <a:rPr lang="en-GB" sz="1800" dirty="0">
                <a:latin typeface="Calibri" pitchFamily="34" charset="0"/>
                <a:cs typeface="Calibri" pitchFamily="34" charset="0"/>
              </a:rPr>
              <a:t>Usage 15022 </a:t>
            </a:r>
            <a:r>
              <a:rPr lang="en-GB" sz="1800" dirty="0" err="1">
                <a:latin typeface="Calibri" pitchFamily="34" charset="0"/>
                <a:cs typeface="Calibri" pitchFamily="34" charset="0"/>
              </a:rPr>
              <a:t>vs</a:t>
            </a:r>
            <a:r>
              <a:rPr lang="en-GB" sz="1800" dirty="0">
                <a:latin typeface="Calibri" pitchFamily="34" charset="0"/>
                <a:cs typeface="Calibri" pitchFamily="34" charset="0"/>
              </a:rPr>
              <a:t> 20022 – Clarification on N Sign Usage</a:t>
            </a:r>
            <a:endParaRPr lang="en-US" sz="1800" dirty="0">
              <a:latin typeface="Calibri" pitchFamily="34" charset="0"/>
              <a:cs typeface="Calibri" pitchFamily="34" charset="0"/>
            </a:endParaRPr>
          </a:p>
          <a:p>
            <a:pPr marL="614362" lvl="1" indent="-342900">
              <a:buFont typeface="Wingdings" pitchFamily="2" charset="2"/>
              <a:buChar char="v"/>
            </a:pPr>
            <a:r>
              <a:rPr lang="en-GB" sz="1600" dirty="0" smtClean="0">
                <a:latin typeface="Calibri" pitchFamily="34" charset="0"/>
              </a:rPr>
              <a:t>Purpose </a:t>
            </a:r>
            <a:r>
              <a:rPr lang="en-GB" sz="1600" dirty="0">
                <a:latin typeface="Calibri" pitchFamily="34" charset="0"/>
                <a:cs typeface="Calibri" pitchFamily="34" charset="0"/>
              </a:rPr>
              <a:t>of that exercise was to clarify the Receipt and Delivery norm for the usage of qualifiers available for field 19A in sequence </a:t>
            </a:r>
            <a:r>
              <a:rPr lang="en-GB" sz="1600" dirty="0" smtClean="0">
                <a:latin typeface="Calibri" pitchFamily="34" charset="0"/>
                <a:cs typeface="Calibri" pitchFamily="34" charset="0"/>
              </a:rPr>
              <a:t>E3 as the </a:t>
            </a:r>
            <a:r>
              <a:rPr lang="en-GB" sz="1600" dirty="0">
                <a:latin typeface="Calibri" pitchFamily="34" charset="0"/>
                <a:cs typeface="Calibri" pitchFamily="34" charset="0"/>
              </a:rPr>
              <a:t>usage rule in the SWIFT UHB is too vague: “</a:t>
            </a:r>
            <a:r>
              <a:rPr lang="en-GB" sz="1600" i="1" dirty="0">
                <a:latin typeface="Calibri" pitchFamily="34" charset="0"/>
                <a:cs typeface="Calibri" pitchFamily="34" charset="0"/>
              </a:rPr>
              <a:t>Sign is used when the Amount is credited while the practice or the transaction type would normally imply that the Amount should be debited (or vice versa)”. </a:t>
            </a:r>
            <a:r>
              <a:rPr lang="en-GB" sz="1600" dirty="0">
                <a:latin typeface="Calibri" pitchFamily="34" charset="0"/>
                <a:cs typeface="Calibri" pitchFamily="34" charset="0"/>
              </a:rPr>
              <a:t>Generally, a loss is represented with a negative sign which is a debit and vice versa for a credit. </a:t>
            </a:r>
            <a:endParaRPr lang="en-GB" sz="1600" dirty="0" smtClean="0">
              <a:latin typeface="Calibri" pitchFamily="34" charset="0"/>
              <a:cs typeface="Calibri" pitchFamily="34" charset="0"/>
            </a:endParaRPr>
          </a:p>
          <a:p>
            <a:pPr marL="614362" lvl="1" indent="-342900">
              <a:buFont typeface="Wingdings" pitchFamily="2" charset="2"/>
              <a:buChar char="v"/>
            </a:pPr>
            <a:r>
              <a:rPr lang="en-GB" sz="1600" dirty="0" smtClean="0">
                <a:latin typeface="Calibri" pitchFamily="34" charset="0"/>
                <a:cs typeface="Calibri" pitchFamily="34" charset="0"/>
              </a:rPr>
              <a:t>The WG reviewed each qualifier in the </a:t>
            </a:r>
            <a:r>
              <a:rPr lang="en-GB" sz="1600" dirty="0" err="1" smtClean="0">
                <a:latin typeface="Calibri" pitchFamily="34" charset="0"/>
                <a:cs typeface="Calibri" pitchFamily="34" charset="0"/>
              </a:rPr>
              <a:t>spreadsheet</a:t>
            </a:r>
            <a:r>
              <a:rPr lang="en-GB" sz="1600" dirty="0" smtClean="0">
                <a:latin typeface="Calibri" pitchFamily="34" charset="0"/>
                <a:cs typeface="Calibri" pitchFamily="34" charset="0"/>
              </a:rPr>
              <a:t> to confirm if implicit (implied) or explicit rule as a credit/debit item.</a:t>
            </a:r>
          </a:p>
          <a:p>
            <a:pPr marL="614362" lvl="1" indent="-342900">
              <a:buFont typeface="Wingdings" pitchFamily="2" charset="2"/>
              <a:buChar char="v"/>
            </a:pPr>
            <a:r>
              <a:rPr lang="en-GB" sz="1600" dirty="0" smtClean="0">
                <a:latin typeface="Calibri" pitchFamily="34" charset="0"/>
                <a:cs typeface="Calibri" pitchFamily="34" charset="0"/>
              </a:rPr>
              <a:t>All NMPGs are to validate the input in the </a:t>
            </a:r>
            <a:r>
              <a:rPr lang="en-GB" sz="1600" dirty="0" err="1" smtClean="0">
                <a:latin typeface="Calibri" pitchFamily="34" charset="0"/>
                <a:cs typeface="Calibri" pitchFamily="34" charset="0"/>
              </a:rPr>
              <a:t>spreadsheet</a:t>
            </a:r>
            <a:endParaRPr lang="en-GB" sz="1400" dirty="0" smtClean="0">
              <a:latin typeface="Calibri" pitchFamily="34" charset="0"/>
            </a:endParaRPr>
          </a:p>
          <a:p>
            <a:pPr lvl="1">
              <a:buFont typeface="Wingdings" pitchFamily="2" charset="2"/>
              <a:buChar char="v"/>
            </a:pPr>
            <a:endParaRPr lang="en-GB" sz="14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308" y="656692"/>
            <a:ext cx="1099490"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591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Settlement and Reconciliation WG</a:t>
            </a:r>
            <a:endParaRPr lang="en-GB" dirty="0">
              <a:latin typeface="+mj-lt"/>
            </a:endParaRPr>
          </a:p>
        </p:txBody>
      </p:sp>
      <p:sp>
        <p:nvSpPr>
          <p:cNvPr id="3" name="Content Placeholder 2"/>
          <p:cNvSpPr>
            <a:spLocks noGrp="1"/>
          </p:cNvSpPr>
          <p:nvPr>
            <p:ph idx="1"/>
          </p:nvPr>
        </p:nvSpPr>
        <p:spPr>
          <a:xfrm>
            <a:off x="685800" y="1981200"/>
            <a:ext cx="7772400" cy="4364124"/>
          </a:xfrm>
        </p:spPr>
        <p:txBody>
          <a:bodyPr/>
          <a:lstStyle/>
          <a:p>
            <a:pPr marL="342900" indent="-342900">
              <a:buFont typeface="+mj-lt"/>
              <a:buAutoNum type="arabicParenR" startAt="5"/>
            </a:pPr>
            <a:r>
              <a:rPr lang="en-GB" sz="1800" dirty="0" smtClean="0">
                <a:latin typeface="Calibri" pitchFamily="34" charset="0"/>
                <a:cs typeface="Calibri" pitchFamily="34" charset="0"/>
              </a:rPr>
              <a:t>Financial Transaction </a:t>
            </a:r>
            <a:r>
              <a:rPr lang="en-GB" sz="1800" dirty="0">
                <a:latin typeface="Calibri" pitchFamily="34" charset="0"/>
                <a:cs typeface="Calibri" pitchFamily="34" charset="0"/>
              </a:rPr>
              <a:t>tax (All) – Dedicated qualifier?</a:t>
            </a:r>
            <a:endParaRPr lang="en-GB" sz="1800" dirty="0" smtClean="0">
              <a:latin typeface="Calibri" pitchFamily="34" charset="0"/>
              <a:cs typeface="Calibri" pitchFamily="34" charset="0"/>
            </a:endParaRPr>
          </a:p>
          <a:p>
            <a:pPr lvl="1">
              <a:buFont typeface="Wingdings" pitchFamily="2" charset="2"/>
              <a:buChar char="v"/>
            </a:pPr>
            <a:r>
              <a:rPr lang="en-GB" sz="1600" dirty="0" smtClean="0">
                <a:latin typeface="Calibri" pitchFamily="34" charset="0"/>
              </a:rPr>
              <a:t>TRAX is the right qualifier to use for Transaction Tax</a:t>
            </a:r>
          </a:p>
          <a:p>
            <a:pPr lvl="1">
              <a:buFont typeface="Wingdings" pitchFamily="2" charset="2"/>
              <a:buChar char="v"/>
            </a:pPr>
            <a:r>
              <a:rPr lang="en-GB" sz="1600" dirty="0" smtClean="0">
                <a:latin typeface="Calibri" pitchFamily="34" charset="0"/>
              </a:rPr>
              <a:t>SMPG’s recommendation is the usage of TRAX qualifier for identifying all transaction taxes</a:t>
            </a:r>
          </a:p>
          <a:p>
            <a:pPr lvl="1">
              <a:buFont typeface="Wingdings" pitchFamily="2" charset="2"/>
              <a:buChar char="v"/>
            </a:pPr>
            <a:r>
              <a:rPr lang="en-GB" sz="1600" dirty="0" smtClean="0">
                <a:latin typeface="Calibri" pitchFamily="34" charset="0"/>
              </a:rPr>
              <a:t>The WG voted to ensure consensus  on the recommendation</a:t>
            </a:r>
          </a:p>
          <a:p>
            <a:pPr lvl="1">
              <a:buFont typeface="Wingdings" pitchFamily="2" charset="2"/>
              <a:buChar char="v"/>
            </a:pPr>
            <a:r>
              <a:rPr lang="en-GB" sz="1600" dirty="0" smtClean="0">
                <a:latin typeface="Calibri" pitchFamily="34" charset="0"/>
              </a:rPr>
              <a:t>French MPs on FTT will be posted on the SMPG website for comments</a:t>
            </a:r>
          </a:p>
          <a:p>
            <a:pPr lvl="1">
              <a:buFont typeface="Wingdings" pitchFamily="2" charset="2"/>
              <a:buChar char="v"/>
            </a:pPr>
            <a:endParaRPr lang="en-GB" sz="1600" dirty="0">
              <a:latin typeface="Calibri" pitchFamily="34" charset="0"/>
            </a:endParaRPr>
          </a:p>
          <a:p>
            <a:pPr>
              <a:buFont typeface="+mj-lt"/>
              <a:buAutoNum type="arabicParenR" startAt="5"/>
            </a:pPr>
            <a:r>
              <a:rPr lang="en-GB" sz="1800" dirty="0" smtClean="0">
                <a:latin typeface="Calibri" pitchFamily="34" charset="0"/>
                <a:cs typeface="Calibri" pitchFamily="34" charset="0"/>
              </a:rPr>
              <a:t>Summary Matrix - </a:t>
            </a:r>
            <a:r>
              <a:rPr lang="en-US" sz="1800" dirty="0">
                <a:latin typeface="Calibri" pitchFamily="34" charset="0"/>
                <a:cs typeface="Calibri" pitchFamily="34" charset="0"/>
              </a:rPr>
              <a:t> field 95a DEAG/REAG (Usage of BIC </a:t>
            </a:r>
            <a:r>
              <a:rPr lang="en-US" sz="1800" dirty="0" err="1">
                <a:latin typeface="Calibri" pitchFamily="34" charset="0"/>
                <a:cs typeface="Calibri" pitchFamily="34" charset="0"/>
              </a:rPr>
              <a:t>vs</a:t>
            </a:r>
            <a:r>
              <a:rPr lang="en-US" sz="1800" dirty="0">
                <a:latin typeface="Calibri" pitchFamily="34" charset="0"/>
                <a:cs typeface="Calibri" pitchFamily="34" charset="0"/>
              </a:rPr>
              <a:t> Local Code</a:t>
            </a:r>
            <a:r>
              <a:rPr lang="en-US" sz="1800" dirty="0" smtClean="0">
                <a:latin typeface="Calibri" pitchFamily="34" charset="0"/>
                <a:cs typeface="Calibri" pitchFamily="34" charset="0"/>
              </a:rPr>
              <a:t>)</a:t>
            </a:r>
          </a:p>
          <a:p>
            <a:pPr lvl="1">
              <a:buFont typeface="Wingdings" pitchFamily="2" charset="2"/>
              <a:buChar char="v"/>
            </a:pPr>
            <a:r>
              <a:rPr lang="en-GB" sz="1600" dirty="0" smtClean="0">
                <a:latin typeface="Calibri" pitchFamily="34" charset="0"/>
                <a:cs typeface="Calibri" pitchFamily="34" charset="0"/>
              </a:rPr>
              <a:t>A Matrix </a:t>
            </a:r>
            <a:r>
              <a:rPr lang="en-GB" sz="1600" dirty="0" err="1" smtClean="0">
                <a:latin typeface="Calibri" pitchFamily="34" charset="0"/>
                <a:cs typeface="Calibri" pitchFamily="34" charset="0"/>
              </a:rPr>
              <a:t>spreadsheet</a:t>
            </a:r>
            <a:r>
              <a:rPr lang="en-GB" sz="1600" dirty="0" smtClean="0">
                <a:latin typeface="Calibri" pitchFamily="34" charset="0"/>
                <a:cs typeface="Calibri" pitchFamily="34" charset="0"/>
              </a:rPr>
              <a:t> was reviewed by the WG</a:t>
            </a:r>
          </a:p>
          <a:p>
            <a:pPr lvl="1">
              <a:buFont typeface="Wingdings" pitchFamily="2" charset="2"/>
              <a:buChar char="v"/>
            </a:pPr>
            <a:r>
              <a:rPr lang="en-GB" sz="1600" dirty="0" smtClean="0">
                <a:latin typeface="Calibri" pitchFamily="34" charset="0"/>
                <a:cs typeface="Calibri" pitchFamily="34" charset="0"/>
              </a:rPr>
              <a:t>The updated matrix will be circulated for review by all NMPG representatives</a:t>
            </a:r>
          </a:p>
          <a:p>
            <a:pPr lvl="1">
              <a:buFont typeface="Wingdings" pitchFamily="2" charset="2"/>
              <a:buChar char="v"/>
            </a:pPr>
            <a:r>
              <a:rPr lang="en-GB" sz="1600" dirty="0" smtClean="0">
                <a:latin typeface="Calibri" pitchFamily="34" charset="0"/>
                <a:cs typeface="Calibri" pitchFamily="34" charset="0"/>
              </a:rPr>
              <a:t>Additional markets which were not represented will be followed up by SWIFT</a:t>
            </a:r>
          </a:p>
          <a:p>
            <a:pPr lvl="1">
              <a:buFont typeface="Wingdings" pitchFamily="2" charset="2"/>
              <a:buChar char="v"/>
            </a:pPr>
            <a:endParaRPr lang="en-GB" sz="1600" dirty="0">
              <a:latin typeface="Calibri" pitchFamily="34" charset="0"/>
              <a:cs typeface="Calibri" pitchFamily="34" charset="0"/>
            </a:endParaRPr>
          </a:p>
          <a:p>
            <a:pPr>
              <a:buFont typeface="+mj-lt"/>
              <a:buAutoNum type="arabicParenR" startAt="5"/>
            </a:pPr>
            <a:r>
              <a:rPr lang="en-GB" sz="1800" dirty="0" smtClean="0">
                <a:latin typeface="Calibri" pitchFamily="34" charset="0"/>
                <a:cs typeface="Calibri" pitchFamily="34" charset="0"/>
              </a:rPr>
              <a:t>Field </a:t>
            </a:r>
            <a:r>
              <a:rPr lang="en-GB" sz="1800" dirty="0">
                <a:latin typeface="Calibri" pitchFamily="34" charset="0"/>
                <a:cs typeface="Calibri" pitchFamily="34" charset="0"/>
              </a:rPr>
              <a:t>97a Option A and Option E </a:t>
            </a:r>
          </a:p>
          <a:p>
            <a:pPr lvl="1">
              <a:buFont typeface="Wingdings" pitchFamily="2" charset="2"/>
              <a:buChar char="v"/>
            </a:pPr>
            <a:endParaRPr lang="en-GB" sz="16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6</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308" y="656692"/>
            <a:ext cx="1099490" cy="10801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236906503"/>
              </p:ext>
            </p:extLst>
          </p:nvPr>
        </p:nvGraphicFramePr>
        <p:xfrm>
          <a:off x="763524" y="5424267"/>
          <a:ext cx="7616952" cy="280416"/>
        </p:xfrm>
        <a:graphic>
          <a:graphicData uri="http://schemas.openxmlformats.org/drawingml/2006/table">
            <a:tbl>
              <a:tblPr firstRow="1" firstCol="1" bandRow="1">
                <a:tableStyleId>{5C22544A-7EE6-4342-B048-85BDC9FD1C3A}</a:tableStyleId>
              </a:tblPr>
              <a:tblGrid>
                <a:gridCol w="1523390"/>
                <a:gridCol w="2285086"/>
                <a:gridCol w="3808476"/>
              </a:tblGrid>
              <a:tr h="38871">
                <a:tc>
                  <a:txBody>
                    <a:bodyPr/>
                    <a:lstStyle/>
                    <a:p>
                      <a:pPr>
                        <a:lnSpc>
                          <a:spcPct val="115000"/>
                        </a:lnSpc>
                        <a:spcAft>
                          <a:spcPts val="1000"/>
                        </a:spcAft>
                      </a:pPr>
                      <a:r>
                        <a:rPr lang="en-GB" sz="1600" dirty="0">
                          <a:effectLst/>
                        </a:rPr>
                        <a:t>Option A</a:t>
                      </a:r>
                      <a:endParaRPr lang="en-US" sz="1600" dirty="0">
                        <a:effectLst/>
                        <a:latin typeface="Calibri"/>
                        <a:ea typeface="Calibri"/>
                        <a:cs typeface="Times New Roman"/>
                      </a:endParaRPr>
                    </a:p>
                  </a:txBody>
                  <a:tcPr marL="0" marR="0" marT="0" marB="0"/>
                </a:tc>
                <a:tc>
                  <a:txBody>
                    <a:bodyPr/>
                    <a:lstStyle/>
                    <a:p>
                      <a:pPr>
                        <a:lnSpc>
                          <a:spcPct val="115000"/>
                        </a:lnSpc>
                        <a:spcAft>
                          <a:spcPts val="1000"/>
                        </a:spcAft>
                      </a:pPr>
                      <a:r>
                        <a:rPr lang="en-GB" sz="1600" dirty="0">
                          <a:effectLst/>
                        </a:rPr>
                        <a:t>:4!c//35x</a:t>
                      </a:r>
                      <a:endParaRPr lang="en-US" sz="1600" dirty="0">
                        <a:effectLst/>
                        <a:latin typeface="Calibri"/>
                        <a:ea typeface="Calibri"/>
                        <a:cs typeface="Times New Roman"/>
                      </a:endParaRPr>
                    </a:p>
                  </a:txBody>
                  <a:tcPr marL="0" marR="0" marT="0" marB="0"/>
                </a:tc>
                <a:tc>
                  <a:txBody>
                    <a:bodyPr/>
                    <a:lstStyle/>
                    <a:p>
                      <a:pPr>
                        <a:lnSpc>
                          <a:spcPct val="115000"/>
                        </a:lnSpc>
                        <a:spcAft>
                          <a:spcPts val="1000"/>
                        </a:spcAft>
                      </a:pPr>
                      <a:r>
                        <a:rPr lang="en-GB" sz="1600" dirty="0">
                          <a:effectLst/>
                        </a:rPr>
                        <a:t>(Qualifier)(Account Number)</a:t>
                      </a:r>
                      <a:endParaRPr lang="en-US" sz="1600" dirty="0">
                        <a:effectLst/>
                        <a:latin typeface="Calibri"/>
                        <a:ea typeface="Calibri"/>
                        <a:cs typeface="Times New Roman"/>
                      </a:endParaRPr>
                    </a:p>
                  </a:txBody>
                  <a:tcPr marL="0" marR="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83161651"/>
              </p:ext>
            </p:extLst>
          </p:nvPr>
        </p:nvGraphicFramePr>
        <p:xfrm>
          <a:off x="763524" y="5748303"/>
          <a:ext cx="7616952" cy="560832"/>
        </p:xfrm>
        <a:graphic>
          <a:graphicData uri="http://schemas.openxmlformats.org/drawingml/2006/table">
            <a:tbl>
              <a:tblPr firstRow="1" firstCol="1" bandRow="1">
                <a:tableStyleId>{5C22544A-7EE6-4342-B048-85BDC9FD1C3A}</a:tableStyleId>
              </a:tblPr>
              <a:tblGrid>
                <a:gridCol w="1523390"/>
                <a:gridCol w="2285086"/>
                <a:gridCol w="3808476"/>
              </a:tblGrid>
              <a:tr h="0">
                <a:tc>
                  <a:txBody>
                    <a:bodyPr/>
                    <a:lstStyle/>
                    <a:p>
                      <a:pPr>
                        <a:lnSpc>
                          <a:spcPct val="115000"/>
                        </a:lnSpc>
                        <a:spcAft>
                          <a:spcPts val="1000"/>
                        </a:spcAft>
                      </a:pPr>
                      <a:r>
                        <a:rPr lang="en-GB" sz="1600" dirty="0">
                          <a:effectLst/>
                        </a:rPr>
                        <a:t>Option E</a:t>
                      </a:r>
                      <a:endParaRPr lang="en-US" sz="1600" dirty="0">
                        <a:effectLst/>
                        <a:latin typeface="Calibri"/>
                        <a:ea typeface="Calibri"/>
                        <a:cs typeface="Times New Roman"/>
                      </a:endParaRPr>
                    </a:p>
                  </a:txBody>
                  <a:tcPr marL="0" marR="0" marT="0" marB="0"/>
                </a:tc>
                <a:tc>
                  <a:txBody>
                    <a:bodyPr/>
                    <a:lstStyle/>
                    <a:p>
                      <a:pPr>
                        <a:lnSpc>
                          <a:spcPct val="115000"/>
                        </a:lnSpc>
                        <a:spcAft>
                          <a:spcPts val="1000"/>
                        </a:spcAft>
                      </a:pPr>
                      <a:r>
                        <a:rPr lang="en-GB" sz="1600" dirty="0">
                          <a:effectLst/>
                        </a:rPr>
                        <a:t>:4!c//34x</a:t>
                      </a:r>
                      <a:endParaRPr lang="en-US" sz="1600" dirty="0">
                        <a:effectLst/>
                        <a:latin typeface="Calibri"/>
                        <a:ea typeface="Calibri"/>
                        <a:cs typeface="Times New Roman"/>
                      </a:endParaRPr>
                    </a:p>
                  </a:txBody>
                  <a:tcPr marL="0" marR="0" marT="0" marB="0"/>
                </a:tc>
                <a:tc>
                  <a:txBody>
                    <a:bodyPr/>
                    <a:lstStyle/>
                    <a:p>
                      <a:pPr>
                        <a:lnSpc>
                          <a:spcPct val="115000"/>
                        </a:lnSpc>
                        <a:spcAft>
                          <a:spcPts val="1000"/>
                        </a:spcAft>
                      </a:pPr>
                      <a:r>
                        <a:rPr lang="en-GB" sz="1600" dirty="0">
                          <a:effectLst/>
                        </a:rPr>
                        <a:t>(Qualifier)(International Bank Account Number)</a:t>
                      </a:r>
                      <a:endParaRPr lang="en-US" sz="16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4156643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Settlement and Reconciliation WG</a:t>
            </a:r>
            <a:endParaRPr lang="en-GB" dirty="0">
              <a:latin typeface="+mj-lt"/>
            </a:endParaRPr>
          </a:p>
        </p:txBody>
      </p:sp>
      <p:sp>
        <p:nvSpPr>
          <p:cNvPr id="3" name="Content Placeholder 2"/>
          <p:cNvSpPr>
            <a:spLocks noGrp="1"/>
          </p:cNvSpPr>
          <p:nvPr>
            <p:ph idx="1"/>
          </p:nvPr>
        </p:nvSpPr>
        <p:spPr>
          <a:xfrm>
            <a:off x="685800" y="1981200"/>
            <a:ext cx="7772400" cy="4364124"/>
          </a:xfrm>
        </p:spPr>
        <p:txBody>
          <a:bodyPr/>
          <a:lstStyle/>
          <a:p>
            <a:pPr marL="342900" indent="-342900">
              <a:buFont typeface="+mj-lt"/>
              <a:buAutoNum type="arabicParenR" startAt="7"/>
            </a:pPr>
            <a:r>
              <a:rPr lang="en-GB" sz="1800" dirty="0" smtClean="0">
                <a:latin typeface="Calibri" pitchFamily="34" charset="0"/>
                <a:cs typeface="Calibri" pitchFamily="34" charset="0"/>
              </a:rPr>
              <a:t>Field </a:t>
            </a:r>
            <a:r>
              <a:rPr lang="en-GB" sz="1800" dirty="0">
                <a:latin typeface="Calibri" pitchFamily="34" charset="0"/>
                <a:cs typeface="Calibri" pitchFamily="34" charset="0"/>
              </a:rPr>
              <a:t>97a Option A and Option </a:t>
            </a:r>
            <a:r>
              <a:rPr lang="en-GB" sz="1800" dirty="0" smtClean="0">
                <a:latin typeface="Calibri" pitchFamily="34" charset="0"/>
                <a:cs typeface="Calibri" pitchFamily="34" charset="0"/>
              </a:rPr>
              <a:t>E (</a:t>
            </a:r>
            <a:r>
              <a:rPr lang="en-GB" sz="1800" i="1" dirty="0" smtClean="0">
                <a:latin typeface="Calibri" pitchFamily="34" charset="0"/>
                <a:cs typeface="Calibri" pitchFamily="34" charset="0"/>
              </a:rPr>
              <a:t>cont’d</a:t>
            </a:r>
            <a:r>
              <a:rPr lang="en-GB" sz="1800" dirty="0" smtClean="0">
                <a:latin typeface="Calibri" pitchFamily="34" charset="0"/>
                <a:cs typeface="Calibri" pitchFamily="34" charset="0"/>
              </a:rPr>
              <a:t>) </a:t>
            </a:r>
          </a:p>
          <a:p>
            <a:pPr lvl="1">
              <a:buFont typeface="Wingdings" pitchFamily="2" charset="2"/>
              <a:buChar char="v"/>
            </a:pPr>
            <a:r>
              <a:rPr lang="en-GB" sz="1600" dirty="0">
                <a:latin typeface="Calibri" pitchFamily="34" charset="0"/>
                <a:cs typeface="Calibri" pitchFamily="34" charset="0"/>
              </a:rPr>
              <a:t>With SEPA introduction in 2014, all cash account will have to be IBAN account but it will also be possible to use 97A to provide the IBAN. </a:t>
            </a:r>
            <a:endParaRPr lang="en-GB" sz="1600" dirty="0" smtClean="0">
              <a:latin typeface="Calibri" pitchFamily="34" charset="0"/>
              <a:cs typeface="Calibri" pitchFamily="34" charset="0"/>
            </a:endParaRPr>
          </a:p>
          <a:p>
            <a:pPr lvl="1">
              <a:buFont typeface="Wingdings" pitchFamily="2" charset="2"/>
              <a:buChar char="v"/>
            </a:pPr>
            <a:r>
              <a:rPr lang="en-GB" sz="1600" dirty="0" smtClean="0">
                <a:latin typeface="Calibri" pitchFamily="34" charset="0"/>
                <a:cs typeface="Calibri" pitchFamily="34" charset="0"/>
              </a:rPr>
              <a:t>The WG was agreeable on the removal of option E</a:t>
            </a:r>
          </a:p>
          <a:p>
            <a:pPr lvl="1">
              <a:buFont typeface="Wingdings" pitchFamily="2" charset="2"/>
              <a:buChar char="v"/>
            </a:pPr>
            <a:r>
              <a:rPr lang="en-US" sz="1600" dirty="0">
                <a:latin typeface="Calibri" pitchFamily="34" charset="0"/>
                <a:cs typeface="Calibri" pitchFamily="34" charset="0"/>
              </a:rPr>
              <a:t>Switzerland and Netherlands </a:t>
            </a:r>
            <a:r>
              <a:rPr lang="en-US" sz="1600" dirty="0" smtClean="0">
                <a:latin typeface="Calibri" pitchFamily="34" charset="0"/>
                <a:cs typeface="Calibri" pitchFamily="34" charset="0"/>
              </a:rPr>
              <a:t>will </a:t>
            </a:r>
            <a:r>
              <a:rPr lang="en-US" sz="1600" dirty="0">
                <a:latin typeface="Calibri" pitchFamily="34" charset="0"/>
                <a:cs typeface="Calibri" pitchFamily="34" charset="0"/>
              </a:rPr>
              <a:t>jointly raise a CR for </a:t>
            </a:r>
            <a:r>
              <a:rPr lang="en-US" sz="1600" dirty="0" smtClean="0">
                <a:latin typeface="Calibri" pitchFamily="34" charset="0"/>
                <a:cs typeface="Calibri" pitchFamily="34" charset="0"/>
              </a:rPr>
              <a:t>this</a:t>
            </a:r>
          </a:p>
          <a:p>
            <a:pPr lvl="1">
              <a:buFont typeface="Wingdings" pitchFamily="2" charset="2"/>
              <a:buChar char="v"/>
            </a:pPr>
            <a:endParaRPr lang="en-US" sz="1600" dirty="0">
              <a:latin typeface="Calibri" pitchFamily="34" charset="0"/>
              <a:cs typeface="Calibri" pitchFamily="34" charset="0"/>
            </a:endParaRPr>
          </a:p>
          <a:p>
            <a:pPr>
              <a:buFont typeface="+mj-lt"/>
              <a:buAutoNum type="arabicParenR" startAt="7"/>
            </a:pPr>
            <a:r>
              <a:rPr lang="en-US" sz="1800" dirty="0" smtClean="0">
                <a:latin typeface="Calibri" pitchFamily="34" charset="0"/>
                <a:cs typeface="Calibri" pitchFamily="34" charset="0"/>
              </a:rPr>
              <a:t>MT</a:t>
            </a:r>
            <a:r>
              <a:rPr lang="en-GB" sz="1800" dirty="0">
                <a:latin typeface="Calibri" pitchFamily="34" charset="0"/>
                <a:cs typeface="Calibri" pitchFamily="34" charset="0"/>
              </a:rPr>
              <a:t>535 Business Case for discussion</a:t>
            </a:r>
          </a:p>
          <a:p>
            <a:pPr lvl="1">
              <a:buFont typeface="Wingdings" pitchFamily="2" charset="2"/>
              <a:buChar char="v"/>
            </a:pPr>
            <a:r>
              <a:rPr lang="en-GB" sz="1600" dirty="0" smtClean="0">
                <a:latin typeface="Calibri" pitchFamily="34" charset="0"/>
              </a:rPr>
              <a:t>Business case raised by Standard Chartered Bank</a:t>
            </a:r>
          </a:p>
          <a:p>
            <a:pPr lvl="1">
              <a:buFont typeface="Wingdings" pitchFamily="2" charset="2"/>
              <a:buChar char="v"/>
            </a:pPr>
            <a:r>
              <a:rPr lang="en-US" sz="1600" dirty="0">
                <a:latin typeface="Calibri" pitchFamily="34" charset="0"/>
                <a:cs typeface="Calibri" pitchFamily="34" charset="0"/>
              </a:rPr>
              <a:t>Request is to be able to provide the MT535 holdings statement per registry account that highlights </a:t>
            </a:r>
            <a:r>
              <a:rPr lang="en-US" sz="1600" dirty="0" smtClean="0">
                <a:latin typeface="Calibri" pitchFamily="34" charset="0"/>
                <a:cs typeface="Calibri" pitchFamily="34" charset="0"/>
              </a:rPr>
              <a:t>holdings </a:t>
            </a:r>
            <a:r>
              <a:rPr lang="en-US" sz="1600" dirty="0">
                <a:latin typeface="Calibri" pitchFamily="34" charset="0"/>
                <a:cs typeface="Calibri" pitchFamily="34" charset="0"/>
              </a:rPr>
              <a:t>for each broker trading </a:t>
            </a:r>
            <a:r>
              <a:rPr lang="en-US" sz="1600" dirty="0" smtClean="0">
                <a:latin typeface="Calibri" pitchFamily="34" charset="0"/>
                <a:cs typeface="Calibri" pitchFamily="34" charset="0"/>
              </a:rPr>
              <a:t>account</a:t>
            </a:r>
          </a:p>
          <a:p>
            <a:pPr lvl="1">
              <a:buFont typeface="Wingdings" pitchFamily="2" charset="2"/>
              <a:buChar char="v"/>
            </a:pPr>
            <a:r>
              <a:rPr lang="en-GB" sz="1600" dirty="0">
                <a:latin typeface="Calibri" pitchFamily="34" charset="0"/>
                <a:cs typeface="Calibri" pitchFamily="34" charset="0"/>
              </a:rPr>
              <a:t>MT 535 has not been built for such a granular trading level </a:t>
            </a:r>
            <a:r>
              <a:rPr lang="en-GB" sz="1600" dirty="0" smtClean="0">
                <a:latin typeface="Calibri" pitchFamily="34" charset="0"/>
                <a:cs typeface="Calibri" pitchFamily="34" charset="0"/>
              </a:rPr>
              <a:t>reporting</a:t>
            </a:r>
          </a:p>
          <a:p>
            <a:pPr lvl="1">
              <a:buFont typeface="Wingdings" pitchFamily="2" charset="2"/>
              <a:buChar char="v"/>
            </a:pPr>
            <a:r>
              <a:rPr lang="en-GB" sz="1600" dirty="0" smtClean="0">
                <a:latin typeface="Calibri" pitchFamily="34" charset="0"/>
                <a:cs typeface="Calibri" pitchFamily="34" charset="0"/>
              </a:rPr>
              <a:t>SMPG’s recommendation is to </a:t>
            </a:r>
            <a:r>
              <a:rPr lang="en-GB" sz="1600" dirty="0">
                <a:latin typeface="Calibri" pitchFamily="34" charset="0"/>
                <a:cs typeface="Calibri" pitchFamily="34" charset="0"/>
              </a:rPr>
              <a:t>populate the SUBBAL sequence with the 94F::SAFE//CUST/BIC and create an MCR for a new 94F:: BKBR qualifier for the broker trading account </a:t>
            </a:r>
            <a:r>
              <a:rPr lang="en-GB" sz="1600" dirty="0" smtClean="0">
                <a:latin typeface="Calibri" pitchFamily="34" charset="0"/>
                <a:cs typeface="Calibri" pitchFamily="34" charset="0"/>
              </a:rPr>
              <a:t>ID</a:t>
            </a:r>
            <a:endParaRPr lang="en-GB" sz="1600" dirty="0">
              <a:latin typeface="Calibri" pitchFamily="34" charset="0"/>
              <a:cs typeface="Calibri" pitchFamily="34" charset="0"/>
            </a:endParaRPr>
          </a:p>
          <a:p>
            <a:pPr lvl="1">
              <a:buFont typeface="Wingdings" pitchFamily="2" charset="2"/>
              <a:buChar char="v"/>
            </a:pPr>
            <a:r>
              <a:rPr lang="en-GB" sz="1600" dirty="0" smtClean="0">
                <a:latin typeface="Calibri" pitchFamily="34" charset="0"/>
                <a:cs typeface="Calibri" pitchFamily="34" charset="0"/>
              </a:rPr>
              <a:t>Anthony from SCB will raise the CR</a:t>
            </a:r>
            <a:endParaRPr lang="en-US" sz="1600" dirty="0">
              <a:latin typeface="Calibri" pitchFamily="34" charset="0"/>
              <a:cs typeface="Calibri" pitchFamily="34" charset="0"/>
            </a:endParaRPr>
          </a:p>
          <a:p>
            <a:pPr lvl="1">
              <a:buFont typeface="Wingdings" pitchFamily="2" charset="2"/>
              <a:buChar char="v"/>
            </a:pPr>
            <a:endParaRPr lang="en-GB" sz="1600" dirty="0" smtClean="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pPr>
              <a:defRPr/>
            </a:pPr>
            <a:fld id="{F5E4841D-2E4F-4A07-AB5C-959BDCE89CF6}" type="slidenum">
              <a:rPr lang="en-US" smtClean="0"/>
              <a:pPr>
                <a:defRPr/>
              </a:pPr>
              <a:t>7</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308" y="656692"/>
            <a:ext cx="1099490"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798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Settlement and Reconciliation WG</a:t>
            </a:r>
            <a:endParaRPr lang="en-GB" dirty="0">
              <a:latin typeface="+mj-lt"/>
            </a:endParaRPr>
          </a:p>
        </p:txBody>
      </p:sp>
      <p:sp>
        <p:nvSpPr>
          <p:cNvPr id="3" name="Content Placeholder 2"/>
          <p:cNvSpPr>
            <a:spLocks noGrp="1"/>
          </p:cNvSpPr>
          <p:nvPr>
            <p:ph idx="1"/>
          </p:nvPr>
        </p:nvSpPr>
        <p:spPr>
          <a:xfrm>
            <a:off x="685800" y="1981200"/>
            <a:ext cx="7772400" cy="4364124"/>
          </a:xfrm>
        </p:spPr>
        <p:txBody>
          <a:bodyPr/>
          <a:lstStyle/>
          <a:p>
            <a:pPr marL="342900" indent="-342900">
              <a:buFont typeface="+mj-lt"/>
              <a:buAutoNum type="arabicParenR" startAt="9"/>
            </a:pPr>
            <a:r>
              <a:rPr lang="en-US" sz="1800" dirty="0" smtClean="0">
                <a:latin typeface="Calibri" pitchFamily="34" charset="0"/>
                <a:cs typeface="Calibri" pitchFamily="34" charset="0"/>
              </a:rPr>
              <a:t>Market Practices (Status)</a:t>
            </a:r>
          </a:p>
          <a:p>
            <a:pPr lvl="1">
              <a:buFont typeface="Wingdings" pitchFamily="2" charset="2"/>
              <a:buChar char="v"/>
            </a:pPr>
            <a:r>
              <a:rPr lang="en-GB" sz="1600" dirty="0" smtClean="0">
                <a:latin typeface="Calibri" pitchFamily="34" charset="0"/>
                <a:cs typeface="Calibri" pitchFamily="34" charset="0"/>
              </a:rPr>
              <a:t>The Group updated the status of current MPs </a:t>
            </a:r>
            <a:r>
              <a:rPr lang="en-GB" sz="1600" dirty="0" err="1" smtClean="0">
                <a:latin typeface="Calibri" pitchFamily="34" charset="0"/>
                <a:cs typeface="Calibri" pitchFamily="34" charset="0"/>
              </a:rPr>
              <a:t>eg</a:t>
            </a:r>
            <a:r>
              <a:rPr lang="en-GB" sz="1600" dirty="0" smtClean="0">
                <a:latin typeface="Calibri" pitchFamily="34" charset="0"/>
                <a:cs typeface="Calibri" pitchFamily="34" charset="0"/>
              </a:rPr>
              <a:t>. Repo, Block Trades, Auto registration reporting, Sell Buy-Buy Sell Back, S &amp; R Draft Portfolio Transfer </a:t>
            </a:r>
            <a:r>
              <a:rPr lang="en-GB" sz="1600" dirty="0" err="1" smtClean="0">
                <a:latin typeface="Calibri" pitchFamily="34" charset="0"/>
                <a:cs typeface="Calibri" pitchFamily="34" charset="0"/>
              </a:rPr>
              <a:t>Cust</a:t>
            </a:r>
            <a:r>
              <a:rPr lang="en-GB" sz="1600" dirty="0" smtClean="0">
                <a:latin typeface="Calibri" pitchFamily="34" charset="0"/>
                <a:cs typeface="Calibri" pitchFamily="34" charset="0"/>
              </a:rPr>
              <a:t> to </a:t>
            </a:r>
            <a:r>
              <a:rPr lang="en-GB" sz="1600" dirty="0" err="1" smtClean="0">
                <a:latin typeface="Calibri" pitchFamily="34" charset="0"/>
                <a:cs typeface="Calibri" pitchFamily="34" charset="0"/>
              </a:rPr>
              <a:t>Cust</a:t>
            </a:r>
            <a:r>
              <a:rPr lang="en-GB" sz="1600" dirty="0" smtClean="0">
                <a:latin typeface="Calibri" pitchFamily="34" charset="0"/>
                <a:cs typeface="Calibri" pitchFamily="34" charset="0"/>
              </a:rPr>
              <a:t> Communication, Partial Settlement, Tri-Party Repo MP, Securities Collateral MP</a:t>
            </a:r>
          </a:p>
          <a:p>
            <a:pPr lvl="1">
              <a:buFont typeface="Wingdings" pitchFamily="2" charset="2"/>
              <a:buChar char="v"/>
            </a:pPr>
            <a:r>
              <a:rPr lang="en-GB" sz="1600" dirty="0" smtClean="0">
                <a:latin typeface="Calibri" pitchFamily="34" charset="0"/>
                <a:cs typeface="Calibri" pitchFamily="34" charset="0"/>
              </a:rPr>
              <a:t>The MPs will be completed by assigned WG members</a:t>
            </a:r>
          </a:p>
          <a:p>
            <a:pPr lvl="1">
              <a:buFont typeface="Wingdings" pitchFamily="2" charset="2"/>
              <a:buChar char="v"/>
            </a:pPr>
            <a:r>
              <a:rPr lang="en-GB" sz="1600" dirty="0" smtClean="0">
                <a:latin typeface="Calibri" pitchFamily="34" charset="0"/>
                <a:cs typeface="Calibri" pitchFamily="34" charset="0"/>
              </a:rPr>
              <a:t>The Buy Sell Back MP has been approved by the WG and will be posted on the </a:t>
            </a:r>
            <a:r>
              <a:rPr lang="en-GB" sz="1600" dirty="0" err="1" smtClean="0">
                <a:latin typeface="Calibri" pitchFamily="34" charset="0"/>
                <a:cs typeface="Calibri" pitchFamily="34" charset="0"/>
              </a:rPr>
              <a:t>smpg</a:t>
            </a:r>
            <a:r>
              <a:rPr lang="en-GB" sz="1600" dirty="0" smtClean="0">
                <a:latin typeface="Calibri" pitchFamily="34" charset="0"/>
                <a:cs typeface="Calibri" pitchFamily="34" charset="0"/>
              </a:rPr>
              <a:t> website</a:t>
            </a:r>
          </a:p>
          <a:p>
            <a:pPr lvl="1">
              <a:buFont typeface="Wingdings" pitchFamily="2" charset="2"/>
              <a:buChar char="v"/>
            </a:pPr>
            <a:endParaRPr lang="en-GB" sz="1600" dirty="0">
              <a:latin typeface="Calibri" pitchFamily="34" charset="0"/>
              <a:cs typeface="Calibri" pitchFamily="34" charset="0"/>
            </a:endParaRPr>
          </a:p>
          <a:p>
            <a:pPr>
              <a:buFont typeface="+mj-lt"/>
              <a:buAutoNum type="arabicParenR" startAt="9"/>
            </a:pPr>
            <a:r>
              <a:rPr lang="en-GB" sz="1800" dirty="0">
                <a:latin typeface="Calibri" pitchFamily="34" charset="0"/>
                <a:cs typeface="Calibri" pitchFamily="34" charset="0"/>
              </a:rPr>
              <a:t>Specifics from </a:t>
            </a:r>
            <a:r>
              <a:rPr lang="en-GB" sz="1800" dirty="0" smtClean="0">
                <a:latin typeface="Calibri" pitchFamily="34" charset="0"/>
                <a:cs typeface="Calibri" pitchFamily="34" charset="0"/>
              </a:rPr>
              <a:t>ISITC (International Securities Association For Institutional Trade Communication):</a:t>
            </a:r>
          </a:p>
          <a:p>
            <a:pPr lvl="1">
              <a:buFont typeface="Wingdings" pitchFamily="2" charset="2"/>
              <a:buChar char="v"/>
            </a:pPr>
            <a:r>
              <a:rPr lang="en-GB" sz="1600" dirty="0" smtClean="0">
                <a:latin typeface="Calibri" pitchFamily="34" charset="0"/>
                <a:cs typeface="Calibri" pitchFamily="34" charset="0"/>
              </a:rPr>
              <a:t>There was discussion to convert the </a:t>
            </a:r>
            <a:r>
              <a:rPr lang="en-GB" sz="1600" u="sng" dirty="0" smtClean="0">
                <a:latin typeface="Calibri" pitchFamily="34" charset="0"/>
                <a:cs typeface="Calibri" pitchFamily="34" charset="0"/>
              </a:rPr>
              <a:t>MT396 FX status MUG</a:t>
            </a:r>
            <a:r>
              <a:rPr lang="en-GB" sz="1600" dirty="0" smtClean="0">
                <a:latin typeface="Calibri" pitchFamily="34" charset="0"/>
                <a:cs typeface="Calibri" pitchFamily="34" charset="0"/>
              </a:rPr>
              <a:t> into a SMPG MP document. A proposed sub-group to be created within SMPG focusing on securities related payments/FX will discuss this document.</a:t>
            </a:r>
          </a:p>
          <a:p>
            <a:pPr marL="271462" lvl="1" indent="0">
              <a:buNone/>
            </a:pPr>
            <a:r>
              <a:rPr lang="en-GB" sz="1600" dirty="0">
                <a:latin typeface="Calibri" pitchFamily="34" charset="0"/>
                <a:cs typeface="Calibri" pitchFamily="34" charset="0"/>
              </a:rPr>
              <a:t>	</a:t>
            </a:r>
            <a:r>
              <a:rPr lang="en-GB" sz="1600" dirty="0" smtClean="0">
                <a:latin typeface="Calibri" pitchFamily="34" charset="0"/>
                <a:cs typeface="Calibri" pitchFamily="34" charset="0"/>
              </a:rPr>
              <a:t> </a:t>
            </a: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308" y="656692"/>
            <a:ext cx="1099490"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848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j-lt"/>
              </a:rPr>
              <a:t>Settlement and Reconciliation WG</a:t>
            </a:r>
            <a:endParaRPr lang="en-GB" dirty="0">
              <a:latin typeface="+mj-lt"/>
            </a:endParaRPr>
          </a:p>
        </p:txBody>
      </p:sp>
      <p:sp>
        <p:nvSpPr>
          <p:cNvPr id="3" name="Content Placeholder 2"/>
          <p:cNvSpPr>
            <a:spLocks noGrp="1"/>
          </p:cNvSpPr>
          <p:nvPr>
            <p:ph idx="1"/>
          </p:nvPr>
        </p:nvSpPr>
        <p:spPr>
          <a:xfrm>
            <a:off x="685800" y="1981200"/>
            <a:ext cx="7772400" cy="4364124"/>
          </a:xfrm>
        </p:spPr>
        <p:txBody>
          <a:bodyPr/>
          <a:lstStyle/>
          <a:p>
            <a:pPr marL="342900" indent="-342900">
              <a:buFont typeface="+mj-lt"/>
              <a:buAutoNum type="arabicParenR" startAt="10"/>
            </a:pPr>
            <a:r>
              <a:rPr lang="en-GB" sz="1800" dirty="0" smtClean="0">
                <a:latin typeface="Calibri" pitchFamily="34" charset="0"/>
                <a:cs typeface="Calibri" pitchFamily="34" charset="0"/>
              </a:rPr>
              <a:t>Specifics </a:t>
            </a:r>
            <a:r>
              <a:rPr lang="en-GB" sz="1800" dirty="0">
                <a:latin typeface="Calibri" pitchFamily="34" charset="0"/>
                <a:cs typeface="Calibri" pitchFamily="34" charset="0"/>
              </a:rPr>
              <a:t>from </a:t>
            </a:r>
            <a:r>
              <a:rPr lang="en-GB" sz="1800" dirty="0" smtClean="0">
                <a:latin typeface="Calibri" pitchFamily="34" charset="0"/>
                <a:cs typeface="Calibri" pitchFamily="34" charset="0"/>
              </a:rPr>
              <a:t>ISITC (International Securities Association For Institutional Trade Communication) (</a:t>
            </a:r>
            <a:r>
              <a:rPr lang="en-GB" sz="1800" i="1" dirty="0" smtClean="0">
                <a:latin typeface="Calibri" pitchFamily="34" charset="0"/>
                <a:cs typeface="Calibri" pitchFamily="34" charset="0"/>
              </a:rPr>
              <a:t>cont’d</a:t>
            </a:r>
            <a:r>
              <a:rPr lang="en-GB" sz="1800" dirty="0" smtClean="0">
                <a:latin typeface="Calibri" pitchFamily="34" charset="0"/>
                <a:cs typeface="Calibri" pitchFamily="34" charset="0"/>
              </a:rPr>
              <a:t>):</a:t>
            </a:r>
          </a:p>
          <a:p>
            <a:pPr lvl="1">
              <a:buFont typeface="Wingdings" pitchFamily="2" charset="2"/>
              <a:buChar char="v"/>
            </a:pPr>
            <a:r>
              <a:rPr lang="en-GB" sz="1600" dirty="0" smtClean="0">
                <a:latin typeface="Calibri" pitchFamily="34" charset="0"/>
                <a:cs typeface="Calibri" pitchFamily="34" charset="0"/>
              </a:rPr>
              <a:t>There was discussion on consolidation of bi-lateral and tri-party segregated collateral MP documents. The WG agreed to post the 3 documents of </a:t>
            </a:r>
            <a:r>
              <a:rPr lang="en-US" sz="1600" dirty="0">
                <a:latin typeface="Calibri" pitchFamily="34" charset="0"/>
                <a:cs typeface="Calibri" pitchFamily="34" charset="0"/>
              </a:rPr>
              <a:t>Tri Party Repo Collateral Management draft SMPG MP, Bi-lateral Security Collateral SMPG MP draft and this new Segregated Cash/Security Collateral </a:t>
            </a:r>
            <a:r>
              <a:rPr lang="en-US" sz="1600" dirty="0" smtClean="0">
                <a:latin typeface="Calibri" pitchFamily="34" charset="0"/>
                <a:cs typeface="Calibri" pitchFamily="34" charset="0"/>
              </a:rPr>
              <a:t>MP + create a 1 page overview of these different documents on SMPG website (</a:t>
            </a:r>
            <a:r>
              <a:rPr lang="en-US" sz="1600" dirty="0">
                <a:latin typeface="Calibri" pitchFamily="34" charset="0"/>
                <a:cs typeface="Calibri" pitchFamily="34" charset="0"/>
              </a:rPr>
              <a:t>see US NMPG website/Collateral Documents</a:t>
            </a:r>
            <a:r>
              <a:rPr lang="en-US" sz="1600" dirty="0" smtClean="0">
                <a:latin typeface="Calibri" pitchFamily="34" charset="0"/>
                <a:cs typeface="Calibri" pitchFamily="34" charset="0"/>
              </a:rPr>
              <a:t>)</a:t>
            </a:r>
          </a:p>
          <a:p>
            <a:pPr lvl="1">
              <a:buFont typeface="Wingdings" pitchFamily="2" charset="2"/>
              <a:buChar char="v"/>
            </a:pPr>
            <a:r>
              <a:rPr lang="en-GB" sz="1600" dirty="0">
                <a:latin typeface="Calibri" pitchFamily="34" charset="0"/>
                <a:cs typeface="Calibri" pitchFamily="34" charset="0"/>
              </a:rPr>
              <a:t>A proposed sub-group to be created within SMPG focusing on securities related payments/FX will discuss </a:t>
            </a:r>
            <a:r>
              <a:rPr lang="en-GB" sz="1600" dirty="0" smtClean="0">
                <a:latin typeface="Calibri" pitchFamily="34" charset="0"/>
                <a:cs typeface="Calibri" pitchFamily="34" charset="0"/>
              </a:rPr>
              <a:t>on the MT304 Spot/Forward FX MP.</a:t>
            </a:r>
            <a:endParaRPr lang="en-US" sz="1600" dirty="0" smtClean="0">
              <a:latin typeface="Calibri" pitchFamily="34" charset="0"/>
              <a:cs typeface="Calibri" pitchFamily="34" charset="0"/>
            </a:endParaRPr>
          </a:p>
          <a:p>
            <a:pPr lvl="1">
              <a:buFont typeface="Wingdings" pitchFamily="2" charset="2"/>
              <a:buChar char="v"/>
            </a:pPr>
            <a:r>
              <a:rPr lang="en-GB" sz="1600" dirty="0" smtClean="0">
                <a:latin typeface="Calibri" pitchFamily="34" charset="0"/>
                <a:cs typeface="Calibri" pitchFamily="34" charset="0"/>
              </a:rPr>
              <a:t>There was discussion on the consolidation of MT202/210/103 and MX equivalents into 1 document instead of MT202/210/MX equivalent </a:t>
            </a:r>
            <a:r>
              <a:rPr lang="en-GB" sz="1600" dirty="0" err="1" smtClean="0">
                <a:latin typeface="Calibri" pitchFamily="34" charset="0"/>
                <a:cs typeface="Calibri" pitchFamily="34" charset="0"/>
              </a:rPr>
              <a:t>vs</a:t>
            </a:r>
            <a:r>
              <a:rPr lang="en-GB" sz="1600" dirty="0" smtClean="0">
                <a:latin typeface="Calibri" pitchFamily="34" charset="0"/>
                <a:cs typeface="Calibri" pitchFamily="34" charset="0"/>
              </a:rPr>
              <a:t> MT103 document. The draft document will be reviewed by SMPG/PMPG.</a:t>
            </a:r>
          </a:p>
          <a:p>
            <a:pPr marL="271462" lvl="1" indent="0">
              <a:buNone/>
            </a:pPr>
            <a:r>
              <a:rPr lang="en-GB" sz="1600" dirty="0">
                <a:latin typeface="Calibri" pitchFamily="34" charset="0"/>
                <a:cs typeface="Calibri" pitchFamily="34" charset="0"/>
              </a:rPr>
              <a:t>	</a:t>
            </a:r>
            <a:r>
              <a:rPr lang="en-GB" sz="1600" dirty="0" smtClean="0">
                <a:latin typeface="Calibri" pitchFamily="34" charset="0"/>
                <a:cs typeface="Calibri" pitchFamily="34" charset="0"/>
              </a:rPr>
              <a:t> </a:t>
            </a: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308" y="656692"/>
            <a:ext cx="1099490"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971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SMPG presentation template">
  <a:themeElements>
    <a:clrScheme name="SMPG presentation template.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MPG presentation template.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MPG presentation template.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MPG presentation template.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MPG presentation template.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MPG presentation template.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MPG presentation template.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MPG presentation template.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6154</TotalTime>
  <Words>2334</Words>
  <Application>Microsoft Office PowerPoint</Application>
  <PresentationFormat>On-screen Show (4:3)</PresentationFormat>
  <Paragraphs>249</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SMPG presentation template</vt:lpstr>
      <vt:lpstr>PowerPoint Presentation</vt:lpstr>
      <vt:lpstr>                         Overview</vt:lpstr>
      <vt:lpstr>Settlement and Reconciliation WG</vt:lpstr>
      <vt:lpstr>Settlement and Reconciliation WG</vt:lpstr>
      <vt:lpstr>Settlement and Reconciliation WG</vt:lpstr>
      <vt:lpstr>Settlement and Reconciliation WG</vt:lpstr>
      <vt:lpstr>Settlement and Reconciliation WG</vt:lpstr>
      <vt:lpstr>Settlement and Reconciliation WG</vt:lpstr>
      <vt:lpstr>Settlement and Reconciliation WG</vt:lpstr>
      <vt:lpstr>Settlement and Reconciliation WG</vt:lpstr>
      <vt:lpstr>Corporate Actions WG</vt:lpstr>
      <vt:lpstr>Corporate Actions WG</vt:lpstr>
      <vt:lpstr>Corporate Actions WG</vt:lpstr>
      <vt:lpstr>Corporate Actions WG</vt:lpstr>
      <vt:lpstr>Corporate Actions WG</vt:lpstr>
      <vt:lpstr>Corporate Actions WG</vt:lpstr>
    </vt:vector>
  </TitlesOfParts>
  <Company>SWIFT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SWIFT</dc:creator>
  <cp:lastModifiedBy>FOO Cindy</cp:lastModifiedBy>
  <cp:revision>331</cp:revision>
  <dcterms:created xsi:type="dcterms:W3CDTF">2004-03-19T13:34:33Z</dcterms:created>
  <dcterms:modified xsi:type="dcterms:W3CDTF">2013-05-30T03:52:05Z</dcterms:modified>
</cp:coreProperties>
</file>