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sldIdLst>
    <p:sldId id="323" r:id="rId2"/>
    <p:sldId id="335" r:id="rId3"/>
    <p:sldId id="337" r:id="rId4"/>
    <p:sldId id="338" r:id="rId5"/>
    <p:sldId id="352" r:id="rId6"/>
    <p:sldId id="346" r:id="rId7"/>
    <p:sldId id="353" r:id="rId8"/>
    <p:sldId id="350" r:id="rId9"/>
    <p:sldId id="356" r:id="rId10"/>
    <p:sldId id="358" r:id="rId11"/>
    <p:sldId id="357" r:id="rId12"/>
    <p:sldId id="355" r:id="rId13"/>
    <p:sldId id="336" r:id="rId14"/>
  </p:sldIdLst>
  <p:sldSz cx="9144000" cy="6858000" type="screen4x3"/>
  <p:notesSz cx="6858000" cy="9144000"/>
  <p:defaultTextStyle>
    <a:defPPr>
      <a:defRPr lang="en-US"/>
    </a:defPPr>
    <a:lvl1pPr algn="l" rtl="0" fontAlgn="base">
      <a:spcBef>
        <a:spcPct val="0"/>
      </a:spcBef>
      <a:spcAft>
        <a:spcPct val="0"/>
      </a:spcAft>
      <a:defRPr sz="1900" kern="1200">
        <a:solidFill>
          <a:schemeClr val="tx1"/>
        </a:solidFill>
        <a:latin typeface="Arial" charset="0"/>
        <a:ea typeface="+mn-ea"/>
        <a:cs typeface="+mn-cs"/>
      </a:defRPr>
    </a:lvl1pPr>
    <a:lvl2pPr marL="457200" algn="l" rtl="0" fontAlgn="base">
      <a:spcBef>
        <a:spcPct val="0"/>
      </a:spcBef>
      <a:spcAft>
        <a:spcPct val="0"/>
      </a:spcAft>
      <a:defRPr sz="1900" kern="1200">
        <a:solidFill>
          <a:schemeClr val="tx1"/>
        </a:solidFill>
        <a:latin typeface="Arial" charset="0"/>
        <a:ea typeface="+mn-ea"/>
        <a:cs typeface="+mn-cs"/>
      </a:defRPr>
    </a:lvl2pPr>
    <a:lvl3pPr marL="914400" algn="l" rtl="0" fontAlgn="base">
      <a:spcBef>
        <a:spcPct val="0"/>
      </a:spcBef>
      <a:spcAft>
        <a:spcPct val="0"/>
      </a:spcAft>
      <a:defRPr sz="1900" kern="1200">
        <a:solidFill>
          <a:schemeClr val="tx1"/>
        </a:solidFill>
        <a:latin typeface="Arial" charset="0"/>
        <a:ea typeface="+mn-ea"/>
        <a:cs typeface="+mn-cs"/>
      </a:defRPr>
    </a:lvl3pPr>
    <a:lvl4pPr marL="1371600" algn="l" rtl="0" fontAlgn="base">
      <a:spcBef>
        <a:spcPct val="0"/>
      </a:spcBef>
      <a:spcAft>
        <a:spcPct val="0"/>
      </a:spcAft>
      <a:defRPr sz="1900" kern="1200">
        <a:solidFill>
          <a:schemeClr val="tx1"/>
        </a:solidFill>
        <a:latin typeface="Arial" charset="0"/>
        <a:ea typeface="+mn-ea"/>
        <a:cs typeface="+mn-cs"/>
      </a:defRPr>
    </a:lvl4pPr>
    <a:lvl5pPr marL="1828800" algn="l" rtl="0" fontAlgn="base">
      <a:spcBef>
        <a:spcPct val="0"/>
      </a:spcBef>
      <a:spcAft>
        <a:spcPct val="0"/>
      </a:spcAft>
      <a:defRPr sz="1900" kern="1200">
        <a:solidFill>
          <a:schemeClr val="tx1"/>
        </a:solidFill>
        <a:latin typeface="Arial" charset="0"/>
        <a:ea typeface="+mn-ea"/>
        <a:cs typeface="+mn-cs"/>
      </a:defRPr>
    </a:lvl5pPr>
    <a:lvl6pPr marL="2286000" algn="l" defTabSz="914400" rtl="0" eaLnBrk="1" latinLnBrk="0" hangingPunct="1">
      <a:defRPr sz="1900" kern="1200">
        <a:solidFill>
          <a:schemeClr val="tx1"/>
        </a:solidFill>
        <a:latin typeface="Arial" charset="0"/>
        <a:ea typeface="+mn-ea"/>
        <a:cs typeface="+mn-cs"/>
      </a:defRPr>
    </a:lvl6pPr>
    <a:lvl7pPr marL="2743200" algn="l" defTabSz="914400" rtl="0" eaLnBrk="1" latinLnBrk="0" hangingPunct="1">
      <a:defRPr sz="1900" kern="1200">
        <a:solidFill>
          <a:schemeClr val="tx1"/>
        </a:solidFill>
        <a:latin typeface="Arial" charset="0"/>
        <a:ea typeface="+mn-ea"/>
        <a:cs typeface="+mn-cs"/>
      </a:defRPr>
    </a:lvl7pPr>
    <a:lvl8pPr marL="3200400" algn="l" defTabSz="914400" rtl="0" eaLnBrk="1" latinLnBrk="0" hangingPunct="1">
      <a:defRPr sz="1900" kern="1200">
        <a:solidFill>
          <a:schemeClr val="tx1"/>
        </a:solidFill>
        <a:latin typeface="Arial" charset="0"/>
        <a:ea typeface="+mn-ea"/>
        <a:cs typeface="+mn-cs"/>
      </a:defRPr>
    </a:lvl8pPr>
    <a:lvl9pPr marL="3657600" algn="l" defTabSz="914400" rtl="0" eaLnBrk="1" latinLnBrk="0" hangingPunct="1">
      <a:defRPr sz="19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8BE"/>
    <a:srgbClr val="9DCD71"/>
    <a:srgbClr val="ABD486"/>
    <a:srgbClr val="3E647E"/>
    <a:srgbClr val="BFD2DF"/>
    <a:srgbClr val="FFD28F"/>
    <a:srgbClr val="F99107"/>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231" autoAdjust="0"/>
    <p:restoredTop sz="81976" autoAdjust="0"/>
  </p:normalViewPr>
  <p:slideViewPr>
    <p:cSldViewPr snapToGrid="0">
      <p:cViewPr>
        <p:scale>
          <a:sx n="100" d="100"/>
          <a:sy n="100" d="100"/>
        </p:scale>
        <p:origin x="-738" y="-462"/>
      </p:cViewPr>
      <p:guideLst>
        <p:guide orient="horz" pos="876"/>
        <p:guide pos="412"/>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034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34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034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89DD991-B1A2-4C36-AF95-42F36AA14A00}" type="slidenum">
              <a:rPr lang="en-GB"/>
              <a:pPr>
                <a:defRPr/>
              </a:pPr>
              <a:t>‹#›</a:t>
            </a:fld>
            <a:endParaRPr lang="en-GB"/>
          </a:p>
        </p:txBody>
      </p:sp>
    </p:spTree>
    <p:extLst>
      <p:ext uri="{BB962C8B-B14F-4D97-AF65-F5344CB8AC3E}">
        <p14:creationId xmlns:p14="http://schemas.microsoft.com/office/powerpoint/2010/main" val="758204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27CA3F4B-00F9-47B3-A85F-E25176312756}" type="slidenum">
              <a:rPr lang="en-GB" smtClean="0"/>
              <a:pPr/>
              <a:t>1</a:t>
            </a:fld>
            <a:endParaRPr lang="en-GB"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56D9AAED-F7E0-4A1A-9047-854461C0C4C3}" type="slidenum">
              <a:rPr lang="en-GB" smtClean="0"/>
              <a:pPr/>
              <a:t>13</a:t>
            </a:fld>
            <a:endParaRPr lang="en-GB" smtClean="0"/>
          </a:p>
        </p:txBody>
      </p:sp>
      <p:sp>
        <p:nvSpPr>
          <p:cNvPr id="9219" name="Rectangle 2"/>
          <p:cNvSpPr>
            <a:spLocks noGrp="1" noRot="1" noChangeAspect="1" noChangeArrowheads="1" noTextEdit="1"/>
          </p:cNvSpPr>
          <p:nvPr>
            <p:ph type="sldImg"/>
          </p:nvPr>
        </p:nvSpPr>
        <p:spPr>
          <a:xfrm>
            <a:off x="1143000" y="685800"/>
            <a:ext cx="4573588" cy="3430588"/>
          </a:xfrm>
          <a:ln/>
        </p:spPr>
      </p:sp>
      <p:sp>
        <p:nvSpPr>
          <p:cNvPr id="9220" name="Rectangle 3"/>
          <p:cNvSpPr>
            <a:spLocks noGrp="1" noChangeArrowheads="1"/>
          </p:cNvSpPr>
          <p:nvPr>
            <p:ph type="body" idx="1"/>
          </p:nvPr>
        </p:nvSpPr>
        <p:spPr>
          <a:xfrm>
            <a:off x="685800" y="4344988"/>
            <a:ext cx="5486400" cy="4113212"/>
          </a:xfrm>
          <a:noFill/>
          <a:ln/>
        </p:spPr>
        <p:txBody>
          <a:bodyPr/>
          <a:lstStyle/>
          <a:p>
            <a:pPr eaLnBrk="1" hangingPunct="1"/>
            <a:r>
              <a:rPr lang="en-US" smtClean="0"/>
              <a:t>And that’s the very brief story of the JSE and the AltX market.  Please feel free to ask any questions you might have and either myself or Noah Greenhill will do our best to answer them.</a:t>
            </a: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JSE NEW PRES Title.jpg"/>
          <p:cNvPicPr>
            <a:picLocks noChangeAspect="1"/>
          </p:cNvPicPr>
          <p:nvPr userDrawn="1"/>
        </p:nvPicPr>
        <p:blipFill>
          <a:blip r:embed="rId2" cstate="print"/>
          <a:srcRect/>
          <a:stretch>
            <a:fillRect/>
          </a:stretch>
        </p:blipFill>
        <p:spPr bwMode="auto">
          <a:xfrm>
            <a:off x="1588" y="1588"/>
            <a:ext cx="9140825" cy="6854825"/>
          </a:xfrm>
          <a:prstGeom prst="rect">
            <a:avLst/>
          </a:prstGeom>
          <a:noFill/>
          <a:ln w="9525">
            <a:noFill/>
            <a:miter lim="800000"/>
            <a:headEnd/>
            <a:tailEnd/>
          </a:ln>
        </p:spPr>
      </p:pic>
      <p:sp>
        <p:nvSpPr>
          <p:cNvPr id="5" name="Rectangle 4"/>
          <p:cNvSpPr>
            <a:spLocks noChangeArrowheads="1"/>
          </p:cNvSpPr>
          <p:nvPr/>
        </p:nvSpPr>
        <p:spPr bwMode="auto">
          <a:xfrm>
            <a:off x="5462588" y="6213475"/>
            <a:ext cx="1589087" cy="285750"/>
          </a:xfrm>
          <a:prstGeom prst="rect">
            <a:avLst/>
          </a:prstGeom>
          <a:noFill/>
          <a:ln w="9525">
            <a:noFill/>
            <a:miter lim="800000"/>
            <a:headEnd/>
            <a:tailEnd/>
          </a:ln>
          <a:effectLst/>
        </p:spPr>
        <p:txBody>
          <a:bodyPr/>
          <a:lstStyle/>
          <a:p>
            <a:pPr algn="ctr" eaLnBrk="0" hangingPunct="0">
              <a:defRPr/>
            </a:pPr>
            <a:r>
              <a:rPr lang="en-US" sz="800" dirty="0">
                <a:solidFill>
                  <a:schemeClr val="bg1"/>
                </a:solidFill>
              </a:rPr>
              <a:t>Copyright</a:t>
            </a:r>
            <a:r>
              <a:rPr lang="en-US" sz="800" b="1" dirty="0">
                <a:solidFill>
                  <a:schemeClr val="bg1"/>
                </a:solidFill>
              </a:rPr>
              <a:t>© </a:t>
            </a:r>
            <a:r>
              <a:rPr lang="en-US" sz="800" dirty="0">
                <a:solidFill>
                  <a:schemeClr val="bg1"/>
                </a:solidFill>
              </a:rPr>
              <a:t>JSE Limited 2008</a:t>
            </a:r>
          </a:p>
        </p:txBody>
      </p:sp>
      <p:sp>
        <p:nvSpPr>
          <p:cNvPr id="6" name="Rectangle 5"/>
          <p:cNvSpPr>
            <a:spLocks noChangeArrowheads="1"/>
          </p:cNvSpPr>
          <p:nvPr/>
        </p:nvSpPr>
        <p:spPr bwMode="auto">
          <a:xfrm>
            <a:off x="7651750" y="4657725"/>
            <a:ext cx="1139825" cy="339725"/>
          </a:xfrm>
          <a:prstGeom prst="rect">
            <a:avLst/>
          </a:prstGeom>
          <a:noFill/>
          <a:ln w="9525">
            <a:noFill/>
            <a:miter lim="800000"/>
            <a:headEnd/>
            <a:tailEnd/>
          </a:ln>
          <a:effectLst/>
        </p:spPr>
        <p:txBody>
          <a:bodyPr/>
          <a:lstStyle/>
          <a:p>
            <a:pPr eaLnBrk="0" hangingPunct="0">
              <a:defRPr/>
            </a:pPr>
            <a:r>
              <a:rPr lang="en-US" sz="900" b="1" dirty="0">
                <a:solidFill>
                  <a:schemeClr val="bg1"/>
                </a:solidFill>
              </a:rPr>
              <a:t>www.jse.co.za</a:t>
            </a:r>
          </a:p>
        </p:txBody>
      </p:sp>
      <p:sp>
        <p:nvSpPr>
          <p:cNvPr id="293892" name="Rectangle 4"/>
          <p:cNvSpPr>
            <a:spLocks noGrp="1" noChangeArrowheads="1"/>
          </p:cNvSpPr>
          <p:nvPr>
            <p:ph type="subTitle" idx="1"/>
          </p:nvPr>
        </p:nvSpPr>
        <p:spPr>
          <a:xfrm>
            <a:off x="1104900" y="2545725"/>
            <a:ext cx="6400800" cy="1752600"/>
          </a:xfrm>
          <a:prstGeom prst="rect">
            <a:avLst/>
          </a:prstGeom>
        </p:spPr>
        <p:txBody>
          <a:bodyPr/>
          <a:lstStyle>
            <a:lvl1pPr marL="0" indent="0">
              <a:buFontTx/>
              <a:buNone/>
              <a:defRPr sz="1400"/>
            </a:lvl1pPr>
          </a:lstStyle>
          <a:p>
            <a:r>
              <a:rPr lang="en-US" smtClean="0"/>
              <a:t>Click to edit Master subtitle style</a:t>
            </a:r>
            <a:endParaRPr lang="en-US"/>
          </a:p>
        </p:txBody>
      </p:sp>
      <p:sp>
        <p:nvSpPr>
          <p:cNvPr id="11" name="Rectangle 3"/>
          <p:cNvSpPr>
            <a:spLocks noGrp="1" noChangeArrowheads="1"/>
          </p:cNvSpPr>
          <p:nvPr>
            <p:ph type="ctrTitle"/>
          </p:nvPr>
        </p:nvSpPr>
        <p:spPr>
          <a:xfrm>
            <a:off x="1123950" y="1828800"/>
            <a:ext cx="4857750" cy="1765300"/>
          </a:xfrm>
          <a:prstGeom prst="rect">
            <a:avLst/>
          </a:prstGeom>
        </p:spPr>
        <p:txBody>
          <a:bodyPr/>
          <a:lstStyle>
            <a:lvl1pPr algn="l">
              <a:lnSpc>
                <a:spcPts val="2200"/>
              </a:lnSpc>
              <a:defRPr sz="2000" b="1"/>
            </a:lvl1p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xt Slide">
    <p:spTree>
      <p:nvGrpSpPr>
        <p:cNvPr id="1" name=""/>
        <p:cNvGrpSpPr/>
        <p:nvPr/>
      </p:nvGrpSpPr>
      <p:grpSpPr>
        <a:xfrm>
          <a:off x="0" y="0"/>
          <a:ext cx="0" cy="0"/>
          <a:chOff x="0" y="0"/>
          <a:chExt cx="0" cy="0"/>
        </a:xfrm>
      </p:grpSpPr>
      <p:pic>
        <p:nvPicPr>
          <p:cNvPr id="4" name="Picture 6" descr="JSE NEW PRES Text.jpg"/>
          <p:cNvPicPr>
            <a:picLocks noChangeAspect="1"/>
          </p:cNvPicPr>
          <p:nvPr userDrawn="1"/>
        </p:nvPicPr>
        <p:blipFill>
          <a:blip r:embed="rId2" cstate="print"/>
          <a:srcRect/>
          <a:stretch>
            <a:fillRect/>
          </a:stretch>
        </p:blipFill>
        <p:spPr bwMode="auto">
          <a:xfrm>
            <a:off x="1588" y="1588"/>
            <a:ext cx="9140825" cy="6854825"/>
          </a:xfrm>
          <a:prstGeom prst="rect">
            <a:avLst/>
          </a:prstGeom>
          <a:noFill/>
          <a:ln w="9525">
            <a:noFill/>
            <a:miter lim="800000"/>
            <a:headEnd/>
            <a:tailEnd/>
          </a:ln>
        </p:spPr>
      </p:pic>
      <p:sp>
        <p:nvSpPr>
          <p:cNvPr id="6" name="Rectangle 5"/>
          <p:cNvSpPr>
            <a:spLocks noChangeArrowheads="1"/>
          </p:cNvSpPr>
          <p:nvPr userDrawn="1"/>
        </p:nvSpPr>
        <p:spPr bwMode="auto">
          <a:xfrm>
            <a:off x="0" y="542925"/>
            <a:ext cx="174625" cy="166688"/>
          </a:xfrm>
          <a:prstGeom prst="rect">
            <a:avLst/>
          </a:prstGeom>
          <a:solidFill>
            <a:srgbClr val="9DCD71"/>
          </a:solidFill>
          <a:ln w="9525">
            <a:noFill/>
            <a:miter lim="800000"/>
            <a:headEnd/>
            <a:tailEnd/>
          </a:ln>
        </p:spPr>
        <p:txBody>
          <a:bodyPr wrap="none" anchor="ctr"/>
          <a:lstStyle/>
          <a:p>
            <a:pPr>
              <a:defRPr/>
            </a:pPr>
            <a:endParaRPr lang="en-US"/>
          </a:p>
        </p:txBody>
      </p:sp>
      <p:sp>
        <p:nvSpPr>
          <p:cNvPr id="7" name="Rectangle 6"/>
          <p:cNvSpPr>
            <a:spLocks noChangeArrowheads="1"/>
          </p:cNvSpPr>
          <p:nvPr userDrawn="1"/>
        </p:nvSpPr>
        <p:spPr bwMode="auto">
          <a:xfrm>
            <a:off x="7651750" y="5629275"/>
            <a:ext cx="1139825" cy="339725"/>
          </a:xfrm>
          <a:prstGeom prst="rect">
            <a:avLst/>
          </a:prstGeom>
          <a:noFill/>
          <a:ln w="9525">
            <a:noFill/>
            <a:miter lim="800000"/>
            <a:headEnd/>
            <a:tailEnd/>
          </a:ln>
          <a:effectLst/>
        </p:spPr>
        <p:txBody>
          <a:bodyPr/>
          <a:lstStyle/>
          <a:p>
            <a:pPr eaLnBrk="0" hangingPunct="0">
              <a:defRPr/>
            </a:pPr>
            <a:r>
              <a:rPr lang="en-US" sz="900" b="1" dirty="0">
                <a:solidFill>
                  <a:schemeClr val="bg1"/>
                </a:solidFill>
              </a:rPr>
              <a:t>www.jse.co.za</a:t>
            </a:r>
          </a:p>
        </p:txBody>
      </p:sp>
      <p:sp>
        <p:nvSpPr>
          <p:cNvPr id="2" name="Title 1"/>
          <p:cNvSpPr>
            <a:spLocks noGrp="1"/>
          </p:cNvSpPr>
          <p:nvPr>
            <p:ph type="title"/>
          </p:nvPr>
        </p:nvSpPr>
        <p:spPr>
          <a:xfrm>
            <a:off x="295275" y="409575"/>
            <a:ext cx="6921500" cy="381000"/>
          </a:xfrm>
          <a:prstGeom prst="rect">
            <a:avLst/>
          </a:prstGeom>
        </p:spPr>
        <p:txBody>
          <a:bodyPr/>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296516" y="1033463"/>
            <a:ext cx="7165975" cy="4132262"/>
          </a:xfrm>
          <a:prstGeom prst="rect">
            <a:avLst/>
          </a:prstGeom>
        </p:spPr>
        <p:txBody>
          <a:bodyPr/>
          <a:lstStyle>
            <a:lvl1pPr>
              <a:defRPr sz="1800" b="1"/>
            </a:lvl1pPr>
            <a:lvl2pPr marL="446088" indent="-17780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2" descr="JSE NEW PRES Text.jpg"/>
          <p:cNvPicPr>
            <a:picLocks noChangeAspect="1"/>
          </p:cNvPicPr>
          <p:nvPr/>
        </p:nvPicPr>
        <p:blipFill>
          <a:blip r:embed="rId4" cstate="print"/>
          <a:srcRect/>
          <a:stretch>
            <a:fillRect/>
          </a:stretch>
        </p:blipFill>
        <p:spPr bwMode="auto">
          <a:xfrm>
            <a:off x="1588" y="1588"/>
            <a:ext cx="9140825" cy="6854825"/>
          </a:xfrm>
          <a:prstGeom prst="rect">
            <a:avLst/>
          </a:prstGeom>
          <a:noFill/>
          <a:ln w="9525">
            <a:noFill/>
            <a:miter lim="800000"/>
            <a:headEnd/>
            <a:tailEnd/>
          </a:ln>
        </p:spPr>
      </p:pic>
      <p:sp>
        <p:nvSpPr>
          <p:cNvPr id="14" name="Rectangle 8"/>
          <p:cNvSpPr>
            <a:spLocks noChangeArrowheads="1"/>
          </p:cNvSpPr>
          <p:nvPr/>
        </p:nvSpPr>
        <p:spPr bwMode="auto">
          <a:xfrm>
            <a:off x="7651750" y="5629275"/>
            <a:ext cx="1139825" cy="339725"/>
          </a:xfrm>
          <a:prstGeom prst="rect">
            <a:avLst/>
          </a:prstGeom>
          <a:noFill/>
          <a:ln w="9525">
            <a:noFill/>
            <a:miter lim="800000"/>
            <a:headEnd/>
            <a:tailEnd/>
          </a:ln>
          <a:effectLst/>
        </p:spPr>
        <p:txBody>
          <a:bodyPr/>
          <a:lstStyle/>
          <a:p>
            <a:pPr eaLnBrk="0" hangingPunct="0">
              <a:defRPr/>
            </a:pPr>
            <a:r>
              <a:rPr lang="en-US" sz="900" b="1" dirty="0">
                <a:solidFill>
                  <a:schemeClr val="bg1"/>
                </a:solidFill>
              </a:rPr>
              <a:t>www.jse.co.za</a:t>
            </a:r>
          </a:p>
        </p:txBody>
      </p:sp>
      <p:sp>
        <p:nvSpPr>
          <p:cNvPr id="10" name="Rectangle 9"/>
          <p:cNvSpPr>
            <a:spLocks noChangeArrowheads="1"/>
          </p:cNvSpPr>
          <p:nvPr/>
        </p:nvSpPr>
        <p:spPr bwMode="auto">
          <a:xfrm>
            <a:off x="0" y="542925"/>
            <a:ext cx="174625" cy="166688"/>
          </a:xfrm>
          <a:prstGeom prst="rect">
            <a:avLst/>
          </a:prstGeom>
          <a:solidFill>
            <a:srgbClr val="9DCD71"/>
          </a:solidFill>
          <a:ln w="9525">
            <a:noFill/>
            <a:miter lim="800000"/>
            <a:headEnd/>
            <a:tailEnd/>
          </a:ln>
        </p:spPr>
        <p:txBody>
          <a:bodyPr wrap="none" anchor="ctr"/>
          <a:lstStyle/>
          <a:p>
            <a:pPr>
              <a:defRPr/>
            </a:pPr>
            <a:endParaRPr lang="en-US"/>
          </a:p>
        </p:txBody>
      </p:sp>
      <p:sp>
        <p:nvSpPr>
          <p:cNvPr id="11" name="Title 1"/>
          <p:cNvSpPr txBox="1">
            <a:spLocks/>
          </p:cNvSpPr>
          <p:nvPr/>
        </p:nvSpPr>
        <p:spPr>
          <a:xfrm>
            <a:off x="295275" y="409575"/>
            <a:ext cx="6921500" cy="381000"/>
          </a:xfrm>
          <a:prstGeom prst="rect">
            <a:avLst/>
          </a:prstGeom>
        </p:spPr>
        <p:txBody>
          <a:bodyPr/>
          <a:lstStyle>
            <a:lvl1pPr algn="l">
              <a:defRPr sz="2000" b="1">
                <a:latin typeface="Arial" pitchFamily="34" charset="0"/>
                <a:cs typeface="Arial" pitchFamily="34" charset="0"/>
              </a:defRPr>
            </a:lvl1pPr>
          </a:lstStyle>
          <a:p>
            <a:pPr eaLnBrk="0" hangingPunct="0">
              <a:lnSpc>
                <a:spcPct val="115000"/>
              </a:lnSpc>
              <a:defRPr/>
            </a:pPr>
            <a:r>
              <a:rPr lang="en-US" kern="0" dirty="0" smtClean="0">
                <a:solidFill>
                  <a:schemeClr val="tx2"/>
                </a:solidFill>
                <a:ea typeface="+mj-ea"/>
              </a:rPr>
              <a:t>Click to edit Master title style</a:t>
            </a:r>
            <a:endParaRPr lang="en-US" kern="0" dirty="0">
              <a:solidFill>
                <a:schemeClr val="tx2"/>
              </a:solidFill>
              <a:ea typeface="+mj-ea"/>
            </a:endParaRPr>
          </a:p>
        </p:txBody>
      </p:sp>
      <p:sp>
        <p:nvSpPr>
          <p:cNvPr id="12" name="Content Placeholder 2"/>
          <p:cNvSpPr txBox="1">
            <a:spLocks/>
          </p:cNvSpPr>
          <p:nvPr/>
        </p:nvSpPr>
        <p:spPr>
          <a:xfrm>
            <a:off x="296863" y="1033463"/>
            <a:ext cx="7165975" cy="4132262"/>
          </a:xfrm>
          <a:prstGeom prst="rect">
            <a:avLst/>
          </a:prstGeom>
        </p:spPr>
        <p:txBody>
          <a:bodyPr/>
          <a:lstStyle>
            <a:lvl1pPr>
              <a:defRPr sz="1800" b="1"/>
            </a:lvl1pPr>
            <a:lvl2pPr marL="446088" indent="-177800">
              <a:defRPr/>
            </a:lvl2pPr>
          </a:lstStyle>
          <a:p>
            <a:pPr marL="268288" indent="-268288" eaLnBrk="0" hangingPunct="0">
              <a:spcBef>
                <a:spcPct val="20000"/>
              </a:spcBef>
              <a:spcAft>
                <a:spcPct val="20000"/>
              </a:spcAft>
              <a:buFontTx/>
              <a:buBlip>
                <a:blip r:embed="rId5"/>
              </a:buBlip>
              <a:defRPr/>
            </a:pPr>
            <a:r>
              <a:rPr lang="en-US" kern="0" dirty="0" smtClean="0">
                <a:solidFill>
                  <a:srgbClr val="3E647E"/>
                </a:solidFill>
                <a:latin typeface="+mn-lt"/>
              </a:rPr>
              <a:t>Click to edit Master text styles</a:t>
            </a:r>
          </a:p>
          <a:p>
            <a:pPr lvl="1" eaLnBrk="0" hangingPunct="0">
              <a:spcBef>
                <a:spcPct val="20000"/>
              </a:spcBef>
              <a:spcAft>
                <a:spcPct val="20000"/>
              </a:spcAft>
              <a:buFont typeface="Arial" charset="0"/>
              <a:buChar char="•"/>
              <a:defRPr/>
            </a:pPr>
            <a:r>
              <a:rPr lang="en-US" sz="1600" kern="0" dirty="0" smtClean="0">
                <a:solidFill>
                  <a:srgbClr val="3E647E"/>
                </a:solidFill>
                <a:latin typeface="+mn-lt"/>
              </a:rPr>
              <a:t>Second level</a:t>
            </a:r>
          </a:p>
          <a:p>
            <a:pPr marL="1074738" lvl="2" indent="-169863" eaLnBrk="0" hangingPunct="0">
              <a:spcBef>
                <a:spcPct val="20000"/>
              </a:spcBef>
              <a:spcAft>
                <a:spcPct val="20000"/>
              </a:spcAft>
              <a:buFontTx/>
              <a:buChar char="•"/>
              <a:defRPr/>
            </a:pPr>
            <a:r>
              <a:rPr lang="en-US" sz="1600" kern="0" dirty="0">
                <a:solidFill>
                  <a:srgbClr val="3E647E"/>
                </a:solidFill>
                <a:latin typeface="+mn-lt"/>
              </a:rPr>
              <a:t>Third level</a:t>
            </a:r>
          </a:p>
          <a:p>
            <a:pPr marL="1524000" lvl="3" indent="-269875" eaLnBrk="0" hangingPunct="0">
              <a:spcBef>
                <a:spcPct val="20000"/>
              </a:spcBef>
              <a:spcAft>
                <a:spcPct val="20000"/>
              </a:spcAft>
              <a:buFont typeface="Arial" charset="0"/>
              <a:buChar char="»"/>
              <a:defRPr/>
            </a:pPr>
            <a:r>
              <a:rPr lang="en-US" sz="1600" kern="0" dirty="0">
                <a:solidFill>
                  <a:srgbClr val="3E647E"/>
                </a:solidFill>
                <a:latin typeface="+mn-lt"/>
              </a:rPr>
              <a:t>Fourth level</a:t>
            </a:r>
          </a:p>
          <a:p>
            <a:pPr marL="2057400" lvl="4" indent="-277813" eaLnBrk="0" hangingPunct="0">
              <a:spcBef>
                <a:spcPct val="20000"/>
              </a:spcBef>
              <a:spcAft>
                <a:spcPct val="20000"/>
              </a:spcAft>
              <a:buFontTx/>
              <a:buChar char="»"/>
              <a:defRPr/>
            </a:pPr>
            <a:r>
              <a:rPr lang="en-US" sz="1600" i="1" kern="0" dirty="0">
                <a:solidFill>
                  <a:srgbClr val="3E647E"/>
                </a:solidFill>
                <a:latin typeface="+mn-lt"/>
              </a:rPr>
              <a:t>Fifth level</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Lst>
  <p:txStyles>
    <p:titleStyle>
      <a:lvl1pPr algn="r" rtl="0" eaLnBrk="1" fontAlgn="base" hangingPunct="1">
        <a:lnSpc>
          <a:spcPct val="115000"/>
        </a:lnSpc>
        <a:spcBef>
          <a:spcPct val="0"/>
        </a:spcBef>
        <a:spcAft>
          <a:spcPct val="0"/>
        </a:spcAft>
        <a:defRPr sz="2200" b="1">
          <a:solidFill>
            <a:schemeClr val="tx2"/>
          </a:solidFill>
          <a:latin typeface="+mj-lt"/>
          <a:ea typeface="+mj-ea"/>
          <a:cs typeface="+mj-cs"/>
        </a:defRPr>
      </a:lvl1pPr>
      <a:lvl2pPr algn="r" rtl="0" eaLnBrk="1" fontAlgn="base" hangingPunct="1">
        <a:lnSpc>
          <a:spcPct val="115000"/>
        </a:lnSpc>
        <a:spcBef>
          <a:spcPct val="0"/>
        </a:spcBef>
        <a:spcAft>
          <a:spcPct val="0"/>
        </a:spcAft>
        <a:defRPr sz="2200" b="1">
          <a:solidFill>
            <a:schemeClr val="tx2"/>
          </a:solidFill>
          <a:latin typeface="Arial" charset="0"/>
        </a:defRPr>
      </a:lvl2pPr>
      <a:lvl3pPr algn="r" rtl="0" eaLnBrk="1" fontAlgn="base" hangingPunct="1">
        <a:lnSpc>
          <a:spcPct val="115000"/>
        </a:lnSpc>
        <a:spcBef>
          <a:spcPct val="0"/>
        </a:spcBef>
        <a:spcAft>
          <a:spcPct val="0"/>
        </a:spcAft>
        <a:defRPr sz="2200" b="1">
          <a:solidFill>
            <a:schemeClr val="tx2"/>
          </a:solidFill>
          <a:latin typeface="Arial" charset="0"/>
        </a:defRPr>
      </a:lvl3pPr>
      <a:lvl4pPr algn="r" rtl="0" eaLnBrk="1" fontAlgn="base" hangingPunct="1">
        <a:lnSpc>
          <a:spcPct val="115000"/>
        </a:lnSpc>
        <a:spcBef>
          <a:spcPct val="0"/>
        </a:spcBef>
        <a:spcAft>
          <a:spcPct val="0"/>
        </a:spcAft>
        <a:defRPr sz="2200" b="1">
          <a:solidFill>
            <a:schemeClr val="tx2"/>
          </a:solidFill>
          <a:latin typeface="Arial" charset="0"/>
        </a:defRPr>
      </a:lvl4pPr>
      <a:lvl5pPr algn="r" rtl="0" eaLnBrk="1" fontAlgn="base" hangingPunct="1">
        <a:lnSpc>
          <a:spcPct val="115000"/>
        </a:lnSpc>
        <a:spcBef>
          <a:spcPct val="0"/>
        </a:spcBef>
        <a:spcAft>
          <a:spcPct val="0"/>
        </a:spcAft>
        <a:defRPr sz="2200" b="1">
          <a:solidFill>
            <a:schemeClr val="tx2"/>
          </a:solidFill>
          <a:latin typeface="Arial" charset="0"/>
        </a:defRPr>
      </a:lvl5pPr>
      <a:lvl6pPr marL="457200" algn="r" rtl="0" eaLnBrk="1" fontAlgn="base" hangingPunct="1">
        <a:lnSpc>
          <a:spcPct val="115000"/>
        </a:lnSpc>
        <a:spcBef>
          <a:spcPct val="0"/>
        </a:spcBef>
        <a:spcAft>
          <a:spcPct val="0"/>
        </a:spcAft>
        <a:defRPr sz="2200">
          <a:solidFill>
            <a:schemeClr val="tx2"/>
          </a:solidFill>
          <a:latin typeface="Arial" charset="0"/>
        </a:defRPr>
      </a:lvl6pPr>
      <a:lvl7pPr marL="914400" algn="r" rtl="0" eaLnBrk="1" fontAlgn="base" hangingPunct="1">
        <a:lnSpc>
          <a:spcPct val="115000"/>
        </a:lnSpc>
        <a:spcBef>
          <a:spcPct val="0"/>
        </a:spcBef>
        <a:spcAft>
          <a:spcPct val="0"/>
        </a:spcAft>
        <a:defRPr sz="2200">
          <a:solidFill>
            <a:schemeClr val="tx2"/>
          </a:solidFill>
          <a:latin typeface="Arial" charset="0"/>
        </a:defRPr>
      </a:lvl7pPr>
      <a:lvl8pPr marL="1371600" algn="r" rtl="0" eaLnBrk="1" fontAlgn="base" hangingPunct="1">
        <a:lnSpc>
          <a:spcPct val="115000"/>
        </a:lnSpc>
        <a:spcBef>
          <a:spcPct val="0"/>
        </a:spcBef>
        <a:spcAft>
          <a:spcPct val="0"/>
        </a:spcAft>
        <a:defRPr sz="2200">
          <a:solidFill>
            <a:schemeClr val="tx2"/>
          </a:solidFill>
          <a:latin typeface="Arial" charset="0"/>
        </a:defRPr>
      </a:lvl8pPr>
      <a:lvl9pPr marL="1828800" algn="r" rtl="0" eaLnBrk="1" fontAlgn="base" hangingPunct="1">
        <a:lnSpc>
          <a:spcPct val="115000"/>
        </a:lnSpc>
        <a:spcBef>
          <a:spcPct val="0"/>
        </a:spcBef>
        <a:spcAft>
          <a:spcPct val="0"/>
        </a:spcAft>
        <a:defRPr sz="2200">
          <a:solidFill>
            <a:schemeClr val="tx2"/>
          </a:solidFill>
          <a:latin typeface="Arial" charset="0"/>
        </a:defRPr>
      </a:lvl9pPr>
    </p:titleStyle>
    <p:bodyStyle>
      <a:lvl1pPr marL="268288" indent="-268288" algn="l" rtl="0" eaLnBrk="1" fontAlgn="base" hangingPunct="1">
        <a:spcBef>
          <a:spcPct val="20000"/>
        </a:spcBef>
        <a:spcAft>
          <a:spcPct val="20000"/>
        </a:spcAft>
        <a:buBlip>
          <a:blip r:embed="rId5"/>
        </a:buBlip>
        <a:defRPr sz="3200" b="1">
          <a:solidFill>
            <a:srgbClr val="3E647E"/>
          </a:solidFill>
          <a:latin typeface="+mn-lt"/>
          <a:ea typeface="+mn-ea"/>
          <a:cs typeface="+mn-cs"/>
        </a:defRPr>
      </a:lvl1pPr>
      <a:lvl2pPr marL="725488" indent="-277813" algn="l" rtl="0" eaLnBrk="1" fontAlgn="base" hangingPunct="1">
        <a:spcBef>
          <a:spcPct val="20000"/>
        </a:spcBef>
        <a:spcAft>
          <a:spcPct val="20000"/>
        </a:spcAft>
        <a:buFont typeface="Arial" charset="0"/>
        <a:buChar char="•"/>
        <a:defRPr sz="1600">
          <a:solidFill>
            <a:srgbClr val="3E647E"/>
          </a:solidFill>
          <a:latin typeface="+mn-lt"/>
        </a:defRPr>
      </a:lvl2pPr>
      <a:lvl3pPr marL="1074738" indent="-169863" algn="l" rtl="0" eaLnBrk="1" fontAlgn="base" hangingPunct="1">
        <a:spcBef>
          <a:spcPct val="20000"/>
        </a:spcBef>
        <a:spcAft>
          <a:spcPct val="20000"/>
        </a:spcAft>
        <a:buChar char="•"/>
        <a:defRPr sz="1600">
          <a:solidFill>
            <a:srgbClr val="3E647E"/>
          </a:solidFill>
          <a:latin typeface="+mn-lt"/>
        </a:defRPr>
      </a:lvl3pPr>
      <a:lvl4pPr marL="1524000" indent="-269875" algn="l" rtl="0" eaLnBrk="1" fontAlgn="base" hangingPunct="1">
        <a:spcBef>
          <a:spcPct val="20000"/>
        </a:spcBef>
        <a:spcAft>
          <a:spcPct val="20000"/>
        </a:spcAft>
        <a:buFont typeface="Arial" charset="0"/>
        <a:buChar char="»"/>
        <a:defRPr sz="1600">
          <a:solidFill>
            <a:srgbClr val="3E647E"/>
          </a:solidFill>
          <a:latin typeface="+mn-lt"/>
        </a:defRPr>
      </a:lvl4pPr>
      <a:lvl5pPr marL="2057400" indent="-277813" algn="l" rtl="0" eaLnBrk="1" fontAlgn="base" hangingPunct="1">
        <a:spcBef>
          <a:spcPct val="20000"/>
        </a:spcBef>
        <a:spcAft>
          <a:spcPct val="20000"/>
        </a:spcAft>
        <a:buChar char="»"/>
        <a:defRPr sz="1600" i="1">
          <a:solidFill>
            <a:srgbClr val="3E647E"/>
          </a:solidFill>
          <a:latin typeface="+mn-lt"/>
        </a:defRPr>
      </a:lvl5pPr>
      <a:lvl6pPr marL="2514600" indent="-277813" algn="l" rtl="0" eaLnBrk="1" fontAlgn="base" hangingPunct="1">
        <a:spcBef>
          <a:spcPct val="20000"/>
        </a:spcBef>
        <a:spcAft>
          <a:spcPct val="20000"/>
        </a:spcAft>
        <a:defRPr sz="1600" i="1">
          <a:solidFill>
            <a:srgbClr val="3E647E"/>
          </a:solidFill>
          <a:latin typeface="+mn-lt"/>
        </a:defRPr>
      </a:lvl6pPr>
      <a:lvl7pPr marL="2971800" indent="-277813" algn="l" rtl="0" eaLnBrk="1" fontAlgn="base" hangingPunct="1">
        <a:spcBef>
          <a:spcPct val="20000"/>
        </a:spcBef>
        <a:spcAft>
          <a:spcPct val="20000"/>
        </a:spcAft>
        <a:defRPr sz="1600" i="1">
          <a:solidFill>
            <a:srgbClr val="3E647E"/>
          </a:solidFill>
          <a:latin typeface="+mn-lt"/>
        </a:defRPr>
      </a:lvl7pPr>
      <a:lvl8pPr marL="3429000" indent="-277813" algn="l" rtl="0" eaLnBrk="1" fontAlgn="base" hangingPunct="1">
        <a:spcBef>
          <a:spcPct val="20000"/>
        </a:spcBef>
        <a:spcAft>
          <a:spcPct val="20000"/>
        </a:spcAft>
        <a:defRPr sz="1600" i="1">
          <a:solidFill>
            <a:srgbClr val="3E647E"/>
          </a:solidFill>
          <a:latin typeface="+mn-lt"/>
        </a:defRPr>
      </a:lvl8pPr>
      <a:lvl9pPr marL="3886200" indent="-277813" algn="l" rtl="0" eaLnBrk="1" fontAlgn="base" hangingPunct="1">
        <a:spcBef>
          <a:spcPct val="20000"/>
        </a:spcBef>
        <a:spcAft>
          <a:spcPct val="20000"/>
        </a:spcAft>
        <a:defRPr sz="1600" i="1">
          <a:solidFill>
            <a:srgbClr val="3E647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adissonblu.com/" TargetMode="External"/><Relationship Id="rId2" Type="http://schemas.openxmlformats.org/officeDocument/2006/relationships/hyperlink" Target="http://www.suninternational.com/maslow/contact/" TargetMode="External"/><Relationship Id="rId1" Type="http://schemas.openxmlformats.org/officeDocument/2006/relationships/slideLayout" Target="../slideLayouts/slideLayout2.xml"/><Relationship Id="rId4" Type="http://schemas.openxmlformats.org/officeDocument/2006/relationships/hyperlink" Target="http://www.placeshilton.com/sandt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liesl@travelbyarrangement.com" TargetMode="External"/><Relationship Id="rId2" Type="http://schemas.openxmlformats.org/officeDocument/2006/relationships/hyperlink" Target="mailto:Brettk@jse.co.z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808038" y="1809750"/>
            <a:ext cx="6446837" cy="1914525"/>
          </a:xfrm>
          <a:prstGeom prst="rect">
            <a:avLst/>
          </a:prstGeom>
          <a:noFill/>
          <a:ln w="9525">
            <a:noFill/>
            <a:miter lim="800000"/>
            <a:headEnd/>
            <a:tailEnd/>
          </a:ln>
        </p:spPr>
        <p:txBody>
          <a:bodyPr/>
          <a:lstStyle/>
          <a:p>
            <a:pPr>
              <a:lnSpc>
                <a:spcPct val="90000"/>
              </a:lnSpc>
              <a:spcBef>
                <a:spcPct val="40000"/>
              </a:spcBef>
              <a:spcAft>
                <a:spcPct val="20000"/>
              </a:spcAft>
            </a:pPr>
            <a:endParaRPr lang="en-US" sz="2400"/>
          </a:p>
        </p:txBody>
      </p:sp>
      <p:sp>
        <p:nvSpPr>
          <p:cNvPr id="4099" name="Subtitle 7"/>
          <p:cNvSpPr>
            <a:spLocks noGrp="1"/>
          </p:cNvSpPr>
          <p:nvPr>
            <p:ph type="subTitle" idx="1"/>
          </p:nvPr>
        </p:nvSpPr>
        <p:spPr bwMode="auto">
          <a:xfrm>
            <a:off x="1104900" y="2546350"/>
            <a:ext cx="6400800" cy="1752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i="1" dirty="0" smtClean="0"/>
              <a:t>Brian du Plessis</a:t>
            </a:r>
            <a:br>
              <a:rPr lang="en-GB" i="1" dirty="0" smtClean="0"/>
            </a:br>
            <a:r>
              <a:rPr lang="en-GB" i="1" dirty="0" smtClean="0"/>
              <a:t>Post Trade Services Division</a:t>
            </a:r>
            <a:br>
              <a:rPr lang="en-GB" i="1" dirty="0" smtClean="0"/>
            </a:br>
            <a:r>
              <a:rPr lang="en-GB" dirty="0" smtClean="0"/>
              <a:t/>
            </a:r>
            <a:br>
              <a:rPr lang="en-GB" dirty="0" smtClean="0"/>
            </a:br>
            <a:r>
              <a:rPr lang="en-GB" dirty="0" smtClean="0"/>
              <a:t>25 April 2013</a:t>
            </a:r>
            <a:br>
              <a:rPr lang="en-GB" dirty="0" smtClean="0"/>
            </a:br>
            <a:endParaRPr lang="en-US" dirty="0" smtClean="0"/>
          </a:p>
          <a:p>
            <a:pPr eaLnBrk="1" hangingPunct="1"/>
            <a:endParaRPr lang="en-US" dirty="0" smtClean="0"/>
          </a:p>
        </p:txBody>
      </p:sp>
      <p:sp>
        <p:nvSpPr>
          <p:cNvPr id="4100" name="Title 6"/>
          <p:cNvSpPr>
            <a:spLocks noGrp="1"/>
          </p:cNvSpPr>
          <p:nvPr>
            <p:ph type="ctrTitle"/>
          </p:nvPr>
        </p:nvSpPr>
        <p:spPr bwMode="auto">
          <a:xfrm>
            <a:off x="1076325" y="1866900"/>
            <a:ext cx="5991225" cy="6477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SMPG, South Africa </a:t>
            </a:r>
            <a:br>
              <a:rPr lang="en-US" dirty="0" smtClean="0"/>
            </a:br>
            <a:r>
              <a:rPr lang="en-US" dirty="0" smtClean="0"/>
              <a:t>12 to 14 November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4" y="409575"/>
            <a:ext cx="7477125" cy="381000"/>
          </a:xfrm>
        </p:spPr>
        <p:txBody>
          <a:bodyPr/>
          <a:lstStyle/>
          <a:p>
            <a:r>
              <a:rPr lang="fr-BE" dirty="0" smtClean="0"/>
              <a:t>Possible Alternative </a:t>
            </a:r>
            <a:r>
              <a:rPr lang="fr-BE" dirty="0" err="1" smtClean="0"/>
              <a:t>Accomodations</a:t>
            </a:r>
            <a:r>
              <a:rPr lang="fr-BE" dirty="0" smtClean="0"/>
              <a:t> in the </a:t>
            </a:r>
            <a:r>
              <a:rPr lang="fr-BE" dirty="0" err="1" smtClean="0"/>
              <a:t>Sandton</a:t>
            </a:r>
            <a:r>
              <a:rPr lang="fr-BE" dirty="0" smtClean="0"/>
              <a:t> Area</a:t>
            </a:r>
            <a:endParaRPr lang="en-GB" dirty="0"/>
          </a:p>
        </p:txBody>
      </p:sp>
      <p:sp>
        <p:nvSpPr>
          <p:cNvPr id="3" name="Content Placeholder 2"/>
          <p:cNvSpPr>
            <a:spLocks noGrp="1"/>
          </p:cNvSpPr>
          <p:nvPr>
            <p:ph idx="1"/>
          </p:nvPr>
        </p:nvSpPr>
        <p:spPr>
          <a:xfrm>
            <a:off x="296516" y="1033463"/>
            <a:ext cx="8275984" cy="4132262"/>
          </a:xfrm>
        </p:spPr>
        <p:txBody>
          <a:bodyPr/>
          <a:lstStyle/>
          <a:p>
            <a:r>
              <a:rPr lang="en-ZA" dirty="0"/>
              <a:t>The Maslow Hotel – </a:t>
            </a:r>
            <a:r>
              <a:rPr lang="en-ZA" u="sng" dirty="0">
                <a:hlinkClick r:id="rId2"/>
              </a:rPr>
              <a:t>www.suninternational.com/maslow/contact/</a:t>
            </a:r>
            <a:endParaRPr lang="en-GB" dirty="0"/>
          </a:p>
          <a:p>
            <a:r>
              <a:rPr lang="en-ZA" dirty="0"/>
              <a:t>The Radisson </a:t>
            </a:r>
            <a:r>
              <a:rPr lang="en-ZA" dirty="0" err="1"/>
              <a:t>Blu</a:t>
            </a:r>
            <a:r>
              <a:rPr lang="en-ZA" dirty="0"/>
              <a:t> Hotel – </a:t>
            </a:r>
            <a:r>
              <a:rPr lang="en-ZA" u="sng" dirty="0">
                <a:hlinkClick r:id="rId3"/>
              </a:rPr>
              <a:t>www.radissonblu.com</a:t>
            </a:r>
            <a:endParaRPr lang="en-GB" dirty="0"/>
          </a:p>
          <a:p>
            <a:r>
              <a:rPr lang="en-ZA" dirty="0"/>
              <a:t>Hilton </a:t>
            </a:r>
            <a:r>
              <a:rPr lang="en-ZA" dirty="0" err="1"/>
              <a:t>Sandton</a:t>
            </a:r>
            <a:r>
              <a:rPr lang="en-ZA" dirty="0"/>
              <a:t> Hotel – </a:t>
            </a:r>
            <a:r>
              <a:rPr lang="en-ZA" u="sng" dirty="0" smtClean="0">
                <a:hlinkClick r:id="rId4"/>
              </a:rPr>
              <a:t>www.placeshilton.com/sandton</a:t>
            </a:r>
            <a:endParaRPr lang="en-ZA" u="sng" dirty="0" smtClean="0"/>
          </a:p>
          <a:p>
            <a:endParaRPr lang="en-ZA" u="sng" dirty="0"/>
          </a:p>
          <a:p>
            <a:pPr marL="0" indent="0">
              <a:buNone/>
            </a:pPr>
            <a:r>
              <a:rPr lang="fr-BE" dirty="0" smtClean="0"/>
              <a:t>Note </a:t>
            </a:r>
            <a:r>
              <a:rPr lang="fr-BE" dirty="0" err="1" smtClean="0"/>
              <a:t>that</a:t>
            </a:r>
            <a:r>
              <a:rPr lang="fr-BE" dirty="0" smtClean="0"/>
              <a:t> </a:t>
            </a:r>
            <a:r>
              <a:rPr lang="fr-BE" dirty="0" err="1" smtClean="0"/>
              <a:t>there</a:t>
            </a:r>
            <a:r>
              <a:rPr lang="fr-BE" dirty="0" smtClean="0"/>
              <a:t> are no </a:t>
            </a:r>
            <a:r>
              <a:rPr lang="fr-BE" dirty="0" err="1" smtClean="0"/>
              <a:t>pre-booking</a:t>
            </a:r>
            <a:r>
              <a:rPr lang="fr-BE" dirty="0" smtClean="0"/>
              <a:t> arrangements </a:t>
            </a:r>
            <a:r>
              <a:rPr lang="fr-BE" dirty="0" err="1" smtClean="0"/>
              <a:t>with</a:t>
            </a:r>
            <a:r>
              <a:rPr lang="fr-BE" dirty="0" smtClean="0"/>
              <a:t> the </a:t>
            </a:r>
            <a:r>
              <a:rPr lang="fr-BE" dirty="0" err="1" smtClean="0"/>
              <a:t>above</a:t>
            </a:r>
            <a:r>
              <a:rPr lang="fr-BE" dirty="0" smtClean="0"/>
              <a:t> </a:t>
            </a:r>
            <a:r>
              <a:rPr lang="fr-BE" dirty="0" err="1" smtClean="0"/>
              <a:t>hotels</a:t>
            </a:r>
            <a:r>
              <a:rPr lang="fr-BE" dirty="0"/>
              <a:t> </a:t>
            </a:r>
            <a:r>
              <a:rPr lang="fr-BE" dirty="0" smtClean="0"/>
              <a:t>!</a:t>
            </a:r>
            <a:endParaRPr lang="en-GB" dirty="0"/>
          </a:p>
        </p:txBody>
      </p:sp>
    </p:spTree>
    <p:extLst>
      <p:ext uri="{BB962C8B-B14F-4D97-AF65-F5344CB8AC3E}">
        <p14:creationId xmlns:p14="http://schemas.microsoft.com/office/powerpoint/2010/main" val="630178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ZA" dirty="0" smtClean="0">
                <a:latin typeface="Arial" charset="0"/>
                <a:cs typeface="Arial" charset="0"/>
              </a:rPr>
              <a:t>Transport Arrangements</a:t>
            </a:r>
            <a:endParaRPr lang="en-US" dirty="0" smtClean="0">
              <a:latin typeface="Arial" charset="0"/>
              <a:cs typeface="Arial" charset="0"/>
            </a:endParaRPr>
          </a:p>
        </p:txBody>
      </p:sp>
      <p:sp>
        <p:nvSpPr>
          <p:cNvPr id="5123" name="Content Placeholder 2"/>
          <p:cNvSpPr>
            <a:spLocks noGrp="1"/>
          </p:cNvSpPr>
          <p:nvPr>
            <p:ph idx="1"/>
          </p:nvPr>
        </p:nvSpPr>
        <p:spPr bwMode="auto">
          <a:xfrm>
            <a:off x="296863" y="1033463"/>
            <a:ext cx="7165975" cy="4132262"/>
          </a:xfrm>
          <a:noFill/>
          <a:ln>
            <a:miter lim="800000"/>
            <a:headEnd/>
            <a:tailEnd/>
          </a:ln>
        </p:spPr>
        <p:txBody>
          <a:bodyPr vert="horz" wrap="square" lIns="91440" tIns="45720" rIns="91440" bIns="45720" numCol="1" anchor="t" anchorCtr="0" compatLnSpc="1">
            <a:prstTxWarp prst="textNoShape">
              <a:avLst/>
            </a:prstTxWarp>
          </a:bodyPr>
          <a:lstStyle/>
          <a:p>
            <a:pPr>
              <a:spcBef>
                <a:spcPts val="800"/>
              </a:spcBef>
            </a:pPr>
            <a:r>
              <a:rPr lang="en-ZA" b="0" dirty="0" smtClean="0"/>
              <a:t>OR Tambo International Airport to Sandton CBD – Gautrain is available daily from 05h30 to 20h30 (cost is approximately EUR 10 per single trip)</a:t>
            </a:r>
          </a:p>
          <a:p>
            <a:pPr eaLnBrk="1" hangingPunct="1">
              <a:spcBef>
                <a:spcPts val="800"/>
              </a:spcBef>
            </a:pPr>
            <a:r>
              <a:rPr lang="en-ZA" b="0" dirty="0" smtClean="0"/>
              <a:t>OR Tambo International Airport to FNB Conference and Learning Centre - taxi’s are available daily (cost is approximately EUR 30 to 40)</a:t>
            </a:r>
          </a:p>
          <a:p>
            <a:pPr>
              <a:spcBef>
                <a:spcPts val="800"/>
              </a:spcBef>
            </a:pPr>
            <a:r>
              <a:rPr lang="en-ZA" b="0" dirty="0" smtClean="0"/>
              <a:t>Complimentary Shuttle services are available from Gautrain Station in the Sandton CBD to the FNB Conference and Learning Centre)</a:t>
            </a:r>
            <a:endParaRPr lang="en-US" b="0" dirty="0" smtClean="0"/>
          </a:p>
          <a:p>
            <a:pPr eaLnBrk="1" hangingPunct="1">
              <a:spcBef>
                <a:spcPts val="800"/>
              </a:spcBef>
            </a:pPr>
            <a:endParaRPr lang="en-ZA" b="0" dirty="0" smtClean="0"/>
          </a:p>
          <a:p>
            <a:pPr eaLnBrk="1" hangingPunct="1">
              <a:spcBef>
                <a:spcPts val="800"/>
              </a:spcBef>
            </a:pPr>
            <a:endParaRPr lang="en-US" b="0" dirty="0" smtClean="0"/>
          </a:p>
          <a:p>
            <a:pPr eaLnBrk="1" hangingPunct="1">
              <a:spcBef>
                <a:spcPts val="800"/>
              </a:spcBef>
            </a:pPr>
            <a:endParaRPr lang="en-US" b="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ZA" dirty="0" smtClean="0">
                <a:latin typeface="Arial" charset="0"/>
                <a:cs typeface="Arial" charset="0"/>
              </a:rPr>
              <a:t>Places of Interest</a:t>
            </a:r>
            <a:endParaRPr lang="en-US" dirty="0" smtClean="0">
              <a:latin typeface="Arial" charset="0"/>
              <a:cs typeface="Arial" charset="0"/>
            </a:endParaRPr>
          </a:p>
        </p:txBody>
      </p:sp>
      <p:sp>
        <p:nvSpPr>
          <p:cNvPr id="5123" name="Content Placeholder 2"/>
          <p:cNvSpPr>
            <a:spLocks noGrp="1"/>
          </p:cNvSpPr>
          <p:nvPr>
            <p:ph idx="1"/>
          </p:nvPr>
        </p:nvSpPr>
        <p:spPr bwMode="auto">
          <a:xfrm>
            <a:off x="296863" y="1033463"/>
            <a:ext cx="7165975" cy="4132262"/>
          </a:xfrm>
          <a:noFill/>
          <a:ln>
            <a:miter lim="800000"/>
            <a:headEnd/>
            <a:tailEnd/>
          </a:ln>
        </p:spPr>
        <p:txBody>
          <a:bodyPr vert="horz" wrap="square" lIns="91440" tIns="45720" rIns="91440" bIns="45720" numCol="1" anchor="t" anchorCtr="0" compatLnSpc="1">
            <a:prstTxWarp prst="textNoShape">
              <a:avLst/>
            </a:prstTxWarp>
          </a:bodyPr>
          <a:lstStyle/>
          <a:p>
            <a:pPr>
              <a:spcBef>
                <a:spcPts val="800"/>
              </a:spcBef>
            </a:pPr>
            <a:r>
              <a:rPr lang="en-ZA" b="0" dirty="0" smtClean="0"/>
              <a:t>Guided tours to SOWETO (just outside Johannesburg) to experience life in the township and visits to a shebeen</a:t>
            </a:r>
          </a:p>
          <a:p>
            <a:pPr>
              <a:spcBef>
                <a:spcPts val="800"/>
              </a:spcBef>
            </a:pPr>
            <a:r>
              <a:rPr lang="en-ZA" b="0" dirty="0" smtClean="0"/>
              <a:t>Kruger National Park (approximately 4 hours drive each way)</a:t>
            </a:r>
          </a:p>
          <a:p>
            <a:pPr>
              <a:spcBef>
                <a:spcPts val="800"/>
              </a:spcBef>
            </a:pPr>
            <a:r>
              <a:rPr lang="en-ZA" b="0" dirty="0" smtClean="0"/>
              <a:t>Cape Town (approximately 2 hours flying time) – Table Mountain, Wine lands tours, Robben Island and visit to the prison where Nelson Mandela spent 27 years </a:t>
            </a:r>
          </a:p>
          <a:p>
            <a:pPr eaLnBrk="1" hangingPunct="1">
              <a:spcBef>
                <a:spcPts val="800"/>
              </a:spcBef>
              <a:buNone/>
            </a:pPr>
            <a:endParaRPr lang="en-ZA" b="0" dirty="0" smtClean="0"/>
          </a:p>
          <a:p>
            <a:pPr eaLnBrk="1" hangingPunct="1">
              <a:spcBef>
                <a:spcPts val="800"/>
              </a:spcBef>
            </a:pPr>
            <a:endParaRPr lang="en-US" b="0" dirty="0" smtClean="0"/>
          </a:p>
          <a:p>
            <a:pPr eaLnBrk="1" hangingPunct="1">
              <a:spcBef>
                <a:spcPts val="800"/>
              </a:spcBef>
            </a:pPr>
            <a:endParaRPr lang="en-US" b="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iStock_000004353813Medium.jpg"/>
          <p:cNvPicPr>
            <a:picLocks noChangeAspect="1"/>
          </p:cNvPicPr>
          <p:nvPr/>
        </p:nvPicPr>
        <p:blipFill>
          <a:blip r:embed="rId3" cstate="print"/>
          <a:srcRect/>
          <a:stretch>
            <a:fillRect/>
          </a:stretch>
        </p:blipFill>
        <p:spPr bwMode="auto">
          <a:xfrm>
            <a:off x="406400" y="547688"/>
            <a:ext cx="4394200" cy="4405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ZA" dirty="0" smtClean="0">
                <a:latin typeface="Arial" charset="0"/>
                <a:cs typeface="Arial" charset="0"/>
              </a:rPr>
              <a:t>Agenda</a:t>
            </a:r>
            <a:endParaRPr lang="en-US" dirty="0" smtClean="0">
              <a:latin typeface="Arial" charset="0"/>
              <a:cs typeface="Arial" charset="0"/>
            </a:endParaRPr>
          </a:p>
        </p:txBody>
      </p:sp>
      <p:sp>
        <p:nvSpPr>
          <p:cNvPr id="5123" name="Content Placeholder 2"/>
          <p:cNvSpPr>
            <a:spLocks noGrp="1"/>
          </p:cNvSpPr>
          <p:nvPr>
            <p:ph idx="1"/>
          </p:nvPr>
        </p:nvSpPr>
        <p:spPr bwMode="auto">
          <a:xfrm>
            <a:off x="296863" y="1033463"/>
            <a:ext cx="7165975" cy="413226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800"/>
              </a:spcBef>
            </a:pPr>
            <a:r>
              <a:rPr lang="en-ZA" b="0" dirty="0" smtClean="0"/>
              <a:t>Conference Venue</a:t>
            </a:r>
          </a:p>
          <a:p>
            <a:pPr>
              <a:spcBef>
                <a:spcPts val="800"/>
              </a:spcBef>
            </a:pPr>
            <a:r>
              <a:rPr lang="en-ZA" b="0" dirty="0" smtClean="0"/>
              <a:t>Reservations</a:t>
            </a:r>
          </a:p>
          <a:p>
            <a:pPr eaLnBrk="1" hangingPunct="1">
              <a:spcBef>
                <a:spcPts val="800"/>
              </a:spcBef>
            </a:pPr>
            <a:r>
              <a:rPr lang="en-ZA" b="0" dirty="0" smtClean="0"/>
              <a:t>FNB Conference Centre</a:t>
            </a:r>
          </a:p>
          <a:p>
            <a:pPr eaLnBrk="1" hangingPunct="1">
              <a:spcBef>
                <a:spcPts val="800"/>
              </a:spcBef>
            </a:pPr>
            <a:r>
              <a:rPr lang="en-ZA" b="0" dirty="0" smtClean="0"/>
              <a:t>Costs</a:t>
            </a:r>
          </a:p>
          <a:p>
            <a:pPr>
              <a:spcBef>
                <a:spcPts val="800"/>
              </a:spcBef>
            </a:pPr>
            <a:r>
              <a:rPr lang="en-ZA" b="0" dirty="0" smtClean="0"/>
              <a:t>Transport Arrangements</a:t>
            </a:r>
          </a:p>
          <a:p>
            <a:pPr>
              <a:spcBef>
                <a:spcPts val="800"/>
              </a:spcBef>
            </a:pPr>
            <a:r>
              <a:rPr lang="en-ZA" b="0" dirty="0" smtClean="0"/>
              <a:t>Contact Details</a:t>
            </a:r>
          </a:p>
          <a:p>
            <a:pPr>
              <a:spcBef>
                <a:spcPts val="800"/>
              </a:spcBef>
            </a:pPr>
            <a:r>
              <a:rPr lang="en-ZA" b="0" dirty="0" smtClean="0"/>
              <a:t>Places of Interest</a:t>
            </a:r>
          </a:p>
          <a:p>
            <a:pPr>
              <a:spcBef>
                <a:spcPts val="800"/>
              </a:spcBef>
            </a:pPr>
            <a:r>
              <a:rPr lang="en-ZA" b="0" dirty="0" smtClean="0"/>
              <a:t>Questions</a:t>
            </a:r>
            <a:endParaRPr lang="en-US" b="0" dirty="0" smtClean="0"/>
          </a:p>
          <a:p>
            <a:pPr eaLnBrk="1" hangingPunct="1">
              <a:spcBef>
                <a:spcPts val="800"/>
              </a:spcBef>
            </a:pPr>
            <a:endParaRPr lang="en-ZA" b="0" dirty="0" smtClean="0"/>
          </a:p>
          <a:p>
            <a:pPr eaLnBrk="1" hangingPunct="1">
              <a:spcBef>
                <a:spcPts val="800"/>
              </a:spcBef>
            </a:pPr>
            <a:endParaRPr lang="en-US" b="0" dirty="0" smtClean="0"/>
          </a:p>
          <a:p>
            <a:pPr eaLnBrk="1" hangingPunct="1">
              <a:spcBef>
                <a:spcPts val="800"/>
              </a:spcBef>
            </a:pPr>
            <a:endParaRPr lang="en-US" b="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ZA" dirty="0" smtClean="0">
                <a:latin typeface="Arial" charset="0"/>
                <a:cs typeface="Arial" charset="0"/>
              </a:rPr>
              <a:t>Conference Venue</a:t>
            </a:r>
            <a:endParaRPr lang="en-US" dirty="0" smtClean="0">
              <a:latin typeface="Arial" charset="0"/>
              <a:cs typeface="Arial" charset="0"/>
            </a:endParaRPr>
          </a:p>
        </p:txBody>
      </p:sp>
      <p:sp>
        <p:nvSpPr>
          <p:cNvPr id="5123" name="Content Placeholder 2"/>
          <p:cNvSpPr>
            <a:spLocks noGrp="1"/>
          </p:cNvSpPr>
          <p:nvPr>
            <p:ph idx="1"/>
          </p:nvPr>
        </p:nvSpPr>
        <p:spPr bwMode="auto">
          <a:xfrm>
            <a:off x="296863" y="1033463"/>
            <a:ext cx="7165975" cy="4132262"/>
          </a:xfrm>
          <a:noFill/>
          <a:ln>
            <a:miter lim="800000"/>
            <a:headEnd/>
            <a:tailEnd/>
          </a:ln>
        </p:spPr>
        <p:txBody>
          <a:bodyPr vert="horz" wrap="square" lIns="91440" tIns="45720" rIns="91440" bIns="45720" numCol="1" anchor="t" anchorCtr="0" compatLnSpc="1">
            <a:prstTxWarp prst="textNoShape">
              <a:avLst/>
            </a:prstTxWarp>
          </a:bodyPr>
          <a:lstStyle/>
          <a:p>
            <a:pPr>
              <a:spcBef>
                <a:spcPts val="800"/>
              </a:spcBef>
            </a:pPr>
            <a:r>
              <a:rPr lang="en-ZA" b="0" dirty="0" smtClean="0"/>
              <a:t>FNB Conference Centre  – 114 Grayston Drive </a:t>
            </a:r>
          </a:p>
          <a:p>
            <a:pPr eaLnBrk="1" hangingPunct="1">
              <a:spcBef>
                <a:spcPts val="800"/>
              </a:spcBef>
            </a:pPr>
            <a:r>
              <a:rPr lang="en-ZA" b="0" dirty="0" smtClean="0"/>
              <a:t>Located in the Sandton CBD</a:t>
            </a:r>
          </a:p>
          <a:p>
            <a:pPr>
              <a:spcBef>
                <a:spcPts val="800"/>
              </a:spcBef>
            </a:pPr>
            <a:r>
              <a:rPr lang="en-ZA" b="0" dirty="0" smtClean="0"/>
              <a:t>Within 15 minutes walk from the Gautrain station and Sandton City shopping mall and restaurants</a:t>
            </a:r>
          </a:p>
          <a:p>
            <a:pPr>
              <a:spcBef>
                <a:spcPts val="800"/>
              </a:spcBef>
            </a:pPr>
            <a:r>
              <a:rPr lang="en-ZA" b="0" dirty="0" smtClean="0"/>
              <a:t>Complimentary Shuttle services are available from the conference centre on request</a:t>
            </a:r>
            <a:endParaRPr lang="en-US" b="0" dirty="0" smtClean="0"/>
          </a:p>
          <a:p>
            <a:pPr eaLnBrk="1" hangingPunct="1">
              <a:spcBef>
                <a:spcPts val="800"/>
              </a:spcBef>
            </a:pPr>
            <a:endParaRPr lang="en-ZA" b="0" dirty="0" smtClean="0"/>
          </a:p>
          <a:p>
            <a:pPr eaLnBrk="1" hangingPunct="1">
              <a:spcBef>
                <a:spcPts val="800"/>
              </a:spcBef>
            </a:pPr>
            <a:endParaRPr lang="en-US" b="0" dirty="0" smtClean="0"/>
          </a:p>
          <a:p>
            <a:pPr eaLnBrk="1" hangingPunct="1">
              <a:spcBef>
                <a:spcPts val="800"/>
              </a:spcBef>
            </a:pPr>
            <a:endParaRPr lang="en-US" b="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ZA" dirty="0" smtClean="0">
                <a:latin typeface="Arial" charset="0"/>
                <a:cs typeface="Arial" charset="0"/>
              </a:rPr>
              <a:t>Reservations</a:t>
            </a:r>
            <a:endParaRPr lang="en-US" dirty="0" smtClean="0">
              <a:latin typeface="Arial" charset="0"/>
              <a:cs typeface="Arial" charset="0"/>
            </a:endParaRPr>
          </a:p>
        </p:txBody>
      </p:sp>
      <p:sp>
        <p:nvSpPr>
          <p:cNvPr id="5123" name="Content Placeholder 2"/>
          <p:cNvSpPr>
            <a:spLocks noGrp="1"/>
          </p:cNvSpPr>
          <p:nvPr>
            <p:ph idx="1"/>
          </p:nvPr>
        </p:nvSpPr>
        <p:spPr bwMode="auto">
          <a:xfrm>
            <a:off x="296863" y="1033463"/>
            <a:ext cx="7165975" cy="4132262"/>
          </a:xfrm>
          <a:noFill/>
          <a:ln>
            <a:miter lim="800000"/>
            <a:headEnd/>
            <a:tailEnd/>
          </a:ln>
        </p:spPr>
        <p:txBody>
          <a:bodyPr vert="horz" wrap="square" lIns="91440" tIns="45720" rIns="91440" bIns="45720" numCol="1" anchor="t" anchorCtr="0" compatLnSpc="1">
            <a:prstTxWarp prst="textNoShape">
              <a:avLst/>
            </a:prstTxWarp>
          </a:bodyPr>
          <a:lstStyle/>
          <a:p>
            <a:pPr>
              <a:spcBef>
                <a:spcPts val="800"/>
              </a:spcBef>
            </a:pPr>
            <a:r>
              <a:rPr lang="en-ZA" b="0" dirty="0" smtClean="0"/>
              <a:t>JSE has pre-booked for 50 delegates</a:t>
            </a:r>
          </a:p>
          <a:p>
            <a:pPr>
              <a:spcBef>
                <a:spcPts val="800"/>
              </a:spcBef>
            </a:pPr>
            <a:r>
              <a:rPr lang="en-ZA" b="0" dirty="0" smtClean="0"/>
              <a:t>Delegates to individually confirm reservations and arrange payment directly with FNB Conference Centre by no later than </a:t>
            </a:r>
            <a:r>
              <a:rPr lang="en-ZA" i="1" dirty="0" smtClean="0"/>
              <a:t>20 September 2013</a:t>
            </a:r>
          </a:p>
          <a:p>
            <a:pPr>
              <a:spcBef>
                <a:spcPts val="800"/>
              </a:spcBef>
              <a:buNone/>
            </a:pPr>
            <a:endParaRPr lang="en-ZA" b="0" dirty="0" smtClean="0"/>
          </a:p>
          <a:p>
            <a:pPr eaLnBrk="1" hangingPunct="1">
              <a:spcBef>
                <a:spcPts val="800"/>
              </a:spcBef>
            </a:pPr>
            <a:endParaRPr lang="en-ZA" b="0" dirty="0" smtClean="0"/>
          </a:p>
          <a:p>
            <a:pPr eaLnBrk="1" hangingPunct="1">
              <a:spcBef>
                <a:spcPts val="800"/>
              </a:spcBef>
            </a:pPr>
            <a:endParaRPr lang="en-US" b="0" dirty="0" smtClean="0"/>
          </a:p>
          <a:p>
            <a:pPr eaLnBrk="1" hangingPunct="1">
              <a:spcBef>
                <a:spcPts val="800"/>
              </a:spcBef>
            </a:pPr>
            <a:endParaRPr lang="en-US" b="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FNB Conference Centre</a:t>
            </a:r>
            <a:endParaRPr lang="en-ZA"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74700" y="876299"/>
            <a:ext cx="6978650" cy="41433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FNB Conference Centre</a:t>
            </a:r>
            <a:endParaRPr lang="en-ZA"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54038" y="1009649"/>
            <a:ext cx="7165975" cy="39147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FNB Conference Centre</a:t>
            </a:r>
            <a:endParaRPr lang="en-ZA"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63538" y="895350"/>
            <a:ext cx="7165975" cy="410244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ZA" dirty="0" smtClean="0">
                <a:latin typeface="Arial" charset="0"/>
                <a:cs typeface="Arial" charset="0"/>
              </a:rPr>
              <a:t>Costs</a:t>
            </a:r>
            <a:endParaRPr lang="en-US" dirty="0" smtClean="0">
              <a:latin typeface="Arial" charset="0"/>
              <a:cs typeface="Arial" charset="0"/>
            </a:endParaRPr>
          </a:p>
        </p:txBody>
      </p:sp>
      <p:sp>
        <p:nvSpPr>
          <p:cNvPr id="5123" name="Content Placeholder 2"/>
          <p:cNvSpPr>
            <a:spLocks noGrp="1"/>
          </p:cNvSpPr>
          <p:nvPr>
            <p:ph idx="1"/>
          </p:nvPr>
        </p:nvSpPr>
        <p:spPr bwMode="auto">
          <a:xfrm>
            <a:off x="296863" y="1033463"/>
            <a:ext cx="7165975" cy="4132262"/>
          </a:xfrm>
          <a:noFill/>
          <a:ln>
            <a:miter lim="800000"/>
            <a:headEnd/>
            <a:tailEnd/>
          </a:ln>
        </p:spPr>
        <p:txBody>
          <a:bodyPr vert="horz" wrap="square" lIns="91440" tIns="45720" rIns="91440" bIns="45720" numCol="1" anchor="t" anchorCtr="0" compatLnSpc="1">
            <a:prstTxWarp prst="textNoShape">
              <a:avLst/>
            </a:prstTxWarp>
          </a:bodyPr>
          <a:lstStyle/>
          <a:p>
            <a:pPr>
              <a:spcBef>
                <a:spcPts val="800"/>
              </a:spcBef>
            </a:pPr>
            <a:r>
              <a:rPr lang="en-ZA" b="0" dirty="0" smtClean="0"/>
              <a:t>Accommodation costs have been negotiated on a block booking basis </a:t>
            </a:r>
          </a:p>
          <a:p>
            <a:pPr>
              <a:spcBef>
                <a:spcPts val="800"/>
              </a:spcBef>
            </a:pPr>
            <a:r>
              <a:rPr lang="en-ZA" b="0" dirty="0" smtClean="0"/>
              <a:t>Bed and breakfast rate is ZAR 900-00 (approximately EUR 80) per person per day</a:t>
            </a:r>
          </a:p>
          <a:p>
            <a:pPr>
              <a:spcBef>
                <a:spcPts val="800"/>
              </a:spcBef>
            </a:pPr>
            <a:r>
              <a:rPr lang="en-ZA" b="0" dirty="0" smtClean="0"/>
              <a:t>Dinner, bed and breakfast rate is ZAR 1026-00 (approximately EUR 95) per person per day</a:t>
            </a:r>
          </a:p>
          <a:p>
            <a:pPr>
              <a:spcBef>
                <a:spcPts val="800"/>
              </a:spcBef>
            </a:pPr>
            <a:r>
              <a:rPr lang="en-ZA" b="0" dirty="0" smtClean="0"/>
              <a:t>Please note that a dinner will be hosted on </a:t>
            </a:r>
            <a:r>
              <a:rPr lang="en-ZA" i="1" dirty="0" smtClean="0"/>
              <a:t>Wednesday 13 November 2013 </a:t>
            </a:r>
          </a:p>
          <a:p>
            <a:pPr>
              <a:spcBef>
                <a:spcPts val="800"/>
              </a:spcBef>
            </a:pPr>
            <a:endParaRPr lang="en-ZA" b="0" dirty="0" smtClean="0"/>
          </a:p>
          <a:p>
            <a:pPr eaLnBrk="1" hangingPunct="1">
              <a:spcBef>
                <a:spcPts val="800"/>
              </a:spcBef>
              <a:buNone/>
            </a:pPr>
            <a:endParaRPr lang="en-ZA" b="0" dirty="0" smtClean="0"/>
          </a:p>
          <a:p>
            <a:pPr eaLnBrk="1" hangingPunct="1">
              <a:spcBef>
                <a:spcPts val="800"/>
              </a:spcBef>
            </a:pPr>
            <a:endParaRPr lang="en-US" b="0" dirty="0" smtClean="0"/>
          </a:p>
          <a:p>
            <a:pPr eaLnBrk="1" hangingPunct="1">
              <a:spcBef>
                <a:spcPts val="800"/>
              </a:spcBef>
            </a:pPr>
            <a:endParaRPr lang="en-US" b="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ZA" dirty="0" smtClean="0">
                <a:latin typeface="Arial" charset="0"/>
                <a:cs typeface="Arial" charset="0"/>
              </a:rPr>
              <a:t>Contact Details</a:t>
            </a:r>
            <a:endParaRPr lang="en-US" dirty="0" smtClean="0">
              <a:latin typeface="Arial" charset="0"/>
              <a:cs typeface="Arial" charset="0"/>
            </a:endParaRPr>
          </a:p>
        </p:txBody>
      </p:sp>
      <p:sp>
        <p:nvSpPr>
          <p:cNvPr id="5123" name="Content Placeholder 2"/>
          <p:cNvSpPr>
            <a:spLocks noGrp="1"/>
          </p:cNvSpPr>
          <p:nvPr>
            <p:ph idx="1"/>
          </p:nvPr>
        </p:nvSpPr>
        <p:spPr bwMode="auto">
          <a:xfrm>
            <a:off x="296863" y="1033463"/>
            <a:ext cx="7165975" cy="4132262"/>
          </a:xfrm>
          <a:noFill/>
          <a:ln>
            <a:miter lim="800000"/>
            <a:headEnd/>
            <a:tailEnd/>
          </a:ln>
        </p:spPr>
        <p:txBody>
          <a:bodyPr vert="horz" wrap="square" lIns="91440" tIns="45720" rIns="91440" bIns="45720" numCol="1" anchor="t" anchorCtr="0" compatLnSpc="1">
            <a:prstTxWarp prst="textNoShape">
              <a:avLst/>
            </a:prstTxWarp>
          </a:bodyPr>
          <a:lstStyle/>
          <a:p>
            <a:pPr>
              <a:spcBef>
                <a:spcPts val="800"/>
              </a:spcBef>
            </a:pPr>
            <a:r>
              <a:rPr lang="en-ZA" b="0" dirty="0" smtClean="0"/>
              <a:t>FNB Conference Centre, 114 Grayston Drive, Sandton</a:t>
            </a:r>
          </a:p>
          <a:p>
            <a:pPr>
              <a:spcBef>
                <a:spcPts val="800"/>
              </a:spcBef>
              <a:buFont typeface="Arial" pitchFamily="34" charset="0"/>
              <a:buChar char="•"/>
            </a:pPr>
            <a:r>
              <a:rPr lang="en-ZA" b="0" dirty="0" smtClean="0"/>
              <a:t>Telephone : 27 11 269 8000</a:t>
            </a:r>
          </a:p>
          <a:p>
            <a:r>
              <a:rPr lang="en-ZA" b="0" dirty="0" smtClean="0"/>
              <a:t>E-mail : </a:t>
            </a:r>
            <a:r>
              <a:rPr lang="en-ZA" dirty="0" smtClean="0"/>
              <a:t> bookings@fnb.co.za 	</a:t>
            </a:r>
          </a:p>
          <a:p>
            <a:pPr>
              <a:spcBef>
                <a:spcPts val="800"/>
              </a:spcBef>
              <a:buFont typeface="Arial" pitchFamily="34" charset="0"/>
              <a:buChar char="•"/>
            </a:pPr>
            <a:endParaRPr lang="en-ZA" b="0" dirty="0" smtClean="0"/>
          </a:p>
          <a:p>
            <a:pPr eaLnBrk="1" hangingPunct="1">
              <a:spcBef>
                <a:spcPts val="800"/>
              </a:spcBef>
              <a:buFont typeface="Wingdings" pitchFamily="2" charset="2"/>
              <a:buChar char="Ø"/>
            </a:pPr>
            <a:r>
              <a:rPr lang="en-US" b="0" dirty="0" smtClean="0"/>
              <a:t>JSE Ltd, Gwen Lane, Sandton</a:t>
            </a:r>
          </a:p>
          <a:p>
            <a:pPr eaLnBrk="1" hangingPunct="1">
              <a:spcBef>
                <a:spcPts val="800"/>
              </a:spcBef>
              <a:buFont typeface="Arial" pitchFamily="34" charset="0"/>
              <a:buChar char="•"/>
            </a:pPr>
            <a:r>
              <a:rPr lang="en-US" b="0" dirty="0" smtClean="0"/>
              <a:t>Brett Kotze – Tel 27 11 520-8587 or </a:t>
            </a:r>
            <a:r>
              <a:rPr lang="en-US" b="0" dirty="0" smtClean="0">
                <a:hlinkClick r:id="rId2"/>
              </a:rPr>
              <a:t>Brettk@jse.co.za</a:t>
            </a:r>
            <a:endParaRPr lang="en-US" b="0" dirty="0" smtClean="0"/>
          </a:p>
          <a:p>
            <a:pPr eaLnBrk="1" hangingPunct="1">
              <a:spcBef>
                <a:spcPts val="800"/>
              </a:spcBef>
              <a:buNone/>
            </a:pPr>
            <a:endParaRPr lang="en-US" b="0" dirty="0" smtClean="0"/>
          </a:p>
          <a:p>
            <a:pPr>
              <a:spcBef>
                <a:spcPts val="800"/>
              </a:spcBef>
              <a:buFont typeface="Wingdings" pitchFamily="2" charset="2"/>
              <a:buChar char="Ø"/>
            </a:pPr>
            <a:r>
              <a:rPr lang="en-US" b="0" dirty="0" smtClean="0"/>
              <a:t>Local travel agent - </a:t>
            </a:r>
            <a:r>
              <a:rPr lang="en-US" u="sng" dirty="0" smtClean="0">
                <a:hlinkClick r:id="rId3"/>
              </a:rPr>
              <a:t>liesl@travelbyarrangement.com</a:t>
            </a:r>
            <a:r>
              <a:rPr lang="en-US" dirty="0" smtClean="0"/>
              <a:t> </a:t>
            </a:r>
            <a:endParaRPr lang="en-US" b="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1_Default Design 13">
      <a:dk1>
        <a:srgbClr val="000000"/>
      </a:dk1>
      <a:lt1>
        <a:srgbClr val="FFFFFF"/>
      </a:lt1>
      <a:dk2>
        <a:srgbClr val="3E647E"/>
      </a:dk2>
      <a:lt2>
        <a:srgbClr val="000000"/>
      </a:lt2>
      <a:accent1>
        <a:srgbClr val="927365"/>
      </a:accent1>
      <a:accent2>
        <a:srgbClr val="898F65"/>
      </a:accent2>
      <a:accent3>
        <a:srgbClr val="FFFFFF"/>
      </a:accent3>
      <a:accent4>
        <a:srgbClr val="000000"/>
      </a:accent4>
      <a:accent5>
        <a:srgbClr val="C7BCB8"/>
      </a:accent5>
      <a:accent6>
        <a:srgbClr val="7C815B"/>
      </a:accent6>
      <a:hlink>
        <a:srgbClr val="5C7B8E"/>
      </a:hlink>
      <a:folHlink>
        <a:srgbClr val="00267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3E647E"/>
        </a:dk2>
        <a:lt2>
          <a:srgbClr val="000000"/>
        </a:lt2>
        <a:accent1>
          <a:srgbClr val="927365"/>
        </a:accent1>
        <a:accent2>
          <a:srgbClr val="898F65"/>
        </a:accent2>
        <a:accent3>
          <a:srgbClr val="FFFFFF"/>
        </a:accent3>
        <a:accent4>
          <a:srgbClr val="000000"/>
        </a:accent4>
        <a:accent5>
          <a:srgbClr val="C7BCB8"/>
        </a:accent5>
        <a:accent6>
          <a:srgbClr val="7C815B"/>
        </a:accent6>
        <a:hlink>
          <a:srgbClr val="5C7B8E"/>
        </a:hlink>
        <a:folHlink>
          <a:srgbClr val="0026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155</TotalTime>
  <Words>389</Words>
  <Application>Microsoft Office PowerPoint</Application>
  <PresentationFormat>On-screen Show (4:3)</PresentationFormat>
  <Paragraphs>61</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Blank</vt:lpstr>
      <vt:lpstr>SMPG, South Africa  12 to 14 November 2013</vt:lpstr>
      <vt:lpstr>Agenda</vt:lpstr>
      <vt:lpstr>Conference Venue</vt:lpstr>
      <vt:lpstr>Reservations</vt:lpstr>
      <vt:lpstr>FNB Conference Centre</vt:lpstr>
      <vt:lpstr>FNB Conference Centre</vt:lpstr>
      <vt:lpstr>FNB Conference Centre</vt:lpstr>
      <vt:lpstr>Costs</vt:lpstr>
      <vt:lpstr>Contact Details</vt:lpstr>
      <vt:lpstr>Possible Alternative Accomodations in the Sandton Area</vt:lpstr>
      <vt:lpstr>Transport Arrangements</vt:lpstr>
      <vt:lpstr>Places of Interest</vt:lpstr>
      <vt:lpstr>PowerPoint Presentation</vt:lpstr>
    </vt:vector>
  </TitlesOfParts>
  <Company>JSE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Du Plessis</dc:creator>
  <cp:lastModifiedBy>LITTRE Jacques</cp:lastModifiedBy>
  <cp:revision>30</cp:revision>
  <dcterms:created xsi:type="dcterms:W3CDTF">2010-06-29T11:25:16Z</dcterms:created>
  <dcterms:modified xsi:type="dcterms:W3CDTF">2013-06-12T07:52:00Z</dcterms:modified>
</cp:coreProperties>
</file>