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sldIdLst>
    <p:sldId id="320" r:id="rId2"/>
    <p:sldId id="423" r:id="rId3"/>
    <p:sldId id="394" r:id="rId4"/>
    <p:sldId id="395" r:id="rId5"/>
    <p:sldId id="425" r:id="rId6"/>
    <p:sldId id="438" r:id="rId7"/>
    <p:sldId id="442" r:id="rId8"/>
    <p:sldId id="33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6600"/>
    <a:srgbClr val="00CC00"/>
    <a:srgbClr val="6666FF"/>
    <a:srgbClr val="6B8EFF"/>
    <a:srgbClr val="79BCFF"/>
    <a:srgbClr val="9DCE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208" autoAdjust="0"/>
    <p:restoredTop sz="89020" autoAdjust="0"/>
  </p:normalViewPr>
  <p:slideViewPr>
    <p:cSldViewPr>
      <p:cViewPr>
        <p:scale>
          <a:sx n="100" d="100"/>
          <a:sy n="100" d="100"/>
        </p:scale>
        <p:origin x="-209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5E7761-BBA0-41C4-A6F7-B15FD8796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6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FC1B-DD11-4738-8E74-03D3AD2E30A3}" type="slidenum">
              <a:rPr lang="en-US"/>
              <a:pPr/>
              <a:t>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D8427-AF32-4B2E-99D8-2B9A09F93FA9}" type="slidenum">
              <a:rPr lang="en-US"/>
              <a:pPr/>
              <a:t>8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77C5-1ABC-48FE-B658-114AF5414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29D2E-E9E9-46C5-AF87-47AA626FD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5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15E0E-5E2F-4BBC-9B33-423F56BAD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1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011FB-6D85-4512-B351-0BE112AED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98908-397B-46A6-ABDB-0133964C0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6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30D25-5A25-47CF-92CF-B9F0E3D25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7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E99D0-9BDF-4484-8985-BD0296665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5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86FF4-2516-4D02-A2B5-69C0114B9F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340E2-BDC7-4E9D-A66C-EEB6138450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2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1AE08-7756-459E-A51F-C2C968FF7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FAE9-8F42-4E80-BF45-E5C7C3DBC1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de-DE" smtClean="0"/>
              <a:t>23.04.2013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By-Laws Update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6ED0A9-C937-4D62-A3B1-82AE375C56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SMPG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4149080"/>
            <a:ext cx="7086600" cy="1944216"/>
          </a:xfrm>
          <a:solidFill>
            <a:srgbClr val="6666FF"/>
          </a:solidFill>
          <a:ln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By-Laws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update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SMPG Meeting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Frankfurt, 23.04.2013</a:t>
            </a:r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By-laws update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28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Voted on new by-laws in August 2012</a:t>
            </a:r>
          </a:p>
          <a:p>
            <a:r>
              <a:rPr lang="en-GB" sz="28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Changes for the voting process for by-laws and Steering Committee members</a:t>
            </a:r>
          </a:p>
          <a:p>
            <a:r>
              <a:rPr lang="en-GB" sz="2800" dirty="0" smtClean="0">
                <a:solidFill>
                  <a:srgbClr val="3333CC"/>
                </a:solidFill>
                <a:latin typeface="Arial" pitchFamily="34" charset="0"/>
                <a:cs typeface="Arial" pitchFamily="34" charset="0"/>
              </a:rPr>
              <a:t>First meeting now </a:t>
            </a:r>
            <a:r>
              <a:rPr lang="en-GB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 Frankfurt with the new rules to be applied</a:t>
            </a:r>
          </a:p>
          <a:p>
            <a:r>
              <a:rPr lang="en-GB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Short overview on what stays, what changes</a:t>
            </a:r>
          </a:p>
          <a:p>
            <a:r>
              <a:rPr lang="en-GB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Questions/Answer session</a:t>
            </a:r>
            <a:endParaRPr lang="en-GB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23.04.2013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By-Laws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What stays? What are the intentions?</a:t>
            </a:r>
            <a:endParaRPr lang="en-GB" sz="36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 anchor="ctr"/>
          <a:lstStyle/>
          <a:p>
            <a:pPr marL="400050" indent="-400050">
              <a:spcBef>
                <a:spcPct val="0"/>
              </a:spcBef>
              <a:spcAft>
                <a:spcPct val="50000"/>
              </a:spcAft>
              <a:buFont typeface="+mj-lt"/>
              <a:buAutoNum type="romanUcPeriod"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Name – unchanged</a:t>
            </a:r>
          </a:p>
          <a:p>
            <a:pPr marL="400050" indent="-400050">
              <a:spcBef>
                <a:spcPct val="0"/>
              </a:spcBef>
              <a:spcAft>
                <a:spcPct val="50000"/>
              </a:spcAft>
              <a:buFont typeface="+mj-lt"/>
              <a:buAutoNum type="romanUcPeriod"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Mission – unchanged</a:t>
            </a:r>
          </a:p>
          <a:p>
            <a:pPr marL="400050" indent="-400050">
              <a:spcBef>
                <a:spcPct val="0"/>
              </a:spcBef>
              <a:spcAft>
                <a:spcPct val="50000"/>
              </a:spcAft>
              <a:buFont typeface="+mj-lt"/>
              <a:buAutoNum type="romanUcPeriod"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Organisation </a:t>
            </a: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– unchanged for:</a:t>
            </a:r>
            <a:endParaRPr lang="en-GB" sz="20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	A National Market Practice Groups 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	D Nominee Minimum Requirements	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In all other chapters there were changes, which were deemed to be necessary for further clarification or to make the processes more transparent.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The intention was further to make more use of our general meetings and emphasise the importance to be physically present.</a:t>
            </a:r>
          </a:p>
          <a:p>
            <a:pPr marL="0" indent="0">
              <a:spcBef>
                <a:spcPct val="0"/>
              </a:spcBef>
              <a:spcAft>
                <a:spcPct val="50000"/>
              </a:spcAft>
              <a:buNone/>
            </a:pPr>
            <a:r>
              <a:rPr lang="en-GB" sz="2000" dirty="0" smtClean="0">
                <a:solidFill>
                  <a:schemeClr val="accent2"/>
                </a:solidFill>
                <a:latin typeface="Arial" pitchFamily="34" charset="0"/>
              </a:rPr>
              <a:t>Proxy Voting will be possible – rules are clarified in the bylaws</a:t>
            </a:r>
          </a:p>
        </p:txBody>
      </p:sp>
      <p:pic>
        <p:nvPicPr>
          <p:cNvPr id="230404" name="Picture 4" descr="SMP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23.04.2013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By-Laws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Bylaws changes</a:t>
            </a:r>
            <a:endParaRPr lang="en-GB" sz="36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 anchor="ctr"/>
          <a:lstStyle/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endParaRPr lang="en-US" sz="22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III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B 4. Voting for changes of the SMPG bylaws:</a:t>
            </a: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r>
              <a:rPr lang="en-US" sz="2200" dirty="0">
                <a:solidFill>
                  <a:srgbClr val="3333CC"/>
                </a:solidFill>
                <a:latin typeface="Arial" pitchFamily="34" charset="0"/>
              </a:rPr>
              <a:t>	</a:t>
            </a:r>
            <a:r>
              <a:rPr lang="en-US" sz="2200" dirty="0" smtClean="0">
                <a:solidFill>
                  <a:srgbClr val="3333CC"/>
                </a:solidFill>
                <a:latin typeface="Arial" pitchFamily="34" charset="0"/>
              </a:rPr>
              <a:t>Changes to the bylaws will be voted upon at Global </a:t>
            </a:r>
            <a:r>
              <a:rPr lang="en-US" sz="2200" dirty="0" smtClean="0">
                <a:solidFill>
                  <a:srgbClr val="3333CC"/>
                </a:solidFill>
                <a:latin typeface="Arial" pitchFamily="34" charset="0"/>
              </a:rPr>
              <a:t>	SMPG </a:t>
            </a:r>
            <a:r>
              <a:rPr lang="en-US" sz="2200" dirty="0" smtClean="0">
                <a:solidFill>
                  <a:srgbClr val="3333CC"/>
                </a:solidFill>
                <a:latin typeface="Arial" pitchFamily="34" charset="0"/>
              </a:rPr>
              <a:t>meetings with proxy voting possible.</a:t>
            </a: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Same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rules apply – a ¾ majority must be reached –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one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NMPG – one vote.</a:t>
            </a: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endParaRPr lang="en-US" sz="2200" dirty="0">
              <a:solidFill>
                <a:schemeClr val="accent2"/>
              </a:solidFill>
              <a:latin typeface="Arial" pitchFamily="34" charset="0"/>
            </a:endParaRP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IV B 2. Implementation process</a:t>
            </a: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As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discussed during the past SMPGs: </a:t>
            </a: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Clarification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on when a SMPG MP document is final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and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valid. Timeline when it will be released, which is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aligned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to the SWIFT Standards release cycle, with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	the </a:t>
            </a: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option to ad hoc correct obvious mistakes</a:t>
            </a:r>
          </a:p>
          <a:p>
            <a:pPr marL="0" indent="0">
              <a:buFontTx/>
              <a:buNone/>
              <a:tabLst>
                <a:tab pos="266700" algn="l"/>
                <a:tab pos="2333625" algn="l"/>
              </a:tabLst>
            </a:pPr>
            <a:endParaRPr lang="en-US" sz="2200" dirty="0">
              <a:solidFill>
                <a:schemeClr val="accent2"/>
              </a:solidFill>
              <a:latin typeface="Arial" pitchFamily="34" charset="0"/>
            </a:endParaRPr>
          </a:p>
        </p:txBody>
      </p:sp>
      <p:pic>
        <p:nvPicPr>
          <p:cNvPr id="231428" name="Picture 4" descr="SMP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23.04.2013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By-Laws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Steering Committee </a:t>
            </a:r>
            <a:r>
              <a:rPr lang="en-GB" sz="3600" b="1" dirty="0" smtClean="0">
                <a:solidFill>
                  <a:srgbClr val="FFC000"/>
                </a:solidFill>
                <a:latin typeface="Arial" pitchFamily="34" charset="0"/>
              </a:rPr>
              <a:t>Elections</a:t>
            </a:r>
            <a:endParaRPr lang="en-GB" sz="3600" b="1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 anchor="ctr"/>
          <a:lstStyle/>
          <a:p>
            <a:pPr marL="266700" indent="0">
              <a:spcBef>
                <a:spcPct val="50000"/>
              </a:spcBef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Changes:</a:t>
            </a:r>
          </a:p>
          <a:p>
            <a:pPr marL="266700" indent="0">
              <a:spcBef>
                <a:spcPct val="50000"/>
              </a:spcBef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  <a:latin typeface="Arial" pitchFamily="34" charset="0"/>
              </a:rPr>
              <a:t>Terms: 2 years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</a:rPr>
              <a:t>start/end is the spring SMPG meeting</a:t>
            </a:r>
          </a:p>
          <a:p>
            <a:pPr marL="266700" indent="0">
              <a:spcBef>
                <a:spcPct val="50000"/>
              </a:spcBef>
              <a:buFontTx/>
              <a:buNone/>
            </a:pPr>
            <a:r>
              <a:rPr lang="en-US" sz="2200" dirty="0" smtClean="0">
                <a:solidFill>
                  <a:srgbClr val="3333CC"/>
                </a:solidFill>
                <a:latin typeface="Arial" pitchFamily="34" charset="0"/>
              </a:rPr>
              <a:t>Continuity: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</a:rPr>
              <a:t>Staggered approach i.e. Chair/Vice Chair, Regional Director positions </a:t>
            </a:r>
          </a:p>
          <a:p>
            <a:pPr marL="266700" indent="0">
              <a:spcBef>
                <a:spcPct val="50000"/>
              </a:spcBef>
              <a:buFontTx/>
              <a:buNone/>
            </a:pPr>
            <a:r>
              <a:rPr lang="en-US" sz="2200" dirty="0" smtClean="0">
                <a:solidFill>
                  <a:srgbClr val="3333CC"/>
                </a:solidFill>
                <a:latin typeface="Arial" pitchFamily="34" charset="0"/>
              </a:rPr>
              <a:t>Replacement: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</a:rPr>
              <a:t>In case a Steering committee member needs to relinquish – interim vote by e-mail for new one</a:t>
            </a:r>
          </a:p>
          <a:p>
            <a:pPr marL="266700" indent="0">
              <a:spcBef>
                <a:spcPct val="50000"/>
              </a:spcBef>
              <a:buFontTx/>
              <a:buNone/>
            </a:pPr>
            <a:r>
              <a:rPr lang="en-US" sz="2200" dirty="0" smtClean="0">
                <a:solidFill>
                  <a:srgbClr val="3333CC"/>
                </a:solidFill>
                <a:latin typeface="Arial" pitchFamily="34" charset="0"/>
              </a:rPr>
              <a:t>Asia Pacific Director (Japanese): Election will take place locally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</a:rPr>
              <a:t> one month prior to the meeting. Results will be presented by the JP National </a:t>
            </a:r>
            <a:r>
              <a:rPr lang="en-US" sz="2200" dirty="0" err="1" smtClean="0">
                <a:solidFill>
                  <a:srgbClr val="FF0000"/>
                </a:solidFill>
                <a:latin typeface="Arial" pitchFamily="34" charset="0"/>
              </a:rPr>
              <a:t>Convenor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</a:rPr>
              <a:t> at the SMPG Meeting</a:t>
            </a:r>
            <a:endParaRPr lang="en-US" sz="2200" dirty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267268" name="Picture 4" descr="SMP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23.04.2013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By-Laws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Preparation of the voting</a:t>
            </a:r>
            <a:endParaRPr lang="en-GB" sz="36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3225"/>
            <a:ext cx="7772400" cy="4419600"/>
          </a:xfrm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</a:pPr>
            <a:r>
              <a:rPr lang="de-DE" altLang="en-US" sz="2200" dirty="0" err="1" smtClean="0">
                <a:solidFill>
                  <a:schemeClr val="accent2"/>
                </a:solidFill>
                <a:latin typeface="Arial" pitchFamily="34" charset="0"/>
              </a:rPr>
              <a:t>Candidates</a:t>
            </a:r>
            <a:r>
              <a:rPr lang="de-DE" altLang="en-US" sz="2200" dirty="0" smtClean="0">
                <a:solidFill>
                  <a:schemeClr val="accent2"/>
                </a:solidFill>
                <a:latin typeface="Arial" pitchFamily="34" charset="0"/>
              </a:rPr>
              <a:t> must </a:t>
            </a:r>
            <a:r>
              <a:rPr lang="de-DE" altLang="en-US" sz="2200" dirty="0" err="1" smtClean="0">
                <a:solidFill>
                  <a:schemeClr val="accent2"/>
                </a:solidFill>
                <a:latin typeface="Arial" pitchFamily="34" charset="0"/>
              </a:rPr>
              <a:t>apply</a:t>
            </a:r>
            <a:r>
              <a:rPr lang="de-DE" altLang="en-US" sz="2200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de-DE" altLang="en-US" sz="2200" dirty="0" err="1" smtClean="0">
                <a:solidFill>
                  <a:schemeClr val="accent2"/>
                </a:solidFill>
                <a:latin typeface="Arial" pitchFamily="34" charset="0"/>
              </a:rPr>
              <a:t>at</a:t>
            </a:r>
            <a:r>
              <a:rPr lang="de-DE" altLang="en-US" sz="2200" dirty="0" smtClean="0">
                <a:solidFill>
                  <a:schemeClr val="accent2"/>
                </a:solidFill>
                <a:latin typeface="Arial" pitchFamily="34" charset="0"/>
              </a:rPr>
              <a:t> least </a:t>
            </a:r>
            <a:r>
              <a:rPr lang="de-DE" altLang="en-US" sz="2200" dirty="0" smtClean="0">
                <a:solidFill>
                  <a:srgbClr val="FF0000"/>
                </a:solidFill>
                <a:latin typeface="Arial" pitchFamily="34" charset="0"/>
              </a:rPr>
              <a:t>4 </a:t>
            </a:r>
            <a:r>
              <a:rPr lang="de-DE" altLang="en-US" sz="2200" dirty="0" err="1" smtClean="0">
                <a:solidFill>
                  <a:srgbClr val="FF0000"/>
                </a:solidFill>
                <a:latin typeface="Arial" pitchFamily="34" charset="0"/>
              </a:rPr>
              <a:t>weeks</a:t>
            </a:r>
            <a:r>
              <a:rPr lang="de-DE" altLang="en-US" sz="22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de-DE" altLang="en-US" sz="2200" dirty="0" err="1" smtClean="0">
                <a:solidFill>
                  <a:schemeClr val="accent2"/>
                </a:solidFill>
                <a:latin typeface="Arial" pitchFamily="34" charset="0"/>
              </a:rPr>
              <a:t>before</a:t>
            </a:r>
            <a:r>
              <a:rPr lang="de-DE" altLang="en-US" sz="2200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de-DE" altLang="en-US" sz="2200" dirty="0" err="1" smtClean="0">
                <a:solidFill>
                  <a:schemeClr val="accent2"/>
                </a:solidFill>
                <a:latin typeface="Arial" pitchFamily="34" charset="0"/>
              </a:rPr>
              <a:t>the</a:t>
            </a:r>
            <a:r>
              <a:rPr lang="de-DE" altLang="en-US" sz="2200" dirty="0" smtClean="0">
                <a:solidFill>
                  <a:schemeClr val="accent2"/>
                </a:solidFill>
                <a:latin typeface="Arial" pitchFamily="34" charset="0"/>
              </a:rPr>
              <a:t> Spring SMPG </a:t>
            </a:r>
            <a:r>
              <a:rPr lang="de-DE" altLang="en-US" sz="2200" dirty="0" err="1" smtClean="0">
                <a:solidFill>
                  <a:schemeClr val="accent2"/>
                </a:solidFill>
                <a:latin typeface="Arial" pitchFamily="34" charset="0"/>
              </a:rPr>
              <a:t>meeting</a:t>
            </a:r>
            <a:r>
              <a:rPr lang="en-GB" altLang="en-US" sz="2200" dirty="0" smtClean="0">
                <a:solidFill>
                  <a:srgbClr val="3333CC"/>
                </a:solidFill>
                <a:latin typeface="Arial" pitchFamily="34" charset="0"/>
              </a:rPr>
              <a:t> with the usual documentation</a:t>
            </a:r>
          </a:p>
          <a:p>
            <a:pPr>
              <a:spcBef>
                <a:spcPct val="10000"/>
              </a:spcBef>
            </a:pP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Requirement of physical presence of the candidate</a:t>
            </a:r>
          </a:p>
          <a:p>
            <a:pPr>
              <a:spcBef>
                <a:spcPct val="10000"/>
              </a:spcBef>
            </a:pP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Clarification on who can vote:</a:t>
            </a:r>
          </a:p>
          <a:p>
            <a:pPr marL="914400" lvl="2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All Steering Committee Members not running for the subject election + SWIFT Standards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>
                <a:solidFill>
                  <a:srgbClr val="FF0000"/>
                </a:solidFill>
                <a:latin typeface="Arial" pitchFamily="34" charset="0"/>
              </a:rPr>
              <a:t>	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Regional Director: all NMPGs in that region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>
                <a:solidFill>
                  <a:srgbClr val="FF0000"/>
                </a:solidFill>
                <a:latin typeface="Arial" pitchFamily="34" charset="0"/>
              </a:rPr>
              <a:t>	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Chair/Vice Chair: all NMPGs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>
                <a:solidFill>
                  <a:srgbClr val="FF0000"/>
                </a:solidFill>
                <a:latin typeface="Arial" pitchFamily="34" charset="0"/>
              </a:rPr>
              <a:t>	</a:t>
            </a:r>
            <a:r>
              <a:rPr lang="en-GB" altLang="en-US" sz="2200" dirty="0" smtClean="0">
                <a:solidFill>
                  <a:srgbClr val="3333CC"/>
                </a:solidFill>
                <a:latin typeface="Arial" pitchFamily="34" charset="0"/>
              </a:rPr>
              <a:t>Each NMPG has one vote only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	</a:t>
            </a:r>
            <a:r>
              <a:rPr lang="en-GB" altLang="en-US" sz="2200" dirty="0" smtClean="0">
                <a:solidFill>
                  <a:srgbClr val="3333CC"/>
                </a:solidFill>
                <a:latin typeface="Arial" pitchFamily="34" charset="0"/>
              </a:rPr>
              <a:t>Japanese Regional Director: As described before</a:t>
            </a:r>
            <a:endParaRPr lang="de-DE" altLang="en-US" sz="2200" dirty="0" smtClean="0">
              <a:solidFill>
                <a:srgbClr val="3333CC"/>
              </a:solidFill>
              <a:latin typeface="Arial" pitchFamily="34" charset="0"/>
            </a:endParaRPr>
          </a:p>
        </p:txBody>
      </p:sp>
      <p:pic>
        <p:nvPicPr>
          <p:cNvPr id="364549" name="Picture 5" descr="SMP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4550" name="Rectangle 6"/>
          <p:cNvSpPr>
            <a:spLocks noChangeArrowheads="1"/>
          </p:cNvSpPr>
          <p:nvPr/>
        </p:nvSpPr>
        <p:spPr bwMode="auto">
          <a:xfrm>
            <a:off x="2387600" y="2889250"/>
            <a:ext cx="622300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3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23.04.2013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By-Laws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Ballot vs. show of hands</a:t>
            </a:r>
            <a:endParaRPr lang="en-GB" sz="36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3225"/>
            <a:ext cx="7772400" cy="4419600"/>
          </a:xfrm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If 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only 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one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 candidate: 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Show of hands</a:t>
            </a:r>
          </a:p>
          <a:p>
            <a:pPr marL="0" indent="0">
              <a:spcBef>
                <a:spcPct val="10000"/>
              </a:spcBef>
              <a:buNone/>
            </a:pPr>
            <a:endParaRPr lang="en-GB" altLang="en-US" sz="22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More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 than one </a:t>
            </a:r>
            <a:r>
              <a:rPr lang="en-GB" altLang="en-US" sz="2200" dirty="0" smtClean="0">
                <a:solidFill>
                  <a:srgbClr val="3333CC"/>
                </a:solidFill>
                <a:latin typeface="Arial" pitchFamily="34" charset="0"/>
              </a:rPr>
              <a:t>candidate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: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Ballot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 with names in alphabetical order with Yes/No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Winning nominee must receive 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at least 50% 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of the votes.</a:t>
            </a: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In case no one got the 50% - the 2 candidates 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with the most votes from the first ballot</a:t>
            </a:r>
            <a:r>
              <a:rPr lang="en-GB" altLang="en-US" sz="2200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go for 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second round </a:t>
            </a:r>
            <a:endParaRPr lang="en-GB" altLang="en-US" sz="22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indent="0">
              <a:spcBef>
                <a:spcPct val="10000"/>
              </a:spcBef>
              <a:buNone/>
            </a:pPr>
            <a:endParaRPr lang="en-GB" altLang="en-US" sz="22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0" indent="0">
              <a:spcBef>
                <a:spcPct val="10000"/>
              </a:spcBef>
              <a:buNone/>
            </a:pP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If there is no majority for one of the candidates – </a:t>
            </a:r>
            <a:r>
              <a:rPr lang="en-GB" altLang="en-US" sz="2200" dirty="0" smtClean="0">
                <a:solidFill>
                  <a:srgbClr val="FF0000"/>
                </a:solidFill>
                <a:latin typeface="Arial" pitchFamily="34" charset="0"/>
              </a:rPr>
              <a:t>third round by Steering committee only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 – in case of tie, the SMPG Chair </a:t>
            </a:r>
            <a:r>
              <a:rPr lang="en-GB" altLang="en-US" sz="2200" dirty="0" smtClean="0">
                <a:solidFill>
                  <a:schemeClr val="accent2"/>
                </a:solidFill>
                <a:latin typeface="Arial" pitchFamily="34" charset="0"/>
              </a:rPr>
              <a:t>decides.</a:t>
            </a:r>
            <a:endParaRPr lang="en-GB" altLang="en-US" sz="2200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pic>
        <p:nvPicPr>
          <p:cNvPr id="364549" name="Picture 5" descr="SMPG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latin typeface="Arial" pitchFamily="34" charset="0"/>
                <a:cs typeface="Arial" pitchFamily="34" charset="0"/>
              </a:rPr>
              <a:t>23.04.2013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By-Laws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5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SMPG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4648200"/>
            <a:ext cx="7086600" cy="990600"/>
          </a:xfrm>
          <a:solidFill>
            <a:srgbClr val="6666FF"/>
          </a:solidFill>
          <a:ln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  <a:latin typeface="Arial" pitchFamily="34" charset="0"/>
              </a:rPr>
              <a:t>QUESTIONS?</a:t>
            </a:r>
            <a:endParaRPr lang="en-GB" sz="36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heme/theme1.xml><?xml version="1.0" encoding="utf-8"?>
<a:theme xmlns:a="http://schemas.openxmlformats.org/drawingml/2006/main" name="SMPG presentation template.pot">
  <a:themeElements>
    <a:clrScheme name="SMPG presentation templat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MPG presentation templat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MPG presentation templat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PG presentation templat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Office\Templates\SMPG\SMPG presentation template.pot</Template>
  <TotalTime>0</TotalTime>
  <Words>313</Words>
  <Application>Microsoft Office PowerPoint</Application>
  <PresentationFormat>On-screen Show (4:3)</PresentationFormat>
  <Paragraphs>64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SMPG presentation template.pot</vt:lpstr>
      <vt:lpstr>By-Laws update SMPG Meeting Frankfurt, 23.04.2013</vt:lpstr>
      <vt:lpstr>By-laws update</vt:lpstr>
      <vt:lpstr>What stays? What are the intentions?</vt:lpstr>
      <vt:lpstr>Bylaws changes</vt:lpstr>
      <vt:lpstr>Steering Committee Elections</vt:lpstr>
      <vt:lpstr>Preparation of the voting</vt:lpstr>
      <vt:lpstr>Ballot vs. show of hands</vt:lpstr>
      <vt:lpstr>QUESTIONS?</vt:lpstr>
    </vt:vector>
  </TitlesOfParts>
  <Company>SWIFT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SWIFT</dc:creator>
  <cp:lastModifiedBy>Borries Armin</cp:lastModifiedBy>
  <cp:revision>99</cp:revision>
  <dcterms:created xsi:type="dcterms:W3CDTF">2004-03-19T13:34:33Z</dcterms:created>
  <dcterms:modified xsi:type="dcterms:W3CDTF">2013-04-02T08:10:33Z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itchbook Compatible">
    <vt:lpwstr>Yes</vt:lpwstr>
  </property>
</Properties>
</file>