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ags/tag2.xml" ContentType="application/vnd.openxmlformats-officedocument.presentationml.tags+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2"/>
  </p:notesMasterIdLst>
  <p:handoutMasterIdLst>
    <p:handoutMasterId r:id="rId33"/>
  </p:handoutMasterIdLst>
  <p:sldIdLst>
    <p:sldId id="261" r:id="rId2"/>
    <p:sldId id="264" r:id="rId3"/>
    <p:sldId id="273" r:id="rId4"/>
    <p:sldId id="355" r:id="rId5"/>
    <p:sldId id="356" r:id="rId6"/>
    <p:sldId id="357" r:id="rId7"/>
    <p:sldId id="358" r:id="rId8"/>
    <p:sldId id="359" r:id="rId9"/>
    <p:sldId id="361" r:id="rId10"/>
    <p:sldId id="362" r:id="rId11"/>
    <p:sldId id="363" r:id="rId12"/>
    <p:sldId id="364" r:id="rId13"/>
    <p:sldId id="365" r:id="rId14"/>
    <p:sldId id="334" r:id="rId15"/>
    <p:sldId id="366" r:id="rId16"/>
    <p:sldId id="367" r:id="rId17"/>
    <p:sldId id="370" r:id="rId18"/>
    <p:sldId id="371" r:id="rId19"/>
    <p:sldId id="376" r:id="rId20"/>
    <p:sldId id="372" r:id="rId21"/>
    <p:sldId id="373" r:id="rId22"/>
    <p:sldId id="374" r:id="rId23"/>
    <p:sldId id="375" r:id="rId24"/>
    <p:sldId id="377" r:id="rId25"/>
    <p:sldId id="379" r:id="rId26"/>
    <p:sldId id="378" r:id="rId27"/>
    <p:sldId id="315" r:id="rId28"/>
    <p:sldId id="347" r:id="rId29"/>
    <p:sldId id="380" r:id="rId30"/>
    <p:sldId id="263" r:id="rId31"/>
  </p:sldIdLst>
  <p:sldSz cx="10801350" cy="6076950"/>
  <p:notesSz cx="7010400" cy="9296400"/>
  <p:defaultTextStyle>
    <a:defPPr>
      <a:defRPr lang="en-GB"/>
    </a:defPPr>
    <a:lvl1pPr algn="l" rtl="0" eaLnBrk="0" fontAlgn="base" hangingPunct="0">
      <a:spcBef>
        <a:spcPct val="0"/>
      </a:spcBef>
      <a:spcAft>
        <a:spcPct val="0"/>
      </a:spcAft>
      <a:defRPr sz="2800" kern="1200">
        <a:solidFill>
          <a:schemeClr val="tx1"/>
        </a:solidFill>
        <a:latin typeface="Arial" charset="0"/>
        <a:ea typeface="+mn-ea"/>
        <a:cs typeface="+mn-cs"/>
      </a:defRPr>
    </a:lvl1pPr>
    <a:lvl2pPr marL="539856" algn="l" rtl="0" eaLnBrk="0" fontAlgn="base" hangingPunct="0">
      <a:spcBef>
        <a:spcPct val="0"/>
      </a:spcBef>
      <a:spcAft>
        <a:spcPct val="0"/>
      </a:spcAft>
      <a:defRPr sz="2800" kern="1200">
        <a:solidFill>
          <a:schemeClr val="tx1"/>
        </a:solidFill>
        <a:latin typeface="Arial" charset="0"/>
        <a:ea typeface="+mn-ea"/>
        <a:cs typeface="+mn-cs"/>
      </a:defRPr>
    </a:lvl2pPr>
    <a:lvl3pPr marL="1079708" algn="l" rtl="0" eaLnBrk="0" fontAlgn="base" hangingPunct="0">
      <a:spcBef>
        <a:spcPct val="0"/>
      </a:spcBef>
      <a:spcAft>
        <a:spcPct val="0"/>
      </a:spcAft>
      <a:defRPr sz="2800" kern="1200">
        <a:solidFill>
          <a:schemeClr val="tx1"/>
        </a:solidFill>
        <a:latin typeface="Arial" charset="0"/>
        <a:ea typeface="+mn-ea"/>
        <a:cs typeface="+mn-cs"/>
      </a:defRPr>
    </a:lvl3pPr>
    <a:lvl4pPr marL="1619564" algn="l" rtl="0" eaLnBrk="0" fontAlgn="base" hangingPunct="0">
      <a:spcBef>
        <a:spcPct val="0"/>
      </a:spcBef>
      <a:spcAft>
        <a:spcPct val="0"/>
      </a:spcAft>
      <a:defRPr sz="2800" kern="1200">
        <a:solidFill>
          <a:schemeClr val="tx1"/>
        </a:solidFill>
        <a:latin typeface="Arial" charset="0"/>
        <a:ea typeface="+mn-ea"/>
        <a:cs typeface="+mn-cs"/>
      </a:defRPr>
    </a:lvl4pPr>
    <a:lvl5pPr marL="2159418" algn="l" rtl="0" eaLnBrk="0" fontAlgn="base" hangingPunct="0">
      <a:spcBef>
        <a:spcPct val="0"/>
      </a:spcBef>
      <a:spcAft>
        <a:spcPct val="0"/>
      </a:spcAft>
      <a:defRPr sz="2800" kern="1200">
        <a:solidFill>
          <a:schemeClr val="tx1"/>
        </a:solidFill>
        <a:latin typeface="Arial" charset="0"/>
        <a:ea typeface="+mn-ea"/>
        <a:cs typeface="+mn-cs"/>
      </a:defRPr>
    </a:lvl5pPr>
    <a:lvl6pPr marL="2699273" algn="l" defTabSz="1079708" rtl="0" eaLnBrk="1" latinLnBrk="0" hangingPunct="1">
      <a:defRPr sz="2800" kern="1200">
        <a:solidFill>
          <a:schemeClr val="tx1"/>
        </a:solidFill>
        <a:latin typeface="Arial" charset="0"/>
        <a:ea typeface="+mn-ea"/>
        <a:cs typeface="+mn-cs"/>
      </a:defRPr>
    </a:lvl6pPr>
    <a:lvl7pPr marL="3239127" algn="l" defTabSz="1079708" rtl="0" eaLnBrk="1" latinLnBrk="0" hangingPunct="1">
      <a:defRPr sz="2800" kern="1200">
        <a:solidFill>
          <a:schemeClr val="tx1"/>
        </a:solidFill>
        <a:latin typeface="Arial" charset="0"/>
        <a:ea typeface="+mn-ea"/>
        <a:cs typeface="+mn-cs"/>
      </a:defRPr>
    </a:lvl7pPr>
    <a:lvl8pPr marL="3778982" algn="l" defTabSz="1079708" rtl="0" eaLnBrk="1" latinLnBrk="0" hangingPunct="1">
      <a:defRPr sz="2800" kern="1200">
        <a:solidFill>
          <a:schemeClr val="tx1"/>
        </a:solidFill>
        <a:latin typeface="Arial" charset="0"/>
        <a:ea typeface="+mn-ea"/>
        <a:cs typeface="+mn-cs"/>
      </a:defRPr>
    </a:lvl8pPr>
    <a:lvl9pPr marL="4318837" algn="l" defTabSz="1079708" rtl="0" eaLnBrk="1" latinLnBrk="0" hangingPunct="1">
      <a:defRPr sz="2800" kern="1200">
        <a:solidFill>
          <a:schemeClr val="tx1"/>
        </a:solidFill>
        <a:latin typeface="Arial" charset="0"/>
        <a:ea typeface="+mn-ea"/>
        <a:cs typeface="+mn-cs"/>
      </a:defRPr>
    </a:lvl9pPr>
  </p:defaultTextStyle>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LHAM Nils" initials="W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0AB00"/>
    <a:srgbClr val="009BBB"/>
    <a:srgbClr val="D6001A"/>
    <a:srgbClr val="065C53"/>
    <a:srgbClr val="88D0C8"/>
    <a:srgbClr val="F28CA3"/>
    <a:srgbClr val="82C8EF"/>
    <a:srgbClr val="949D9E"/>
    <a:srgbClr val="003478"/>
    <a:srgbClr val="954A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30" autoAdjust="0"/>
    <p:restoredTop sz="80802" autoAdjust="0"/>
  </p:normalViewPr>
  <p:slideViewPr>
    <p:cSldViewPr>
      <p:cViewPr varScale="1">
        <p:scale>
          <a:sx n="132" d="100"/>
          <a:sy n="132" d="100"/>
        </p:scale>
        <p:origin x="-408" y="-90"/>
      </p:cViewPr>
      <p:guideLst>
        <p:guide orient="horz" pos="3502"/>
        <p:guide orient="horz" pos="190"/>
        <p:guide orient="horz" pos="3411"/>
        <p:guide pos="181"/>
        <p:guide pos="6623"/>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4" d="100"/>
        <a:sy n="104" d="100"/>
      </p:scale>
      <p:origin x="0" y="0"/>
    </p:cViewPr>
  </p:sorterViewPr>
  <p:notesViewPr>
    <p:cSldViewPr>
      <p:cViewPr varScale="1">
        <p:scale>
          <a:sx n="83" d="100"/>
          <a:sy n="83" d="100"/>
        </p:scale>
        <p:origin x="-3822" y="-7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nassh02\GRP_GTS\SS-Public\Individual%20-%20Curr\Harry%20Peng\CIBM%20Data\2018&#9472;&#937;6&#9560;&#9516;&#9552;&#9474;&#9565;&#9566;&#9560;&#9516;&#9618;&#191;&#250;&#191;24&#9554;&#9532;&#250;&#8976;\CIBM%20Bond%20Deposit_all%20markets_Ju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16869045512172E-2"/>
          <c:y val="0.1294236190461632"/>
          <c:w val="0.90866621417475224"/>
          <c:h val="0.74712522881611787"/>
        </c:manualLayout>
      </c:layout>
      <c:barChart>
        <c:barDir val="col"/>
        <c:grouping val="clustered"/>
        <c:varyColors val="0"/>
        <c:ser>
          <c:idx val="0"/>
          <c:order val="0"/>
          <c:tx>
            <c:strRef>
              <c:f>Sheet1!$B$1</c:f>
              <c:strCache>
                <c:ptCount val="1"/>
                <c:pt idx="0">
                  <c:v>Column1</c:v>
                </c:pt>
              </c:strCache>
            </c:strRef>
          </c:tx>
          <c:invertIfNegative val="0"/>
          <c:dPt>
            <c:idx val="1"/>
            <c:invertIfNegative val="0"/>
            <c:bubble3D val="0"/>
            <c:spPr>
              <a:solidFill>
                <a:schemeClr val="accent3"/>
              </a:solidFill>
            </c:spPr>
            <c:extLst xmlns:c16r2="http://schemas.microsoft.com/office/drawing/2015/06/chart">
              <c:ext xmlns:c16="http://schemas.microsoft.com/office/drawing/2014/chart" uri="{C3380CC4-5D6E-409C-BE32-E72D297353CC}">
                <c16:uniqueId val="{00000001-6AF6-4A25-8B4A-8A5C190A25DC}"/>
              </c:ext>
            </c:extLst>
          </c:dPt>
          <c:dLbls>
            <c:dLbl>
              <c:idx val="0"/>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8D35-49BA-963E-C5436FA75DB7}"/>
                </c:ext>
              </c:extLst>
            </c:dLbl>
            <c:dLbl>
              <c:idx val="1"/>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6AF6-4A25-8B4A-8A5C190A25DC}"/>
                </c:ext>
              </c:extLst>
            </c:dLbl>
            <c:dLbl>
              <c:idx val="2"/>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8D35-49BA-963E-C5436FA75DB7}"/>
                </c:ext>
              </c:extLst>
            </c:dLbl>
            <c:dLbl>
              <c:idx val="3"/>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8D35-49BA-963E-C5436FA75DB7}"/>
                </c:ext>
              </c:extLst>
            </c:dLbl>
            <c:dLbl>
              <c:idx val="4"/>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8D35-49BA-963E-C5436FA75DB7}"/>
                </c:ext>
              </c:extLst>
            </c:dLbl>
            <c:spPr>
              <a:noFill/>
              <a:ln>
                <a:noFill/>
              </a:ln>
              <a:effectLst/>
            </c:spPr>
            <c:txPr>
              <a:bodyPr/>
              <a:lstStyle/>
              <a:p>
                <a:pPr>
                  <a:defRPr sz="800"/>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Sheet1!$A$2:$A$6</c:f>
              <c:strCache>
                <c:ptCount val="5"/>
                <c:pt idx="0">
                  <c:v>US</c:v>
                </c:pt>
                <c:pt idx="1">
                  <c:v>China</c:v>
                </c:pt>
                <c:pt idx="2">
                  <c:v>Japan</c:v>
                </c:pt>
                <c:pt idx="3">
                  <c:v>Hong Kong</c:v>
                </c:pt>
                <c:pt idx="4">
                  <c:v>UK</c:v>
                </c:pt>
              </c:strCache>
            </c:strRef>
          </c:cat>
          <c:val>
            <c:numRef>
              <c:f>Sheet1!$B$2:$B$6</c:f>
              <c:numCache>
                <c:formatCode>0.00</c:formatCode>
                <c:ptCount val="5"/>
                <c:pt idx="0">
                  <c:v>29.400852</c:v>
                </c:pt>
                <c:pt idx="1">
                  <c:v>7.3542110000000003</c:v>
                </c:pt>
                <c:pt idx="2">
                  <c:v>6.3727260000000001</c:v>
                </c:pt>
                <c:pt idx="3">
                  <c:v>5.5222439999999997</c:v>
                </c:pt>
                <c:pt idx="4">
                  <c:v>3.7870569999999999</c:v>
                </c:pt>
              </c:numCache>
            </c:numRef>
          </c:val>
          <c:extLst xmlns:c16r2="http://schemas.microsoft.com/office/drawing/2015/06/chart">
            <c:ext xmlns:c16="http://schemas.microsoft.com/office/drawing/2014/chart" uri="{C3380CC4-5D6E-409C-BE32-E72D297353CC}">
              <c16:uniqueId val="{00000002-6AF6-4A25-8B4A-8A5C190A25DC}"/>
            </c:ext>
          </c:extLst>
        </c:ser>
        <c:dLbls>
          <c:showLegendKey val="0"/>
          <c:showVal val="0"/>
          <c:showCatName val="0"/>
          <c:showSerName val="0"/>
          <c:showPercent val="0"/>
          <c:showBubbleSize val="0"/>
        </c:dLbls>
        <c:gapWidth val="150"/>
        <c:axId val="314521472"/>
        <c:axId val="314523008"/>
      </c:barChart>
      <c:catAx>
        <c:axId val="314521472"/>
        <c:scaling>
          <c:orientation val="minMax"/>
        </c:scaling>
        <c:delete val="0"/>
        <c:axPos val="b"/>
        <c:numFmt formatCode="General" sourceLinked="0"/>
        <c:majorTickMark val="out"/>
        <c:minorTickMark val="none"/>
        <c:tickLblPos val="nextTo"/>
        <c:txPr>
          <a:bodyPr/>
          <a:lstStyle/>
          <a:p>
            <a:pPr algn="ctr">
              <a:defRPr lang="en-US" sz="800" b="0" i="0" u="none" strike="noStrike" kern="1200" baseline="0">
                <a:solidFill>
                  <a:srgbClr val="53565A"/>
                </a:solidFill>
                <a:latin typeface="+mn-lt"/>
                <a:ea typeface="+mn-ea"/>
                <a:cs typeface="+mn-cs"/>
              </a:defRPr>
            </a:pPr>
            <a:endParaRPr lang="en-US"/>
          </a:p>
        </c:txPr>
        <c:crossAx val="314523008"/>
        <c:crosses val="autoZero"/>
        <c:auto val="1"/>
        <c:lblAlgn val="ctr"/>
        <c:lblOffset val="100"/>
        <c:noMultiLvlLbl val="0"/>
      </c:catAx>
      <c:valAx>
        <c:axId val="314523008"/>
        <c:scaling>
          <c:orientation val="minMax"/>
        </c:scaling>
        <c:delete val="0"/>
        <c:axPos val="l"/>
        <c:numFmt formatCode="0.00" sourceLinked="1"/>
        <c:majorTickMark val="out"/>
        <c:minorTickMark val="none"/>
        <c:tickLblPos val="nextTo"/>
        <c:txPr>
          <a:bodyPr/>
          <a:lstStyle/>
          <a:p>
            <a:pPr algn="ctr">
              <a:defRPr lang="en-US" sz="800" b="0" i="0" u="none" strike="noStrike" kern="1200" baseline="0">
                <a:solidFill>
                  <a:srgbClr val="53565A"/>
                </a:solidFill>
                <a:latin typeface="+mn-lt"/>
                <a:ea typeface="+mn-ea"/>
                <a:cs typeface="+mn-cs"/>
              </a:defRPr>
            </a:pPr>
            <a:endParaRPr lang="en-US"/>
          </a:p>
        </c:txPr>
        <c:crossAx val="3145214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dLbl>
              <c:idx val="0"/>
              <c:layout/>
              <c:tx>
                <c:rich>
                  <a:bodyPr/>
                  <a:lstStyle/>
                  <a:p>
                    <a:r>
                      <a:rPr lang="en-US" smtClean="0"/>
                      <a:t>42.</a:t>
                    </a:r>
                    <a:r>
                      <a:rPr lang="en-US" altLang="zh-CN" smtClean="0"/>
                      <a:t>63</a:t>
                    </a:r>
                    <a:r>
                      <a:rPr lang="en-US" smtClean="0"/>
                      <a:t>%</a:t>
                    </a:r>
                    <a:endParaRPr lang="en-US"/>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9C65-4E4B-8DAB-050607AB4FDC}"/>
                </c:ext>
              </c:extLst>
            </c:dLbl>
            <c:dLbl>
              <c:idx val="1"/>
              <c:layout/>
              <c:tx>
                <c:rich>
                  <a:bodyPr/>
                  <a:lstStyle/>
                  <a:p>
                    <a:r>
                      <a:rPr lang="en-US" altLang="zh-CN" smtClean="0"/>
                      <a:t>36.74</a:t>
                    </a:r>
                    <a:r>
                      <a:rPr lang="en-US" smtClean="0"/>
                      <a:t>%</a:t>
                    </a:r>
                    <a:endParaRPr lang="en-US"/>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9C65-4E4B-8DAB-050607AB4FDC}"/>
                </c:ext>
              </c:extLst>
            </c:dLbl>
            <c:dLbl>
              <c:idx val="2"/>
              <c:layout/>
              <c:tx>
                <c:rich>
                  <a:bodyPr/>
                  <a:lstStyle/>
                  <a:p>
                    <a:r>
                      <a:rPr lang="en-US" dirty="0" smtClean="0"/>
                      <a:t>4.14%</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9C65-4E4B-8DAB-050607AB4FDC}"/>
                </c:ext>
              </c:extLst>
            </c:dLbl>
            <c:dLbl>
              <c:idx val="3"/>
              <c:layout/>
              <c:tx>
                <c:rich>
                  <a:bodyPr/>
                  <a:lstStyle/>
                  <a:p>
                    <a:r>
                      <a:rPr lang="en-US" smtClean="0"/>
                      <a:t>4.08%</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9C65-4E4B-8DAB-050607AB4FDC}"/>
                </c:ext>
              </c:extLst>
            </c:dLbl>
            <c:dLbl>
              <c:idx val="4"/>
              <c:layout/>
              <c:tx>
                <c:rich>
                  <a:bodyPr/>
                  <a:lstStyle/>
                  <a:p>
                    <a:r>
                      <a:rPr lang="en-US" smtClean="0"/>
                      <a:t>2.07%</a:t>
                    </a:r>
                    <a:endParaRPr lang="en-US"/>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9C65-4E4B-8DAB-050607AB4FDC}"/>
                </c:ext>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Sheet1!$A$2:$A$11</c:f>
              <c:strCache>
                <c:ptCount val="10"/>
                <c:pt idx="0">
                  <c:v>USD</c:v>
                </c:pt>
                <c:pt idx="1">
                  <c:v>EUR</c:v>
                </c:pt>
                <c:pt idx="2">
                  <c:v>GBP</c:v>
                </c:pt>
                <c:pt idx="3">
                  <c:v>JPY</c:v>
                </c:pt>
                <c:pt idx="4">
                  <c:v>CAD</c:v>
                </c:pt>
                <c:pt idx="5">
                  <c:v>CHF</c:v>
                </c:pt>
                <c:pt idx="6">
                  <c:v>AUD</c:v>
                </c:pt>
                <c:pt idx="7">
                  <c:v>CNY</c:v>
                </c:pt>
                <c:pt idx="8">
                  <c:v>HKD</c:v>
                </c:pt>
                <c:pt idx="9">
                  <c:v>SEK</c:v>
                </c:pt>
              </c:strCache>
            </c:strRef>
          </c:cat>
          <c:val>
            <c:numRef>
              <c:f>Sheet1!$B$2:$B$11</c:f>
              <c:numCache>
                <c:formatCode>0.00%</c:formatCode>
                <c:ptCount val="10"/>
                <c:pt idx="0">
                  <c:v>0.42630000000000001</c:v>
                </c:pt>
                <c:pt idx="1">
                  <c:v>0.3674</c:v>
                </c:pt>
                <c:pt idx="2">
                  <c:v>4.1399999999999999E-2</c:v>
                </c:pt>
                <c:pt idx="3">
                  <c:v>4.0800000000000003E-2</c:v>
                </c:pt>
                <c:pt idx="4">
                  <c:v>2.07E-2</c:v>
                </c:pt>
                <c:pt idx="5">
                  <c:v>1.78E-2</c:v>
                </c:pt>
                <c:pt idx="6">
                  <c:v>1.4E-2</c:v>
                </c:pt>
                <c:pt idx="7">
                  <c:v>1.24E-2</c:v>
                </c:pt>
                <c:pt idx="8">
                  <c:v>9.4000000000000004E-3</c:v>
                </c:pt>
                <c:pt idx="9">
                  <c:v>6.1999999999999998E-3</c:v>
                </c:pt>
              </c:numCache>
            </c:numRef>
          </c:val>
          <c:extLst xmlns:c16r2="http://schemas.microsoft.com/office/drawing/2015/06/chart">
            <c:ext xmlns:c16="http://schemas.microsoft.com/office/drawing/2014/chart" uri="{C3380CC4-5D6E-409C-BE32-E72D297353CC}">
              <c16:uniqueId val="{00000000-17DA-40A1-B39E-06FC5D3D331F}"/>
            </c:ext>
          </c:extLst>
        </c:ser>
        <c:dLbls>
          <c:showLegendKey val="0"/>
          <c:showVal val="1"/>
          <c:showCatName val="0"/>
          <c:showSerName val="0"/>
          <c:showPercent val="0"/>
          <c:showBubbleSize val="0"/>
        </c:dLbls>
        <c:gapWidth val="75"/>
        <c:axId val="314769792"/>
        <c:axId val="314771328"/>
      </c:barChart>
      <c:catAx>
        <c:axId val="314769792"/>
        <c:scaling>
          <c:orientation val="minMax"/>
        </c:scaling>
        <c:delete val="0"/>
        <c:axPos val="b"/>
        <c:numFmt formatCode="General" sourceLinked="0"/>
        <c:majorTickMark val="none"/>
        <c:minorTickMark val="none"/>
        <c:tickLblPos val="nextTo"/>
        <c:txPr>
          <a:bodyPr/>
          <a:lstStyle/>
          <a:p>
            <a:pPr>
              <a:defRPr sz="800"/>
            </a:pPr>
            <a:endParaRPr lang="en-US"/>
          </a:p>
        </c:txPr>
        <c:crossAx val="314771328"/>
        <c:crosses val="autoZero"/>
        <c:auto val="1"/>
        <c:lblAlgn val="ctr"/>
        <c:lblOffset val="100"/>
        <c:noMultiLvlLbl val="0"/>
      </c:catAx>
      <c:valAx>
        <c:axId val="314771328"/>
        <c:scaling>
          <c:orientation val="minMax"/>
        </c:scaling>
        <c:delete val="0"/>
        <c:axPos val="l"/>
        <c:numFmt formatCode="0%" sourceLinked="0"/>
        <c:majorTickMark val="none"/>
        <c:minorTickMark val="none"/>
        <c:tickLblPos val="nextTo"/>
        <c:txPr>
          <a:bodyPr/>
          <a:lstStyle/>
          <a:p>
            <a:pPr>
              <a:defRPr sz="800"/>
            </a:pPr>
            <a:endParaRPr lang="en-US"/>
          </a:p>
        </c:txPr>
        <c:crossAx val="3147697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dLbl>
              <c:idx val="0"/>
              <c:spPr/>
              <c:txPr>
                <a:bodyPr/>
                <a:lstStyle/>
                <a:p>
                  <a:pPr>
                    <a:defRPr sz="800">
                      <a:solidFill>
                        <a:schemeClr val="bg1"/>
                      </a:solidFill>
                    </a:defRPr>
                  </a:pPr>
                  <a:endParaRPr lang="en-US"/>
                </a:p>
              </c:txPr>
              <c:showLegendKey val="0"/>
              <c:showVal val="0"/>
              <c:showCatName val="1"/>
              <c:showSerName val="0"/>
              <c:showPercent val="1"/>
              <c:showBubbleSize val="0"/>
            </c:dLbl>
            <c:dLbl>
              <c:idx val="1"/>
              <c:spPr/>
              <c:txPr>
                <a:bodyPr/>
                <a:lstStyle/>
                <a:p>
                  <a:pPr>
                    <a:defRPr sz="800">
                      <a:solidFill>
                        <a:schemeClr val="bg1"/>
                      </a:solidFill>
                    </a:defRPr>
                  </a:pPr>
                  <a:endParaRPr lang="en-US"/>
                </a:p>
              </c:txPr>
              <c:showLegendKey val="0"/>
              <c:showVal val="0"/>
              <c:showCatName val="1"/>
              <c:showSerName val="0"/>
              <c:showPercent val="1"/>
              <c:showBubbleSize val="0"/>
            </c:dLbl>
            <c:dLbl>
              <c:idx val="2"/>
              <c:spPr/>
              <c:txPr>
                <a:bodyPr/>
                <a:lstStyle/>
                <a:p>
                  <a:pPr>
                    <a:defRPr sz="800">
                      <a:solidFill>
                        <a:schemeClr val="bg1"/>
                      </a:solidFill>
                    </a:defRPr>
                  </a:pPr>
                  <a:endParaRPr lang="en-US"/>
                </a:p>
              </c:txPr>
              <c:showLegendKey val="0"/>
              <c:showVal val="0"/>
              <c:showCatName val="1"/>
              <c:showSerName val="0"/>
              <c:showPercent val="1"/>
              <c:showBubbleSize val="0"/>
            </c:dLbl>
            <c:dLbl>
              <c:idx val="3"/>
              <c:spPr/>
              <c:txPr>
                <a:bodyPr/>
                <a:lstStyle/>
                <a:p>
                  <a:pPr>
                    <a:defRPr sz="800">
                      <a:solidFill>
                        <a:schemeClr val="bg1"/>
                      </a:solidFill>
                    </a:defRPr>
                  </a:pPr>
                  <a:endParaRPr lang="en-US"/>
                </a:p>
              </c:txPr>
              <c:showLegendKey val="0"/>
              <c:showVal val="0"/>
              <c:showCatName val="1"/>
              <c:showSerName val="0"/>
              <c:showPercent val="1"/>
              <c:showBubbleSize val="0"/>
            </c:dLbl>
            <c:dLbl>
              <c:idx val="4"/>
              <c:spPr/>
              <c:txPr>
                <a:bodyPr/>
                <a:lstStyle/>
                <a:p>
                  <a:pPr>
                    <a:defRPr sz="800">
                      <a:solidFill>
                        <a:schemeClr val="bg1"/>
                      </a:solidFill>
                    </a:defRPr>
                  </a:pPr>
                  <a:endParaRPr lang="en-US"/>
                </a:p>
              </c:txPr>
              <c:showLegendKey val="0"/>
              <c:showVal val="0"/>
              <c:showCatName val="1"/>
              <c:showSerName val="0"/>
              <c:showPercent val="1"/>
              <c:showBubbleSize val="0"/>
            </c:dLbl>
            <c:dLbl>
              <c:idx val="5"/>
              <c:layout>
                <c:manualLayout>
                  <c:x val="3.4117686812570748E-2"/>
                  <c:y val="0.15854810571492448"/>
                </c:manualLayout>
              </c:layout>
              <c:spPr/>
              <c:txPr>
                <a:bodyPr/>
                <a:lstStyle/>
                <a:p>
                  <a:pPr>
                    <a:defRPr sz="800">
                      <a:solidFill>
                        <a:schemeClr val="bg1"/>
                      </a:solidFill>
                    </a:defRPr>
                  </a:pPr>
                  <a:endParaRPr lang="en-US"/>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7725-4C7D-A6DB-4F5B278EF634}"/>
                </c:ext>
              </c:extLst>
            </c:dLbl>
            <c:spPr>
              <a:noFill/>
              <a:ln>
                <a:noFill/>
              </a:ln>
              <a:effectLst/>
            </c:spPr>
            <c:txPr>
              <a:bodyPr/>
              <a:lstStyle/>
              <a:p>
                <a:pPr>
                  <a:defRPr sz="800"/>
                </a:pPr>
                <a:endParaRPr lang="en-US"/>
              </a:p>
            </c:tx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Sheet2!$I$7:$I$12</c:f>
              <c:strCache>
                <c:ptCount val="6"/>
                <c:pt idx="0">
                  <c:v>Central Govt Bond</c:v>
                </c:pt>
                <c:pt idx="1">
                  <c:v>Local Govt Bond</c:v>
                </c:pt>
                <c:pt idx="2">
                  <c:v>Policy Bank Bond</c:v>
                </c:pt>
                <c:pt idx="3">
                  <c:v>NCD</c:v>
                </c:pt>
                <c:pt idx="4">
                  <c:v>Credit Bond</c:v>
                </c:pt>
                <c:pt idx="5">
                  <c:v>Others</c:v>
                </c:pt>
              </c:strCache>
            </c:strRef>
          </c:cat>
          <c:val>
            <c:numRef>
              <c:f>Sheet2!$J$7:$J$12</c:f>
              <c:numCache>
                <c:formatCode>0%</c:formatCode>
                <c:ptCount val="6"/>
                <c:pt idx="0">
                  <c:v>0.18</c:v>
                </c:pt>
                <c:pt idx="1">
                  <c:v>0.23</c:v>
                </c:pt>
                <c:pt idx="2">
                  <c:v>0.20199815223065773</c:v>
                </c:pt>
                <c:pt idx="3">
                  <c:v>0.13015359777523924</c:v>
                </c:pt>
                <c:pt idx="4">
                  <c:v>0.19</c:v>
                </c:pt>
                <c:pt idx="5">
                  <c:v>6.1740231545023859E-2</c:v>
                </c:pt>
              </c:numCache>
            </c:numRef>
          </c:val>
          <c:extLst xmlns:c16r2="http://schemas.microsoft.com/office/drawing/2015/06/chart">
            <c:ext xmlns:c16="http://schemas.microsoft.com/office/drawing/2014/chart" uri="{C3380CC4-5D6E-409C-BE32-E72D297353CC}">
              <c16:uniqueId val="{00000006-7725-4C7D-A6DB-4F5B278EF634}"/>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A63DD8-1B59-4646-B589-3AF59D5C52E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2FDC287E-7C34-4F25-B571-796F10B556FE}">
      <dgm:prSet phldrT="[Text]" custT="1"/>
      <dgm:spPr/>
      <dgm:t>
        <a:bodyPr/>
        <a:lstStyle/>
        <a:p>
          <a:r>
            <a:rPr lang="en-US" sz="1100" b="1" dirty="0" smtClean="0"/>
            <a:t>Bloomberg-Barclays</a:t>
          </a:r>
          <a:endParaRPr lang="en-US" sz="1100" b="1" dirty="0"/>
        </a:p>
      </dgm:t>
    </dgm:pt>
    <dgm:pt modelId="{5394CCEE-7930-4458-B467-31B8318AEBE5}" type="parTrans" cxnId="{18AB1888-2CB9-4832-8677-058C455C8AF3}">
      <dgm:prSet/>
      <dgm:spPr/>
      <dgm:t>
        <a:bodyPr/>
        <a:lstStyle/>
        <a:p>
          <a:endParaRPr lang="en-US" sz="1200"/>
        </a:p>
      </dgm:t>
    </dgm:pt>
    <dgm:pt modelId="{25A9D174-45EE-4065-B6B6-EC5F051023ED}" type="sibTrans" cxnId="{18AB1888-2CB9-4832-8677-058C455C8AF3}">
      <dgm:prSet/>
      <dgm:spPr/>
      <dgm:t>
        <a:bodyPr/>
        <a:lstStyle/>
        <a:p>
          <a:endParaRPr lang="en-US" sz="1200"/>
        </a:p>
      </dgm:t>
    </dgm:pt>
    <dgm:pt modelId="{C165B717-6256-4A9A-AECE-20351D8034A0}">
      <dgm:prSet phldrT="[Text]" custT="1"/>
      <dgm:spPr/>
      <dgm:t>
        <a:bodyPr/>
        <a:lstStyle/>
        <a:p>
          <a:r>
            <a:rPr lang="en-US" sz="1100" b="1" dirty="0" smtClean="0"/>
            <a:t> </a:t>
          </a:r>
        </a:p>
        <a:p>
          <a:r>
            <a:rPr lang="en-US" sz="1100" b="1" dirty="0" smtClean="0"/>
            <a:t>Yield Book – FTSE Russell</a:t>
          </a:r>
          <a:endParaRPr lang="en-US" sz="1100" b="1" dirty="0"/>
        </a:p>
      </dgm:t>
    </dgm:pt>
    <dgm:pt modelId="{42A380EB-3C32-4EE1-840F-DAC794DE1492}" type="parTrans" cxnId="{71FE5DE2-E3FB-4ACD-9E64-D46F2B8258B2}">
      <dgm:prSet/>
      <dgm:spPr/>
      <dgm:t>
        <a:bodyPr/>
        <a:lstStyle/>
        <a:p>
          <a:endParaRPr lang="en-US" sz="1200"/>
        </a:p>
      </dgm:t>
    </dgm:pt>
    <dgm:pt modelId="{05C9C586-2F7B-4651-8A88-845AD936DF55}" type="sibTrans" cxnId="{71FE5DE2-E3FB-4ACD-9E64-D46F2B8258B2}">
      <dgm:prSet/>
      <dgm:spPr/>
      <dgm:t>
        <a:bodyPr/>
        <a:lstStyle/>
        <a:p>
          <a:endParaRPr lang="en-US" sz="1200"/>
        </a:p>
      </dgm:t>
    </dgm:pt>
    <dgm:pt modelId="{D0FB40A9-5DD3-4533-989F-ADEFDD2BC8E4}">
      <dgm:prSet phldrT="[Text]" custT="1"/>
      <dgm:spPr/>
      <dgm:t>
        <a:bodyPr/>
        <a:lstStyle/>
        <a:p>
          <a:r>
            <a:rPr lang="en-US" sz="1100" b="1" dirty="0" smtClean="0"/>
            <a:t>JP Morgan</a:t>
          </a:r>
          <a:endParaRPr lang="en-US" sz="1100" b="1" dirty="0"/>
        </a:p>
      </dgm:t>
    </dgm:pt>
    <dgm:pt modelId="{C310CD80-09E2-4027-B301-6A2193C322AC}" type="parTrans" cxnId="{FC0EA47E-C406-48C0-A080-B2FBFF882D7B}">
      <dgm:prSet/>
      <dgm:spPr/>
      <dgm:t>
        <a:bodyPr/>
        <a:lstStyle/>
        <a:p>
          <a:endParaRPr lang="en-US" sz="1200"/>
        </a:p>
      </dgm:t>
    </dgm:pt>
    <dgm:pt modelId="{9EC38024-9099-42C5-9411-E88093C2F88A}" type="sibTrans" cxnId="{FC0EA47E-C406-48C0-A080-B2FBFF882D7B}">
      <dgm:prSet/>
      <dgm:spPr/>
      <dgm:t>
        <a:bodyPr/>
        <a:lstStyle/>
        <a:p>
          <a:endParaRPr lang="en-US" sz="1200"/>
        </a:p>
      </dgm:t>
    </dgm:pt>
    <dgm:pt modelId="{52F3853C-2E69-48AC-A233-9E28970DF039}">
      <dgm:prSet custT="1"/>
      <dgm:spPr/>
      <dgm:t>
        <a:bodyPr/>
        <a:lstStyle/>
        <a:p>
          <a:endParaRPr lang="en-US" sz="4800" dirty="0"/>
        </a:p>
      </dgm:t>
    </dgm:pt>
    <dgm:pt modelId="{B51B37C5-4ED6-4D89-A2CF-29127F46C9AB}" type="parTrans" cxnId="{A6F84026-13DB-4A7B-AA99-9C9AC54C7661}">
      <dgm:prSet/>
      <dgm:spPr/>
      <dgm:t>
        <a:bodyPr/>
        <a:lstStyle/>
        <a:p>
          <a:endParaRPr lang="en-US" sz="1200"/>
        </a:p>
      </dgm:t>
    </dgm:pt>
    <dgm:pt modelId="{1CB1D838-4A29-4E79-AC74-BD45150C5F29}" type="sibTrans" cxnId="{A6F84026-13DB-4A7B-AA99-9C9AC54C7661}">
      <dgm:prSet/>
      <dgm:spPr/>
      <dgm:t>
        <a:bodyPr/>
        <a:lstStyle/>
        <a:p>
          <a:endParaRPr lang="en-US" sz="1200"/>
        </a:p>
      </dgm:t>
    </dgm:pt>
    <dgm:pt modelId="{C0256C90-C5C8-40DC-B47E-E4DA42C7448A}">
      <dgm:prSet custT="1"/>
      <dgm:spPr/>
      <dgm:t>
        <a:bodyPr/>
        <a:lstStyle/>
        <a:p>
          <a:endParaRPr lang="en-US" sz="4800" dirty="0"/>
        </a:p>
      </dgm:t>
    </dgm:pt>
    <dgm:pt modelId="{005A7D77-F3E9-4BCA-84B2-9CF104D5F8F5}" type="parTrans" cxnId="{91EA2B92-A910-4096-9C1F-D70376DE48B8}">
      <dgm:prSet/>
      <dgm:spPr/>
      <dgm:t>
        <a:bodyPr/>
        <a:lstStyle/>
        <a:p>
          <a:endParaRPr lang="en-US" sz="1200"/>
        </a:p>
      </dgm:t>
    </dgm:pt>
    <dgm:pt modelId="{71DAFDA4-2735-48DE-8C9C-50C43B54A9BA}" type="sibTrans" cxnId="{91EA2B92-A910-4096-9C1F-D70376DE48B8}">
      <dgm:prSet/>
      <dgm:spPr/>
      <dgm:t>
        <a:bodyPr/>
        <a:lstStyle/>
        <a:p>
          <a:endParaRPr lang="en-US" sz="1200"/>
        </a:p>
      </dgm:t>
    </dgm:pt>
    <dgm:pt modelId="{FAFC2BF9-BB08-427B-82D3-35762E9D58CD}" type="pres">
      <dgm:prSet presAssocID="{C3A63DD8-1B59-4646-B589-3AF59D5C52EB}" presName="linearFlow" presStyleCnt="0">
        <dgm:presLayoutVars>
          <dgm:dir/>
          <dgm:animLvl val="lvl"/>
          <dgm:resizeHandles val="exact"/>
        </dgm:presLayoutVars>
      </dgm:prSet>
      <dgm:spPr/>
      <dgm:t>
        <a:bodyPr/>
        <a:lstStyle/>
        <a:p>
          <a:endParaRPr lang="en-US"/>
        </a:p>
      </dgm:t>
    </dgm:pt>
    <dgm:pt modelId="{11F01A1C-42FD-4507-B7FF-C942795C7190}" type="pres">
      <dgm:prSet presAssocID="{2FDC287E-7C34-4F25-B571-796F10B556FE}" presName="composite" presStyleCnt="0"/>
      <dgm:spPr/>
    </dgm:pt>
    <dgm:pt modelId="{ACE913FA-C369-49BB-BD6B-9E1A4760E2D6}" type="pres">
      <dgm:prSet presAssocID="{2FDC287E-7C34-4F25-B571-796F10B556FE}" presName="parentText" presStyleLbl="alignNode1" presStyleIdx="0" presStyleCnt="3">
        <dgm:presLayoutVars>
          <dgm:chMax val="1"/>
          <dgm:bulletEnabled val="1"/>
        </dgm:presLayoutVars>
      </dgm:prSet>
      <dgm:spPr/>
      <dgm:t>
        <a:bodyPr/>
        <a:lstStyle/>
        <a:p>
          <a:endParaRPr lang="en-US"/>
        </a:p>
      </dgm:t>
    </dgm:pt>
    <dgm:pt modelId="{0E34C015-6ECD-445E-B384-940D9D9EFB94}" type="pres">
      <dgm:prSet presAssocID="{2FDC287E-7C34-4F25-B571-796F10B556FE}" presName="descendantText" presStyleLbl="alignAcc1" presStyleIdx="0" presStyleCnt="3">
        <dgm:presLayoutVars>
          <dgm:bulletEnabled val="1"/>
        </dgm:presLayoutVars>
      </dgm:prSet>
      <dgm:spPr/>
      <dgm:t>
        <a:bodyPr/>
        <a:lstStyle/>
        <a:p>
          <a:endParaRPr lang="en-US"/>
        </a:p>
      </dgm:t>
    </dgm:pt>
    <dgm:pt modelId="{796FDAF7-834B-4F7B-8F0A-7FD574CC2A58}" type="pres">
      <dgm:prSet presAssocID="{25A9D174-45EE-4065-B6B6-EC5F051023ED}" presName="sp" presStyleCnt="0"/>
      <dgm:spPr/>
    </dgm:pt>
    <dgm:pt modelId="{4CBE4F65-1A07-48CD-9915-40A11CE29C52}" type="pres">
      <dgm:prSet presAssocID="{C165B717-6256-4A9A-AECE-20351D8034A0}" presName="composite" presStyleCnt="0"/>
      <dgm:spPr/>
    </dgm:pt>
    <dgm:pt modelId="{A9B77E60-3A42-468F-AC40-CA82FF6109A2}" type="pres">
      <dgm:prSet presAssocID="{C165B717-6256-4A9A-AECE-20351D8034A0}" presName="parentText" presStyleLbl="alignNode1" presStyleIdx="1" presStyleCnt="3" custLinFactNeighborY="-787">
        <dgm:presLayoutVars>
          <dgm:chMax val="1"/>
          <dgm:bulletEnabled val="1"/>
        </dgm:presLayoutVars>
      </dgm:prSet>
      <dgm:spPr/>
      <dgm:t>
        <a:bodyPr/>
        <a:lstStyle/>
        <a:p>
          <a:endParaRPr lang="en-US"/>
        </a:p>
      </dgm:t>
    </dgm:pt>
    <dgm:pt modelId="{924217EA-00C2-48AF-B746-BD6086906094}" type="pres">
      <dgm:prSet presAssocID="{C165B717-6256-4A9A-AECE-20351D8034A0}" presName="descendantText" presStyleLbl="alignAcc1" presStyleIdx="1" presStyleCnt="3" custScaleY="115387" custLinFactNeighborX="1586" custLinFactNeighborY="-189">
        <dgm:presLayoutVars>
          <dgm:bulletEnabled val="1"/>
        </dgm:presLayoutVars>
      </dgm:prSet>
      <dgm:spPr/>
      <dgm:t>
        <a:bodyPr/>
        <a:lstStyle/>
        <a:p>
          <a:endParaRPr lang="en-US"/>
        </a:p>
      </dgm:t>
    </dgm:pt>
    <dgm:pt modelId="{4903692B-3026-4D09-A777-A9F8FC8332E5}" type="pres">
      <dgm:prSet presAssocID="{05C9C586-2F7B-4651-8A88-845AD936DF55}" presName="sp" presStyleCnt="0"/>
      <dgm:spPr/>
    </dgm:pt>
    <dgm:pt modelId="{03858851-CD99-4EAB-98B0-E2F5F7B8DF8C}" type="pres">
      <dgm:prSet presAssocID="{D0FB40A9-5DD3-4533-989F-ADEFDD2BC8E4}" presName="composite" presStyleCnt="0"/>
      <dgm:spPr/>
    </dgm:pt>
    <dgm:pt modelId="{FB6E2D27-7629-4570-AAED-38A0D1527F9A}" type="pres">
      <dgm:prSet presAssocID="{D0FB40A9-5DD3-4533-989F-ADEFDD2BC8E4}" presName="parentText" presStyleLbl="alignNode1" presStyleIdx="2" presStyleCnt="3">
        <dgm:presLayoutVars>
          <dgm:chMax val="1"/>
          <dgm:bulletEnabled val="1"/>
        </dgm:presLayoutVars>
      </dgm:prSet>
      <dgm:spPr/>
      <dgm:t>
        <a:bodyPr/>
        <a:lstStyle/>
        <a:p>
          <a:endParaRPr lang="en-US"/>
        </a:p>
      </dgm:t>
    </dgm:pt>
    <dgm:pt modelId="{F0B85320-02B6-48BA-BEAC-96C3AD601499}" type="pres">
      <dgm:prSet presAssocID="{D0FB40A9-5DD3-4533-989F-ADEFDD2BC8E4}" presName="descendantText" presStyleLbl="alignAcc1" presStyleIdx="2" presStyleCnt="3">
        <dgm:presLayoutVars>
          <dgm:bulletEnabled val="1"/>
        </dgm:presLayoutVars>
      </dgm:prSet>
      <dgm:spPr/>
      <dgm:t>
        <a:bodyPr/>
        <a:lstStyle/>
        <a:p>
          <a:endParaRPr lang="en-US"/>
        </a:p>
      </dgm:t>
    </dgm:pt>
  </dgm:ptLst>
  <dgm:cxnLst>
    <dgm:cxn modelId="{39F2F165-4E69-4E64-B73D-6C580F93A376}" type="presOf" srcId="{C0256C90-C5C8-40DC-B47E-E4DA42C7448A}" destId="{F0B85320-02B6-48BA-BEAC-96C3AD601499}" srcOrd="0" destOrd="0" presId="urn:microsoft.com/office/officeart/2005/8/layout/chevron2"/>
    <dgm:cxn modelId="{A6F84026-13DB-4A7B-AA99-9C9AC54C7661}" srcId="{C165B717-6256-4A9A-AECE-20351D8034A0}" destId="{52F3853C-2E69-48AC-A233-9E28970DF039}" srcOrd="0" destOrd="0" parTransId="{B51B37C5-4ED6-4D89-A2CF-29127F46C9AB}" sibTransId="{1CB1D838-4A29-4E79-AC74-BD45150C5F29}"/>
    <dgm:cxn modelId="{91EA2B92-A910-4096-9C1F-D70376DE48B8}" srcId="{D0FB40A9-5DD3-4533-989F-ADEFDD2BC8E4}" destId="{C0256C90-C5C8-40DC-B47E-E4DA42C7448A}" srcOrd="0" destOrd="0" parTransId="{005A7D77-F3E9-4BCA-84B2-9CF104D5F8F5}" sibTransId="{71DAFDA4-2735-48DE-8C9C-50C43B54A9BA}"/>
    <dgm:cxn modelId="{68762DF8-6E51-4923-8738-BB346A08C20A}" type="presOf" srcId="{D0FB40A9-5DD3-4533-989F-ADEFDD2BC8E4}" destId="{FB6E2D27-7629-4570-AAED-38A0D1527F9A}" srcOrd="0" destOrd="0" presId="urn:microsoft.com/office/officeart/2005/8/layout/chevron2"/>
    <dgm:cxn modelId="{11EE7EB5-C3BC-4A35-B815-13FE782C80F3}" type="presOf" srcId="{C165B717-6256-4A9A-AECE-20351D8034A0}" destId="{A9B77E60-3A42-468F-AC40-CA82FF6109A2}" srcOrd="0" destOrd="0" presId="urn:microsoft.com/office/officeart/2005/8/layout/chevron2"/>
    <dgm:cxn modelId="{35C92894-165E-495C-A8A8-7718242F8F0D}" type="presOf" srcId="{2FDC287E-7C34-4F25-B571-796F10B556FE}" destId="{ACE913FA-C369-49BB-BD6B-9E1A4760E2D6}" srcOrd="0" destOrd="0" presId="urn:microsoft.com/office/officeart/2005/8/layout/chevron2"/>
    <dgm:cxn modelId="{557B5523-C977-4997-831A-0E06954BDA32}" type="presOf" srcId="{52F3853C-2E69-48AC-A233-9E28970DF039}" destId="{924217EA-00C2-48AF-B746-BD6086906094}" srcOrd="0" destOrd="0" presId="urn:microsoft.com/office/officeart/2005/8/layout/chevron2"/>
    <dgm:cxn modelId="{18AB1888-2CB9-4832-8677-058C455C8AF3}" srcId="{C3A63DD8-1B59-4646-B589-3AF59D5C52EB}" destId="{2FDC287E-7C34-4F25-B571-796F10B556FE}" srcOrd="0" destOrd="0" parTransId="{5394CCEE-7930-4458-B467-31B8318AEBE5}" sibTransId="{25A9D174-45EE-4065-B6B6-EC5F051023ED}"/>
    <dgm:cxn modelId="{71FE5DE2-E3FB-4ACD-9E64-D46F2B8258B2}" srcId="{C3A63DD8-1B59-4646-B589-3AF59D5C52EB}" destId="{C165B717-6256-4A9A-AECE-20351D8034A0}" srcOrd="1" destOrd="0" parTransId="{42A380EB-3C32-4EE1-840F-DAC794DE1492}" sibTransId="{05C9C586-2F7B-4651-8A88-845AD936DF55}"/>
    <dgm:cxn modelId="{FC0EA47E-C406-48C0-A080-B2FBFF882D7B}" srcId="{C3A63DD8-1B59-4646-B589-3AF59D5C52EB}" destId="{D0FB40A9-5DD3-4533-989F-ADEFDD2BC8E4}" srcOrd="2" destOrd="0" parTransId="{C310CD80-09E2-4027-B301-6A2193C322AC}" sibTransId="{9EC38024-9099-42C5-9411-E88093C2F88A}"/>
    <dgm:cxn modelId="{CA14D5C3-B6BE-4251-99E6-4425589EC016}" type="presOf" srcId="{C3A63DD8-1B59-4646-B589-3AF59D5C52EB}" destId="{FAFC2BF9-BB08-427B-82D3-35762E9D58CD}" srcOrd="0" destOrd="0" presId="urn:microsoft.com/office/officeart/2005/8/layout/chevron2"/>
    <dgm:cxn modelId="{F4E1AFF1-B8AB-4355-8D51-BC71F38DFB94}" type="presParOf" srcId="{FAFC2BF9-BB08-427B-82D3-35762E9D58CD}" destId="{11F01A1C-42FD-4507-B7FF-C942795C7190}" srcOrd="0" destOrd="0" presId="urn:microsoft.com/office/officeart/2005/8/layout/chevron2"/>
    <dgm:cxn modelId="{63FF00D9-C132-4FC4-9434-DBAFDE43FC0C}" type="presParOf" srcId="{11F01A1C-42FD-4507-B7FF-C942795C7190}" destId="{ACE913FA-C369-49BB-BD6B-9E1A4760E2D6}" srcOrd="0" destOrd="0" presId="urn:microsoft.com/office/officeart/2005/8/layout/chevron2"/>
    <dgm:cxn modelId="{ECACECD8-783D-4394-B818-35A17C9D0C03}" type="presParOf" srcId="{11F01A1C-42FD-4507-B7FF-C942795C7190}" destId="{0E34C015-6ECD-445E-B384-940D9D9EFB94}" srcOrd="1" destOrd="0" presId="urn:microsoft.com/office/officeart/2005/8/layout/chevron2"/>
    <dgm:cxn modelId="{2F26BB82-3E1F-4666-8DD9-9C8A5DA46DAA}" type="presParOf" srcId="{FAFC2BF9-BB08-427B-82D3-35762E9D58CD}" destId="{796FDAF7-834B-4F7B-8F0A-7FD574CC2A58}" srcOrd="1" destOrd="0" presId="urn:microsoft.com/office/officeart/2005/8/layout/chevron2"/>
    <dgm:cxn modelId="{5D6DE210-8F42-4F51-B10C-0EC1072F0E6F}" type="presParOf" srcId="{FAFC2BF9-BB08-427B-82D3-35762E9D58CD}" destId="{4CBE4F65-1A07-48CD-9915-40A11CE29C52}" srcOrd="2" destOrd="0" presId="urn:microsoft.com/office/officeart/2005/8/layout/chevron2"/>
    <dgm:cxn modelId="{25855E88-D70B-4B9A-9BF5-7CAAF6B78D76}" type="presParOf" srcId="{4CBE4F65-1A07-48CD-9915-40A11CE29C52}" destId="{A9B77E60-3A42-468F-AC40-CA82FF6109A2}" srcOrd="0" destOrd="0" presId="urn:microsoft.com/office/officeart/2005/8/layout/chevron2"/>
    <dgm:cxn modelId="{E46989C9-415A-4741-8B81-5AC08A4D1FC3}" type="presParOf" srcId="{4CBE4F65-1A07-48CD-9915-40A11CE29C52}" destId="{924217EA-00C2-48AF-B746-BD6086906094}" srcOrd="1" destOrd="0" presId="urn:microsoft.com/office/officeart/2005/8/layout/chevron2"/>
    <dgm:cxn modelId="{E074D1A1-5A0A-420C-B780-DED425B9D60A}" type="presParOf" srcId="{FAFC2BF9-BB08-427B-82D3-35762E9D58CD}" destId="{4903692B-3026-4D09-A777-A9F8FC8332E5}" srcOrd="3" destOrd="0" presId="urn:microsoft.com/office/officeart/2005/8/layout/chevron2"/>
    <dgm:cxn modelId="{F5A76C8D-23BB-4761-9D7C-9EF223042BA1}" type="presParOf" srcId="{FAFC2BF9-BB08-427B-82D3-35762E9D58CD}" destId="{03858851-CD99-4EAB-98B0-E2F5F7B8DF8C}" srcOrd="4" destOrd="0" presId="urn:microsoft.com/office/officeart/2005/8/layout/chevron2"/>
    <dgm:cxn modelId="{76E5D943-498F-4694-804E-2C48B7177F96}" type="presParOf" srcId="{03858851-CD99-4EAB-98B0-E2F5F7B8DF8C}" destId="{FB6E2D27-7629-4570-AAED-38A0D1527F9A}" srcOrd="0" destOrd="0" presId="urn:microsoft.com/office/officeart/2005/8/layout/chevron2"/>
    <dgm:cxn modelId="{EA865E20-2A8F-4DB2-84D8-6B6C9EB73CD8}" type="presParOf" srcId="{03858851-CD99-4EAB-98B0-E2F5F7B8DF8C}" destId="{F0B85320-02B6-48BA-BEAC-96C3AD601499}"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E913FA-C369-49BB-BD6B-9E1A4760E2D6}">
      <dsp:nvSpPr>
        <dsp:cNvPr id="0" name=""/>
        <dsp:cNvSpPr/>
      </dsp:nvSpPr>
      <dsp:spPr>
        <a:xfrm rot="5400000">
          <a:off x="-163271" y="166601"/>
          <a:ext cx="1088475" cy="76193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Bloomberg-Barclays</a:t>
          </a:r>
          <a:endParaRPr lang="en-US" sz="1100" b="1" kern="1200" dirty="0"/>
        </a:p>
      </dsp:txBody>
      <dsp:txXfrm rot="-5400000">
        <a:off x="1" y="384295"/>
        <a:ext cx="761932" cy="326543"/>
      </dsp:txXfrm>
    </dsp:sp>
    <dsp:sp modelId="{0E34C015-6ECD-445E-B384-940D9D9EFB94}">
      <dsp:nvSpPr>
        <dsp:cNvPr id="0" name=""/>
        <dsp:cNvSpPr/>
      </dsp:nvSpPr>
      <dsp:spPr>
        <a:xfrm rot="5400000">
          <a:off x="5135008" y="-4369745"/>
          <a:ext cx="707509" cy="94536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B77E60-3A42-468F-AC40-CA82FF6109A2}">
      <dsp:nvSpPr>
        <dsp:cNvPr id="0" name=""/>
        <dsp:cNvSpPr/>
      </dsp:nvSpPr>
      <dsp:spPr>
        <a:xfrm rot="5400000">
          <a:off x="-163271" y="1101855"/>
          <a:ext cx="1088475" cy="76193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 </a:t>
          </a:r>
        </a:p>
        <a:p>
          <a:pPr lvl="0" algn="ctr" defTabSz="488950">
            <a:lnSpc>
              <a:spcPct val="90000"/>
            </a:lnSpc>
            <a:spcBef>
              <a:spcPct val="0"/>
            </a:spcBef>
            <a:spcAft>
              <a:spcPct val="35000"/>
            </a:spcAft>
          </a:pPr>
          <a:r>
            <a:rPr lang="en-US" sz="1100" b="1" kern="1200" dirty="0" smtClean="0"/>
            <a:t>Yield Book – FTSE Russell</a:t>
          </a:r>
          <a:endParaRPr lang="en-US" sz="1100" b="1" kern="1200" dirty="0"/>
        </a:p>
      </dsp:txBody>
      <dsp:txXfrm rot="-5400000">
        <a:off x="1" y="1319549"/>
        <a:ext cx="761932" cy="326543"/>
      </dsp:txXfrm>
    </dsp:sp>
    <dsp:sp modelId="{924217EA-00C2-48AF-B746-BD6086906094}">
      <dsp:nvSpPr>
        <dsp:cNvPr id="0" name=""/>
        <dsp:cNvSpPr/>
      </dsp:nvSpPr>
      <dsp:spPr>
        <a:xfrm rot="5400000">
          <a:off x="5080361" y="-3427076"/>
          <a:ext cx="816802" cy="94536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1376" tIns="30480" rIns="30480" bIns="30480" numCol="1" spcCol="1270" anchor="ctr" anchorCtr="0">
          <a:noAutofit/>
        </a:bodyPr>
        <a:lstStyle/>
        <a:p>
          <a:pPr marL="285750" lvl="1" indent="-285750" algn="l" defTabSz="2133600">
            <a:lnSpc>
              <a:spcPct val="90000"/>
            </a:lnSpc>
            <a:spcBef>
              <a:spcPct val="0"/>
            </a:spcBef>
            <a:spcAft>
              <a:spcPct val="15000"/>
            </a:spcAft>
            <a:buChar char="••"/>
          </a:pPr>
          <a:endParaRPr lang="en-US" sz="4800" kern="1200" dirty="0"/>
        </a:p>
      </dsp:txBody>
      <dsp:txXfrm rot="-5400000">
        <a:off x="761933" y="931225"/>
        <a:ext cx="9413787" cy="737056"/>
      </dsp:txXfrm>
    </dsp:sp>
    <dsp:sp modelId="{FB6E2D27-7629-4570-AAED-38A0D1527F9A}">
      <dsp:nvSpPr>
        <dsp:cNvPr id="0" name=""/>
        <dsp:cNvSpPr/>
      </dsp:nvSpPr>
      <dsp:spPr>
        <a:xfrm rot="5400000">
          <a:off x="-163271" y="1999781"/>
          <a:ext cx="1088475" cy="76193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JP Morgan</a:t>
          </a:r>
          <a:endParaRPr lang="en-US" sz="1100" b="1" kern="1200" dirty="0"/>
        </a:p>
      </dsp:txBody>
      <dsp:txXfrm rot="-5400000">
        <a:off x="1" y="2217475"/>
        <a:ext cx="761932" cy="326543"/>
      </dsp:txXfrm>
    </dsp:sp>
    <dsp:sp modelId="{F0B85320-02B6-48BA-BEAC-96C3AD601499}">
      <dsp:nvSpPr>
        <dsp:cNvPr id="0" name=""/>
        <dsp:cNvSpPr/>
      </dsp:nvSpPr>
      <dsp:spPr>
        <a:xfrm rot="5400000">
          <a:off x="5135008" y="-2536565"/>
          <a:ext cx="707509" cy="94536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1376" tIns="30480" rIns="30480" bIns="30480" numCol="1" spcCol="1270" anchor="ctr" anchorCtr="0">
          <a:noAutofit/>
        </a:bodyPr>
        <a:lstStyle/>
        <a:p>
          <a:pPr marL="285750" lvl="1" indent="-285750" algn="l" defTabSz="2133600">
            <a:lnSpc>
              <a:spcPct val="90000"/>
            </a:lnSpc>
            <a:spcBef>
              <a:spcPct val="0"/>
            </a:spcBef>
            <a:spcAft>
              <a:spcPct val="15000"/>
            </a:spcAft>
            <a:buChar char="••"/>
          </a:pPr>
          <a:endParaRPr lang="en-US" sz="4800" kern="1200" dirty="0"/>
        </a:p>
      </dsp:txBody>
      <dsp:txXfrm rot="-5400000">
        <a:off x="761933" y="1871048"/>
        <a:ext cx="9419122" cy="63843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1" y="0"/>
            <a:ext cx="3037948" cy="46482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dirty="0"/>
          </a:p>
        </p:txBody>
      </p:sp>
      <p:sp>
        <p:nvSpPr>
          <p:cNvPr id="27651" name="Rectangle 3"/>
          <p:cNvSpPr>
            <a:spLocks noGrp="1" noChangeArrowheads="1"/>
          </p:cNvSpPr>
          <p:nvPr>
            <p:ph type="dt" sz="quarter" idx="1"/>
          </p:nvPr>
        </p:nvSpPr>
        <p:spPr bwMode="auto">
          <a:xfrm>
            <a:off x="3972453" y="0"/>
            <a:ext cx="3037947" cy="46482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dirty="0"/>
          </a:p>
        </p:txBody>
      </p:sp>
      <p:sp>
        <p:nvSpPr>
          <p:cNvPr id="27652" name="Rectangle 4"/>
          <p:cNvSpPr>
            <a:spLocks noGrp="1" noChangeArrowheads="1"/>
          </p:cNvSpPr>
          <p:nvPr>
            <p:ph type="ftr" sz="quarter" idx="2"/>
          </p:nvPr>
        </p:nvSpPr>
        <p:spPr bwMode="auto">
          <a:xfrm>
            <a:off x="1" y="8831580"/>
            <a:ext cx="3037948" cy="46482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dirty="0"/>
          </a:p>
        </p:txBody>
      </p:sp>
    </p:spTree>
    <p:extLst>
      <p:ext uri="{BB962C8B-B14F-4D97-AF65-F5344CB8AC3E}">
        <p14:creationId xmlns:p14="http://schemas.microsoft.com/office/powerpoint/2010/main" val="2243990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37948" cy="46482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dirty="0"/>
          </a:p>
        </p:txBody>
      </p:sp>
      <p:sp>
        <p:nvSpPr>
          <p:cNvPr id="3075" name="Rectangle 3"/>
          <p:cNvSpPr>
            <a:spLocks noGrp="1" noChangeArrowheads="1"/>
          </p:cNvSpPr>
          <p:nvPr>
            <p:ph type="dt" idx="1"/>
          </p:nvPr>
        </p:nvSpPr>
        <p:spPr bwMode="auto">
          <a:xfrm>
            <a:off x="3972453" y="0"/>
            <a:ext cx="3037947" cy="46482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dirty="0"/>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34505" y="4415790"/>
            <a:ext cx="5141391" cy="418338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3078" name="Rectangle 6"/>
          <p:cNvSpPr>
            <a:spLocks noGrp="1" noChangeArrowheads="1"/>
          </p:cNvSpPr>
          <p:nvPr>
            <p:ph type="ftr" sz="quarter" idx="4"/>
          </p:nvPr>
        </p:nvSpPr>
        <p:spPr bwMode="auto">
          <a:xfrm>
            <a:off x="1" y="8831580"/>
            <a:ext cx="3037948" cy="46482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dirty="0"/>
          </a:p>
        </p:txBody>
      </p:sp>
      <p:sp>
        <p:nvSpPr>
          <p:cNvPr id="3079" name="Rectangle 7"/>
          <p:cNvSpPr>
            <a:spLocks noGrp="1" noChangeArrowheads="1"/>
          </p:cNvSpPr>
          <p:nvPr>
            <p:ph type="sldNum" sz="quarter" idx="5"/>
          </p:nvPr>
        </p:nvSpPr>
        <p:spPr bwMode="auto">
          <a:xfrm>
            <a:off x="3972453" y="8831580"/>
            <a:ext cx="3037947" cy="46482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a:defRPr sz="1300">
                <a:latin typeface="Times New Roman" pitchFamily="18" charset="0"/>
              </a:defRPr>
            </a:lvl1pPr>
          </a:lstStyle>
          <a:p>
            <a:fld id="{CF25249E-1E51-4E7D-A7EE-849F86720824}" type="slidenum">
              <a:rPr lang="en-GB"/>
              <a:pPr/>
              <a:t>‹#›</a:t>
            </a:fld>
            <a:endParaRPr lang="en-GB" dirty="0"/>
          </a:p>
        </p:txBody>
      </p:sp>
    </p:spTree>
    <p:extLst>
      <p:ext uri="{BB962C8B-B14F-4D97-AF65-F5344CB8AC3E}">
        <p14:creationId xmlns:p14="http://schemas.microsoft.com/office/powerpoint/2010/main" val="28203800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400" kern="1200">
        <a:solidFill>
          <a:schemeClr val="tx1"/>
        </a:solidFill>
        <a:latin typeface="Times New Roman" pitchFamily="18" charset="0"/>
        <a:ea typeface="+mn-ea"/>
        <a:cs typeface="+mn-cs"/>
      </a:defRPr>
    </a:lvl1pPr>
    <a:lvl2pPr marL="539856" algn="l" rtl="0" fontAlgn="base">
      <a:spcBef>
        <a:spcPct val="30000"/>
      </a:spcBef>
      <a:spcAft>
        <a:spcPct val="0"/>
      </a:spcAft>
      <a:defRPr sz="1400" kern="1200">
        <a:solidFill>
          <a:schemeClr val="tx1"/>
        </a:solidFill>
        <a:latin typeface="Times New Roman" pitchFamily="18" charset="0"/>
        <a:ea typeface="+mn-ea"/>
        <a:cs typeface="+mn-cs"/>
      </a:defRPr>
    </a:lvl2pPr>
    <a:lvl3pPr marL="1079708" algn="l" rtl="0" fontAlgn="base">
      <a:spcBef>
        <a:spcPct val="30000"/>
      </a:spcBef>
      <a:spcAft>
        <a:spcPct val="0"/>
      </a:spcAft>
      <a:defRPr sz="1400" kern="1200">
        <a:solidFill>
          <a:schemeClr val="tx1"/>
        </a:solidFill>
        <a:latin typeface="Times New Roman" pitchFamily="18" charset="0"/>
        <a:ea typeface="+mn-ea"/>
        <a:cs typeface="+mn-cs"/>
      </a:defRPr>
    </a:lvl3pPr>
    <a:lvl4pPr marL="1619564" algn="l" rtl="0" fontAlgn="base">
      <a:spcBef>
        <a:spcPct val="30000"/>
      </a:spcBef>
      <a:spcAft>
        <a:spcPct val="0"/>
      </a:spcAft>
      <a:defRPr sz="1400" kern="1200">
        <a:solidFill>
          <a:schemeClr val="tx1"/>
        </a:solidFill>
        <a:latin typeface="Times New Roman" pitchFamily="18" charset="0"/>
        <a:ea typeface="+mn-ea"/>
        <a:cs typeface="+mn-cs"/>
      </a:defRPr>
    </a:lvl4pPr>
    <a:lvl5pPr marL="2159418" algn="l" rtl="0" fontAlgn="base">
      <a:spcBef>
        <a:spcPct val="30000"/>
      </a:spcBef>
      <a:spcAft>
        <a:spcPct val="0"/>
      </a:spcAft>
      <a:defRPr sz="1400" kern="1200">
        <a:solidFill>
          <a:schemeClr val="tx1"/>
        </a:solidFill>
        <a:latin typeface="Times New Roman" pitchFamily="18" charset="0"/>
        <a:ea typeface="+mn-ea"/>
        <a:cs typeface="+mn-cs"/>
      </a:defRPr>
    </a:lvl5pPr>
    <a:lvl6pPr marL="2699273" algn="l" defTabSz="1079708" rtl="0" eaLnBrk="1" latinLnBrk="0" hangingPunct="1">
      <a:defRPr sz="1400" kern="1200">
        <a:solidFill>
          <a:schemeClr val="tx1"/>
        </a:solidFill>
        <a:latin typeface="+mn-lt"/>
        <a:ea typeface="+mn-ea"/>
        <a:cs typeface="+mn-cs"/>
      </a:defRPr>
    </a:lvl6pPr>
    <a:lvl7pPr marL="3239127" algn="l" defTabSz="1079708" rtl="0" eaLnBrk="1" latinLnBrk="0" hangingPunct="1">
      <a:defRPr sz="1400" kern="1200">
        <a:solidFill>
          <a:schemeClr val="tx1"/>
        </a:solidFill>
        <a:latin typeface="+mn-lt"/>
        <a:ea typeface="+mn-ea"/>
        <a:cs typeface="+mn-cs"/>
      </a:defRPr>
    </a:lvl7pPr>
    <a:lvl8pPr marL="3778982" algn="l" defTabSz="1079708" rtl="0" eaLnBrk="1" latinLnBrk="0" hangingPunct="1">
      <a:defRPr sz="1400" kern="1200">
        <a:solidFill>
          <a:schemeClr val="tx1"/>
        </a:solidFill>
        <a:latin typeface="+mn-lt"/>
        <a:ea typeface="+mn-ea"/>
        <a:cs typeface="+mn-cs"/>
      </a:defRPr>
    </a:lvl8pPr>
    <a:lvl9pPr marL="4318837" algn="l" defTabSz="1079708"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25249E-1E51-4E7D-A7EE-849F86720824}" type="slidenum">
              <a:rPr lang="en-GB" smtClean="0"/>
              <a:pPr/>
              <a:t>1</a:t>
            </a:fld>
            <a:endParaRPr lang="en-GB" dirty="0"/>
          </a:p>
        </p:txBody>
      </p:sp>
    </p:spTree>
    <p:extLst>
      <p:ext uri="{BB962C8B-B14F-4D97-AF65-F5344CB8AC3E}">
        <p14:creationId xmlns:p14="http://schemas.microsoft.com/office/powerpoint/2010/main" val="2321689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407988" y="696913"/>
            <a:ext cx="6194425" cy="3486150"/>
          </a:xfrm>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ヒラギノ角ゴ Pro W3"/>
              <a:cs typeface="ヒラギノ角ゴ Pro W3"/>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6088" eaLnBrk="0" hangingPunct="0">
              <a:spcBef>
                <a:spcPct val="30000"/>
              </a:spcBef>
              <a:defRPr sz="1200">
                <a:solidFill>
                  <a:schemeClr val="tx1"/>
                </a:solidFill>
                <a:latin typeface="Arial" pitchFamily="34" charset="0"/>
                <a:ea typeface="MS PGothic" pitchFamily="34" charset="-128"/>
                <a:cs typeface="Geneva"/>
              </a:defRPr>
            </a:lvl1pPr>
            <a:lvl2pPr marL="716130" indent="-275434" defTabSz="866088" eaLnBrk="0" hangingPunct="0">
              <a:spcBef>
                <a:spcPct val="30000"/>
              </a:spcBef>
              <a:defRPr sz="1200">
                <a:solidFill>
                  <a:schemeClr val="tx1"/>
                </a:solidFill>
                <a:latin typeface="Arial" pitchFamily="34" charset="0"/>
                <a:ea typeface="MS PGothic" pitchFamily="34" charset="-128"/>
                <a:cs typeface="Geneva"/>
              </a:defRPr>
            </a:lvl2pPr>
            <a:lvl3pPr marL="1101738" indent="-220348" defTabSz="866088" eaLnBrk="0" hangingPunct="0">
              <a:spcBef>
                <a:spcPct val="30000"/>
              </a:spcBef>
              <a:defRPr sz="1200">
                <a:solidFill>
                  <a:schemeClr val="tx1"/>
                </a:solidFill>
                <a:latin typeface="Arial" pitchFamily="34" charset="0"/>
                <a:ea typeface="MS PGothic" pitchFamily="34" charset="-128"/>
                <a:cs typeface="Geneva"/>
              </a:defRPr>
            </a:lvl3pPr>
            <a:lvl4pPr marL="1542433" indent="-220348" defTabSz="866088" eaLnBrk="0" hangingPunct="0">
              <a:spcBef>
                <a:spcPct val="30000"/>
              </a:spcBef>
              <a:defRPr sz="1200">
                <a:solidFill>
                  <a:schemeClr val="tx1"/>
                </a:solidFill>
                <a:latin typeface="Arial" pitchFamily="34" charset="0"/>
                <a:ea typeface="MS PGothic" pitchFamily="34" charset="-128"/>
                <a:cs typeface="Geneva"/>
              </a:defRPr>
            </a:lvl4pPr>
            <a:lvl5pPr marL="1983128" indent="-220348" defTabSz="866088" eaLnBrk="0" hangingPunct="0">
              <a:spcBef>
                <a:spcPct val="30000"/>
              </a:spcBef>
              <a:defRPr sz="1200">
                <a:solidFill>
                  <a:schemeClr val="tx1"/>
                </a:solidFill>
                <a:latin typeface="Arial" pitchFamily="34" charset="0"/>
                <a:ea typeface="MS PGothic" pitchFamily="34" charset="-128"/>
                <a:cs typeface="Geneva"/>
              </a:defRPr>
            </a:lvl5pPr>
            <a:lvl6pPr marL="2423823" indent="-220348" defTabSz="866088" eaLnBrk="0" fontAlgn="base" hangingPunct="0">
              <a:spcBef>
                <a:spcPct val="30000"/>
              </a:spcBef>
              <a:spcAft>
                <a:spcPct val="0"/>
              </a:spcAft>
              <a:defRPr sz="1200">
                <a:solidFill>
                  <a:schemeClr val="tx1"/>
                </a:solidFill>
                <a:latin typeface="Arial" pitchFamily="34" charset="0"/>
                <a:ea typeface="MS PGothic" pitchFamily="34" charset="-128"/>
                <a:cs typeface="Geneva"/>
              </a:defRPr>
            </a:lvl6pPr>
            <a:lvl7pPr marL="2864518" indent="-220348" defTabSz="866088" eaLnBrk="0" fontAlgn="base" hangingPunct="0">
              <a:spcBef>
                <a:spcPct val="30000"/>
              </a:spcBef>
              <a:spcAft>
                <a:spcPct val="0"/>
              </a:spcAft>
              <a:defRPr sz="1200">
                <a:solidFill>
                  <a:schemeClr val="tx1"/>
                </a:solidFill>
                <a:latin typeface="Arial" pitchFamily="34" charset="0"/>
                <a:ea typeface="MS PGothic" pitchFamily="34" charset="-128"/>
                <a:cs typeface="Geneva"/>
              </a:defRPr>
            </a:lvl7pPr>
            <a:lvl8pPr marL="3305213" indent="-220348" defTabSz="866088" eaLnBrk="0" fontAlgn="base" hangingPunct="0">
              <a:spcBef>
                <a:spcPct val="30000"/>
              </a:spcBef>
              <a:spcAft>
                <a:spcPct val="0"/>
              </a:spcAft>
              <a:defRPr sz="1200">
                <a:solidFill>
                  <a:schemeClr val="tx1"/>
                </a:solidFill>
                <a:latin typeface="Arial" pitchFamily="34" charset="0"/>
                <a:ea typeface="MS PGothic" pitchFamily="34" charset="-128"/>
                <a:cs typeface="Geneva"/>
              </a:defRPr>
            </a:lvl8pPr>
            <a:lvl9pPr marL="3745908" indent="-220348" defTabSz="866088" eaLnBrk="0" fontAlgn="base" hangingPunct="0">
              <a:spcBef>
                <a:spcPct val="30000"/>
              </a:spcBef>
              <a:spcAft>
                <a:spcPct val="0"/>
              </a:spcAft>
              <a:defRPr sz="1200">
                <a:solidFill>
                  <a:schemeClr val="tx1"/>
                </a:solidFill>
                <a:latin typeface="Arial" pitchFamily="34" charset="0"/>
                <a:ea typeface="MS PGothic" pitchFamily="34" charset="-128"/>
                <a:cs typeface="Geneva"/>
              </a:defRPr>
            </a:lvl9pPr>
          </a:lstStyle>
          <a:p>
            <a:pPr eaLnBrk="1" hangingPunct="1">
              <a:spcBef>
                <a:spcPct val="0"/>
              </a:spcBef>
            </a:pPr>
            <a:fld id="{BBD9384D-F196-4E60-950D-C24079A364FB}" type="slidenum">
              <a:rPr lang="ja-JP" altLang="en-GB" sz="1100"/>
              <a:pPr eaLnBrk="1" hangingPunct="1">
                <a:spcBef>
                  <a:spcPct val="0"/>
                </a:spcBef>
              </a:pPr>
              <a:t>4</a:t>
            </a:fld>
            <a:endParaRPr lang="en-GB" altLang="ja-JP" sz="1100"/>
          </a:p>
        </p:txBody>
      </p:sp>
    </p:spTree>
    <p:extLst>
      <p:ext uri="{BB962C8B-B14F-4D97-AF65-F5344CB8AC3E}">
        <p14:creationId xmlns:p14="http://schemas.microsoft.com/office/powerpoint/2010/main" val="2155945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pPr defTabSz="878396">
              <a:defRPr/>
            </a:pPr>
            <a:r>
              <a:rPr lang="en-US" dirty="0" smtClean="0">
                <a:solidFill>
                  <a:schemeClr val="tx1"/>
                </a:solidFill>
                <a:latin typeface="Arial" pitchFamily="34" charset="0"/>
              </a:rPr>
              <a:t>China</a:t>
            </a:r>
            <a:r>
              <a:rPr lang="en-US" baseline="0" dirty="0" smtClean="0">
                <a:solidFill>
                  <a:schemeClr val="tx1"/>
                </a:solidFill>
                <a:latin typeface="Arial" pitchFamily="34" charset="0"/>
              </a:rPr>
              <a:t> </a:t>
            </a:r>
            <a:r>
              <a:rPr lang="en-US" dirty="0" smtClean="0">
                <a:solidFill>
                  <a:schemeClr val="accent3"/>
                </a:solidFill>
                <a:latin typeface="Arial"/>
              </a:rPr>
              <a:t>and Hong Kong continue to expand the mutual market access with latest additional of Shenzhen and more to come such</a:t>
            </a:r>
            <a:r>
              <a:rPr lang="en-US" baseline="0" dirty="0" smtClean="0">
                <a:solidFill>
                  <a:schemeClr val="accent3"/>
                </a:solidFill>
                <a:latin typeface="Arial"/>
              </a:rPr>
              <a:t> as ETFs, IPOs &amp; Bond Connect</a:t>
            </a:r>
            <a:r>
              <a:rPr lang="en-US" dirty="0" smtClean="0">
                <a:solidFill>
                  <a:schemeClr val="accent3"/>
                </a:solidFill>
                <a:latin typeface="Arial"/>
              </a:rPr>
              <a:t> </a:t>
            </a:r>
          </a:p>
          <a:p>
            <a:endParaRPr lang="en-US" dirty="0" smtClean="0"/>
          </a:p>
          <a:p>
            <a:r>
              <a:rPr lang="en-US" dirty="0" smtClean="0"/>
              <a:t>ETFs will be included in Stock Connect and will be added after Shenzhen has been in operation for period of time. </a:t>
            </a:r>
          </a:p>
          <a:p>
            <a:r>
              <a:rPr lang="en-US" dirty="0" smtClean="0"/>
              <a:t>Expected</a:t>
            </a:r>
            <a:r>
              <a:rPr lang="en-US" baseline="0" dirty="0" smtClean="0"/>
              <a:t> to impact the HK ETF market: </a:t>
            </a:r>
          </a:p>
          <a:p>
            <a:pPr marL="164963" indent="-164963">
              <a:buFont typeface="Arial" pitchFamily="34" charset="0"/>
              <a:buChar char="•"/>
            </a:pPr>
            <a:r>
              <a:rPr lang="en-US" baseline="0" dirty="0" smtClean="0"/>
              <a:t>Pressure on the RQFII ETFs </a:t>
            </a:r>
          </a:p>
          <a:p>
            <a:pPr marL="164963" indent="-164963">
              <a:buFont typeface="Arial" pitchFamily="34" charset="0"/>
              <a:buChar char="•"/>
            </a:pPr>
            <a:r>
              <a:rPr lang="en-US" baseline="0" dirty="0" smtClean="0"/>
              <a:t>Smaller ETFs may start to consolidate in order to achieve scale to meeting the MRF requirements</a:t>
            </a:r>
          </a:p>
          <a:p>
            <a:pPr marL="164963" indent="-164963">
              <a:buFont typeface="Arial" pitchFamily="34" charset="0"/>
              <a:buChar char="•"/>
            </a:pPr>
            <a:r>
              <a:rPr lang="en-US" baseline="0" dirty="0" smtClean="0"/>
              <a:t>More range of ETFs product which may attract Mainland investors such as leveraged and US shares</a:t>
            </a:r>
          </a:p>
          <a:p>
            <a:pPr marL="164963" indent="-164963">
              <a:buFont typeface="Arial" pitchFamily="34" charset="0"/>
              <a:buChar char="•"/>
            </a:pPr>
            <a:endParaRPr lang="en-US" baseline="0" dirty="0" smtClean="0"/>
          </a:p>
          <a:p>
            <a:r>
              <a:rPr lang="en-US" dirty="0" smtClean="0"/>
              <a:t>Bond Connect is also something that the HKEx is working on</a:t>
            </a:r>
            <a:r>
              <a:rPr lang="en-US" baseline="0" dirty="0" smtClean="0"/>
              <a:t> which is expected to link to CIBM. Likely to hear more on this soon this year. </a:t>
            </a:r>
          </a:p>
          <a:p>
            <a:endParaRPr lang="en-US" baseline="0" dirty="0" smtClean="0"/>
          </a:p>
          <a:p>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C0C428FF-E08F-45DE-BAC9-258D4444EC10}" type="slidenum">
              <a:rPr lang="en-US" smtClean="0"/>
              <a:pPr>
                <a:defRPr/>
              </a:pPr>
              <a:t>5</a:t>
            </a:fld>
            <a:endParaRPr lang="en-US" dirty="0"/>
          </a:p>
        </p:txBody>
      </p:sp>
    </p:spTree>
    <p:extLst>
      <p:ext uri="{BB962C8B-B14F-4D97-AF65-F5344CB8AC3E}">
        <p14:creationId xmlns:p14="http://schemas.microsoft.com/office/powerpoint/2010/main" val="364403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1163" y="700088"/>
            <a:ext cx="6188075" cy="3482975"/>
          </a:xfrm>
        </p:spPr>
      </p:sp>
      <p:sp>
        <p:nvSpPr>
          <p:cNvPr id="3" name="Notes Placeholder 2"/>
          <p:cNvSpPr>
            <a:spLocks noGrp="1"/>
          </p:cNvSpPr>
          <p:nvPr>
            <p:ph type="body" idx="1"/>
          </p:nvPr>
        </p:nvSpPr>
        <p:spPr/>
        <p:txBody>
          <a:bodyPr/>
          <a:lstStyle/>
          <a:p>
            <a:r>
              <a:rPr lang="en-US" altLang="en-US" dirty="0" smtClean="0">
                <a:ea typeface="ヒラギノ角ゴ Pro W3"/>
                <a:cs typeface="Geneva"/>
              </a:rPr>
              <a:t>Agency Rating Outlook Date Fitch A+ stable 2013-04-09 R&amp;I A+ stable 2013-01-23 S&amp;P AA- stable 2010-12-16</a:t>
            </a:r>
          </a:p>
          <a:p>
            <a:endParaRPr lang="en-US" altLang="en-US" dirty="0" smtClean="0">
              <a:ea typeface="ヒラギノ角ゴ Pro W3"/>
              <a:cs typeface="Geneva"/>
            </a:endParaRPr>
          </a:p>
          <a:p>
            <a:r>
              <a:rPr lang="en-US" altLang="en-US" dirty="0" smtClean="0">
                <a:ea typeface="ヒラギノ角ゴ Pro W3"/>
                <a:cs typeface="Geneva"/>
              </a:rPr>
              <a:t>In addition, the correlation between Chinese domestic bonds and other global bond markets is low. For example, the correlation between the total return of the 5-year Chinese government bond and the 5-year US treasury bond is -1.0%, while the yield correlation is -0.5%.</a:t>
            </a:r>
            <a:endParaRPr lang="en-AU" altLang="en-US" dirty="0" smtClean="0">
              <a:ea typeface="ヒラギノ角ゴ Pro W3"/>
              <a:cs typeface="Geneva"/>
            </a:endParaRPr>
          </a:p>
        </p:txBody>
      </p:sp>
      <p:sp>
        <p:nvSpPr>
          <p:cNvPr id="4" name="Slide Number Placeholder 3"/>
          <p:cNvSpPr>
            <a:spLocks noGrp="1"/>
          </p:cNvSpPr>
          <p:nvPr>
            <p:ph type="sldNum" sz="quarter" idx="10"/>
          </p:nvPr>
        </p:nvSpPr>
        <p:spPr/>
        <p:txBody>
          <a:bodyPr/>
          <a:lstStyle/>
          <a:p>
            <a:pPr defTabSz="864616" eaLnBrk="1" hangingPunct="1">
              <a:defRPr/>
            </a:pPr>
            <a:fld id="{C0C428FF-E08F-45DE-BAC9-258D4444EC10}" type="slidenum">
              <a:rPr lang="en-US" sz="1100">
                <a:solidFill>
                  <a:srgbClr val="000000"/>
                </a:solidFill>
                <a:latin typeface="Arial" pitchFamily="34" charset="0"/>
                <a:ea typeface="ヒラギノ角ゴ Pro W3" pitchFamily="124" charset="-128"/>
              </a:rPr>
              <a:pPr defTabSz="864616" eaLnBrk="1" hangingPunct="1">
                <a:defRPr/>
              </a:pPr>
              <a:t>6</a:t>
            </a:fld>
            <a:endParaRPr lang="en-US" sz="1100" dirty="0">
              <a:solidFill>
                <a:srgbClr val="000000"/>
              </a:solidFill>
              <a:latin typeface="Arial" pitchFamily="34" charset="0"/>
              <a:ea typeface="ヒラギノ角ゴ Pro W3" pitchFamily="124" charset="-128"/>
            </a:endParaRPr>
          </a:p>
        </p:txBody>
      </p:sp>
    </p:spTree>
    <p:extLst>
      <p:ext uri="{BB962C8B-B14F-4D97-AF65-F5344CB8AC3E}">
        <p14:creationId xmlns:p14="http://schemas.microsoft.com/office/powerpoint/2010/main" val="2074606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407988" y="700088"/>
            <a:ext cx="6194425" cy="3486150"/>
          </a:xfrm>
          <a:ln/>
        </p:spPr>
      </p:sp>
      <p:sp>
        <p:nvSpPr>
          <p:cNvPr id="31747" name="Notes Placeholder 2"/>
          <p:cNvSpPr>
            <a:spLocks noGrp="1"/>
          </p:cNvSpPr>
          <p:nvPr>
            <p:ph type="body" idx="1"/>
          </p:nvPr>
        </p:nvSpPr>
        <p:spPr>
          <a:noFill/>
        </p:spPr>
        <p:txBody>
          <a:bodyPr/>
          <a:lstStyle/>
          <a:p>
            <a:r>
              <a:rPr lang="en-US" altLang="en-US" dirty="0" smtClean="0">
                <a:ea typeface="ヒラギノ角ゴ Pro W3"/>
                <a:cs typeface="Geneva"/>
              </a:rPr>
              <a:t>Quota is setup to avoid over reaction from the markets or hot money flow</a:t>
            </a:r>
          </a:p>
        </p:txBody>
      </p:sp>
      <p:sp>
        <p:nvSpPr>
          <p:cNvPr id="31748" name="Slide Number Placeholder 3"/>
          <p:cNvSpPr>
            <a:spLocks noGrp="1"/>
          </p:cNvSpPr>
          <p:nvPr>
            <p:ph type="sldNum" sz="quarter" idx="5"/>
          </p:nvPr>
        </p:nvSpPr>
        <p:spPr>
          <a:noFill/>
        </p:spPr>
        <p:txBody>
          <a:bodyPr/>
          <a:lstStyle>
            <a:lvl1pPr algn="ctr" defTabSz="874090" eaLnBrk="0" hangingPunct="0">
              <a:defRPr sz="1300">
                <a:solidFill>
                  <a:schemeClr val="tx1"/>
                </a:solidFill>
                <a:latin typeface="Arial" pitchFamily="34" charset="0"/>
                <a:ea typeface="ヒラギノ角ゴ Pro W3"/>
                <a:cs typeface="ヒラギノ角ゴ Pro W3"/>
              </a:defRPr>
            </a:lvl1pPr>
            <a:lvl2pPr marL="716416" indent="-275544" algn="ctr" defTabSz="874090" eaLnBrk="0" hangingPunct="0">
              <a:defRPr sz="1300">
                <a:solidFill>
                  <a:schemeClr val="tx1"/>
                </a:solidFill>
                <a:latin typeface="Arial" pitchFamily="34" charset="0"/>
                <a:ea typeface="ヒラギノ角ゴ Pro W3"/>
                <a:cs typeface="ヒラギノ角ゴ Pro W3"/>
              </a:defRPr>
            </a:lvl2pPr>
            <a:lvl3pPr marL="1102178" indent="-220435" algn="ctr" defTabSz="874090" eaLnBrk="0" hangingPunct="0">
              <a:defRPr sz="1300">
                <a:solidFill>
                  <a:schemeClr val="tx1"/>
                </a:solidFill>
                <a:latin typeface="Arial" pitchFamily="34" charset="0"/>
                <a:ea typeface="ヒラギノ角ゴ Pro W3"/>
                <a:cs typeface="ヒラギノ角ゴ Pro W3"/>
              </a:defRPr>
            </a:lvl3pPr>
            <a:lvl4pPr marL="1543050" indent="-220435" algn="ctr" defTabSz="874090" eaLnBrk="0" hangingPunct="0">
              <a:defRPr sz="1300">
                <a:solidFill>
                  <a:schemeClr val="tx1"/>
                </a:solidFill>
                <a:latin typeface="Arial" pitchFamily="34" charset="0"/>
                <a:ea typeface="ヒラギノ角ゴ Pro W3"/>
                <a:cs typeface="ヒラギノ角ゴ Pro W3"/>
              </a:defRPr>
            </a:lvl4pPr>
            <a:lvl5pPr marL="1983921" indent="-220435" algn="ctr" defTabSz="874090" eaLnBrk="0" hangingPunct="0">
              <a:defRPr sz="1300">
                <a:solidFill>
                  <a:schemeClr val="tx1"/>
                </a:solidFill>
                <a:latin typeface="Arial" pitchFamily="34" charset="0"/>
                <a:ea typeface="ヒラギノ角ゴ Pro W3"/>
                <a:cs typeface="ヒラギノ角ゴ Pro W3"/>
              </a:defRPr>
            </a:lvl5pPr>
            <a:lvl6pPr marL="2424793" indent="-220435" algn="ctr" defTabSz="874090" eaLnBrk="0" fontAlgn="base" hangingPunct="0">
              <a:spcBef>
                <a:spcPct val="0"/>
              </a:spcBef>
              <a:spcAft>
                <a:spcPct val="0"/>
              </a:spcAft>
              <a:defRPr sz="1300">
                <a:solidFill>
                  <a:schemeClr val="tx1"/>
                </a:solidFill>
                <a:latin typeface="Arial" pitchFamily="34" charset="0"/>
                <a:ea typeface="ヒラギノ角ゴ Pro W3"/>
                <a:cs typeface="ヒラギノ角ゴ Pro W3"/>
              </a:defRPr>
            </a:lvl6pPr>
            <a:lvl7pPr marL="2865664" indent="-220435" algn="ctr" defTabSz="874090" eaLnBrk="0" fontAlgn="base" hangingPunct="0">
              <a:spcBef>
                <a:spcPct val="0"/>
              </a:spcBef>
              <a:spcAft>
                <a:spcPct val="0"/>
              </a:spcAft>
              <a:defRPr sz="1300">
                <a:solidFill>
                  <a:schemeClr val="tx1"/>
                </a:solidFill>
                <a:latin typeface="Arial" pitchFamily="34" charset="0"/>
                <a:ea typeface="ヒラギノ角ゴ Pro W3"/>
                <a:cs typeface="ヒラギノ角ゴ Pro W3"/>
              </a:defRPr>
            </a:lvl7pPr>
            <a:lvl8pPr marL="3306536" indent="-220435" algn="ctr" defTabSz="874090" eaLnBrk="0" fontAlgn="base" hangingPunct="0">
              <a:spcBef>
                <a:spcPct val="0"/>
              </a:spcBef>
              <a:spcAft>
                <a:spcPct val="0"/>
              </a:spcAft>
              <a:defRPr sz="1300">
                <a:solidFill>
                  <a:schemeClr val="tx1"/>
                </a:solidFill>
                <a:latin typeface="Arial" pitchFamily="34" charset="0"/>
                <a:ea typeface="ヒラギノ角ゴ Pro W3"/>
                <a:cs typeface="ヒラギノ角ゴ Pro W3"/>
              </a:defRPr>
            </a:lvl8pPr>
            <a:lvl9pPr marL="3747406" indent="-220435" algn="ctr" defTabSz="874090" eaLnBrk="0" fontAlgn="base" hangingPunct="0">
              <a:spcBef>
                <a:spcPct val="0"/>
              </a:spcBef>
              <a:spcAft>
                <a:spcPct val="0"/>
              </a:spcAft>
              <a:defRPr sz="1300">
                <a:solidFill>
                  <a:schemeClr val="tx1"/>
                </a:solidFill>
                <a:latin typeface="Arial" pitchFamily="34" charset="0"/>
                <a:ea typeface="ヒラギノ角ゴ Pro W3"/>
                <a:cs typeface="ヒラギノ角ゴ Pro W3"/>
              </a:defRPr>
            </a:lvl9pPr>
          </a:lstStyle>
          <a:p>
            <a:pPr algn="r" eaLnBrk="1" hangingPunct="1"/>
            <a:fld id="{35B77D5F-949E-47C1-BCAF-E04C467176E2}" type="slidenum">
              <a:rPr lang="en-US" altLang="en-US" sz="1100">
                <a:solidFill>
                  <a:prstClr val="black"/>
                </a:solidFill>
              </a:rPr>
              <a:pPr algn="r" eaLnBrk="1" hangingPunct="1"/>
              <a:t>11</a:t>
            </a:fld>
            <a:endParaRPr lang="en-US" altLang="en-US" sz="1100"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25249E-1E51-4E7D-A7EE-849F86720824}" type="slidenum">
              <a:rPr lang="en-GB" smtClean="0"/>
              <a:pPr/>
              <a:t>30</a:t>
            </a:fld>
            <a:endParaRPr lang="en-GB" dirty="0"/>
          </a:p>
        </p:txBody>
      </p:sp>
    </p:spTree>
    <p:extLst>
      <p:ext uri="{BB962C8B-B14F-4D97-AF65-F5344CB8AC3E}">
        <p14:creationId xmlns:p14="http://schemas.microsoft.com/office/powerpoint/2010/main" val="3952364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sp>
        <p:nvSpPr>
          <p:cNvPr id="25" name="Rectangle 24"/>
          <p:cNvSpPr/>
          <p:nvPr userDrawn="1"/>
        </p:nvSpPr>
        <p:spPr bwMode="auto">
          <a:xfrm>
            <a:off x="-394"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67" tIns="53983" rIns="107967" bIns="53983" numCol="1" rtlCol="0" anchor="t" anchorCtr="0" compatLnSpc="1">
            <a:prstTxWarp prst="textNoShape">
              <a:avLst/>
            </a:prstTxWarp>
          </a:bodyPr>
          <a:lstStyle/>
          <a:p>
            <a:pPr defTabSz="1079676"/>
            <a:endParaRPr lang="en-GB" dirty="0"/>
          </a:p>
        </p:txBody>
      </p:sp>
      <p:sp>
        <p:nvSpPr>
          <p:cNvPr id="26" name="Title"/>
          <p:cNvSpPr>
            <a:spLocks noGrp="1" noChangeArrowheads="1"/>
          </p:cNvSpPr>
          <p:nvPr>
            <p:ph type="ctrTitle" hasCustomPrompt="1"/>
          </p:nvPr>
        </p:nvSpPr>
        <p:spPr>
          <a:xfrm>
            <a:off x="2598932" y="1484271"/>
            <a:ext cx="7053033" cy="2274284"/>
          </a:xfrm>
        </p:spPr>
        <p:txBody>
          <a:bodyPr/>
          <a:lstStyle>
            <a:lvl1pPr>
              <a:defRPr sz="4000" baseline="0">
                <a:solidFill>
                  <a:schemeClr val="bg1"/>
                </a:solidFill>
                <a:latin typeface="+mn-lt"/>
              </a:defRPr>
            </a:lvl1pPr>
          </a:lstStyle>
          <a:p>
            <a:r>
              <a:rPr lang="en-US" dirty="0" smtClean="0"/>
              <a:t>Keep your title short </a:t>
            </a:r>
            <a:br>
              <a:rPr lang="en-US" dirty="0" smtClean="0"/>
            </a:br>
            <a:r>
              <a:rPr lang="en-US" dirty="0" smtClean="0"/>
              <a:t>and concise,</a:t>
            </a:r>
            <a:br>
              <a:rPr lang="en-US" dirty="0" smtClean="0"/>
            </a:br>
            <a:r>
              <a:rPr lang="en-US" dirty="0" smtClean="0"/>
              <a:t>maximum 3 lines</a:t>
            </a:r>
            <a:endParaRPr lang="en-GB" dirty="0"/>
          </a:p>
        </p:txBody>
      </p:sp>
      <p:sp>
        <p:nvSpPr>
          <p:cNvPr id="28" name="Text Placeholder 4"/>
          <p:cNvSpPr>
            <a:spLocks noGrp="1"/>
          </p:cNvSpPr>
          <p:nvPr>
            <p:ph type="body" sz="quarter" idx="12" hasCustomPrompt="1"/>
          </p:nvPr>
        </p:nvSpPr>
        <p:spPr>
          <a:xfrm>
            <a:off x="2592363" y="4898441"/>
            <a:ext cx="2666587" cy="406035"/>
          </a:xfrm>
        </p:spPr>
        <p:txBody>
          <a:bodyPr/>
          <a:lstStyle>
            <a:lvl1pPr>
              <a:defRPr sz="12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Date Month (written), Year</a:t>
            </a:r>
            <a:endParaRPr lang="en-GB" dirty="0"/>
          </a:p>
        </p:txBody>
      </p:sp>
      <p:sp>
        <p:nvSpPr>
          <p:cNvPr id="30" name="Text Placeholder 4"/>
          <p:cNvSpPr>
            <a:spLocks noGrp="1"/>
          </p:cNvSpPr>
          <p:nvPr>
            <p:ph type="body" sz="quarter" idx="13" hasCustomPrompt="1"/>
          </p:nvPr>
        </p:nvSpPr>
        <p:spPr>
          <a:xfrm>
            <a:off x="2592364" y="3818321"/>
            <a:ext cx="7059050" cy="622059"/>
          </a:xfrm>
        </p:spPr>
        <p:txBody>
          <a:bodyPr/>
          <a:lstStyle>
            <a:lvl1pPr>
              <a:defRPr sz="18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Speaker</a:t>
            </a:r>
            <a:endParaRPr lang="en-GB" dirty="0"/>
          </a:p>
        </p:txBody>
      </p:sp>
      <p:grpSp>
        <p:nvGrpSpPr>
          <p:cNvPr id="7" name="Group 6"/>
          <p:cNvGrpSpPr/>
          <p:nvPr userDrawn="1"/>
        </p:nvGrpSpPr>
        <p:grpSpPr>
          <a:xfrm>
            <a:off x="953403" y="1382291"/>
            <a:ext cx="1027123" cy="1028938"/>
            <a:chOff x="1230313" y="1433513"/>
            <a:chExt cx="898525" cy="900113"/>
          </a:xfrm>
        </p:grpSpPr>
        <p:sp>
          <p:nvSpPr>
            <p:cNvPr id="8" name="Freeform 7"/>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4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658292" y="5592196"/>
            <a:ext cx="5678487" cy="228600"/>
          </a:xfrm>
          <a:prstGeom prst="rect">
            <a:avLst/>
          </a:prstGeom>
        </p:spPr>
        <p:txBody>
          <a:bodyPr/>
          <a:lstStyle/>
          <a:p>
            <a:r>
              <a:rPr lang="en-US" dirty="0" smtClean="0"/>
              <a:t>Power Point template - You can edit footer content by going into 'Insert' tab &gt; 'Header &amp; Footer'</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8" name="Text Placeholder 2"/>
          <p:cNvSpPr>
            <a:spLocks noGrp="1"/>
          </p:cNvSpPr>
          <p:nvPr>
            <p:ph type="body" idx="13" hasCustomPrompt="1"/>
          </p:nvPr>
        </p:nvSpPr>
        <p:spPr>
          <a:xfrm>
            <a:off x="2907996" y="1022251"/>
            <a:ext cx="2448272"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
        <p:nvSpPr>
          <p:cNvPr id="9" name="Text Placeholder 2"/>
          <p:cNvSpPr>
            <a:spLocks noGrp="1"/>
          </p:cNvSpPr>
          <p:nvPr>
            <p:ph type="body" idx="14" hasCustomPrompt="1"/>
          </p:nvPr>
        </p:nvSpPr>
        <p:spPr>
          <a:xfrm>
            <a:off x="5527885" y="1022251"/>
            <a:ext cx="2407256"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
        <p:nvSpPr>
          <p:cNvPr id="10" name="Text Placeholder 2"/>
          <p:cNvSpPr>
            <a:spLocks noGrp="1"/>
          </p:cNvSpPr>
          <p:nvPr>
            <p:ph type="body" idx="15" hasCustomPrompt="1"/>
          </p:nvPr>
        </p:nvSpPr>
        <p:spPr>
          <a:xfrm>
            <a:off x="8106757" y="1022251"/>
            <a:ext cx="2407256"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
        <p:nvSpPr>
          <p:cNvPr id="11" name="Text Placeholder 2"/>
          <p:cNvSpPr>
            <a:spLocks noGrp="1"/>
          </p:cNvSpPr>
          <p:nvPr>
            <p:ph type="body" idx="16" hasCustomPrompt="1"/>
          </p:nvPr>
        </p:nvSpPr>
        <p:spPr>
          <a:xfrm>
            <a:off x="280517" y="1022251"/>
            <a:ext cx="2448272"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Tree>
    <p:extLst>
      <p:ext uri="{BB962C8B-B14F-4D97-AF65-F5344CB8AC3E}">
        <p14:creationId xmlns:p14="http://schemas.microsoft.com/office/powerpoint/2010/main" val="23266560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or Highlight slide Green">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 name="Footer Placeholder 3"/>
          <p:cNvSpPr>
            <a:spLocks noGrp="1"/>
          </p:cNvSpPr>
          <p:nvPr>
            <p:ph type="ftr" sz="quarter" idx="10"/>
          </p:nvPr>
        </p:nvSpPr>
        <p:spPr>
          <a:xfrm>
            <a:off x="658292" y="5592196"/>
            <a:ext cx="5678487" cy="228600"/>
          </a:xfrm>
          <a:prstGeom prst="rect">
            <a:avLst/>
          </a:prstGeom>
        </p:spPr>
        <p:txBody>
          <a:bodyPr/>
          <a:lstStyle>
            <a:lvl1pPr>
              <a:defRPr>
                <a:solidFill>
                  <a:schemeClr val="bg1"/>
                </a:solidFill>
              </a:defRPr>
            </a:lvl1pPr>
          </a:lstStyle>
          <a:p>
            <a:r>
              <a:rPr lang="en-US" dirty="0" smtClean="0"/>
              <a:t>Power Point template - You can edit footer content by going into 'Insert' tab &gt; 'Header &amp; Footer'</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7" name="Text Placeholder 4"/>
          <p:cNvSpPr>
            <a:spLocks noGrp="1"/>
          </p:cNvSpPr>
          <p:nvPr>
            <p:ph type="body" sz="quarter" idx="12" hasCustomPrompt="1"/>
          </p:nvPr>
        </p:nvSpPr>
        <p:spPr>
          <a:xfrm>
            <a:off x="279474" y="301625"/>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a highlight slide, size of the text should be 35pt. If used as a divider slide, content can be much smaller – 18pt.</a:t>
            </a:r>
          </a:p>
        </p:txBody>
      </p:sp>
      <p:grpSp>
        <p:nvGrpSpPr>
          <p:cNvPr id="8" name="Group 7"/>
          <p:cNvGrpSpPr/>
          <p:nvPr userDrawn="1"/>
        </p:nvGrpSpPr>
        <p:grpSpPr>
          <a:xfrm>
            <a:off x="286418" y="5558755"/>
            <a:ext cx="288363" cy="288873"/>
            <a:chOff x="1230313" y="1433513"/>
            <a:chExt cx="898525" cy="900113"/>
          </a:xfrm>
        </p:grpSpPr>
        <p:sp>
          <p:nvSpPr>
            <p:cNvPr id="9" name="Freeform 8"/>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 name="Footer Placeholder 3"/>
          <p:cNvSpPr>
            <a:spLocks noGrp="1"/>
          </p:cNvSpPr>
          <p:nvPr>
            <p:ph type="ftr" sz="quarter" idx="10"/>
          </p:nvPr>
        </p:nvSpPr>
        <p:spPr>
          <a:xfrm>
            <a:off x="658292" y="5592196"/>
            <a:ext cx="5678487" cy="228600"/>
          </a:xfrm>
          <a:prstGeom prst="rect">
            <a:avLst/>
          </a:prstGeom>
        </p:spPr>
        <p:txBody>
          <a:bodyPr/>
          <a:lstStyle>
            <a:lvl1pPr>
              <a:defRPr>
                <a:solidFill>
                  <a:schemeClr val="bg1"/>
                </a:solidFill>
              </a:defRPr>
            </a:lvl1pPr>
          </a:lstStyle>
          <a:p>
            <a:r>
              <a:rPr lang="en-US" dirty="0" smtClean="0"/>
              <a:t>Power Point template - You can edit footer content by going into 'Insert' tab &gt; 'Header &amp; Footer'</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7" name="Text Placeholder 4"/>
          <p:cNvSpPr>
            <a:spLocks noGrp="1"/>
          </p:cNvSpPr>
          <p:nvPr>
            <p:ph type="body" sz="quarter" idx="12" hasCustomPrompt="1"/>
          </p:nvPr>
        </p:nvSpPr>
        <p:spPr>
          <a:xfrm>
            <a:off x="279474" y="301625"/>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a highlight slide, size of the text should be 35pt. If used as a divider slide, content can be much smaller – 18pt.</a:t>
            </a:r>
          </a:p>
        </p:txBody>
      </p:sp>
      <p:grpSp>
        <p:nvGrpSpPr>
          <p:cNvPr id="15" name="Group 14"/>
          <p:cNvGrpSpPr/>
          <p:nvPr userDrawn="1"/>
        </p:nvGrpSpPr>
        <p:grpSpPr>
          <a:xfrm>
            <a:off x="286418" y="5558755"/>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194502816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or Highlight slide Orang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 name="Footer Placeholder 3"/>
          <p:cNvSpPr>
            <a:spLocks noGrp="1"/>
          </p:cNvSpPr>
          <p:nvPr>
            <p:ph type="ftr" sz="quarter" idx="10"/>
          </p:nvPr>
        </p:nvSpPr>
        <p:spPr>
          <a:xfrm>
            <a:off x="658292" y="5592196"/>
            <a:ext cx="5678487" cy="228600"/>
          </a:xfrm>
          <a:prstGeom prst="rect">
            <a:avLst/>
          </a:prstGeom>
        </p:spPr>
        <p:txBody>
          <a:bodyPr/>
          <a:lstStyle>
            <a:lvl1pPr>
              <a:defRPr>
                <a:solidFill>
                  <a:schemeClr val="bg1"/>
                </a:solidFill>
              </a:defRPr>
            </a:lvl1pPr>
          </a:lstStyle>
          <a:p>
            <a:r>
              <a:rPr lang="en-US" dirty="0" smtClean="0"/>
              <a:t>Power Point template - You can edit footer content by going into 'Insert' tab &gt; 'Header &amp; Footer'</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7" name="Text Placeholder 4"/>
          <p:cNvSpPr>
            <a:spLocks noGrp="1"/>
          </p:cNvSpPr>
          <p:nvPr>
            <p:ph type="body" sz="quarter" idx="12" hasCustomPrompt="1"/>
          </p:nvPr>
        </p:nvSpPr>
        <p:spPr>
          <a:xfrm>
            <a:off x="279474" y="301625"/>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a highlight slide, size of the text should be 35pt. If used as a divider slide, content can be much smaller – 18pt.</a:t>
            </a:r>
          </a:p>
        </p:txBody>
      </p:sp>
      <p:grpSp>
        <p:nvGrpSpPr>
          <p:cNvPr id="29" name="Group 28"/>
          <p:cNvGrpSpPr/>
          <p:nvPr userDrawn="1"/>
        </p:nvGrpSpPr>
        <p:grpSpPr>
          <a:xfrm>
            <a:off x="286418" y="5558755"/>
            <a:ext cx="288363" cy="288873"/>
            <a:chOff x="1230313" y="1433513"/>
            <a:chExt cx="898525" cy="900113"/>
          </a:xfrm>
        </p:grpSpPr>
        <p:sp>
          <p:nvSpPr>
            <p:cNvPr id="30" name="Freeform 29"/>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1"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23959248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Footer Placeholder 3"/>
          <p:cNvSpPr>
            <a:spLocks noGrp="1"/>
          </p:cNvSpPr>
          <p:nvPr>
            <p:ph type="ftr" sz="quarter" idx="3"/>
          </p:nvPr>
        </p:nvSpPr>
        <p:spPr>
          <a:xfrm>
            <a:off x="658292" y="5592196"/>
            <a:ext cx="5678487" cy="228600"/>
          </a:xfrm>
          <a:prstGeom prst="rect">
            <a:avLst/>
          </a:prstGeom>
        </p:spPr>
        <p:txBody>
          <a:bodyPr/>
          <a:lstStyle>
            <a:lvl1pPr>
              <a:defRPr sz="800">
                <a:solidFill>
                  <a:schemeClr val="tx2"/>
                </a:solidFill>
              </a:defRPr>
            </a:lvl1pPr>
          </a:lstStyle>
          <a:p>
            <a:r>
              <a:rPr lang="en-US" dirty="0" smtClean="0"/>
              <a:t>Power Point template - You can edit footer content by going into 'Insert' tab &gt; 'Header &amp; Footer'</a:t>
            </a:r>
            <a:endParaRPr lang="en-GB" dirty="0"/>
          </a:p>
        </p:txBody>
      </p:sp>
      <p:sp>
        <p:nvSpPr>
          <p:cNvPr id="3"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dirty="0"/>
          </a:p>
        </p:txBody>
      </p:sp>
      <p:sp>
        <p:nvSpPr>
          <p:cNvPr id="4" name="Rectangle 3"/>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70" tIns="53985" rIns="107970" bIns="53985" numCol="1" spcCol="0" rtlCol="0" anchor="t" anchorCtr="0" compatLnSpc="1">
            <a:prstTxWarp prst="textNoShape">
              <a:avLst/>
            </a:prstTxWarp>
          </a:bodyPr>
          <a:lstStyle/>
          <a:p>
            <a:pPr defTabSz="1079708"/>
            <a:endParaRPr lang="en-GB" dirty="0"/>
          </a:p>
        </p:txBody>
      </p:sp>
      <p:sp>
        <p:nvSpPr>
          <p:cNvPr id="5" name="TextBox 4"/>
          <p:cNvSpPr txBox="1"/>
          <p:nvPr userDrawn="1"/>
        </p:nvSpPr>
        <p:spPr>
          <a:xfrm>
            <a:off x="4790673" y="3902571"/>
            <a:ext cx="1220003" cy="276999"/>
          </a:xfrm>
          <a:prstGeom prst="rect">
            <a:avLst/>
          </a:prstGeom>
          <a:noFill/>
          <a:ln>
            <a:noFill/>
          </a:ln>
        </p:spPr>
        <p:txBody>
          <a:bodyPr wrap="square" rtlCol="0">
            <a:spAutoFit/>
          </a:bodyPr>
          <a:lstStyle/>
          <a:p>
            <a:pPr algn="ctr"/>
            <a:r>
              <a:rPr lang="en-GB" sz="1200" dirty="0" smtClean="0">
                <a:solidFill>
                  <a:schemeClr val="bg1"/>
                </a:solidFill>
              </a:rPr>
              <a:t>www.swift.com</a:t>
            </a:r>
            <a:endParaRPr lang="en-GB" sz="1050" dirty="0" smtClean="0">
              <a:solidFill>
                <a:schemeClr val="bg1"/>
              </a:solidFill>
            </a:endParaRPr>
          </a:p>
        </p:txBody>
      </p:sp>
      <p:grpSp>
        <p:nvGrpSpPr>
          <p:cNvPr id="14" name="Group 13"/>
          <p:cNvGrpSpPr/>
          <p:nvPr userDrawn="1"/>
        </p:nvGrpSpPr>
        <p:grpSpPr>
          <a:xfrm>
            <a:off x="4774949" y="2317121"/>
            <a:ext cx="1251449" cy="1253662"/>
            <a:chOff x="1230313" y="1433513"/>
            <a:chExt cx="898525" cy="900113"/>
          </a:xfrm>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96981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1"/>
          <p:cNvSpPr>
            <a:spLocks noGrp="1"/>
          </p:cNvSpPr>
          <p:nvPr>
            <p:ph idx="1"/>
          </p:nvPr>
        </p:nvSpPr>
        <p:spPr/>
        <p:txBody>
          <a:bodyPr/>
          <a:lstStyle>
            <a:lvl1pPr marL="171450" indent="-171450" algn="l">
              <a:buClr>
                <a:srgbClr val="97999B"/>
              </a:buClr>
              <a:buSzPct val="100000"/>
              <a:buFont typeface="Symbol"/>
              <a:buChar char="·"/>
              <a:defRPr b="0">
                <a:solidFill>
                  <a:srgbClr val="53565A"/>
                </a:solidFill>
              </a:defRPr>
            </a:lvl1pPr>
            <a:lvl2pPr marL="342900" indent="-171450" algn="l">
              <a:buClr>
                <a:srgbClr val="97999B"/>
              </a:buClr>
              <a:buSzPct val="100000"/>
              <a:buFont typeface="Arial"/>
              <a:buChar char="–"/>
              <a:defRPr b="0">
                <a:solidFill>
                  <a:srgbClr val="53565A"/>
                </a:solidFill>
              </a:defRPr>
            </a:lvl2pPr>
            <a:lvl3pPr marL="514350" indent="-171450" algn="l">
              <a:buClr>
                <a:srgbClr val="97999B"/>
              </a:buClr>
              <a:buSzPct val="100000"/>
              <a:buFont typeface="Symbol"/>
              <a:buChar char="·"/>
              <a:defRPr b="0">
                <a:solidFill>
                  <a:srgbClr val="53565A"/>
                </a:solidFill>
              </a:defRPr>
            </a:lvl3pPr>
            <a:lvl4pPr marL="685800" indent="-171450" algn="l">
              <a:buClr>
                <a:srgbClr val="97999B"/>
              </a:buClr>
              <a:buSzPct val="100000"/>
              <a:buFont typeface="Arial"/>
              <a:buChar char="–"/>
              <a:defRPr b="0">
                <a:solidFill>
                  <a:srgbClr val="53565A"/>
                </a:solidFill>
              </a:defRPr>
            </a:lvl4pPr>
            <a:lvl5pPr marL="857250" indent="-171450" algn="l">
              <a:buClr>
                <a:srgbClr val="97999B"/>
              </a:buClr>
              <a:buSzPct val="100000"/>
              <a:buFont typeface="Symbol"/>
              <a:buChar char="·"/>
              <a:defRPr b="0">
                <a:solidFill>
                  <a:srgbClr val="53565A"/>
                </a:solidFill>
              </a:defRPr>
            </a:lvl5pPr>
            <a:lvl6pPr marL="1028700" indent="-171450" algn="l">
              <a:buClr>
                <a:srgbClr val="97999B"/>
              </a:buClr>
              <a:buSzPct val="100000"/>
              <a:buFont typeface="Arial"/>
              <a:buChar char="–"/>
              <a:defRPr b="0">
                <a:solidFill>
                  <a:srgbClr val="53565A"/>
                </a:solidFill>
              </a:defRPr>
            </a:lvl6pPr>
            <a:lvl7pPr marL="1200150" indent="-171450" algn="l">
              <a:buClr>
                <a:srgbClr val="97999B"/>
              </a:buClr>
              <a:buSzPct val="100000"/>
              <a:buFont typeface="Symbol"/>
              <a:buChar char="·"/>
              <a:defRPr b="0">
                <a:solidFill>
                  <a:srgbClr val="53565A"/>
                </a:solidFill>
              </a:defRPr>
            </a:lvl7pPr>
            <a:lvl8pPr marL="1371600" indent="-171450" algn="l">
              <a:buClr>
                <a:srgbClr val="97999B"/>
              </a:buClr>
              <a:buSzPct val="100000"/>
              <a:buFont typeface="Arial"/>
              <a:buChar char="–"/>
              <a:defRPr b="0">
                <a:solidFill>
                  <a:srgbClr val="53565A"/>
                </a:solidFill>
              </a:defRPr>
            </a:lvl8pPr>
            <a:lvl9pPr marL="1543050" indent="-171450" algn="l">
              <a:buClr>
                <a:srgbClr val="97999B"/>
              </a:buClr>
              <a:buSzPct val="100000"/>
              <a:buFont typeface="Symbol"/>
              <a:buChar char="·"/>
              <a:defRPr b="0">
                <a:solidFill>
                  <a:srgbClr val="53565A"/>
                </a:solidFill>
              </a:defRPr>
            </a:lvl9pPr>
          </a:lstStyle>
          <a:p>
            <a:pPr lvl="0"/>
            <a:r>
              <a:rPr lang="en-US" dirty="0" smtClean="0"/>
              <a:t>Click to edit Master text styles</a:t>
            </a:r>
          </a:p>
          <a:p>
            <a:pPr lvl="1"/>
            <a:r>
              <a:rPr lang="en-US" dirty="0" smtClean="0"/>
              <a:t>Bullet level 2</a:t>
            </a:r>
          </a:p>
          <a:p>
            <a:pPr lvl="2"/>
            <a:r>
              <a:rPr lang="en-US" dirty="0" smtClean="0"/>
              <a:t>Bullet level 3</a:t>
            </a:r>
          </a:p>
          <a:p>
            <a:pPr lvl="3"/>
            <a:r>
              <a:rPr lang="en-US" dirty="0" smtClean="0"/>
              <a:t>Bullet level 4</a:t>
            </a:r>
          </a:p>
          <a:p>
            <a:pPr lvl="4"/>
            <a:r>
              <a:rPr lang="en-US" dirty="0" smtClean="0"/>
              <a:t>Bullet level 5</a:t>
            </a:r>
          </a:p>
          <a:p>
            <a:pPr lvl="5"/>
            <a:r>
              <a:rPr lang="en-US" dirty="0" smtClean="0"/>
              <a:t>Bullet level 6</a:t>
            </a:r>
          </a:p>
          <a:p>
            <a:pPr lvl="6"/>
            <a:r>
              <a:rPr lang="en-US" dirty="0" smtClean="0"/>
              <a:t>Bullet level 7</a:t>
            </a:r>
          </a:p>
          <a:p>
            <a:pPr lvl="7"/>
            <a:r>
              <a:rPr lang="en-US" dirty="0" smtClean="0"/>
              <a:t>Bullet level 8</a:t>
            </a:r>
          </a:p>
          <a:p>
            <a:pPr lvl="8"/>
            <a:r>
              <a:rPr lang="en-US" dirty="0" smtClean="0"/>
              <a:t>Bullet level 9</a:t>
            </a:r>
            <a:endParaRPr lang="en-US" dirty="0"/>
          </a:p>
        </p:txBody>
      </p:sp>
      <p:sp>
        <p:nvSpPr>
          <p:cNvPr id="2" name="Title 1"/>
          <p:cNvSpPr>
            <a:spLocks noGrp="1"/>
          </p:cNvSpPr>
          <p:nvPr>
            <p:ph type="title"/>
          </p:nvPr>
        </p:nvSpPr>
        <p:spPr>
          <a:solidFill>
            <a:schemeClr val="bg1"/>
          </a:solidFill>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00438608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4" name="Content Placeholder 2"/>
          <p:cNvSpPr>
            <a:spLocks noGrp="1"/>
          </p:cNvSpPr>
          <p:nvPr>
            <p:ph sz="half" idx="2"/>
          </p:nvPr>
        </p:nvSpPr>
        <p:spPr>
          <a:xfrm>
            <a:off x="5566850" y="1147868"/>
            <a:ext cx="5068326" cy="4321387"/>
          </a:xfrm>
        </p:spPr>
        <p:txBody>
          <a:bodyPr/>
          <a:lstStyle>
            <a:lvl1pPr marL="171450" indent="-171450" algn="l">
              <a:buClr>
                <a:srgbClr val="97999B"/>
              </a:buClr>
              <a:buSzPct val="100000"/>
              <a:buFont typeface="Symbol"/>
              <a:buChar char="·"/>
              <a:defRPr sz="1400" b="0">
                <a:solidFill>
                  <a:srgbClr val="53565A"/>
                </a:solidFill>
              </a:defRPr>
            </a:lvl1pPr>
            <a:lvl2pPr marL="342900" indent="-171450" algn="l">
              <a:buClr>
                <a:srgbClr val="97999B"/>
              </a:buClr>
              <a:buSzPct val="100000"/>
              <a:buFont typeface="Arial"/>
              <a:buChar char="–"/>
              <a:defRPr sz="1400" b="0">
                <a:solidFill>
                  <a:srgbClr val="53565A"/>
                </a:solidFill>
              </a:defRPr>
            </a:lvl2pPr>
            <a:lvl3pPr marL="514350" indent="-171450" algn="l">
              <a:buClr>
                <a:srgbClr val="97999B"/>
              </a:buClr>
              <a:buSzPct val="100000"/>
              <a:buFont typeface="Symbol"/>
              <a:buChar char="·"/>
              <a:defRPr sz="1400" b="0">
                <a:solidFill>
                  <a:srgbClr val="53565A"/>
                </a:solidFill>
              </a:defRPr>
            </a:lvl3pPr>
            <a:lvl4pPr marL="685800" indent="-171450" algn="l">
              <a:buClr>
                <a:srgbClr val="97999B"/>
              </a:buClr>
              <a:buSzPct val="100000"/>
              <a:buFont typeface="Arial"/>
              <a:buChar char="–"/>
              <a:defRPr sz="1400" b="0">
                <a:solidFill>
                  <a:srgbClr val="53565A"/>
                </a:solidFill>
              </a:defRPr>
            </a:lvl4pPr>
            <a:lvl5pPr marL="857250" indent="-171450" algn="l">
              <a:buClr>
                <a:srgbClr val="97999B"/>
              </a:buClr>
              <a:buSzPct val="100000"/>
              <a:buFont typeface="Symbol"/>
              <a:buChar char="·"/>
              <a:defRPr sz="1400" b="0">
                <a:solidFill>
                  <a:srgbClr val="53565A"/>
                </a:solidFill>
              </a:defRPr>
            </a:lvl5pPr>
            <a:lvl6pPr marL="1028700" indent="-171450" algn="l">
              <a:buClr>
                <a:srgbClr val="97999B"/>
              </a:buClr>
              <a:buSzPct val="100000"/>
              <a:buFont typeface="Arial"/>
              <a:buChar char="–"/>
              <a:defRPr sz="1400" b="0">
                <a:solidFill>
                  <a:srgbClr val="53565A"/>
                </a:solidFill>
              </a:defRPr>
            </a:lvl6pPr>
            <a:lvl7pPr marL="1200150" indent="-171450" algn="l">
              <a:buClr>
                <a:srgbClr val="97999B"/>
              </a:buClr>
              <a:buSzPct val="100000"/>
              <a:buFont typeface="Symbol"/>
              <a:buChar char="·"/>
              <a:defRPr sz="1400" b="0">
                <a:solidFill>
                  <a:srgbClr val="53565A"/>
                </a:solidFill>
              </a:defRPr>
            </a:lvl7pPr>
            <a:lvl8pPr marL="1371600" indent="-171450" algn="l">
              <a:buClr>
                <a:srgbClr val="97999B"/>
              </a:buClr>
              <a:buSzPct val="100000"/>
              <a:buFont typeface="Arial"/>
              <a:buChar char="–"/>
              <a:defRPr sz="1400" b="0">
                <a:solidFill>
                  <a:srgbClr val="53565A"/>
                </a:solidFill>
              </a:defRPr>
            </a:lvl8pPr>
            <a:lvl9pPr marL="1543050" indent="-171450" algn="l">
              <a:buClr>
                <a:srgbClr val="97999B"/>
              </a:buClr>
              <a:buSzPct val="100000"/>
              <a:buFont typeface="Symbol"/>
              <a:buChar char="·"/>
              <a:defRPr sz="1400" b="0">
                <a:solidFill>
                  <a:srgbClr val="53565A"/>
                </a:solidFill>
              </a:defRPr>
            </a:lvl9pPr>
          </a:lstStyle>
          <a:p>
            <a:pPr lvl="0"/>
            <a:r>
              <a:rPr lang="en-US" dirty="0" smtClean="0"/>
              <a:t>Click to edit Master text styles</a:t>
            </a:r>
          </a:p>
          <a:p>
            <a:pPr lvl="1"/>
            <a:r>
              <a:rPr lang="en-US" dirty="0" smtClean="0"/>
              <a:t>Bullet level 2</a:t>
            </a:r>
          </a:p>
          <a:p>
            <a:pPr lvl="2"/>
            <a:r>
              <a:rPr lang="en-US" dirty="0" smtClean="0"/>
              <a:t>Bullet level 3</a:t>
            </a:r>
          </a:p>
          <a:p>
            <a:pPr lvl="3"/>
            <a:r>
              <a:rPr lang="en-US" dirty="0" smtClean="0"/>
              <a:t>Bullet level 4</a:t>
            </a:r>
          </a:p>
          <a:p>
            <a:pPr lvl="4"/>
            <a:r>
              <a:rPr lang="en-US" dirty="0" smtClean="0"/>
              <a:t>Bullet level 5</a:t>
            </a:r>
          </a:p>
          <a:p>
            <a:pPr lvl="5"/>
            <a:r>
              <a:rPr lang="en-US" dirty="0" smtClean="0"/>
              <a:t>Bullet level 6</a:t>
            </a:r>
          </a:p>
          <a:p>
            <a:pPr lvl="6"/>
            <a:r>
              <a:rPr lang="en-US" dirty="0" smtClean="0"/>
              <a:t>Bullet level 7</a:t>
            </a:r>
          </a:p>
          <a:p>
            <a:pPr lvl="7"/>
            <a:r>
              <a:rPr lang="en-US" dirty="0" smtClean="0"/>
              <a:t>Bullet level 8</a:t>
            </a:r>
          </a:p>
          <a:p>
            <a:pPr lvl="8"/>
            <a:r>
              <a:rPr lang="en-US" dirty="0" smtClean="0"/>
              <a:t>Bullet level 9</a:t>
            </a:r>
            <a:endParaRPr lang="en-US" dirty="0"/>
          </a:p>
        </p:txBody>
      </p:sp>
      <p:sp>
        <p:nvSpPr>
          <p:cNvPr id="3" name="Content Placeholder 1"/>
          <p:cNvSpPr>
            <a:spLocks noGrp="1"/>
          </p:cNvSpPr>
          <p:nvPr>
            <p:ph sz="half" idx="1"/>
          </p:nvPr>
        </p:nvSpPr>
        <p:spPr>
          <a:xfrm>
            <a:off x="166175" y="1147868"/>
            <a:ext cx="5068326" cy="4321387"/>
          </a:xfrm>
        </p:spPr>
        <p:txBody>
          <a:bodyPr/>
          <a:lstStyle>
            <a:lvl1pPr marL="171450" indent="-171450" algn="l">
              <a:buClr>
                <a:srgbClr val="97999B"/>
              </a:buClr>
              <a:buSzPct val="100000"/>
              <a:buFont typeface="Symbol"/>
              <a:buChar char="·"/>
              <a:defRPr sz="1400" b="0">
                <a:solidFill>
                  <a:srgbClr val="53565A"/>
                </a:solidFill>
              </a:defRPr>
            </a:lvl1pPr>
            <a:lvl2pPr marL="342900" indent="-171450" algn="l">
              <a:buClr>
                <a:srgbClr val="97999B"/>
              </a:buClr>
              <a:buSzPct val="100000"/>
              <a:buFont typeface="Arial"/>
              <a:buChar char="–"/>
              <a:defRPr sz="1400" b="0">
                <a:solidFill>
                  <a:srgbClr val="53565A"/>
                </a:solidFill>
              </a:defRPr>
            </a:lvl2pPr>
            <a:lvl3pPr marL="514350" indent="-171450" algn="l">
              <a:buClr>
                <a:srgbClr val="97999B"/>
              </a:buClr>
              <a:buSzPct val="100000"/>
              <a:buFont typeface="Symbol"/>
              <a:buChar char="·"/>
              <a:defRPr sz="1400" b="0">
                <a:solidFill>
                  <a:srgbClr val="53565A"/>
                </a:solidFill>
              </a:defRPr>
            </a:lvl3pPr>
            <a:lvl4pPr marL="685800" indent="-171450" algn="l">
              <a:buClr>
                <a:srgbClr val="97999B"/>
              </a:buClr>
              <a:buSzPct val="100000"/>
              <a:buFont typeface="Arial"/>
              <a:buChar char="–"/>
              <a:defRPr sz="1400" b="0">
                <a:solidFill>
                  <a:srgbClr val="53565A"/>
                </a:solidFill>
              </a:defRPr>
            </a:lvl4pPr>
            <a:lvl5pPr marL="857250" indent="-171450" algn="l">
              <a:buClr>
                <a:srgbClr val="97999B"/>
              </a:buClr>
              <a:buSzPct val="100000"/>
              <a:buFont typeface="Symbol"/>
              <a:buChar char="·"/>
              <a:defRPr sz="1400" b="0">
                <a:solidFill>
                  <a:srgbClr val="53565A"/>
                </a:solidFill>
              </a:defRPr>
            </a:lvl5pPr>
            <a:lvl6pPr marL="1028700" indent="-171450" algn="l">
              <a:buClr>
                <a:srgbClr val="97999B"/>
              </a:buClr>
              <a:buSzPct val="100000"/>
              <a:buFont typeface="Arial"/>
              <a:buChar char="–"/>
              <a:defRPr sz="1400" b="0">
                <a:solidFill>
                  <a:srgbClr val="53565A"/>
                </a:solidFill>
              </a:defRPr>
            </a:lvl6pPr>
            <a:lvl7pPr marL="1200150" indent="-171450" algn="l">
              <a:buClr>
                <a:srgbClr val="97999B"/>
              </a:buClr>
              <a:buSzPct val="100000"/>
              <a:buFont typeface="Symbol"/>
              <a:buChar char="·"/>
              <a:defRPr sz="1400" b="0">
                <a:solidFill>
                  <a:srgbClr val="53565A"/>
                </a:solidFill>
              </a:defRPr>
            </a:lvl7pPr>
            <a:lvl8pPr marL="1371600" indent="-171450" algn="l">
              <a:buClr>
                <a:srgbClr val="97999B"/>
              </a:buClr>
              <a:buSzPct val="100000"/>
              <a:buFont typeface="Arial"/>
              <a:buChar char="–"/>
              <a:defRPr sz="1400" b="0">
                <a:solidFill>
                  <a:srgbClr val="53565A"/>
                </a:solidFill>
              </a:defRPr>
            </a:lvl8pPr>
            <a:lvl9pPr marL="1543050" indent="-171450" algn="l">
              <a:buClr>
                <a:srgbClr val="97999B"/>
              </a:buClr>
              <a:buSzPct val="100000"/>
              <a:buFont typeface="Symbol"/>
              <a:buChar char="·"/>
              <a:defRPr sz="1400" b="0">
                <a:solidFill>
                  <a:srgbClr val="53565A"/>
                </a:solidFill>
              </a:defRPr>
            </a:lvl9pPr>
          </a:lstStyle>
          <a:p>
            <a:pPr lvl="0"/>
            <a:r>
              <a:rPr lang="en-US" dirty="0" smtClean="0"/>
              <a:t>Click to edit Master text styles</a:t>
            </a:r>
          </a:p>
          <a:p>
            <a:pPr lvl="1"/>
            <a:r>
              <a:rPr lang="en-US" dirty="0" smtClean="0"/>
              <a:t>Bullet level 2</a:t>
            </a:r>
          </a:p>
          <a:p>
            <a:pPr lvl="2"/>
            <a:r>
              <a:rPr lang="en-US" dirty="0" smtClean="0"/>
              <a:t>Bullet level 3</a:t>
            </a:r>
          </a:p>
          <a:p>
            <a:pPr lvl="3"/>
            <a:r>
              <a:rPr lang="en-US" dirty="0" smtClean="0"/>
              <a:t>Bullet level 4</a:t>
            </a:r>
          </a:p>
          <a:p>
            <a:pPr lvl="4"/>
            <a:r>
              <a:rPr lang="en-US" dirty="0" smtClean="0"/>
              <a:t>Bullet level 5</a:t>
            </a:r>
          </a:p>
          <a:p>
            <a:pPr lvl="5"/>
            <a:r>
              <a:rPr lang="en-US" dirty="0" smtClean="0"/>
              <a:t>Bullet level 6</a:t>
            </a:r>
          </a:p>
          <a:p>
            <a:pPr lvl="6"/>
            <a:r>
              <a:rPr lang="en-US" dirty="0" smtClean="0"/>
              <a:t>Bullet level 7</a:t>
            </a:r>
          </a:p>
          <a:p>
            <a:pPr lvl="7"/>
            <a:r>
              <a:rPr lang="en-US" dirty="0" smtClean="0"/>
              <a:t>Bullet level 8</a:t>
            </a:r>
          </a:p>
          <a:p>
            <a:pPr lvl="8"/>
            <a:r>
              <a:rPr lang="en-US" dirty="0" smtClean="0"/>
              <a:t>Bullet level 9</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2509782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2"/>
          </p:nvPr>
        </p:nvSpPr>
        <p:spPr>
          <a:xfrm>
            <a:off x="401731" y="5671626"/>
            <a:ext cx="628651" cy="175719"/>
          </a:xfrm>
          <a:prstGeom prst="rect">
            <a:avLst/>
          </a:prstGeom>
        </p:spPr>
        <p:txBody>
          <a:bodyPr/>
          <a:lstStyle/>
          <a:p>
            <a:fld id="{CD8541B8-E317-4ED3-9351-4426DD22A5E0}" type="slidenum">
              <a:rPr lang="en-US" smtClean="0"/>
              <a:t>‹#›</a:t>
            </a:fld>
            <a:endParaRPr lang="en-US" dirty="0"/>
          </a:p>
        </p:txBody>
      </p:sp>
    </p:spTree>
    <p:extLst>
      <p:ext uri="{BB962C8B-B14F-4D97-AF65-F5344CB8AC3E}">
        <p14:creationId xmlns:p14="http://schemas.microsoft.com/office/powerpoint/2010/main" val="91566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5" name="Text Placeholder 4"/>
          <p:cNvSpPr>
            <a:spLocks noGrp="1"/>
          </p:cNvSpPr>
          <p:nvPr>
            <p:ph type="body" sz="quarter" idx="12" hasCustomPrompt="1"/>
          </p:nvPr>
        </p:nvSpPr>
        <p:spPr>
          <a:xfrm>
            <a:off x="288503" y="301625"/>
            <a:ext cx="8064500" cy="4681538"/>
          </a:xfrm>
        </p:spPr>
        <p:txBody>
          <a:bodyPr/>
          <a:lstStyle>
            <a:lvl1pPr marL="342900" indent="-342900">
              <a:buFont typeface="Arial" panose="020B0604020202020204" pitchFamily="34" charset="0"/>
              <a:buChar char="̶"/>
              <a:defRPr sz="2400" b="1" baseline="0"/>
            </a:lvl1pPr>
            <a:lvl2pPr>
              <a:defRPr sz="1800" b="1"/>
            </a:lvl2pPr>
            <a:lvl3pPr>
              <a:defRPr sz="1800" b="1"/>
            </a:lvl3pPr>
            <a:lvl4pPr>
              <a:defRPr sz="1800" b="1"/>
            </a:lvl4pPr>
            <a:lvl5pPr marL="1214673" indent="0">
              <a:buNone/>
              <a:defRPr sz="3600" b="1"/>
            </a:lvl5pPr>
          </a:lstStyle>
          <a:p>
            <a:r>
              <a:rPr lang="en-US" dirty="0" smtClean="0"/>
              <a:t>This slide can help you create an at a glance slide that can be a summary of your complete presentation. It is equivalent to the table of contents. Make sure you stay clear and short and use from 2 to 7 points. </a:t>
            </a:r>
          </a:p>
        </p:txBody>
      </p:sp>
    </p:spTree>
    <p:extLst>
      <p:ext uri="{BB962C8B-B14F-4D97-AF65-F5344CB8AC3E}">
        <p14:creationId xmlns:p14="http://schemas.microsoft.com/office/powerpoint/2010/main" val="23432158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insert content zone">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
        <p:nvSpPr>
          <p:cNvPr id="11" name="Content Placeholder 2"/>
          <p:cNvSpPr>
            <a:spLocks noGrp="1"/>
          </p:cNvSpPr>
          <p:nvPr>
            <p:ph sz="quarter" idx="12" hasCustomPrompt="1"/>
          </p:nvPr>
        </p:nvSpPr>
        <p:spPr>
          <a:xfrm>
            <a:off x="287338" y="1022251"/>
            <a:ext cx="8642350" cy="4175671"/>
          </a:xfrm>
        </p:spPr>
        <p:txBody>
          <a:bodyPr/>
          <a:lstStyle>
            <a:lvl1pPr>
              <a:defRPr b="1"/>
            </a:lvl1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c slide">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Tree>
    <p:extLst>
      <p:ext uri="{BB962C8B-B14F-4D97-AF65-F5344CB8AC3E}">
        <p14:creationId xmlns:p14="http://schemas.microsoft.com/office/powerpoint/2010/main" val="1280586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big messag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2" y="5592196"/>
            <a:ext cx="5678487" cy="228600"/>
          </a:xfrm>
          <a:prstGeom prst="rect">
            <a:avLst/>
          </a:prstGeom>
        </p:spPr>
        <p:txBody>
          <a:bodyPr/>
          <a:lstStyle/>
          <a:p>
            <a:r>
              <a:rPr lang="en-US" dirty="0" smtClean="0"/>
              <a:t>Power Point template - You can edit footer content by going into 'Insert' tab &gt; 'Header &amp; Footer'</a:t>
            </a:r>
            <a:endParaRPr lang="en-GB" dirty="0"/>
          </a:p>
        </p:txBody>
      </p:sp>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sz="1800"/>
            </a:lvl1pPr>
          </a:lstStyle>
          <a:p>
            <a:r>
              <a:rPr lang="en-US" kern="0" dirty="0" smtClean="0"/>
              <a:t>Your title – keep it short, size can vary between 14pt and 24pt</a:t>
            </a:r>
            <a:endParaRPr lang="en-GB" kern="0" dirty="0" smtClean="0"/>
          </a:p>
        </p:txBody>
      </p:sp>
      <p:sp>
        <p:nvSpPr>
          <p:cNvPr id="12" name="Text Placeholder 2"/>
          <p:cNvSpPr>
            <a:spLocks noGrp="1"/>
          </p:cNvSpPr>
          <p:nvPr>
            <p:ph type="body" sz="quarter" idx="12" hasCustomPrompt="1"/>
          </p:nvPr>
        </p:nvSpPr>
        <p:spPr>
          <a:xfrm>
            <a:off x="287338" y="1022251"/>
            <a:ext cx="8641729" cy="4176464"/>
          </a:xfrm>
        </p:spPr>
        <p:txBody>
          <a:bodyPr/>
          <a:lstStyle>
            <a:lvl1pPr>
              <a:defRPr sz="3200"/>
            </a:lvl1pPr>
          </a:lstStyle>
          <a:p>
            <a:pPr lvl="0"/>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a:t>
            </a:r>
          </a:p>
        </p:txBody>
      </p:sp>
    </p:spTree>
    <p:extLst>
      <p:ext uri="{BB962C8B-B14F-4D97-AF65-F5344CB8AC3E}">
        <p14:creationId xmlns:p14="http://schemas.microsoft.com/office/powerpoint/2010/main" val="16877246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2" y="5592196"/>
            <a:ext cx="5678487" cy="228600"/>
          </a:xfrm>
          <a:prstGeom prst="rect">
            <a:avLst/>
          </a:prstGeom>
        </p:spPr>
        <p:txBody>
          <a:bodyPr/>
          <a:lstStyle/>
          <a:p>
            <a:r>
              <a:rPr lang="en-US" dirty="0" smtClean="0"/>
              <a:t>Power Point template - You can edit footer content by going into 'Insert' tab &gt; 'Header &amp; Footer'</a:t>
            </a:r>
            <a:endParaRPr lang="en-GB" dirty="0"/>
          </a:p>
        </p:txBody>
      </p:sp>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5" name="Text Placeholder 4"/>
          <p:cNvSpPr>
            <a:spLocks noGrp="1"/>
          </p:cNvSpPr>
          <p:nvPr>
            <p:ph type="body" sz="quarter" idx="12" hasCustomPrompt="1"/>
          </p:nvPr>
        </p:nvSpPr>
        <p:spPr>
          <a:xfrm>
            <a:off x="658292" y="517525"/>
            <a:ext cx="8064500" cy="3961110"/>
          </a:xfrm>
        </p:spPr>
        <p:txBody>
          <a:bodyPr/>
          <a:lstStyle>
            <a:lvl1pPr>
              <a:defRPr sz="3600" b="0">
                <a:latin typeface="+mj-lt"/>
              </a:defRPr>
            </a:lvl1pPr>
            <a:lvl2pPr>
              <a:defRPr sz="4000" b="1"/>
            </a:lvl2pPr>
            <a:lvl3pPr>
              <a:defRPr sz="4000" b="1"/>
            </a:lvl3pPr>
            <a:lvl4pPr>
              <a:defRPr sz="4000" b="1"/>
            </a:lvl4pPr>
            <a:lvl5pPr>
              <a:defRPr sz="3600" b="1"/>
            </a:lvl5pPr>
          </a:lstStyle>
          <a:p>
            <a:pPr lvl="0"/>
            <a:r>
              <a:rPr lang="en-US" dirty="0" smtClean="0"/>
              <a:t>It is change, continuing change, inevitable change, that is the dominant factor in society today. No sensible decision can be made any longer without taking into account not only the world as it is, but the world as it will be.</a:t>
            </a:r>
          </a:p>
        </p:txBody>
      </p:sp>
      <p:sp>
        <p:nvSpPr>
          <p:cNvPr id="3" name="Text Placeholder 2"/>
          <p:cNvSpPr>
            <a:spLocks noGrp="1"/>
          </p:cNvSpPr>
          <p:nvPr>
            <p:ph type="body" sz="quarter" idx="13" hasCustomPrompt="1"/>
          </p:nvPr>
        </p:nvSpPr>
        <p:spPr>
          <a:xfrm>
            <a:off x="658292" y="4622800"/>
            <a:ext cx="8066088" cy="503238"/>
          </a:xfrm>
        </p:spPr>
        <p:txBody>
          <a:bodyPr/>
          <a:lstStyle>
            <a:lvl1pPr marL="285750" indent="-285750">
              <a:buFont typeface="Arial" panose="020B0604020202020204" pitchFamily="34" charset="0"/>
              <a:buChar char="̶"/>
              <a:defRPr b="0"/>
            </a:lvl1pPr>
          </a:lstStyle>
          <a:p>
            <a:pPr lvl="0"/>
            <a:r>
              <a:rPr lang="en-US" dirty="0" smtClean="0"/>
              <a:t>Isaac Asimov</a:t>
            </a:r>
            <a:endParaRPr lang="en-GB" dirty="0"/>
          </a:p>
        </p:txBody>
      </p:sp>
    </p:spTree>
    <p:extLst>
      <p:ext uri="{BB962C8B-B14F-4D97-AF65-F5344CB8AC3E}">
        <p14:creationId xmlns:p14="http://schemas.microsoft.com/office/powerpoint/2010/main" val="15551772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658292" y="5592196"/>
            <a:ext cx="5678487" cy="228600"/>
          </a:xfrm>
          <a:prstGeom prst="rect">
            <a:avLst/>
          </a:prstGeom>
        </p:spPr>
        <p:txBody>
          <a:bodyPr/>
          <a:lstStyle/>
          <a:p>
            <a:r>
              <a:rPr lang="en-US" dirty="0" smtClean="0"/>
              <a:t>Power Point template - You can edit footer content by going into 'Insert' tab &gt; 'Header &amp; Footer'</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10" name="Text Placeholder 2"/>
          <p:cNvSpPr>
            <a:spLocks noGrp="1"/>
          </p:cNvSpPr>
          <p:nvPr>
            <p:ph type="body" idx="12" hasCustomPrompt="1"/>
          </p:nvPr>
        </p:nvSpPr>
        <p:spPr>
          <a:xfrm>
            <a:off x="287338" y="1022251"/>
            <a:ext cx="4101794"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1" name="Text Placeholder 2"/>
          <p:cNvSpPr>
            <a:spLocks noGrp="1"/>
          </p:cNvSpPr>
          <p:nvPr>
            <p:ph type="body" idx="13" hasCustomPrompt="1"/>
          </p:nvPr>
        </p:nvSpPr>
        <p:spPr>
          <a:xfrm>
            <a:off x="4787255" y="1022251"/>
            <a:ext cx="4105225"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658292" y="5592196"/>
            <a:ext cx="5678487" cy="228600"/>
          </a:xfrm>
          <a:prstGeom prst="rect">
            <a:avLst/>
          </a:prstGeom>
        </p:spPr>
        <p:txBody>
          <a:bodyPr/>
          <a:lstStyle/>
          <a:p>
            <a:r>
              <a:rPr lang="en-US" dirty="0" smtClean="0"/>
              <a:t>Power Point template - You can edit footer content by going into 'Insert' tab &gt; 'Header &amp; Footer'</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7" name="Text Placeholder 2"/>
          <p:cNvSpPr>
            <a:spLocks noGrp="1"/>
          </p:cNvSpPr>
          <p:nvPr>
            <p:ph type="body" idx="12" hasCustomPrompt="1"/>
          </p:nvPr>
        </p:nvSpPr>
        <p:spPr>
          <a:xfrm>
            <a:off x="284168" y="1022251"/>
            <a:ext cx="3097113"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8" name="Text Placeholder 2"/>
          <p:cNvSpPr>
            <a:spLocks noGrp="1"/>
          </p:cNvSpPr>
          <p:nvPr>
            <p:ph type="body" idx="13" hasCustomPrompt="1"/>
          </p:nvPr>
        </p:nvSpPr>
        <p:spPr>
          <a:xfrm>
            <a:off x="3816499" y="1022251"/>
            <a:ext cx="3097113"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9" name="Text Placeholder 2"/>
          <p:cNvSpPr>
            <a:spLocks noGrp="1"/>
          </p:cNvSpPr>
          <p:nvPr>
            <p:ph type="body" idx="14" hasCustomPrompt="1"/>
          </p:nvPr>
        </p:nvSpPr>
        <p:spPr>
          <a:xfrm>
            <a:off x="7399789" y="1022251"/>
            <a:ext cx="3096344"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2" name="Rectangle 34"/>
          <p:cNvSpPr>
            <a:spLocks noGrp="1" noChangeArrowheads="1"/>
          </p:cNvSpPr>
          <p:nvPr>
            <p:ph type="title" hasCustomPrompt="1"/>
          </p:nvPr>
        </p:nvSpPr>
        <p:spPr bwMode="auto">
          <a:xfrm>
            <a:off x="287338" y="302171"/>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287338" y="1022251"/>
            <a:ext cx="8605142" cy="4145979"/>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pPr lvl="0"/>
            <a:r>
              <a:rPr lang="en-US" dirty="0" smtClean="0"/>
              <a:t>This could be your content highlight</a:t>
            </a:r>
          </a:p>
          <a:p>
            <a:pPr lvl="1"/>
            <a:r>
              <a:rPr lang="en-US" dirty="0" smtClean="0"/>
              <a:t>First point</a:t>
            </a:r>
          </a:p>
          <a:p>
            <a:pPr lvl="1"/>
            <a:r>
              <a:rPr lang="en-US" dirty="0" smtClean="0"/>
              <a:t>Second point</a:t>
            </a:r>
          </a:p>
          <a:p>
            <a:pPr lvl="1"/>
            <a:r>
              <a:rPr lang="en-US" dirty="0" smtClean="0"/>
              <a:t>Third point</a:t>
            </a:r>
          </a:p>
        </p:txBody>
      </p:sp>
      <p:sp>
        <p:nvSpPr>
          <p:cNvPr id="1058" name="Rectangle 34"/>
          <p:cNvSpPr>
            <a:spLocks noGrp="1" noChangeArrowheads="1"/>
          </p:cNvSpPr>
          <p:nvPr>
            <p:ph type="title"/>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r>
              <a:rPr lang="en-US" kern="0" dirty="0" smtClean="0"/>
              <a:t>Your title – keep it short, size can vary between 14pt and 24pt</a:t>
            </a:r>
            <a:endParaRPr lang="en-GB" kern="0" dirty="0" smtClean="0"/>
          </a:p>
        </p:txBody>
      </p:sp>
      <p:sp>
        <p:nvSpPr>
          <p:cNvPr id="6"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dirty="0"/>
          </a:p>
        </p:txBody>
      </p:sp>
      <p:pic>
        <p:nvPicPr>
          <p:cNvPr id="8" name="Picture 2" descr="C:\Users\ndenic\Documents\Design Projects\Logos\SWIFT_Logo Warm Grey.emf"/>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87338" y="5558755"/>
            <a:ext cx="288032" cy="288032"/>
          </a:xfrm>
          <a:prstGeom prst="rect">
            <a:avLst/>
          </a:prstGeom>
          <a:solidFill>
            <a:schemeClr val="bg1"/>
          </a:solidFill>
          <a:extLst/>
        </p:spPr>
      </p:pic>
    </p:spTree>
  </p:cSld>
  <p:clrMap bg1="lt1" tx1="dk1" bg2="lt2" tx2="dk2" accent1="accent1" accent2="accent2" accent3="accent3" accent4="accent4" accent5="accent5" accent6="accent6" hlink="hlink" folHlink="folHlink"/>
  <p:sldLayoutIdLst>
    <p:sldLayoutId id="2147483649" r:id="rId1"/>
    <p:sldLayoutId id="2147483684" r:id="rId2"/>
    <p:sldLayoutId id="2147483680" r:id="rId3"/>
    <p:sldLayoutId id="2147483679" r:id="rId4"/>
    <p:sldLayoutId id="2147483689" r:id="rId5"/>
    <p:sldLayoutId id="2147483687" r:id="rId6"/>
    <p:sldLayoutId id="2147483686" r:id="rId7"/>
    <p:sldLayoutId id="2147483682" r:id="rId8"/>
    <p:sldLayoutId id="2147483681" r:id="rId9"/>
    <p:sldLayoutId id="2147483688" r:id="rId10"/>
    <p:sldLayoutId id="2147483652" r:id="rId11"/>
    <p:sldLayoutId id="2147483690" r:id="rId12"/>
    <p:sldLayoutId id="2147483691" r:id="rId13"/>
    <p:sldLayoutId id="2147483672" r:id="rId14"/>
    <p:sldLayoutId id="2147483693" r:id="rId15"/>
    <p:sldLayoutId id="2147483694" r:id="rId16"/>
    <p:sldLayoutId id="2147483696" r:id="rId17"/>
  </p:sldLayoutIdLst>
  <p:timing>
    <p:tnLst>
      <p:par>
        <p:cTn id="1" dur="indefinite" restart="never" nodeType="tmRoot"/>
      </p:par>
    </p:tnLst>
  </p:timing>
  <p:hf hdr="0" dt="0"/>
  <p:txStyles>
    <p:title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p:titleStyle>
    <p:body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35" indent="-251183"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74" indent="-215567" algn="l" rtl="0" eaLnBrk="1" fontAlgn="base" hangingPunct="1">
        <a:spcBef>
          <a:spcPct val="20000"/>
        </a:spcBef>
        <a:spcAft>
          <a:spcPct val="0"/>
        </a:spcAft>
        <a:buFont typeface="Courier New" panose="02070309020205020404" pitchFamily="49" charset="0"/>
        <a:buChar char="o"/>
        <a:defRPr sz="1400">
          <a:solidFill>
            <a:schemeClr val="tx2"/>
          </a:solidFill>
          <a:latin typeface="+mn-lt"/>
        </a:defRPr>
      </a:lvl3pPr>
      <a:lvl4pPr marL="1212799" indent="-269926" algn="l" rtl="0" eaLnBrk="1" fontAlgn="base" hangingPunct="1">
        <a:spcBef>
          <a:spcPct val="20000"/>
        </a:spcBef>
        <a:spcAft>
          <a:spcPct val="0"/>
        </a:spcAft>
        <a:buChar char="–"/>
        <a:defRPr sz="14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p:bodyStyle>
    <p:otherStyle>
      <a:defPPr>
        <a:defRPr lang="en-US"/>
      </a:defPPr>
      <a:lvl1pPr marL="0" algn="l" defTabSz="1079708" rtl="0" eaLnBrk="1" latinLnBrk="0" hangingPunct="1">
        <a:defRPr sz="2100" kern="1200">
          <a:solidFill>
            <a:schemeClr val="tx1"/>
          </a:solidFill>
          <a:latin typeface="+mn-lt"/>
          <a:ea typeface="+mn-ea"/>
          <a:cs typeface="+mn-cs"/>
        </a:defRPr>
      </a:lvl1pPr>
      <a:lvl2pPr marL="539856" algn="l" defTabSz="1079708" rtl="0" eaLnBrk="1" latinLnBrk="0" hangingPunct="1">
        <a:defRPr sz="2100" kern="1200">
          <a:solidFill>
            <a:schemeClr val="tx1"/>
          </a:solidFill>
          <a:latin typeface="+mn-lt"/>
          <a:ea typeface="+mn-ea"/>
          <a:cs typeface="+mn-cs"/>
        </a:defRPr>
      </a:lvl2pPr>
      <a:lvl3pPr marL="1079708" algn="l" defTabSz="1079708" rtl="0" eaLnBrk="1" latinLnBrk="0" hangingPunct="1">
        <a:defRPr sz="2100" kern="1200">
          <a:solidFill>
            <a:schemeClr val="tx1"/>
          </a:solidFill>
          <a:latin typeface="+mn-lt"/>
          <a:ea typeface="+mn-ea"/>
          <a:cs typeface="+mn-cs"/>
        </a:defRPr>
      </a:lvl3pPr>
      <a:lvl4pPr marL="1619564" algn="l" defTabSz="1079708" rtl="0" eaLnBrk="1" latinLnBrk="0" hangingPunct="1">
        <a:defRPr sz="2100" kern="1200">
          <a:solidFill>
            <a:schemeClr val="tx1"/>
          </a:solidFill>
          <a:latin typeface="+mn-lt"/>
          <a:ea typeface="+mn-ea"/>
          <a:cs typeface="+mn-cs"/>
        </a:defRPr>
      </a:lvl4pPr>
      <a:lvl5pPr marL="2159418" algn="l" defTabSz="1079708" rtl="0" eaLnBrk="1" latinLnBrk="0" hangingPunct="1">
        <a:defRPr sz="2100" kern="1200">
          <a:solidFill>
            <a:schemeClr val="tx1"/>
          </a:solidFill>
          <a:latin typeface="+mn-lt"/>
          <a:ea typeface="+mn-ea"/>
          <a:cs typeface="+mn-cs"/>
        </a:defRPr>
      </a:lvl5pPr>
      <a:lvl6pPr marL="2699273" algn="l" defTabSz="1079708" rtl="0" eaLnBrk="1" latinLnBrk="0" hangingPunct="1">
        <a:defRPr sz="2100" kern="1200">
          <a:solidFill>
            <a:schemeClr val="tx1"/>
          </a:solidFill>
          <a:latin typeface="+mn-lt"/>
          <a:ea typeface="+mn-ea"/>
          <a:cs typeface="+mn-cs"/>
        </a:defRPr>
      </a:lvl6pPr>
      <a:lvl7pPr marL="3239127" algn="l" defTabSz="1079708" rtl="0" eaLnBrk="1" latinLnBrk="0" hangingPunct="1">
        <a:defRPr sz="2100" kern="1200">
          <a:solidFill>
            <a:schemeClr val="tx1"/>
          </a:solidFill>
          <a:latin typeface="+mn-lt"/>
          <a:ea typeface="+mn-ea"/>
          <a:cs typeface="+mn-cs"/>
        </a:defRPr>
      </a:lvl7pPr>
      <a:lvl8pPr marL="3778982" algn="l" defTabSz="1079708" rtl="0" eaLnBrk="1" latinLnBrk="0" hangingPunct="1">
        <a:defRPr sz="2100" kern="1200">
          <a:solidFill>
            <a:schemeClr val="tx1"/>
          </a:solidFill>
          <a:latin typeface="+mn-lt"/>
          <a:ea typeface="+mn-ea"/>
          <a:cs typeface="+mn-cs"/>
        </a:defRPr>
      </a:lvl8pPr>
      <a:lvl9pPr marL="4318837" algn="l" defTabSz="1079708"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 Target="slide9.xml"/><Relationship Id="rId7" Type="http://schemas.openxmlformats.org/officeDocument/2006/relationships/diagramColors" Target="../diagrams/colors1.xml"/><Relationship Id="rId2" Type="http://schemas.openxmlformats.org/officeDocument/2006/relationships/slideLayout" Target="../slideLayouts/slideLayout17.xml"/><Relationship Id="rId1" Type="http://schemas.openxmlformats.org/officeDocument/2006/relationships/tags" Target="../tags/tag1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7.emf"/><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hyperlink" Target="https://www.swift.com/sites/default/files/resources/swift_standards_guidelines_offshorecny.pdf" TargetMode="External"/><Relationship Id="rId2" Type="http://schemas.openxmlformats.org/officeDocument/2006/relationships/hyperlink" Target="http://www.swift.com/"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slideLayout" Target="../slideLayouts/slideLayout15.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slideLayout" Target="../slideLayouts/slideLayout15.xml"/><Relationship Id="rId1" Type="http://schemas.openxmlformats.org/officeDocument/2006/relationships/vmlDrawing" Target="../drawings/vmlDrawing2.vml"/><Relationship Id="rId4" Type="http://schemas.openxmlformats.org/officeDocument/2006/relationships/image" Target="../media/image10.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hyperlink" Target="http://www.pbc.gov.cn/goutongjiaoliu/113456/113469/3330621/index.html" TargetMode="External"/><Relationship Id="rId2" Type="http://schemas.openxmlformats.org/officeDocument/2006/relationships/slideLayout" Target="../slideLayouts/slideLayout15.xml"/><Relationship Id="rId1" Type="http://schemas.openxmlformats.org/officeDocument/2006/relationships/tags" Target="../tags/tag1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5.xml"/><Relationship Id="rId1" Type="http://schemas.openxmlformats.org/officeDocument/2006/relationships/tags" Target="../tags/tag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6.xml"/><Relationship Id="rId1" Type="http://schemas.openxmlformats.org/officeDocument/2006/relationships/tags" Target="../tags/tag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tags" Target="../tags/tag9.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5.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ctrTitle"/>
          </p:nvPr>
        </p:nvSpPr>
        <p:spPr/>
        <p:txBody>
          <a:bodyPr/>
          <a:lstStyle/>
          <a:p>
            <a:r>
              <a:rPr lang="en-GB" sz="3200" dirty="0" smtClean="0"/>
              <a:t>China Access Market Practices</a:t>
            </a:r>
            <a:br>
              <a:rPr lang="en-GB" sz="3200" dirty="0" smtClean="0"/>
            </a:br>
            <a:r>
              <a:rPr lang="en-GB" sz="3200" dirty="0" smtClean="0"/>
              <a:t/>
            </a:r>
            <a:br>
              <a:rPr lang="en-GB" sz="3200" dirty="0" smtClean="0"/>
            </a:br>
            <a:r>
              <a:rPr lang="en-GB" sz="1600" dirty="0" smtClean="0"/>
              <a:t/>
            </a:r>
            <a:br>
              <a:rPr lang="en-GB" sz="1600" dirty="0" smtClean="0"/>
            </a:br>
            <a:r>
              <a:rPr lang="en-GB" sz="1600" i="1" dirty="0" smtClean="0"/>
              <a:t>RMPG discussion</a:t>
            </a:r>
            <a:endParaRPr lang="en-GB" sz="1600" i="1" dirty="0"/>
          </a:p>
        </p:txBody>
      </p:sp>
      <p:sp>
        <p:nvSpPr>
          <p:cNvPr id="21" name="Text Placeholder 20"/>
          <p:cNvSpPr>
            <a:spLocks noGrp="1"/>
          </p:cNvSpPr>
          <p:nvPr>
            <p:ph type="body" sz="quarter" idx="12"/>
          </p:nvPr>
        </p:nvSpPr>
        <p:spPr/>
        <p:txBody>
          <a:bodyPr/>
          <a:lstStyle/>
          <a:p>
            <a:r>
              <a:rPr lang="en-GB" dirty="0" smtClean="0"/>
              <a:t>October 2018</a:t>
            </a:r>
            <a:endParaRPr lang="en-GB" dirty="0"/>
          </a:p>
        </p:txBody>
      </p:sp>
      <p:sp>
        <p:nvSpPr>
          <p:cNvPr id="22" name="Text Placeholder 21"/>
          <p:cNvSpPr>
            <a:spLocks noGrp="1"/>
          </p:cNvSpPr>
          <p:nvPr>
            <p:ph type="body" sz="quarter" idx="13"/>
          </p:nvPr>
        </p:nvSpPr>
        <p:spPr>
          <a:xfrm>
            <a:off x="2592364" y="4072600"/>
            <a:ext cx="7059050" cy="622059"/>
          </a:xfrm>
        </p:spPr>
        <p:txBody>
          <a:bodyPr/>
          <a:lstStyle/>
          <a:p>
            <a:r>
              <a:rPr lang="en-GB" dirty="0" smtClean="0"/>
              <a:t>Lisa </a:t>
            </a:r>
            <a:r>
              <a:rPr lang="en-GB" dirty="0" smtClean="0"/>
              <a:t>O’Connor, Jason Brasile, </a:t>
            </a:r>
            <a:r>
              <a:rPr lang="en-GB" dirty="0" smtClean="0"/>
              <a:t>Harry Huang </a:t>
            </a:r>
            <a:endParaRPr lang="en-GB" dirty="0"/>
          </a:p>
        </p:txBody>
      </p:sp>
    </p:spTree>
    <p:extLst>
      <p:ext uri="{BB962C8B-B14F-4D97-AF65-F5344CB8AC3E}">
        <p14:creationId xmlns:p14="http://schemas.microsoft.com/office/powerpoint/2010/main" val="3290766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hlinkClick r:id="rId3" action="ppaction://hlinksldjump"/>
          </p:cNvPr>
          <p:cNvSpPr/>
          <p:nvPr/>
        </p:nvSpPr>
        <p:spPr>
          <a:xfrm>
            <a:off x="10277593" y="5772566"/>
            <a:ext cx="490572" cy="2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Title 3"/>
          <p:cNvSpPr>
            <a:spLocks noGrp="1"/>
          </p:cNvSpPr>
          <p:nvPr>
            <p:ph type="title"/>
          </p:nvPr>
        </p:nvSpPr>
        <p:spPr>
          <a:xfrm>
            <a:off x="224490" y="50319"/>
            <a:ext cx="8152062" cy="327269"/>
          </a:xfrm>
        </p:spPr>
        <p:txBody>
          <a:bodyPr/>
          <a:lstStyle/>
          <a:p>
            <a:r>
              <a:rPr lang="en-US" dirty="0" smtClean="0"/>
              <a:t>Major </a:t>
            </a:r>
            <a:r>
              <a:rPr lang="en-US" dirty="0"/>
              <a:t>Impact from </a:t>
            </a:r>
            <a:r>
              <a:rPr lang="en-US" dirty="0" smtClean="0"/>
              <a:t>Bond Index </a:t>
            </a:r>
            <a:r>
              <a:rPr lang="en-US" dirty="0"/>
              <a:t>Inclusion</a:t>
            </a:r>
          </a:p>
        </p:txBody>
      </p:sp>
      <p:graphicFrame>
        <p:nvGraphicFramePr>
          <p:cNvPr id="11" name="Diagram 10"/>
          <p:cNvGraphicFramePr/>
          <p:nvPr>
            <p:extLst>
              <p:ext uri="{D42A27DB-BD31-4B8C-83A1-F6EECF244321}">
                <p14:modId xmlns:p14="http://schemas.microsoft.com/office/powerpoint/2010/main" val="1573268530"/>
              </p:ext>
            </p:extLst>
          </p:nvPr>
        </p:nvGraphicFramePr>
        <p:xfrm>
          <a:off x="159934" y="2642222"/>
          <a:ext cx="10215593" cy="29283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TextBox 11"/>
          <p:cNvSpPr txBox="1"/>
          <p:nvPr/>
        </p:nvSpPr>
        <p:spPr>
          <a:xfrm>
            <a:off x="1127193" y="2697108"/>
            <a:ext cx="8926372" cy="415498"/>
          </a:xfrm>
          <a:prstGeom prst="rect">
            <a:avLst/>
          </a:prstGeom>
          <a:noFill/>
        </p:spPr>
        <p:txBody>
          <a:bodyPr wrap="square" rtlCol="0">
            <a:spAutoFit/>
          </a:bodyPr>
          <a:lstStyle/>
          <a:p>
            <a:pPr marL="171450" indent="-171450" algn="l">
              <a:spcAft>
                <a:spcPts val="600"/>
              </a:spcAft>
              <a:buFont typeface="Arial" panose="020B0604020202020204" pitchFamily="34" charset="0"/>
              <a:buChar char="•"/>
            </a:pPr>
            <a:r>
              <a:rPr lang="en-US" sz="800" dirty="0" smtClean="0"/>
              <a:t>Starting from April 2019, </a:t>
            </a:r>
            <a:r>
              <a:rPr lang="en-US" sz="800" b="1" dirty="0" smtClean="0"/>
              <a:t>Bloomberg Barclays Global Aggregate Index </a:t>
            </a:r>
            <a:r>
              <a:rPr lang="en-US" sz="800" dirty="0" smtClean="0"/>
              <a:t>will include Chinese RMB-denominated government and policy bank bonds, phased in over a 20-month period. </a:t>
            </a:r>
          </a:p>
          <a:p>
            <a:pPr marL="171450" indent="-171450" algn="l">
              <a:spcAft>
                <a:spcPts val="600"/>
              </a:spcAft>
              <a:buFont typeface="Arial" panose="020B0604020202020204" pitchFamily="34" charset="0"/>
              <a:buChar char="•"/>
            </a:pPr>
            <a:r>
              <a:rPr lang="en-US" sz="800" dirty="0" smtClean="0"/>
              <a:t>The index would include 386 Chinese bonds and represent 5.49% of a US$53.73 trillion index</a:t>
            </a:r>
            <a:r>
              <a:rPr lang="en-US" sz="800" baseline="30000" dirty="0" smtClean="0"/>
              <a:t>1</a:t>
            </a:r>
            <a:r>
              <a:rPr lang="en-US" sz="800" dirty="0" smtClean="0"/>
              <a:t>. </a:t>
            </a:r>
          </a:p>
        </p:txBody>
      </p:sp>
      <p:sp>
        <p:nvSpPr>
          <p:cNvPr id="13" name="TextBox 12"/>
          <p:cNvSpPr txBox="1"/>
          <p:nvPr/>
        </p:nvSpPr>
        <p:spPr>
          <a:xfrm>
            <a:off x="1142450" y="3528444"/>
            <a:ext cx="9253848" cy="830997"/>
          </a:xfrm>
          <a:prstGeom prst="rect">
            <a:avLst/>
          </a:prstGeom>
          <a:noFill/>
        </p:spPr>
        <p:txBody>
          <a:bodyPr wrap="square" rtlCol="0">
            <a:spAutoFit/>
          </a:bodyPr>
          <a:lstStyle/>
          <a:p>
            <a:pPr marL="171450" lvl="0" indent="-171450" algn="l">
              <a:buFont typeface="Arial" panose="020B0604020202020204" pitchFamily="34" charset="0"/>
              <a:buChar char="•"/>
            </a:pPr>
            <a:r>
              <a:rPr lang="en-US" sz="800" dirty="0"/>
              <a:t>Effective in February 2018, China onshore bonds are included </a:t>
            </a:r>
            <a:r>
              <a:rPr lang="en-US" sz="800" dirty="0" smtClean="0"/>
              <a:t>to:</a:t>
            </a:r>
            <a:r>
              <a:rPr lang="en-US" sz="800" baseline="30000" dirty="0" smtClean="0"/>
              <a:t>2</a:t>
            </a:r>
          </a:p>
          <a:p>
            <a:pPr marL="404813" lvl="0" indent="-234950" algn="l">
              <a:buFont typeface="+mj-lt"/>
              <a:buAutoNum type="arabicParenR"/>
            </a:pPr>
            <a:r>
              <a:rPr lang="en-US" sz="800" b="1" dirty="0" smtClean="0"/>
              <a:t>EM </a:t>
            </a:r>
            <a:r>
              <a:rPr lang="en-US" sz="800" b="1" dirty="0"/>
              <a:t>Government Bond Index (EMGBI) </a:t>
            </a:r>
            <a:endParaRPr lang="en-US" sz="800" dirty="0" smtClean="0"/>
          </a:p>
          <a:p>
            <a:pPr marL="404813" lvl="0" indent="-234950" algn="l">
              <a:buFont typeface="+mj-lt"/>
              <a:buAutoNum type="arabicParenR"/>
            </a:pPr>
            <a:r>
              <a:rPr lang="en-US" sz="800" b="1" dirty="0" smtClean="0"/>
              <a:t>Asian </a:t>
            </a:r>
            <a:r>
              <a:rPr lang="en-US" sz="800" b="1" dirty="0"/>
              <a:t>Government Bond Index (AGBI)</a:t>
            </a:r>
            <a:r>
              <a:rPr lang="en-US" sz="800" dirty="0"/>
              <a:t> </a:t>
            </a:r>
            <a:endParaRPr lang="en-US" sz="800" dirty="0" smtClean="0"/>
          </a:p>
          <a:p>
            <a:pPr marL="404813" lvl="0" indent="-234950" algn="l">
              <a:buFont typeface="+mj-lt"/>
              <a:buAutoNum type="arabicParenR"/>
            </a:pPr>
            <a:r>
              <a:rPr lang="en-US" sz="800" b="1" dirty="0" smtClean="0"/>
              <a:t>Asia </a:t>
            </a:r>
            <a:r>
              <a:rPr lang="en-US" sz="800" b="1" dirty="0"/>
              <a:t>Pacific Government </a:t>
            </a:r>
            <a:r>
              <a:rPr lang="en-US" sz="800" b="1" dirty="0" smtClean="0"/>
              <a:t> Bond Index</a:t>
            </a:r>
            <a:r>
              <a:rPr lang="en-US" sz="800" dirty="0" smtClean="0"/>
              <a:t> </a:t>
            </a:r>
            <a:r>
              <a:rPr lang="en-US" sz="800" b="1" dirty="0" smtClean="0"/>
              <a:t>(APGIB)</a:t>
            </a:r>
            <a:endParaRPr lang="en-US" sz="800" b="1" dirty="0"/>
          </a:p>
          <a:p>
            <a:pPr marL="404813" lvl="0" indent="-234950" algn="l">
              <a:buFont typeface="+mj-lt"/>
              <a:buAutoNum type="arabicParenR"/>
            </a:pPr>
            <a:r>
              <a:rPr lang="en-US" sz="800" b="1" dirty="0" smtClean="0"/>
              <a:t>Emerging Markets Government Bond Index-Capped (AGBI-Capped) </a:t>
            </a:r>
            <a:r>
              <a:rPr lang="en-US" sz="800" dirty="0" smtClean="0"/>
              <a:t>– newly created</a:t>
            </a:r>
          </a:p>
          <a:p>
            <a:pPr marL="404813" lvl="0" indent="-234950" algn="l">
              <a:buFont typeface="+mj-lt"/>
              <a:buAutoNum type="arabicParenR"/>
            </a:pPr>
            <a:r>
              <a:rPr lang="en-US" sz="800" b="1" dirty="0" smtClean="0"/>
              <a:t>Asian Government Bond Index-Capped (AGBI-Capped) </a:t>
            </a:r>
            <a:r>
              <a:rPr lang="en-US" sz="800" dirty="0" smtClean="0"/>
              <a:t>– new created</a:t>
            </a:r>
          </a:p>
        </p:txBody>
      </p:sp>
      <p:sp>
        <p:nvSpPr>
          <p:cNvPr id="14" name="TextBox 13"/>
          <p:cNvSpPr txBox="1"/>
          <p:nvPr/>
        </p:nvSpPr>
        <p:spPr>
          <a:xfrm>
            <a:off x="1127194" y="4603625"/>
            <a:ext cx="9343755" cy="415498"/>
          </a:xfrm>
          <a:prstGeom prst="rect">
            <a:avLst/>
          </a:prstGeom>
          <a:noFill/>
        </p:spPr>
        <p:txBody>
          <a:bodyPr wrap="square" rtlCol="0">
            <a:spAutoFit/>
          </a:bodyPr>
          <a:lstStyle/>
          <a:p>
            <a:pPr marL="171450" lvl="0" indent="-171450" algn="l">
              <a:spcAft>
                <a:spcPts val="600"/>
              </a:spcAft>
              <a:buFont typeface="Arial" panose="020B0604020202020204" pitchFamily="34" charset="0"/>
              <a:buChar char="•"/>
            </a:pPr>
            <a:r>
              <a:rPr lang="en-US" sz="800" dirty="0"/>
              <a:t>China onshore bonds placed under review for inclusion in JPM’s fixed income </a:t>
            </a:r>
            <a:r>
              <a:rPr lang="en-US" sz="800" dirty="0" smtClean="0"/>
              <a:t>indices</a:t>
            </a:r>
          </a:p>
          <a:p>
            <a:pPr marL="171450" lvl="0" indent="-171450" algn="l">
              <a:spcAft>
                <a:spcPts val="600"/>
              </a:spcAft>
              <a:buFont typeface="Arial" panose="020B0604020202020204" pitchFamily="34" charset="0"/>
              <a:buChar char="•"/>
            </a:pPr>
            <a:r>
              <a:rPr lang="en-US" sz="800" dirty="0" smtClean="0"/>
              <a:t>Possible </a:t>
            </a:r>
            <a:r>
              <a:rPr lang="en-US" sz="800" dirty="0"/>
              <a:t>inclusion in </a:t>
            </a:r>
            <a:r>
              <a:rPr lang="en-US" sz="800" b="1" dirty="0"/>
              <a:t>JPM Government Bond Index (GBI)</a:t>
            </a:r>
            <a:r>
              <a:rPr lang="en-US" sz="800" dirty="0"/>
              <a:t> series and other investment grade </a:t>
            </a:r>
            <a:r>
              <a:rPr lang="en-US" sz="800" dirty="0" smtClean="0"/>
              <a:t>indices</a:t>
            </a:r>
          </a:p>
        </p:txBody>
      </p:sp>
      <p:sp>
        <p:nvSpPr>
          <p:cNvPr id="15" name="TextBox 14"/>
          <p:cNvSpPr txBox="1"/>
          <p:nvPr/>
        </p:nvSpPr>
        <p:spPr>
          <a:xfrm>
            <a:off x="1381325" y="1964433"/>
            <a:ext cx="8007785" cy="461665"/>
          </a:xfrm>
          <a:prstGeom prst="rect">
            <a:avLst/>
          </a:prstGeom>
          <a:solidFill>
            <a:schemeClr val="accent3"/>
          </a:solidFill>
        </p:spPr>
        <p:txBody>
          <a:bodyPr wrap="square" rtlCol="0">
            <a:spAutoFit/>
          </a:bodyPr>
          <a:lstStyle/>
          <a:p>
            <a:r>
              <a:rPr lang="en-US" sz="1200" b="1" i="1" dirty="0" smtClean="0">
                <a:solidFill>
                  <a:schemeClr val="bg1"/>
                </a:solidFill>
              </a:rPr>
              <a:t>Market </a:t>
            </a:r>
            <a:r>
              <a:rPr lang="en-US" sz="1200" b="1" i="1" dirty="0">
                <a:solidFill>
                  <a:schemeClr val="bg1"/>
                </a:solidFill>
              </a:rPr>
              <a:t>estimated </a:t>
            </a:r>
            <a:r>
              <a:rPr lang="en-US" sz="1200" b="1" i="1" dirty="0" smtClean="0">
                <a:solidFill>
                  <a:schemeClr val="bg1"/>
                </a:solidFill>
              </a:rPr>
              <a:t>US$ 262 </a:t>
            </a:r>
            <a:r>
              <a:rPr lang="en-US" sz="1200" b="1" i="1" dirty="0">
                <a:solidFill>
                  <a:schemeClr val="bg1"/>
                </a:solidFill>
              </a:rPr>
              <a:t>billion of offshore deployment </a:t>
            </a:r>
            <a:endParaRPr lang="en-US" sz="1200" b="1" i="1" dirty="0" smtClean="0">
              <a:solidFill>
                <a:schemeClr val="bg1"/>
              </a:solidFill>
            </a:endParaRPr>
          </a:p>
          <a:p>
            <a:r>
              <a:rPr lang="en-US" sz="1200" b="1" i="1" dirty="0" smtClean="0">
                <a:solidFill>
                  <a:schemeClr val="bg1"/>
                </a:solidFill>
              </a:rPr>
              <a:t>to China </a:t>
            </a:r>
            <a:r>
              <a:rPr lang="en-US" sz="1200" b="1" i="1" dirty="0">
                <a:solidFill>
                  <a:schemeClr val="bg1"/>
                </a:solidFill>
              </a:rPr>
              <a:t>onshore bonds </a:t>
            </a:r>
            <a:r>
              <a:rPr lang="en-US" sz="1200" b="1" i="1" dirty="0" smtClean="0">
                <a:solidFill>
                  <a:schemeClr val="bg1"/>
                </a:solidFill>
              </a:rPr>
              <a:t>catalyzed </a:t>
            </a:r>
            <a:r>
              <a:rPr lang="en-US" sz="1200" b="1" i="1" dirty="0">
                <a:solidFill>
                  <a:schemeClr val="bg1"/>
                </a:solidFill>
              </a:rPr>
              <a:t>by </a:t>
            </a:r>
            <a:r>
              <a:rPr lang="en-US" sz="1200" b="1" i="1" dirty="0" smtClean="0">
                <a:solidFill>
                  <a:schemeClr val="bg1"/>
                </a:solidFill>
              </a:rPr>
              <a:t>index </a:t>
            </a:r>
            <a:r>
              <a:rPr lang="en-US" sz="1200" b="1" i="1" dirty="0">
                <a:solidFill>
                  <a:schemeClr val="bg1"/>
                </a:solidFill>
              </a:rPr>
              <a:t>inclusion </a:t>
            </a:r>
            <a:endParaRPr lang="en-US" sz="1200" baseline="0" dirty="0">
              <a:solidFill>
                <a:schemeClr val="bg1"/>
              </a:solidFill>
              <a:ea typeface="+mj-ea"/>
            </a:endParaRPr>
          </a:p>
        </p:txBody>
      </p:sp>
      <p:sp>
        <p:nvSpPr>
          <p:cNvPr id="16" name="TextBox 62"/>
          <p:cNvSpPr txBox="1">
            <a:spLocks noChangeArrowheads="1"/>
          </p:cNvSpPr>
          <p:nvPr/>
        </p:nvSpPr>
        <p:spPr bwMode="gray">
          <a:xfrm>
            <a:off x="1127193" y="5298967"/>
            <a:ext cx="86198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nchor="t">
            <a:spAutoFit/>
          </a:bodyPr>
          <a:lstStyle>
            <a:defPPr>
              <a:defRPr lang="en-US"/>
            </a:defPPr>
            <a:lvl1pPr algn="l">
              <a:lnSpc>
                <a:spcPct val="100000"/>
              </a:lnSpc>
              <a:buFont typeface="Symbol" pitchFamily="18" charset="2"/>
              <a:buNone/>
              <a:defRPr sz="800">
                <a:latin typeface="+mn-lt"/>
                <a:ea typeface="+mn-ea"/>
              </a:defRPr>
            </a:lvl1pPr>
          </a:lstStyle>
          <a:p>
            <a:r>
              <a:rPr lang="en-US" i="1" baseline="30000" dirty="0" smtClean="0"/>
              <a:t>1</a:t>
            </a:r>
            <a:r>
              <a:rPr lang="en-US" i="1" dirty="0" smtClean="0"/>
              <a:t>Source: </a:t>
            </a:r>
            <a:r>
              <a:rPr lang="en-US" i="1" dirty="0"/>
              <a:t>Bloomberg press </a:t>
            </a:r>
            <a:r>
              <a:rPr lang="en-US" i="1" dirty="0" smtClean="0"/>
              <a:t>announcement, </a:t>
            </a:r>
            <a:r>
              <a:rPr lang="en-US" i="1" dirty="0"/>
              <a:t>issued </a:t>
            </a:r>
            <a:r>
              <a:rPr lang="en-US" i="1" dirty="0" smtClean="0"/>
              <a:t>on 23 Mar 2018</a:t>
            </a:r>
          </a:p>
          <a:p>
            <a:r>
              <a:rPr lang="en-US" i="1" baseline="30000" dirty="0" smtClean="0"/>
              <a:t>2</a:t>
            </a:r>
            <a:r>
              <a:rPr lang="en-US" i="1" dirty="0" smtClean="0"/>
              <a:t>Source: The Yield Book announcement  “China Inclusion to the Government Bond Indexes”, issued on 31 Jan 2018 </a:t>
            </a:r>
            <a:endParaRPr lang="en-US" i="1" baseline="30000" dirty="0" smtClean="0"/>
          </a:p>
        </p:txBody>
      </p:sp>
      <p:graphicFrame>
        <p:nvGraphicFramePr>
          <p:cNvPr id="5" name="Table 4"/>
          <p:cNvGraphicFramePr>
            <a:graphicFrameLocks noGrp="1"/>
          </p:cNvGraphicFramePr>
          <p:nvPr>
            <p:extLst>
              <p:ext uri="{D42A27DB-BD31-4B8C-83A1-F6EECF244321}">
                <p14:modId xmlns:p14="http://schemas.microsoft.com/office/powerpoint/2010/main" val="3481734546"/>
              </p:ext>
            </p:extLst>
          </p:nvPr>
        </p:nvGraphicFramePr>
        <p:xfrm>
          <a:off x="1370939" y="592462"/>
          <a:ext cx="8028312" cy="1386959"/>
        </p:xfrm>
        <a:graphic>
          <a:graphicData uri="http://schemas.openxmlformats.org/drawingml/2006/table">
            <a:tbl>
              <a:tblPr firstRow="1" bandRow="1">
                <a:tableStyleId>{5C22544A-7EE6-4342-B048-85BDC9FD1C3A}</a:tableStyleId>
              </a:tblPr>
              <a:tblGrid>
                <a:gridCol w="2575707">
                  <a:extLst>
                    <a:ext uri="{9D8B030D-6E8A-4147-A177-3AD203B41FA5}">
                      <a16:colId xmlns="" xmlns:a16="http://schemas.microsoft.com/office/drawing/2014/main" val="20000"/>
                    </a:ext>
                  </a:extLst>
                </a:gridCol>
                <a:gridCol w="1817535">
                  <a:extLst>
                    <a:ext uri="{9D8B030D-6E8A-4147-A177-3AD203B41FA5}">
                      <a16:colId xmlns="" xmlns:a16="http://schemas.microsoft.com/office/drawing/2014/main" val="20001"/>
                    </a:ext>
                  </a:extLst>
                </a:gridCol>
                <a:gridCol w="1817535">
                  <a:extLst>
                    <a:ext uri="{9D8B030D-6E8A-4147-A177-3AD203B41FA5}">
                      <a16:colId xmlns="" xmlns:a16="http://schemas.microsoft.com/office/drawing/2014/main" val="20002"/>
                    </a:ext>
                  </a:extLst>
                </a:gridCol>
                <a:gridCol w="1817535">
                  <a:extLst>
                    <a:ext uri="{9D8B030D-6E8A-4147-A177-3AD203B41FA5}">
                      <a16:colId xmlns="" xmlns:a16="http://schemas.microsoft.com/office/drawing/2014/main" val="20003"/>
                    </a:ext>
                  </a:extLst>
                </a:gridCol>
              </a:tblGrid>
              <a:tr h="378121">
                <a:tc>
                  <a:txBody>
                    <a:bodyPr/>
                    <a:lstStyle/>
                    <a:p>
                      <a:r>
                        <a:rPr lang="en-US" sz="1000" dirty="0" smtClean="0"/>
                        <a:t>Major Bond Index</a:t>
                      </a:r>
                      <a:endParaRPr lang="en-US" sz="1000" dirty="0"/>
                    </a:p>
                  </a:txBody>
                  <a:tcPr marL="99705" marR="99705" marT="40513" marB="40513"/>
                </a:tc>
                <a:tc>
                  <a:txBody>
                    <a:bodyPr/>
                    <a:lstStyle/>
                    <a:p>
                      <a:pPr algn="ctr"/>
                      <a:r>
                        <a:rPr lang="en-US" sz="1000" dirty="0" smtClean="0"/>
                        <a:t>Estimate passive</a:t>
                      </a:r>
                      <a:r>
                        <a:rPr lang="en-US" sz="1000" baseline="0" dirty="0" smtClean="0"/>
                        <a:t> AUM (</a:t>
                      </a:r>
                      <a:r>
                        <a:rPr lang="en-US" sz="1000" baseline="0" dirty="0" err="1" smtClean="0"/>
                        <a:t>US$bn</a:t>
                      </a:r>
                      <a:r>
                        <a:rPr lang="en-US" sz="1000" baseline="0" dirty="0" smtClean="0"/>
                        <a:t>)</a:t>
                      </a:r>
                      <a:endParaRPr lang="en-US" sz="1000" dirty="0"/>
                    </a:p>
                  </a:txBody>
                  <a:tcPr marL="99705" marR="99705" marT="40513" marB="40513"/>
                </a:tc>
                <a:tc>
                  <a:txBody>
                    <a:bodyPr/>
                    <a:lstStyle/>
                    <a:p>
                      <a:pPr algn="ctr"/>
                      <a:r>
                        <a:rPr lang="en-US" sz="1000" dirty="0" smtClean="0"/>
                        <a:t>Estimated weight</a:t>
                      </a:r>
                      <a:endParaRPr lang="en-US" sz="1000" dirty="0"/>
                    </a:p>
                  </a:txBody>
                  <a:tcPr marL="99705" marR="99705" marT="40513" marB="40513"/>
                </a:tc>
                <a:tc>
                  <a:txBody>
                    <a:bodyPr/>
                    <a:lstStyle/>
                    <a:p>
                      <a:pPr algn="ctr"/>
                      <a:r>
                        <a:rPr lang="en-US" sz="1000" dirty="0" smtClean="0"/>
                        <a:t>Estimate</a:t>
                      </a:r>
                      <a:r>
                        <a:rPr lang="en-US" sz="1000" baseline="0" dirty="0" smtClean="0"/>
                        <a:t> inflow (</a:t>
                      </a:r>
                      <a:r>
                        <a:rPr lang="en-US" sz="1000" baseline="0" dirty="0" err="1" smtClean="0"/>
                        <a:t>US$bn</a:t>
                      </a:r>
                      <a:r>
                        <a:rPr lang="en-US" sz="1000" baseline="0" dirty="0" smtClean="0"/>
                        <a:t>)</a:t>
                      </a:r>
                      <a:endParaRPr lang="en-US" sz="1000" dirty="0"/>
                    </a:p>
                  </a:txBody>
                  <a:tcPr marL="99705" marR="99705" marT="40513" marB="40513"/>
                </a:tc>
                <a:extLst>
                  <a:ext uri="{0D108BD9-81ED-4DB2-BD59-A6C34878D82A}">
                    <a16:rowId xmlns="" xmlns:a16="http://schemas.microsoft.com/office/drawing/2014/main" val="10000"/>
                  </a:ext>
                </a:extLst>
              </a:tr>
              <a:tr h="378121">
                <a:tc>
                  <a:txBody>
                    <a:bodyPr/>
                    <a:lstStyle/>
                    <a:p>
                      <a:r>
                        <a:rPr lang="en-US" sz="1000" dirty="0" smtClean="0"/>
                        <a:t>JP Morgan Government</a:t>
                      </a:r>
                      <a:r>
                        <a:rPr lang="en-US" sz="1000" baseline="0" dirty="0" smtClean="0"/>
                        <a:t> Bond Index-Emerging Markets</a:t>
                      </a:r>
                      <a:endParaRPr lang="en-US" sz="1000" dirty="0"/>
                    </a:p>
                  </a:txBody>
                  <a:tcPr marL="99705" marR="99705" marT="40513" marB="40513"/>
                </a:tc>
                <a:tc>
                  <a:txBody>
                    <a:bodyPr/>
                    <a:lstStyle/>
                    <a:p>
                      <a:pPr algn="ctr"/>
                      <a:r>
                        <a:rPr lang="en-US" sz="1000" dirty="0" smtClean="0"/>
                        <a:t>250</a:t>
                      </a:r>
                      <a:endParaRPr lang="en-US" sz="1000" dirty="0"/>
                    </a:p>
                  </a:txBody>
                  <a:tcPr marL="99705" marR="99705" marT="40513" marB="40513"/>
                </a:tc>
                <a:tc>
                  <a:txBody>
                    <a:bodyPr/>
                    <a:lstStyle/>
                    <a:p>
                      <a:pPr algn="ctr"/>
                      <a:r>
                        <a:rPr lang="en-US" sz="1000" dirty="0" smtClean="0"/>
                        <a:t>10%</a:t>
                      </a:r>
                      <a:endParaRPr lang="en-US" sz="1000" dirty="0"/>
                    </a:p>
                  </a:txBody>
                  <a:tcPr marL="99705" marR="99705" marT="40513" marB="40513"/>
                </a:tc>
                <a:tc>
                  <a:txBody>
                    <a:bodyPr/>
                    <a:lstStyle/>
                    <a:p>
                      <a:pPr algn="ctr"/>
                      <a:r>
                        <a:rPr lang="en-US" sz="1000" dirty="0" smtClean="0"/>
                        <a:t>25</a:t>
                      </a:r>
                      <a:endParaRPr lang="en-US" sz="1000" dirty="0"/>
                    </a:p>
                  </a:txBody>
                  <a:tcPr marL="99705" marR="99705" marT="40513" marB="40513"/>
                </a:tc>
                <a:extLst>
                  <a:ext uri="{0D108BD9-81ED-4DB2-BD59-A6C34878D82A}">
                    <a16:rowId xmlns="" xmlns:a16="http://schemas.microsoft.com/office/drawing/2014/main" val="10001"/>
                  </a:ext>
                </a:extLst>
              </a:tr>
              <a:tr h="378121">
                <a:tc>
                  <a:txBody>
                    <a:bodyPr/>
                    <a:lstStyle/>
                    <a:p>
                      <a:r>
                        <a:rPr lang="en-US" sz="1000" dirty="0" smtClean="0"/>
                        <a:t>Bloomberg-Barclays Global Aggregate</a:t>
                      </a:r>
                      <a:endParaRPr lang="en-US" sz="1000" dirty="0"/>
                    </a:p>
                  </a:txBody>
                  <a:tcPr marL="99705" marR="99705" marT="40513" marB="40513"/>
                </a:tc>
                <a:tc>
                  <a:txBody>
                    <a:bodyPr/>
                    <a:lstStyle/>
                    <a:p>
                      <a:pPr algn="ctr"/>
                      <a:r>
                        <a:rPr lang="en-US" sz="1000" dirty="0" smtClean="0"/>
                        <a:t>2,500</a:t>
                      </a:r>
                      <a:endParaRPr lang="en-US" sz="1000" dirty="0"/>
                    </a:p>
                  </a:txBody>
                  <a:tcPr marL="99705" marR="99705" marT="40513" marB="40513"/>
                </a:tc>
                <a:tc>
                  <a:txBody>
                    <a:bodyPr/>
                    <a:lstStyle/>
                    <a:p>
                      <a:pPr algn="ctr"/>
                      <a:r>
                        <a:rPr lang="en-US" sz="1000" dirty="0" smtClean="0"/>
                        <a:t>5.49%</a:t>
                      </a:r>
                      <a:endParaRPr lang="en-US" sz="1000" dirty="0"/>
                    </a:p>
                  </a:txBody>
                  <a:tcPr marL="99705" marR="99705" marT="40513" marB="40513"/>
                </a:tc>
                <a:tc>
                  <a:txBody>
                    <a:bodyPr/>
                    <a:lstStyle/>
                    <a:p>
                      <a:pPr algn="ctr"/>
                      <a:r>
                        <a:rPr lang="en-US" sz="1000" dirty="0" smtClean="0"/>
                        <a:t>137</a:t>
                      </a:r>
                      <a:endParaRPr lang="en-US" sz="1000" dirty="0"/>
                    </a:p>
                  </a:txBody>
                  <a:tcPr marL="99705" marR="99705" marT="40513" marB="40513"/>
                </a:tc>
                <a:extLst>
                  <a:ext uri="{0D108BD9-81ED-4DB2-BD59-A6C34878D82A}">
                    <a16:rowId xmlns="" xmlns:a16="http://schemas.microsoft.com/office/drawing/2014/main" val="10002"/>
                  </a:ext>
                </a:extLst>
              </a:tr>
              <a:tr h="237186">
                <a:tc>
                  <a:txBody>
                    <a:bodyPr/>
                    <a:lstStyle/>
                    <a:p>
                      <a:r>
                        <a:rPr lang="en-US" sz="1000" dirty="0" smtClean="0"/>
                        <a:t>World Government Bond Index</a:t>
                      </a:r>
                      <a:endParaRPr lang="en-US" sz="1000" dirty="0"/>
                    </a:p>
                  </a:txBody>
                  <a:tcPr marL="99705" marR="99705" marT="40513" marB="40513"/>
                </a:tc>
                <a:tc>
                  <a:txBody>
                    <a:bodyPr/>
                    <a:lstStyle/>
                    <a:p>
                      <a:pPr algn="ctr"/>
                      <a:r>
                        <a:rPr lang="en-US" sz="1000" dirty="0" smtClean="0"/>
                        <a:t>2,000</a:t>
                      </a:r>
                      <a:endParaRPr lang="en-US" sz="1000" dirty="0"/>
                    </a:p>
                  </a:txBody>
                  <a:tcPr marL="99705" marR="99705" marT="40513" marB="40513"/>
                </a:tc>
                <a:tc>
                  <a:txBody>
                    <a:bodyPr/>
                    <a:lstStyle/>
                    <a:p>
                      <a:pPr algn="ctr"/>
                      <a:r>
                        <a:rPr lang="en-US" sz="1000" dirty="0" smtClean="0"/>
                        <a:t>5%</a:t>
                      </a:r>
                      <a:endParaRPr lang="en-US" sz="1000" dirty="0"/>
                    </a:p>
                  </a:txBody>
                  <a:tcPr marL="99705" marR="99705" marT="40513" marB="40513"/>
                </a:tc>
                <a:tc>
                  <a:txBody>
                    <a:bodyPr/>
                    <a:lstStyle/>
                    <a:p>
                      <a:pPr algn="ctr"/>
                      <a:r>
                        <a:rPr lang="en-US" sz="1000" dirty="0" smtClean="0"/>
                        <a:t>100</a:t>
                      </a:r>
                      <a:endParaRPr lang="en-US" sz="1000" dirty="0"/>
                    </a:p>
                  </a:txBody>
                  <a:tcPr marL="99705" marR="99705" marT="40513" marB="40513"/>
                </a:tc>
                <a:extLst>
                  <a:ext uri="{0D108BD9-81ED-4DB2-BD59-A6C34878D82A}">
                    <a16:rowId xmlns="" xmlns:a16="http://schemas.microsoft.com/office/drawing/2014/main" val="10003"/>
                  </a:ext>
                </a:extLst>
              </a:tr>
            </a:tbl>
          </a:graphicData>
        </a:graphic>
      </p:graphicFrame>
      <p:sp>
        <p:nvSpPr>
          <p:cNvPr id="18" name="Rectangle 17"/>
          <p:cNvSpPr/>
          <p:nvPr/>
        </p:nvSpPr>
        <p:spPr>
          <a:xfrm>
            <a:off x="1287850" y="2390983"/>
            <a:ext cx="7695962" cy="215444"/>
          </a:xfrm>
          <a:prstGeom prst="rect">
            <a:avLst/>
          </a:prstGeom>
        </p:spPr>
        <p:txBody>
          <a:bodyPr wrap="square">
            <a:spAutoFit/>
          </a:bodyPr>
          <a:lstStyle/>
          <a:p>
            <a:pPr algn="l"/>
            <a:r>
              <a:rPr lang="en-US" sz="800" i="1" dirty="0" smtClean="0"/>
              <a:t>Source</a:t>
            </a:r>
            <a:r>
              <a:rPr lang="en-US" sz="800" i="1" dirty="0"/>
              <a:t>: Citi Research “Surprise Index Inclusion Announcement is a Positive Step”, issued 25 Mar 2018</a:t>
            </a:r>
          </a:p>
        </p:txBody>
      </p:sp>
      <p:sp>
        <p:nvSpPr>
          <p:cNvPr id="19" name="TextBox 18"/>
          <p:cNvSpPr txBox="1"/>
          <p:nvPr/>
        </p:nvSpPr>
        <p:spPr>
          <a:xfrm>
            <a:off x="9495034" y="5702771"/>
            <a:ext cx="1027845" cy="246221"/>
          </a:xfrm>
          <a:prstGeom prst="rect">
            <a:avLst/>
          </a:prstGeom>
          <a:noFill/>
        </p:spPr>
        <p:txBody>
          <a:bodyPr wrap="none" rtlCol="0">
            <a:spAutoFit/>
          </a:bodyPr>
          <a:lstStyle/>
          <a:p>
            <a:r>
              <a:rPr lang="en-GB" sz="1000" dirty="0" smtClean="0">
                <a:latin typeface="Calibri" panose="020F0502020204030204" pitchFamily="34" charset="0"/>
                <a:cs typeface="Calibri" panose="020F0502020204030204" pitchFamily="34" charset="0"/>
              </a:rPr>
              <a:t>Source: Citibank</a:t>
            </a:r>
            <a:endParaRPr lang="en-GB" sz="100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32652426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1"/>
          <p:cNvSpPr>
            <a:spLocks noGrp="1" noChangeArrowheads="1"/>
          </p:cNvSpPr>
          <p:nvPr>
            <p:ph type="title"/>
          </p:nvPr>
        </p:nvSpPr>
        <p:spPr bwMode="gray">
          <a:xfrm>
            <a:off x="166181" y="53456"/>
            <a:ext cx="10465539" cy="327269"/>
          </a:xfrm>
        </p:spPr>
        <p:txBody>
          <a:bodyPr/>
          <a:lstStyle/>
          <a:p>
            <a:r>
              <a:rPr lang="en-US" altLang="en-US" dirty="0" smtClean="0"/>
              <a:t>Stock Connect | Northbound Flow Continues to Grow</a:t>
            </a:r>
          </a:p>
        </p:txBody>
      </p:sp>
      <p:sp>
        <p:nvSpPr>
          <p:cNvPr id="30" name="Line 12"/>
          <p:cNvSpPr>
            <a:spLocks noChangeShapeType="1"/>
          </p:cNvSpPr>
          <p:nvPr/>
        </p:nvSpPr>
        <p:spPr bwMode="gray">
          <a:xfrm flipH="1">
            <a:off x="5523997" y="1065391"/>
            <a:ext cx="38946" cy="4673951"/>
          </a:xfrm>
          <a:prstGeom prst="line">
            <a:avLst/>
          </a:prstGeom>
          <a:noFill/>
          <a:ln w="9525" cap="rnd">
            <a:solidFill>
              <a:schemeClr val="accent6"/>
            </a:solidFill>
            <a:prstDash val="sysDot"/>
            <a:round/>
            <a:headEnd/>
            <a:tailEnd/>
          </a:ln>
          <a:extLst>
            <a:ext uri="{909E8E84-426E-40DD-AFC4-6F175D3DCCD1}">
              <a14:hiddenFill xmlns:a14="http://schemas.microsoft.com/office/drawing/2010/main">
                <a:noFill/>
              </a14:hiddenFill>
            </a:ext>
          </a:extLst>
        </p:spPr>
        <p:txBody>
          <a:bodyPr/>
          <a:lstStyle/>
          <a:p>
            <a:endParaRPr lang="en-US" sz="800" dirty="0">
              <a:solidFill>
                <a:srgbClr val="53565A"/>
              </a:solidFill>
            </a:endParaRPr>
          </a:p>
        </p:txBody>
      </p:sp>
      <p:sp>
        <p:nvSpPr>
          <p:cNvPr id="29" name="Rectangle 28"/>
          <p:cNvSpPr/>
          <p:nvPr/>
        </p:nvSpPr>
        <p:spPr bwMode="gray">
          <a:xfrm>
            <a:off x="3406580" y="3619724"/>
            <a:ext cx="1660439" cy="338554"/>
          </a:xfrm>
          <a:prstGeom prst="rect">
            <a:avLst/>
          </a:prstGeom>
          <a:solidFill>
            <a:schemeClr val="accent2"/>
          </a:solidFill>
        </p:spPr>
        <p:txBody>
          <a:bodyPr wrap="square" rtlCol="0" anchor="ctr">
            <a:spAutoFit/>
          </a:bodyPr>
          <a:lstStyle/>
          <a:p>
            <a:pPr fontAlgn="t">
              <a:spcAft>
                <a:spcPts val="0"/>
              </a:spcAft>
            </a:pPr>
            <a:r>
              <a:rPr lang="en-US" sz="800" b="1" dirty="0">
                <a:solidFill>
                  <a:srgbClr val="FFFFFF"/>
                </a:solidFill>
                <a:ea typeface="STKaiti"/>
              </a:rPr>
              <a:t>Average Daily Turnover</a:t>
            </a:r>
          </a:p>
          <a:p>
            <a:pPr fontAlgn="t">
              <a:spcAft>
                <a:spcPts val="0"/>
              </a:spcAft>
            </a:pPr>
            <a:r>
              <a:rPr lang="en-US" sz="800" b="1" dirty="0">
                <a:solidFill>
                  <a:srgbClr val="FFFFFF"/>
                </a:solidFill>
                <a:ea typeface="STKaiti"/>
              </a:rPr>
              <a:t> ~US$ </a:t>
            </a:r>
            <a:r>
              <a:rPr lang="en-US" sz="800" b="1" dirty="0" smtClean="0">
                <a:solidFill>
                  <a:srgbClr val="FFFFFF"/>
                </a:solidFill>
                <a:ea typeface="STKaiti"/>
              </a:rPr>
              <a:t>3.1 Billion*</a:t>
            </a:r>
            <a:endParaRPr lang="en-US" sz="800" b="1" dirty="0">
              <a:solidFill>
                <a:srgbClr val="FFFFFF"/>
              </a:solidFill>
              <a:ea typeface="STKaiti"/>
            </a:endParaRPr>
          </a:p>
        </p:txBody>
      </p:sp>
      <p:graphicFrame>
        <p:nvGraphicFramePr>
          <p:cNvPr id="5" name="Table 4"/>
          <p:cNvGraphicFramePr>
            <a:graphicFrameLocks noGrp="1"/>
          </p:cNvGraphicFramePr>
          <p:nvPr>
            <p:extLst>
              <p:ext uri="{D42A27DB-BD31-4B8C-83A1-F6EECF244321}">
                <p14:modId xmlns:p14="http://schemas.microsoft.com/office/powerpoint/2010/main" val="443264606"/>
              </p:ext>
            </p:extLst>
          </p:nvPr>
        </p:nvGraphicFramePr>
        <p:xfrm>
          <a:off x="5650591" y="1286708"/>
          <a:ext cx="4983276" cy="1470348"/>
        </p:xfrm>
        <a:graphic>
          <a:graphicData uri="http://schemas.openxmlformats.org/drawingml/2006/table">
            <a:tbl>
              <a:tblPr bandRow="1">
                <a:tableStyleId>{7E9639D4-E3E2-4D34-9284-5A2195B3D0D7}</a:tableStyleId>
              </a:tblPr>
              <a:tblGrid>
                <a:gridCol w="2595824">
                  <a:extLst>
                    <a:ext uri="{9D8B030D-6E8A-4147-A177-3AD203B41FA5}">
                      <a16:colId xmlns:a16="http://schemas.microsoft.com/office/drawing/2014/main" xmlns="" val="20000"/>
                    </a:ext>
                  </a:extLst>
                </a:gridCol>
                <a:gridCol w="2387452">
                  <a:extLst>
                    <a:ext uri="{9D8B030D-6E8A-4147-A177-3AD203B41FA5}">
                      <a16:colId xmlns:a16="http://schemas.microsoft.com/office/drawing/2014/main" xmlns="" val="20001"/>
                    </a:ext>
                  </a:extLst>
                </a:gridCol>
              </a:tblGrid>
              <a:tr h="351113">
                <a:tc>
                  <a:txBody>
                    <a:bodyPr/>
                    <a:lstStyle/>
                    <a:p>
                      <a:pPr algn="l"/>
                      <a:r>
                        <a:rPr lang="en-US" sz="900" b="0" dirty="0" smtClean="0"/>
                        <a:t>Shanghai</a:t>
                      </a:r>
                      <a:r>
                        <a:rPr lang="en-US" sz="900" b="0" baseline="0" dirty="0" smtClean="0"/>
                        <a:t>-Hong Kong </a:t>
                      </a:r>
                      <a:r>
                        <a:rPr lang="en-US" sz="900" b="0" dirty="0" smtClean="0"/>
                        <a:t>Stock Connect </a:t>
                      </a:r>
                      <a:r>
                        <a:rPr lang="en-US" sz="900" b="0" baseline="0" dirty="0" smtClean="0"/>
                        <a:t/>
                      </a:r>
                      <a:br>
                        <a:rPr lang="en-US" sz="900" b="0" baseline="0" dirty="0" smtClean="0"/>
                      </a:br>
                      <a:r>
                        <a:rPr lang="en-US" sz="900" b="0" dirty="0" smtClean="0"/>
                        <a:t>(Nov 2014)</a:t>
                      </a:r>
                      <a:endParaRPr lang="en-US" sz="900" b="0" baseline="30000" dirty="0"/>
                    </a:p>
                  </a:txBody>
                  <a:tcPr marL="9970" marR="9970" marT="40513" marB="40513"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900" dirty="0" smtClean="0"/>
                        <a:t>RMB 234.4 Bn</a:t>
                      </a:r>
                      <a:r>
                        <a:rPr lang="en-US" sz="900" baseline="0" dirty="0" smtClean="0"/>
                        <a:t> | </a:t>
                      </a:r>
                      <a:r>
                        <a:rPr lang="en-US" sz="900" dirty="0" smtClean="0"/>
                        <a:t>US$ 37.0 </a:t>
                      </a:r>
                      <a:r>
                        <a:rPr lang="en-US" sz="900" dirty="0" err="1" smtClean="0"/>
                        <a:t>Bn</a:t>
                      </a:r>
                      <a:r>
                        <a:rPr lang="en-US" sz="900" baseline="0" dirty="0" smtClean="0"/>
                        <a:t>   </a:t>
                      </a:r>
                      <a:endParaRPr lang="en-US" sz="900" b="0" baseline="30000" dirty="0" smtClean="0"/>
                    </a:p>
                  </a:txBody>
                  <a:tcPr marL="99705" marR="99705" marT="40513" marB="40513"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571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t>Shenzhen</a:t>
                      </a:r>
                      <a:r>
                        <a:rPr lang="en-US" sz="900" b="0" baseline="0" dirty="0" smtClean="0"/>
                        <a:t>-Hong Kong </a:t>
                      </a:r>
                      <a:r>
                        <a:rPr lang="en-US" sz="900" b="0" dirty="0" smtClean="0"/>
                        <a:t>Stock Connect </a:t>
                      </a:r>
                      <a:r>
                        <a:rPr lang="en-US" sz="900" b="0" baseline="0" dirty="0" smtClean="0"/>
                        <a:t/>
                      </a:r>
                      <a:br>
                        <a:rPr lang="en-US" sz="900" b="0" baseline="0" dirty="0" smtClean="0"/>
                      </a:br>
                      <a:r>
                        <a:rPr lang="en-US" sz="900" b="0" dirty="0" smtClean="0"/>
                        <a:t>(Dec 2016)</a:t>
                      </a:r>
                      <a:endParaRPr lang="en-US" sz="900" b="0" baseline="30000" dirty="0" smtClean="0"/>
                    </a:p>
                  </a:txBody>
                  <a:tcPr marL="9970" marR="9970" marT="40513" marB="40513"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en-US" sz="900" b="0" dirty="0" smtClean="0"/>
                        <a:t>RMB 180.6 </a:t>
                      </a:r>
                      <a:r>
                        <a:rPr lang="en-US" sz="900" b="0" dirty="0" err="1" smtClean="0"/>
                        <a:t>Bn</a:t>
                      </a:r>
                      <a:r>
                        <a:rPr lang="en-US" sz="900" b="0" dirty="0" smtClean="0"/>
                        <a:t> | US$ 28.5 </a:t>
                      </a:r>
                      <a:r>
                        <a:rPr lang="en-US" sz="900" b="0" dirty="0" err="1" smtClean="0"/>
                        <a:t>Bn</a:t>
                      </a:r>
                      <a:endParaRPr lang="en-US" sz="900" b="0" dirty="0" smtClean="0"/>
                    </a:p>
                  </a:txBody>
                  <a:tcPr marL="99705" marR="99705" marT="40513" marB="40513"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511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Qualified</a:t>
                      </a:r>
                      <a:r>
                        <a:rPr lang="en-US" sz="900" baseline="0" dirty="0" smtClean="0"/>
                        <a:t> Foreign Institutional Investors </a:t>
                      </a:r>
                      <a:r>
                        <a:rPr lang="en-US" sz="900" dirty="0" smtClean="0"/>
                        <a:t>QFII</a:t>
                      </a:r>
                      <a:r>
                        <a:rPr lang="en-US" sz="900" baseline="0" dirty="0" smtClean="0"/>
                        <a:t> (l</a:t>
                      </a:r>
                      <a:r>
                        <a:rPr lang="en-US" sz="900" dirty="0" smtClean="0"/>
                        <a:t>ate 2002)</a:t>
                      </a:r>
                      <a:r>
                        <a:rPr lang="en-US" sz="900" baseline="30000" dirty="0" smtClean="0"/>
                        <a:t> </a:t>
                      </a:r>
                      <a:endParaRPr lang="en-US" sz="900" b="0" baseline="30000" dirty="0" smtClean="0"/>
                    </a:p>
                  </a:txBody>
                  <a:tcPr marL="9970" marR="9970" marT="40513" marB="40513"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en-US" sz="900" dirty="0" smtClean="0"/>
                        <a:t>RMB 630.1 </a:t>
                      </a:r>
                      <a:r>
                        <a:rPr lang="en-US" sz="900" dirty="0" err="1" smtClean="0"/>
                        <a:t>Bn</a:t>
                      </a:r>
                      <a:r>
                        <a:rPr lang="en-US" sz="900" baseline="0" dirty="0" smtClean="0"/>
                        <a:t> |</a:t>
                      </a:r>
                      <a:r>
                        <a:rPr lang="en-US" sz="900" dirty="0" smtClean="0"/>
                        <a:t> US$ 99.5 Bn</a:t>
                      </a:r>
                      <a:endParaRPr lang="en-US" sz="900" b="0" dirty="0"/>
                    </a:p>
                  </a:txBody>
                  <a:tcPr marL="99705" marR="99705" marT="40513" marB="40513"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402477">
                <a:tc>
                  <a:txBody>
                    <a:bodyPr/>
                    <a:lstStyle/>
                    <a:p>
                      <a:pPr algn="l"/>
                      <a:r>
                        <a:rPr lang="en-US" sz="900" dirty="0" smtClean="0"/>
                        <a:t>RMB</a:t>
                      </a:r>
                      <a:r>
                        <a:rPr lang="en-US" sz="900" baseline="0" dirty="0" smtClean="0"/>
                        <a:t> Q</a:t>
                      </a:r>
                      <a:r>
                        <a:rPr lang="en-US" sz="900" dirty="0" smtClean="0"/>
                        <a:t>ualified</a:t>
                      </a:r>
                      <a:r>
                        <a:rPr lang="en-US" sz="900" baseline="0" dirty="0" smtClean="0"/>
                        <a:t> Foreign Institutional Investors </a:t>
                      </a:r>
                      <a:r>
                        <a:rPr lang="en-US" sz="900" dirty="0" smtClean="0"/>
                        <a:t>RQFII </a:t>
                      </a:r>
                      <a:r>
                        <a:rPr lang="en-US" sz="900" baseline="0" dirty="0" smtClean="0"/>
                        <a:t>(l</a:t>
                      </a:r>
                      <a:r>
                        <a:rPr lang="en-US" sz="900" dirty="0" smtClean="0"/>
                        <a:t>ate</a:t>
                      </a:r>
                      <a:r>
                        <a:rPr lang="en-US" sz="900" baseline="0" dirty="0" smtClean="0"/>
                        <a:t> 2011)</a:t>
                      </a:r>
                      <a:endParaRPr lang="en-US" sz="900" b="0" baseline="30000" dirty="0"/>
                    </a:p>
                  </a:txBody>
                  <a:tcPr marL="9970" marR="9970" marT="40513" marB="40513"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900" dirty="0" smtClean="0"/>
                        <a:t>RMB 618.1 Bn |</a:t>
                      </a:r>
                      <a:r>
                        <a:rPr lang="en-US" sz="900" baseline="0" dirty="0" smtClean="0"/>
                        <a:t> </a:t>
                      </a:r>
                      <a:r>
                        <a:rPr lang="en-US" sz="900" dirty="0" smtClean="0"/>
                        <a:t>US$ 97.6 </a:t>
                      </a:r>
                      <a:r>
                        <a:rPr lang="en-US" sz="900" baseline="0" dirty="0" smtClean="0"/>
                        <a:t>Bn</a:t>
                      </a:r>
                      <a:endParaRPr lang="en-US" sz="900" b="0" baseline="30000" dirty="0" smtClean="0"/>
                    </a:p>
                  </a:txBody>
                  <a:tcPr marL="99705" marR="99705" marT="40513" marB="40513"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bl>
          </a:graphicData>
        </a:graphic>
      </p:graphicFrame>
      <p:sp>
        <p:nvSpPr>
          <p:cNvPr id="32" name="Rectangle 31"/>
          <p:cNvSpPr/>
          <p:nvPr/>
        </p:nvSpPr>
        <p:spPr bwMode="gray">
          <a:xfrm>
            <a:off x="5650592" y="3035002"/>
            <a:ext cx="4901497" cy="123111"/>
          </a:xfrm>
          <a:prstGeom prst="rect">
            <a:avLst/>
          </a:prstGeom>
          <a:noFill/>
        </p:spPr>
        <p:txBody>
          <a:bodyPr wrap="square" lIns="0" tIns="0" rIns="0" bIns="0">
            <a:spAutoFit/>
          </a:bodyPr>
          <a:lstStyle/>
          <a:p>
            <a:pPr algn="l" defTabSz="1838325" eaLnBrk="0" hangingPunct="0">
              <a:spcBef>
                <a:spcPts val="600"/>
              </a:spcBef>
              <a:buClr>
                <a:srgbClr val="97999B"/>
              </a:buClr>
              <a:buSzPct val="100000"/>
              <a:defRPr/>
            </a:pPr>
            <a:r>
              <a:rPr lang="en-US" sz="800" dirty="0" smtClean="0">
                <a:solidFill>
                  <a:srgbClr val="53565A"/>
                </a:solidFill>
                <a:latin typeface="Arial"/>
              </a:rPr>
              <a:t>Source: SAFE, HKEX                                                                           </a:t>
            </a:r>
            <a:r>
              <a:rPr lang="en-US" sz="800" baseline="30000" dirty="0">
                <a:solidFill>
                  <a:srgbClr val="53565A"/>
                </a:solidFill>
                <a:latin typeface="Arial"/>
              </a:rPr>
              <a:t>1 </a:t>
            </a:r>
            <a:r>
              <a:rPr lang="en-US" sz="800" dirty="0">
                <a:solidFill>
                  <a:srgbClr val="53565A"/>
                </a:solidFill>
                <a:latin typeface="Arial"/>
              </a:rPr>
              <a:t>as of 27 Apr 2018 </a:t>
            </a:r>
            <a:endParaRPr lang="en-US" sz="800" dirty="0" smtClean="0">
              <a:solidFill>
                <a:srgbClr val="53565A"/>
              </a:solidFill>
              <a:latin typeface="Arial"/>
            </a:endParaRPr>
          </a:p>
        </p:txBody>
      </p:sp>
      <p:sp>
        <p:nvSpPr>
          <p:cNvPr id="35" name="Line 12"/>
          <p:cNvSpPr>
            <a:spLocks noChangeShapeType="1"/>
          </p:cNvSpPr>
          <p:nvPr/>
        </p:nvSpPr>
        <p:spPr bwMode="gray">
          <a:xfrm flipH="1" flipV="1">
            <a:off x="242338" y="3173518"/>
            <a:ext cx="10309750" cy="0"/>
          </a:xfrm>
          <a:prstGeom prst="line">
            <a:avLst/>
          </a:prstGeom>
          <a:noFill/>
          <a:ln w="9525" cap="rnd">
            <a:solidFill>
              <a:schemeClr val="accent6"/>
            </a:solidFill>
            <a:prstDash val="sysDot"/>
            <a:round/>
            <a:headEnd/>
            <a:tailEnd/>
          </a:ln>
          <a:extLst>
            <a:ext uri="{909E8E84-426E-40DD-AFC4-6F175D3DCCD1}">
              <a14:hiddenFill xmlns:a14="http://schemas.microsoft.com/office/drawing/2010/main">
                <a:noFill/>
              </a14:hiddenFill>
            </a:ext>
          </a:extLst>
        </p:spPr>
        <p:txBody>
          <a:bodyPr/>
          <a:lstStyle/>
          <a:p>
            <a:endParaRPr lang="en-US" sz="800" dirty="0">
              <a:solidFill>
                <a:srgbClr val="53565A"/>
              </a:solidFill>
            </a:endParaRPr>
          </a:p>
        </p:txBody>
      </p:sp>
      <p:sp>
        <p:nvSpPr>
          <p:cNvPr id="7" name="TextBox 6"/>
          <p:cNvSpPr txBox="1"/>
          <p:nvPr/>
        </p:nvSpPr>
        <p:spPr>
          <a:xfrm>
            <a:off x="501497" y="1344199"/>
            <a:ext cx="4895716" cy="338554"/>
          </a:xfrm>
          <a:prstGeom prst="rect">
            <a:avLst/>
          </a:prstGeom>
          <a:noFill/>
        </p:spPr>
        <p:txBody>
          <a:bodyPr wrap="square" rtlCol="0" anchor="ctr">
            <a:spAutoFit/>
          </a:bodyPr>
          <a:lstStyle/>
          <a:p>
            <a:pPr algn="l" fontAlgn="t">
              <a:spcAft>
                <a:spcPts val="0"/>
              </a:spcAft>
            </a:pPr>
            <a:r>
              <a:rPr lang="en-US" sz="800" b="1" dirty="0" smtClean="0">
                <a:solidFill>
                  <a:srgbClr val="002060"/>
                </a:solidFill>
                <a:ea typeface="STKaiti"/>
              </a:rPr>
              <a:t>Aggregate net buy of Shanghai A-shares </a:t>
            </a:r>
          </a:p>
          <a:p>
            <a:pPr algn="l" fontAlgn="t">
              <a:spcAft>
                <a:spcPts val="0"/>
              </a:spcAft>
            </a:pPr>
            <a:r>
              <a:rPr lang="en-US" sz="800" b="1" dirty="0" smtClean="0">
                <a:solidFill>
                  <a:srgbClr val="002060"/>
                </a:solidFill>
                <a:ea typeface="STKaiti"/>
              </a:rPr>
              <a:t>as of Jun 28, 2018: ~USD44Bn </a:t>
            </a:r>
            <a:endParaRPr lang="en-US" sz="800" b="1" dirty="0">
              <a:solidFill>
                <a:srgbClr val="002060"/>
              </a:solidFill>
              <a:ea typeface="STKaiti"/>
            </a:endParaRPr>
          </a:p>
        </p:txBody>
      </p:sp>
      <p:sp>
        <p:nvSpPr>
          <p:cNvPr id="9" name="Rectangle 8"/>
          <p:cNvSpPr/>
          <p:nvPr/>
        </p:nvSpPr>
        <p:spPr>
          <a:xfrm>
            <a:off x="5664436" y="5469255"/>
            <a:ext cx="4969429" cy="215444"/>
          </a:xfrm>
          <a:prstGeom prst="rect">
            <a:avLst/>
          </a:prstGeom>
        </p:spPr>
        <p:txBody>
          <a:bodyPr wrap="square">
            <a:spAutoFit/>
          </a:bodyPr>
          <a:lstStyle/>
          <a:p>
            <a:pPr algn="l"/>
            <a:r>
              <a:rPr lang="en-US" sz="800" dirty="0" smtClean="0">
                <a:solidFill>
                  <a:srgbClr val="53565A"/>
                </a:solidFill>
              </a:rPr>
              <a:t>Source: Yahoo</a:t>
            </a:r>
            <a:endParaRPr lang="en-US" sz="800" dirty="0">
              <a:solidFill>
                <a:srgbClr val="53565A"/>
              </a:solidFill>
            </a:endParaRPr>
          </a:p>
        </p:txBody>
      </p:sp>
      <p:grpSp>
        <p:nvGrpSpPr>
          <p:cNvPr id="26" name="Group 25"/>
          <p:cNvGrpSpPr/>
          <p:nvPr/>
        </p:nvGrpSpPr>
        <p:grpSpPr bwMode="gray">
          <a:xfrm>
            <a:off x="260266" y="446829"/>
            <a:ext cx="10469001" cy="359398"/>
            <a:chOff x="151200" y="651101"/>
            <a:chExt cx="9601200" cy="405591"/>
          </a:xfrm>
        </p:grpSpPr>
        <p:sp>
          <p:nvSpPr>
            <p:cNvPr id="28" name="MessageBox"/>
            <p:cNvSpPr/>
            <p:nvPr>
              <p:custDataLst>
                <p:tags r:id="rId2"/>
              </p:custDataLst>
            </p:nvPr>
          </p:nvSpPr>
          <p:spPr bwMode="gray">
            <a:xfrm>
              <a:off x="151200" y="651101"/>
              <a:ext cx="9601200" cy="243135"/>
            </a:xfrm>
            <a:prstGeom prst="rect">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6350" cap="flat" cmpd="sng" algn="ctr">
                  <a:solidFill>
                    <a:schemeClr val="tx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spAutoFit/>
            </a:bodyPr>
            <a:lstStyle/>
            <a:p>
              <a:pPr algn="l"/>
              <a:r>
                <a:rPr lang="en-US" sz="1400" dirty="0" smtClean="0">
                  <a:solidFill>
                    <a:srgbClr val="00BDF2"/>
                  </a:solidFill>
                  <a:latin typeface="Arial"/>
                  <a:ea typeface="STKaiti"/>
                </a:rPr>
                <a:t>China Connect average </a:t>
              </a:r>
              <a:r>
                <a:rPr lang="en-US" sz="1400" dirty="0">
                  <a:solidFill>
                    <a:srgbClr val="00BDF2"/>
                  </a:solidFill>
                  <a:latin typeface="Arial"/>
                  <a:ea typeface="STKaiti"/>
                </a:rPr>
                <a:t>d</a:t>
              </a:r>
              <a:r>
                <a:rPr lang="en-US" sz="1400" dirty="0" smtClean="0">
                  <a:solidFill>
                    <a:srgbClr val="00BDF2"/>
                  </a:solidFill>
                  <a:latin typeface="Arial"/>
                  <a:ea typeface="STKaiti"/>
                </a:rPr>
                <a:t>aily </a:t>
              </a:r>
              <a:r>
                <a:rPr lang="en-US" sz="1400" dirty="0">
                  <a:solidFill>
                    <a:srgbClr val="00BDF2"/>
                  </a:solidFill>
                  <a:latin typeface="Arial"/>
                  <a:ea typeface="STKaiti"/>
                </a:rPr>
                <a:t>t</a:t>
              </a:r>
              <a:r>
                <a:rPr lang="en-US" sz="1400" dirty="0" smtClean="0">
                  <a:solidFill>
                    <a:srgbClr val="00BDF2"/>
                  </a:solidFill>
                  <a:latin typeface="Arial"/>
                  <a:ea typeface="STKaiti"/>
                </a:rPr>
                <a:t>rading volume has increased to US$3.1bn* in 2018</a:t>
              </a:r>
              <a:endParaRPr lang="en-US" sz="1400" dirty="0">
                <a:solidFill>
                  <a:srgbClr val="00BDF2"/>
                </a:solidFill>
                <a:latin typeface="Arial"/>
                <a:ea typeface="STKaiti"/>
              </a:endParaRPr>
            </a:p>
          </p:txBody>
        </p:sp>
        <p:cxnSp>
          <p:nvCxnSpPr>
            <p:cNvPr id="34" name="MessageLine"/>
            <p:cNvCxnSpPr/>
            <p:nvPr/>
          </p:nvCxnSpPr>
          <p:spPr bwMode="gray">
            <a:xfrm>
              <a:off x="151200" y="1056692"/>
              <a:ext cx="9601200" cy="0"/>
            </a:xfrm>
            <a:prstGeom prst="line">
              <a:avLst/>
            </a:prstGeom>
            <a:solidFill>
              <a:schemeClr val="folHlink"/>
            </a:solidFill>
            <a:ln w="6350" cap="flat" cmpd="sng" algn="ctr">
              <a:solidFill>
                <a:srgbClr val="97999B"/>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7" name="TextBox 36"/>
          <p:cNvSpPr txBox="1"/>
          <p:nvPr/>
        </p:nvSpPr>
        <p:spPr bwMode="gray">
          <a:xfrm>
            <a:off x="5733024" y="1012825"/>
            <a:ext cx="4819064" cy="123111"/>
          </a:xfrm>
          <a:prstGeom prst="rect">
            <a:avLst/>
          </a:prstGeom>
          <a:noFill/>
        </p:spPr>
        <p:txBody>
          <a:bodyPr wrap="square" lIns="0" tIns="0" rIns="0" bIns="0">
            <a:spAutoFit/>
          </a:bodyPr>
          <a:lstStyle/>
          <a:p>
            <a:pPr algn="l">
              <a:defRPr/>
            </a:pPr>
            <a:r>
              <a:rPr lang="en-US" sz="800" b="1" dirty="0" smtClean="0">
                <a:solidFill>
                  <a:srgbClr val="002D72"/>
                </a:solidFill>
                <a:latin typeface="Arial"/>
                <a:ea typeface="STKaiti"/>
              </a:rPr>
              <a:t>Stock Connect Aggregated Net </a:t>
            </a:r>
            <a:r>
              <a:rPr lang="en-US" sz="800" b="1" dirty="0">
                <a:solidFill>
                  <a:srgbClr val="002D72"/>
                </a:solidFill>
                <a:latin typeface="Arial"/>
                <a:ea typeface="STKaiti"/>
              </a:rPr>
              <a:t>Buy </a:t>
            </a:r>
            <a:r>
              <a:rPr lang="en-US" sz="800" b="1" dirty="0" smtClean="0">
                <a:solidFill>
                  <a:srgbClr val="002D72"/>
                </a:solidFill>
                <a:latin typeface="Arial"/>
                <a:ea typeface="STKaiti"/>
              </a:rPr>
              <a:t>~33% </a:t>
            </a:r>
            <a:r>
              <a:rPr lang="en-US" sz="800" b="1" dirty="0">
                <a:solidFill>
                  <a:srgbClr val="002D72"/>
                </a:solidFill>
                <a:latin typeface="Arial"/>
                <a:ea typeface="STKaiti"/>
              </a:rPr>
              <a:t>of </a:t>
            </a:r>
            <a:r>
              <a:rPr lang="en-US" sz="800" b="1" dirty="0" smtClean="0">
                <a:solidFill>
                  <a:srgbClr val="002D72"/>
                </a:solidFill>
                <a:latin typeface="Arial"/>
                <a:ea typeface="STKaiti"/>
              </a:rPr>
              <a:t>QFII/RQFII schemes </a:t>
            </a:r>
          </a:p>
        </p:txBody>
      </p:sp>
      <p:sp>
        <p:nvSpPr>
          <p:cNvPr id="38" name="TextBox 37"/>
          <p:cNvSpPr txBox="1"/>
          <p:nvPr/>
        </p:nvSpPr>
        <p:spPr bwMode="gray">
          <a:xfrm>
            <a:off x="164867" y="3243678"/>
            <a:ext cx="5232347" cy="123111"/>
          </a:xfrm>
          <a:prstGeom prst="rect">
            <a:avLst/>
          </a:prstGeom>
          <a:noFill/>
        </p:spPr>
        <p:txBody>
          <a:bodyPr wrap="square" lIns="0" tIns="0" rIns="0" bIns="0">
            <a:spAutoFit/>
          </a:bodyPr>
          <a:lstStyle/>
          <a:p>
            <a:pPr algn="l">
              <a:defRPr/>
            </a:pPr>
            <a:r>
              <a:rPr lang="en-US" sz="800" b="1" dirty="0" smtClean="0">
                <a:solidFill>
                  <a:srgbClr val="002D72"/>
                </a:solidFill>
                <a:ea typeface="STKaiti"/>
              </a:rPr>
              <a:t>Northbound Trading daily turnover continues to grow</a:t>
            </a:r>
          </a:p>
        </p:txBody>
      </p:sp>
      <p:sp>
        <p:nvSpPr>
          <p:cNvPr id="39" name="TextBox 38"/>
          <p:cNvSpPr txBox="1"/>
          <p:nvPr/>
        </p:nvSpPr>
        <p:spPr bwMode="gray">
          <a:xfrm>
            <a:off x="5650591" y="3241040"/>
            <a:ext cx="5140912" cy="123111"/>
          </a:xfrm>
          <a:prstGeom prst="rect">
            <a:avLst/>
          </a:prstGeom>
          <a:noFill/>
        </p:spPr>
        <p:txBody>
          <a:bodyPr wrap="square" lIns="0" tIns="0" rIns="0" bIns="0">
            <a:spAutoFit/>
          </a:bodyPr>
          <a:lstStyle/>
          <a:p>
            <a:pPr algn="l">
              <a:defRPr/>
            </a:pPr>
            <a:r>
              <a:rPr lang="en-US" sz="800" b="1" dirty="0">
                <a:solidFill>
                  <a:srgbClr val="002D72"/>
                </a:solidFill>
              </a:rPr>
              <a:t>A-shares market </a:t>
            </a:r>
            <a:r>
              <a:rPr lang="en-US" sz="800" b="1" dirty="0" smtClean="0">
                <a:solidFill>
                  <a:srgbClr val="002D72"/>
                </a:solidFill>
              </a:rPr>
              <a:t>trend since launch of Stock Connect</a:t>
            </a:r>
            <a:endParaRPr lang="en-US" sz="800" dirty="0">
              <a:solidFill>
                <a:srgbClr val="002D72"/>
              </a:solidFill>
            </a:endParaRPr>
          </a:p>
        </p:txBody>
      </p:sp>
      <p:sp>
        <p:nvSpPr>
          <p:cNvPr id="33" name="Rectangle 32"/>
          <p:cNvSpPr/>
          <p:nvPr/>
        </p:nvSpPr>
        <p:spPr>
          <a:xfrm>
            <a:off x="164867" y="5342731"/>
            <a:ext cx="4969429" cy="215444"/>
          </a:xfrm>
          <a:prstGeom prst="rect">
            <a:avLst/>
          </a:prstGeom>
        </p:spPr>
        <p:txBody>
          <a:bodyPr wrap="square">
            <a:spAutoFit/>
          </a:bodyPr>
          <a:lstStyle/>
          <a:p>
            <a:pPr algn="l"/>
            <a:r>
              <a:rPr lang="en-US" sz="800" dirty="0" smtClean="0">
                <a:solidFill>
                  <a:srgbClr val="53565A"/>
                </a:solidFill>
              </a:rPr>
              <a:t>Source: Reuters</a:t>
            </a:r>
            <a:endParaRPr lang="en-US" sz="800" dirty="0">
              <a:solidFill>
                <a:srgbClr val="53565A"/>
              </a:solidFill>
            </a:endParaRPr>
          </a:p>
        </p:txBody>
      </p:sp>
      <p:sp>
        <p:nvSpPr>
          <p:cNvPr id="23" name="TextBox 22"/>
          <p:cNvSpPr txBox="1"/>
          <p:nvPr/>
        </p:nvSpPr>
        <p:spPr>
          <a:xfrm>
            <a:off x="501497" y="1675787"/>
            <a:ext cx="2542718" cy="338554"/>
          </a:xfrm>
          <a:prstGeom prst="rect">
            <a:avLst/>
          </a:prstGeom>
          <a:noFill/>
        </p:spPr>
        <p:txBody>
          <a:bodyPr wrap="square" rtlCol="0" anchor="ctr">
            <a:spAutoFit/>
          </a:bodyPr>
          <a:lstStyle/>
          <a:p>
            <a:pPr algn="l" fontAlgn="t">
              <a:spcAft>
                <a:spcPts val="0"/>
              </a:spcAft>
            </a:pPr>
            <a:r>
              <a:rPr lang="en-US" sz="800" b="1" dirty="0" smtClean="0">
                <a:solidFill>
                  <a:schemeClr val="accent1"/>
                </a:solidFill>
                <a:ea typeface="STKaiti"/>
              </a:rPr>
              <a:t>Aggregate net buy of  Shenzhen A-shares as of Jun 28, 2018: ~USD34Bn</a:t>
            </a:r>
            <a:endParaRPr lang="en-US" sz="800" b="1" dirty="0">
              <a:solidFill>
                <a:schemeClr val="accent1"/>
              </a:solidFill>
              <a:ea typeface="STKaiti"/>
            </a:endParaRPr>
          </a:p>
        </p:txBody>
      </p:sp>
      <p:sp>
        <p:nvSpPr>
          <p:cNvPr id="36" name="TextBox 35"/>
          <p:cNvSpPr txBox="1"/>
          <p:nvPr/>
        </p:nvSpPr>
        <p:spPr bwMode="gray">
          <a:xfrm>
            <a:off x="166176" y="1012825"/>
            <a:ext cx="5233192" cy="246221"/>
          </a:xfrm>
          <a:prstGeom prst="rect">
            <a:avLst/>
          </a:prstGeom>
          <a:noFill/>
        </p:spPr>
        <p:txBody>
          <a:bodyPr wrap="square" lIns="0" tIns="0" rIns="0" bIns="0">
            <a:spAutoFit/>
          </a:bodyPr>
          <a:lstStyle/>
          <a:p>
            <a:pPr algn="l">
              <a:defRPr/>
            </a:pPr>
            <a:r>
              <a:rPr lang="en-US" sz="800" b="1" dirty="0" smtClean="0">
                <a:solidFill>
                  <a:srgbClr val="002D72"/>
                </a:solidFill>
                <a:latin typeface="Arial"/>
                <a:ea typeface="STKaiti"/>
              </a:rPr>
              <a:t>Stock Connect Northbound Aggregate Net Buy reaches about  ~USD 78BN* </a:t>
            </a:r>
          </a:p>
          <a:p>
            <a:pPr algn="l">
              <a:defRPr/>
            </a:pPr>
            <a:r>
              <a:rPr lang="en-US" sz="800" dirty="0">
                <a:solidFill>
                  <a:srgbClr val="002D72"/>
                </a:solidFill>
              </a:rPr>
              <a:t>(In US$ </a:t>
            </a:r>
            <a:r>
              <a:rPr lang="en-US" sz="800" dirty="0" smtClean="0">
                <a:solidFill>
                  <a:srgbClr val="002D72"/>
                </a:solidFill>
              </a:rPr>
              <a:t>Billion)</a:t>
            </a:r>
            <a:endParaRPr lang="en-US" sz="800" dirty="0">
              <a:solidFill>
                <a:srgbClr val="002D72"/>
              </a:solidFill>
            </a:endParaRPr>
          </a:p>
        </p:txBody>
      </p:sp>
      <p:sp>
        <p:nvSpPr>
          <p:cNvPr id="27" name="Rectangle 26"/>
          <p:cNvSpPr/>
          <p:nvPr/>
        </p:nvSpPr>
        <p:spPr bwMode="gray">
          <a:xfrm>
            <a:off x="169385" y="3078065"/>
            <a:ext cx="5320605" cy="123111"/>
          </a:xfrm>
          <a:prstGeom prst="rect">
            <a:avLst/>
          </a:prstGeom>
          <a:noFill/>
        </p:spPr>
        <p:txBody>
          <a:bodyPr wrap="square" lIns="0" tIns="0" rIns="0" bIns="0">
            <a:spAutoFit/>
          </a:bodyPr>
          <a:lstStyle/>
          <a:p>
            <a:pPr algn="l" defTabSz="1838325" eaLnBrk="0" hangingPunct="0">
              <a:spcBef>
                <a:spcPts val="600"/>
              </a:spcBef>
              <a:buClr>
                <a:srgbClr val="97999B"/>
              </a:buClr>
              <a:buSzPct val="100000"/>
              <a:defRPr/>
            </a:pPr>
            <a:r>
              <a:rPr lang="en-US" sz="800" dirty="0" smtClean="0">
                <a:solidFill>
                  <a:srgbClr val="53565A"/>
                </a:solidFill>
                <a:latin typeface="Arial"/>
              </a:rPr>
              <a:t>Source: Reuters                                                                                              as </a:t>
            </a:r>
            <a:r>
              <a:rPr lang="en-US" sz="800" dirty="0">
                <a:solidFill>
                  <a:srgbClr val="53565A"/>
                </a:solidFill>
                <a:latin typeface="Arial"/>
              </a:rPr>
              <a:t>of 28 Jun 2018 </a:t>
            </a:r>
            <a:endParaRPr lang="en-US" sz="800" dirty="0" smtClean="0">
              <a:solidFill>
                <a:srgbClr val="53565A"/>
              </a:solidFill>
              <a:latin typeface="Arial"/>
            </a:endParaRPr>
          </a:p>
        </p:txBody>
      </p:sp>
      <p:sp>
        <p:nvSpPr>
          <p:cNvPr id="40" name="Rectangle 39"/>
          <p:cNvSpPr/>
          <p:nvPr/>
        </p:nvSpPr>
        <p:spPr bwMode="gray">
          <a:xfrm>
            <a:off x="361334" y="5400339"/>
            <a:ext cx="4735978" cy="123111"/>
          </a:xfrm>
          <a:prstGeom prst="rect">
            <a:avLst/>
          </a:prstGeom>
          <a:noFill/>
        </p:spPr>
        <p:txBody>
          <a:bodyPr wrap="square" lIns="0" tIns="0" rIns="0" bIns="0">
            <a:spAutoFit/>
          </a:bodyPr>
          <a:lstStyle/>
          <a:p>
            <a:pPr algn="r" defTabSz="1838325" eaLnBrk="0" hangingPunct="0">
              <a:spcBef>
                <a:spcPts val="600"/>
              </a:spcBef>
              <a:buClr>
                <a:srgbClr val="97999B"/>
              </a:buClr>
              <a:buSzPct val="100000"/>
              <a:defRPr/>
            </a:pPr>
            <a:r>
              <a:rPr lang="en-US" sz="800" dirty="0" smtClean="0">
                <a:solidFill>
                  <a:srgbClr val="53565A"/>
                </a:solidFill>
                <a:latin typeface="Arial"/>
              </a:rPr>
              <a:t>*as of Jun 2018 YTD</a:t>
            </a:r>
          </a:p>
        </p:txBody>
      </p:sp>
      <p:sp>
        <p:nvSpPr>
          <p:cNvPr id="6" name="Rectangle 5"/>
          <p:cNvSpPr/>
          <p:nvPr/>
        </p:nvSpPr>
        <p:spPr>
          <a:xfrm>
            <a:off x="6628153" y="3476752"/>
            <a:ext cx="1891865" cy="215444"/>
          </a:xfrm>
          <a:prstGeom prst="rect">
            <a:avLst/>
          </a:prstGeom>
        </p:spPr>
        <p:txBody>
          <a:bodyPr wrap="none">
            <a:spAutoFit/>
          </a:bodyPr>
          <a:lstStyle/>
          <a:p>
            <a:r>
              <a:rPr lang="en-US" sz="800" b="1" dirty="0" smtClean="0">
                <a:solidFill>
                  <a:srgbClr val="53565A"/>
                </a:solidFill>
              </a:rPr>
              <a:t>Shanghai </a:t>
            </a:r>
            <a:r>
              <a:rPr lang="en-US" sz="800" b="1" dirty="0">
                <a:solidFill>
                  <a:srgbClr val="53565A"/>
                </a:solidFill>
              </a:rPr>
              <a:t>Shenzhen CSI 300 Index </a:t>
            </a:r>
            <a:endParaRPr lang="en-US" sz="800" b="1" dirty="0"/>
          </a:p>
        </p:txBody>
      </p:sp>
      <p:pic>
        <p:nvPicPr>
          <p:cNvPr id="1456" name="Picture 43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049" y="1208587"/>
            <a:ext cx="5298546" cy="1956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58" name="Picture 43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0335" y="3530980"/>
            <a:ext cx="5298546" cy="2008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60" name="Picture 43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62943" y="3467744"/>
            <a:ext cx="5276044" cy="2017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264066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bwMode="gray">
          <a:xfrm>
            <a:off x="166175" y="53455"/>
            <a:ext cx="10465539" cy="334795"/>
          </a:xfrm>
        </p:spPr>
        <p:txBody>
          <a:bodyPr/>
          <a:lstStyle/>
          <a:p>
            <a:r>
              <a:rPr lang="en-US" dirty="0" smtClean="0"/>
              <a:t>Impact of MSCI Inclusion</a:t>
            </a:r>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867" y="1194129"/>
            <a:ext cx="7398105" cy="4352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1523048488"/>
              </p:ext>
            </p:extLst>
          </p:nvPr>
        </p:nvGraphicFramePr>
        <p:xfrm>
          <a:off x="7657880" y="1622871"/>
          <a:ext cx="3032688" cy="3924142"/>
        </p:xfrm>
        <a:graphic>
          <a:graphicData uri="http://schemas.openxmlformats.org/drawingml/2006/table">
            <a:tbl>
              <a:tblPr>
                <a:tableStyleId>{5C22544A-7EE6-4342-B048-85BDC9FD1C3A}</a:tableStyleId>
              </a:tblPr>
              <a:tblGrid>
                <a:gridCol w="845814">
                  <a:extLst>
                    <a:ext uri="{9D8B030D-6E8A-4147-A177-3AD203B41FA5}">
                      <a16:colId xmlns:a16="http://schemas.microsoft.com/office/drawing/2014/main" xmlns="" val="20000"/>
                    </a:ext>
                  </a:extLst>
                </a:gridCol>
                <a:gridCol w="559239">
                  <a:extLst>
                    <a:ext uri="{9D8B030D-6E8A-4147-A177-3AD203B41FA5}">
                      <a16:colId xmlns:a16="http://schemas.microsoft.com/office/drawing/2014/main" xmlns="" val="20001"/>
                    </a:ext>
                  </a:extLst>
                </a:gridCol>
                <a:gridCol w="559239">
                  <a:extLst>
                    <a:ext uri="{9D8B030D-6E8A-4147-A177-3AD203B41FA5}">
                      <a16:colId xmlns:a16="http://schemas.microsoft.com/office/drawing/2014/main" xmlns="" val="20002"/>
                    </a:ext>
                  </a:extLst>
                </a:gridCol>
                <a:gridCol w="534198">
                  <a:extLst>
                    <a:ext uri="{9D8B030D-6E8A-4147-A177-3AD203B41FA5}">
                      <a16:colId xmlns:a16="http://schemas.microsoft.com/office/drawing/2014/main" xmlns="" val="20003"/>
                    </a:ext>
                  </a:extLst>
                </a:gridCol>
                <a:gridCol w="534198">
                  <a:extLst>
                    <a:ext uri="{9D8B030D-6E8A-4147-A177-3AD203B41FA5}">
                      <a16:colId xmlns:a16="http://schemas.microsoft.com/office/drawing/2014/main" xmlns="" val="20004"/>
                    </a:ext>
                  </a:extLst>
                </a:gridCol>
              </a:tblGrid>
              <a:tr h="340341">
                <a:tc>
                  <a:txBody>
                    <a:bodyPr/>
                    <a:lstStyle/>
                    <a:p>
                      <a:pPr algn="l" fontAlgn="b"/>
                      <a:r>
                        <a:rPr lang="en-US" sz="1000" u="none" strike="noStrike" dirty="0">
                          <a:solidFill>
                            <a:schemeClr val="accent1"/>
                          </a:solidFill>
                          <a:effectLst/>
                        </a:rPr>
                        <a:t>Shanghai</a:t>
                      </a:r>
                      <a:endParaRPr lang="en-US" sz="1000" b="1" i="0" u="none" strike="noStrike" dirty="0">
                        <a:solidFill>
                          <a:schemeClr val="accent1"/>
                        </a:solidFill>
                        <a:effectLst/>
                        <a:latin typeface="Calibri"/>
                      </a:endParaRPr>
                    </a:p>
                  </a:txBody>
                  <a:tcPr marL="10386" marR="10386" marT="8440" marB="0" anchor="b">
                    <a:lnL w="12700" cmpd="sng">
                      <a:noFill/>
                    </a:lnL>
                    <a:lnR w="12700" cmpd="sng">
                      <a:noFill/>
                    </a:lnR>
                    <a:lnT w="12700" cmpd="sng">
                      <a:noFill/>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solidFill>
                            <a:schemeClr val="accent1"/>
                          </a:solidFill>
                          <a:effectLst/>
                        </a:rPr>
                        <a:t>30-May</a:t>
                      </a:r>
                      <a:endParaRPr lang="en-US" sz="1000" b="1" i="0" u="none" strike="noStrike" dirty="0">
                        <a:solidFill>
                          <a:schemeClr val="accent1"/>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12700" cmpd="sng">
                      <a:noFill/>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solidFill>
                            <a:schemeClr val="accent1"/>
                          </a:solidFill>
                          <a:effectLst/>
                        </a:rPr>
                        <a:t>31-May</a:t>
                      </a:r>
                      <a:endParaRPr lang="en-US" sz="1000" b="1" i="0" u="none" strike="noStrike" dirty="0">
                        <a:solidFill>
                          <a:schemeClr val="accent1"/>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000" u="none" strike="noStrike" dirty="0">
                          <a:solidFill>
                            <a:schemeClr val="accent1"/>
                          </a:solidFill>
                          <a:effectLst/>
                        </a:rPr>
                        <a:t>1-Jun</a:t>
                      </a:r>
                      <a:endParaRPr lang="en-US" sz="1000" b="1" i="0" u="none" strike="noStrike" dirty="0">
                        <a:solidFill>
                          <a:schemeClr val="accent1"/>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12700" cmpd="sng">
                      <a:noFill/>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solidFill>
                            <a:schemeClr val="accent1"/>
                          </a:solidFill>
                          <a:effectLst/>
                        </a:rPr>
                        <a:t>11-Jun</a:t>
                      </a:r>
                      <a:endParaRPr lang="en-US" sz="1000" b="1" i="0" u="none" strike="noStrike" dirty="0">
                        <a:solidFill>
                          <a:schemeClr val="accent1"/>
                        </a:solidFill>
                        <a:effectLst/>
                        <a:latin typeface="Calibri"/>
                      </a:endParaRPr>
                    </a:p>
                  </a:txBody>
                  <a:tcPr marL="10386" marR="10386" marT="8440" marB="0" anchor="b">
                    <a:lnL w="12700" cmpd="sng">
                      <a:noFill/>
                    </a:lnL>
                    <a:lnB w="9525"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305536">
                <a:tc>
                  <a:txBody>
                    <a:bodyPr/>
                    <a:lstStyle/>
                    <a:p>
                      <a:pPr algn="l" fontAlgn="b"/>
                      <a:r>
                        <a:rPr lang="en-US" sz="1000" u="none" strike="noStrike" dirty="0">
                          <a:effectLst/>
                        </a:rPr>
                        <a:t>Total Turnover </a:t>
                      </a:r>
                      <a:endParaRPr lang="en-US" sz="1000" b="0" i="0" u="none" strike="noStrike" dirty="0">
                        <a:solidFill>
                          <a:srgbClr val="366092"/>
                        </a:solidFill>
                        <a:effectLst/>
                        <a:latin typeface="Calibri"/>
                      </a:endParaRPr>
                    </a:p>
                  </a:txBody>
                  <a:tcPr marL="10386" marR="10386" marT="8440" marB="0" anchor="b">
                    <a:lnL w="12700" cmpd="sng">
                      <a:noFill/>
                    </a:lnL>
                    <a:lnR w="12700" cmpd="sng">
                      <a:noFill/>
                    </a:lnR>
                    <a:lnT w="9525" cap="flat" cmpd="sng" algn="ctr">
                      <a:solidFill>
                        <a:srgbClr val="BFBFB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11.9</a:t>
                      </a:r>
                      <a:endParaRPr lang="en-US" sz="1000" b="0" i="0" u="none" strike="noStrike" dirty="0">
                        <a:solidFill>
                          <a:srgbClr val="366092"/>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9525" cap="flat" cmpd="sng" algn="ctr">
                      <a:solidFill>
                        <a:srgbClr val="BFBFB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22.1</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BFBFB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000" u="none" strike="noStrike" dirty="0">
                          <a:effectLst/>
                        </a:rPr>
                        <a:t>10.6</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9525" cap="flat" cmpd="sng" algn="ctr">
                      <a:solidFill>
                        <a:srgbClr val="BFBFB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11.8</a:t>
                      </a:r>
                      <a:endParaRPr lang="en-US" sz="1000" b="0" i="0" u="none" strike="noStrike" dirty="0">
                        <a:solidFill>
                          <a:srgbClr val="366092"/>
                        </a:solidFill>
                        <a:effectLst/>
                        <a:latin typeface="Calibri"/>
                      </a:endParaRPr>
                    </a:p>
                  </a:txBody>
                  <a:tcPr marL="10386" marR="10386" marT="8440" marB="0" anchor="b">
                    <a:lnL w="12700" cmpd="sng">
                      <a:noFill/>
                    </a:lnL>
                    <a:lnR w="12700" cmpd="sng">
                      <a:noFill/>
                    </a:lnR>
                    <a:lnT w="9525" cap="flat" cmpd="sng" algn="ctr">
                      <a:solidFill>
                        <a:srgbClr val="BFBFB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163177">
                <a:tc>
                  <a:txBody>
                    <a:bodyPr/>
                    <a:lstStyle/>
                    <a:p>
                      <a:pPr algn="l" fontAlgn="b"/>
                      <a:r>
                        <a:rPr lang="en-US" sz="1000" u="none" strike="noStrike" dirty="0">
                          <a:effectLst/>
                        </a:rPr>
                        <a:t>Total Buy</a:t>
                      </a:r>
                      <a:endParaRPr lang="en-US" sz="1000" b="0" i="0" u="none" strike="noStrike" dirty="0">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5.8</a:t>
                      </a:r>
                      <a:endParaRPr lang="en-US" sz="1000" b="0" i="0" u="none" strike="noStrike" dirty="0">
                        <a:solidFill>
                          <a:srgbClr val="366092"/>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12.6</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000" u="none" strike="noStrike">
                          <a:effectLst/>
                        </a:rPr>
                        <a:t>6.0</a:t>
                      </a:r>
                      <a:endParaRPr lang="en-US" sz="1000" b="0" i="0" u="none" strike="noStrike">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smtClean="0">
                          <a:effectLst/>
                        </a:rPr>
                        <a:t>7.4</a:t>
                      </a:r>
                      <a:endParaRPr lang="en-US" sz="1000" b="0" i="0" u="none" strike="noStrike" dirty="0">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163177">
                <a:tc>
                  <a:txBody>
                    <a:bodyPr/>
                    <a:lstStyle/>
                    <a:p>
                      <a:pPr algn="l" fontAlgn="b"/>
                      <a:r>
                        <a:rPr lang="en-US" sz="1000" u="none" strike="noStrike" dirty="0">
                          <a:effectLst/>
                        </a:rPr>
                        <a:t>Total Sell</a:t>
                      </a:r>
                      <a:endParaRPr lang="en-US" sz="1000" b="0" i="0" u="none" strike="noStrike" dirty="0">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6.1</a:t>
                      </a:r>
                      <a:endParaRPr lang="en-US" sz="1000" b="0" i="0" u="none" strike="noStrike" dirty="0">
                        <a:solidFill>
                          <a:srgbClr val="366092"/>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9.6</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000" u="none" strike="noStrike">
                          <a:effectLst/>
                        </a:rPr>
                        <a:t>4.6</a:t>
                      </a:r>
                      <a:endParaRPr lang="en-US" sz="1000" b="0" i="0" u="none" strike="noStrike">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a:effectLst/>
                        </a:rPr>
                        <a:t>4.4</a:t>
                      </a:r>
                      <a:endParaRPr lang="en-US" sz="1000" b="0" i="0" u="none" strike="noStrike">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305536">
                <a:tc>
                  <a:txBody>
                    <a:bodyPr/>
                    <a:lstStyle/>
                    <a:p>
                      <a:pPr algn="l" fontAlgn="b"/>
                      <a:r>
                        <a:rPr lang="en-US" sz="1000" u="none" strike="noStrike" dirty="0">
                          <a:effectLst/>
                        </a:rPr>
                        <a:t>Quota usage</a:t>
                      </a:r>
                      <a:endParaRPr lang="en-US" sz="1000" b="0" i="0" u="none" strike="noStrike" dirty="0">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0%</a:t>
                      </a:r>
                      <a:endParaRPr lang="en-US" sz="1000" b="0" i="0" u="none" strike="noStrike" dirty="0">
                        <a:solidFill>
                          <a:srgbClr val="366092"/>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7%</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000" u="none" strike="noStrike" dirty="0">
                          <a:effectLst/>
                        </a:rPr>
                        <a:t>3%</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6%</a:t>
                      </a:r>
                      <a:endParaRPr lang="en-US" sz="1000" b="0" i="0" u="none" strike="noStrike" dirty="0">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r h="163177">
                <a:tc>
                  <a:txBody>
                    <a:bodyPr/>
                    <a:lstStyle/>
                    <a:p>
                      <a:pPr algn="l" fontAlgn="b"/>
                      <a:r>
                        <a:rPr lang="en-US" sz="1000" u="none" strike="noStrike" dirty="0">
                          <a:effectLst/>
                        </a:rPr>
                        <a:t> </a:t>
                      </a:r>
                      <a:endParaRPr lang="en-US" sz="1000" b="0" i="0" u="none" strike="noStrike" dirty="0">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 </a:t>
                      </a:r>
                      <a:endParaRPr lang="en-US" sz="1000" b="0" i="0" u="none" strike="noStrike" dirty="0">
                        <a:solidFill>
                          <a:srgbClr val="366092"/>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 </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000" u="none" strike="noStrike">
                          <a:effectLst/>
                        </a:rPr>
                        <a:t> </a:t>
                      </a:r>
                      <a:endParaRPr lang="en-US" sz="1000" b="0" i="0" u="none" strike="noStrike">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a:effectLst/>
                        </a:rPr>
                        <a:t> </a:t>
                      </a:r>
                      <a:endParaRPr lang="en-US" sz="1000" b="0" i="0" u="none" strike="noStrike">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5"/>
                  </a:ext>
                </a:extLst>
              </a:tr>
              <a:tr h="163177">
                <a:tc>
                  <a:txBody>
                    <a:bodyPr/>
                    <a:lstStyle/>
                    <a:p>
                      <a:pPr algn="l" fontAlgn="b"/>
                      <a:r>
                        <a:rPr lang="en-US" sz="1000" u="none" strike="noStrike" dirty="0">
                          <a:solidFill>
                            <a:schemeClr val="accent1"/>
                          </a:solidFill>
                          <a:effectLst/>
                        </a:rPr>
                        <a:t>Shenzhen</a:t>
                      </a:r>
                      <a:endParaRPr lang="en-US" sz="1000" b="1" i="0" u="none" strike="noStrike" dirty="0">
                        <a:solidFill>
                          <a:schemeClr val="accent1"/>
                        </a:solidFill>
                        <a:effectLst/>
                        <a:latin typeface="Calibri"/>
                      </a:endParaRPr>
                    </a:p>
                  </a:txBody>
                  <a:tcPr marL="10386" marR="10386" marT="8440" marB="0" anchor="b">
                    <a:lnL w="12700" cmpd="sng">
                      <a:noFill/>
                    </a:lnL>
                    <a:lnR w="12700" cmpd="sng">
                      <a:noFill/>
                    </a:lnR>
                    <a:lnT w="12700" cmpd="sng">
                      <a:noFill/>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solidFill>
                            <a:schemeClr val="accent1"/>
                          </a:solidFill>
                          <a:effectLst/>
                        </a:rPr>
                        <a:t>30-May</a:t>
                      </a:r>
                      <a:endParaRPr lang="en-US" sz="1000" b="1" i="0" u="none" strike="noStrike" dirty="0">
                        <a:solidFill>
                          <a:schemeClr val="accent1"/>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12700" cmpd="sng">
                      <a:noFill/>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solidFill>
                            <a:schemeClr val="accent1"/>
                          </a:solidFill>
                          <a:effectLst/>
                        </a:rPr>
                        <a:t>31-May</a:t>
                      </a:r>
                      <a:endParaRPr lang="en-US" sz="1000" b="1" i="0" u="none" strike="noStrike" dirty="0">
                        <a:solidFill>
                          <a:schemeClr val="accent1"/>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000" u="none" strike="noStrike" dirty="0">
                          <a:solidFill>
                            <a:schemeClr val="accent1"/>
                          </a:solidFill>
                          <a:effectLst/>
                        </a:rPr>
                        <a:t>1-Jun</a:t>
                      </a:r>
                      <a:endParaRPr lang="en-US" sz="1000" b="1" i="0" u="none" strike="noStrike" dirty="0">
                        <a:solidFill>
                          <a:schemeClr val="accent1"/>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12700" cmpd="sng">
                      <a:noFill/>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solidFill>
                            <a:schemeClr val="accent1"/>
                          </a:solidFill>
                          <a:effectLst/>
                        </a:rPr>
                        <a:t>11-Jun</a:t>
                      </a:r>
                      <a:endParaRPr lang="en-US" sz="1000" b="1" i="0" u="none" strike="noStrike" dirty="0">
                        <a:solidFill>
                          <a:schemeClr val="accent1"/>
                        </a:solidFill>
                        <a:effectLst/>
                        <a:latin typeface="Calibri"/>
                      </a:endParaRPr>
                    </a:p>
                  </a:txBody>
                  <a:tcPr marL="10386" marR="10386" marT="8440" marB="0" anchor="b">
                    <a:lnL w="12700" cmpd="sng">
                      <a:noFill/>
                    </a:lnL>
                    <a:lnR w="12700" cmpd="sng">
                      <a:noFill/>
                    </a:lnR>
                    <a:lnT w="12700" cmpd="sng">
                      <a:noFill/>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6"/>
                  </a:ext>
                </a:extLst>
              </a:tr>
              <a:tr h="305536">
                <a:tc>
                  <a:txBody>
                    <a:bodyPr/>
                    <a:lstStyle/>
                    <a:p>
                      <a:pPr algn="l" fontAlgn="b"/>
                      <a:r>
                        <a:rPr lang="en-US" sz="1000" u="none" strike="noStrike" dirty="0">
                          <a:effectLst/>
                        </a:rPr>
                        <a:t>Total Turnover </a:t>
                      </a:r>
                      <a:endParaRPr lang="en-US" sz="1000" b="0" i="0" u="none" strike="noStrike" dirty="0">
                        <a:solidFill>
                          <a:srgbClr val="366092"/>
                        </a:solidFill>
                        <a:effectLst/>
                        <a:latin typeface="Calibri"/>
                      </a:endParaRPr>
                    </a:p>
                  </a:txBody>
                  <a:tcPr marL="10386" marR="10386" marT="8440" marB="0" anchor="b">
                    <a:lnL w="12700" cmpd="sng">
                      <a:noFill/>
                    </a:lnL>
                    <a:lnR w="12700" cmpd="sng">
                      <a:noFill/>
                    </a:lnR>
                    <a:lnT w="9525" cap="flat" cmpd="sng" algn="ctr">
                      <a:solidFill>
                        <a:srgbClr val="BFBFB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10.1</a:t>
                      </a:r>
                      <a:endParaRPr lang="en-US" sz="1000" b="0" i="0" u="none" strike="noStrike" dirty="0">
                        <a:solidFill>
                          <a:srgbClr val="366092"/>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9525" cap="flat" cmpd="sng" algn="ctr">
                      <a:solidFill>
                        <a:srgbClr val="BFBFB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12.5</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BFBFB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000" u="none" strike="noStrike" dirty="0">
                          <a:effectLst/>
                        </a:rPr>
                        <a:t>9.2</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9525" cap="flat" cmpd="sng" algn="ctr">
                      <a:solidFill>
                        <a:srgbClr val="BFBFB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a:effectLst/>
                        </a:rPr>
                        <a:t>9.7</a:t>
                      </a:r>
                      <a:endParaRPr lang="en-US" sz="1000" b="0" i="0" u="none" strike="noStrike">
                        <a:solidFill>
                          <a:srgbClr val="366092"/>
                        </a:solidFill>
                        <a:effectLst/>
                        <a:latin typeface="Calibri"/>
                      </a:endParaRPr>
                    </a:p>
                  </a:txBody>
                  <a:tcPr marL="10386" marR="10386" marT="8440" marB="0" anchor="b">
                    <a:lnL w="12700" cmpd="sng">
                      <a:noFill/>
                    </a:lnL>
                    <a:lnR w="12700" cmpd="sng">
                      <a:noFill/>
                    </a:lnR>
                    <a:lnT w="9525" cap="flat" cmpd="sng" algn="ctr">
                      <a:solidFill>
                        <a:srgbClr val="BFBFB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7"/>
                  </a:ext>
                </a:extLst>
              </a:tr>
              <a:tr h="163177">
                <a:tc>
                  <a:txBody>
                    <a:bodyPr/>
                    <a:lstStyle/>
                    <a:p>
                      <a:pPr algn="l" fontAlgn="b"/>
                      <a:r>
                        <a:rPr lang="en-US" sz="1000" u="none" strike="noStrike" dirty="0">
                          <a:effectLst/>
                        </a:rPr>
                        <a:t>Total Buy</a:t>
                      </a:r>
                      <a:endParaRPr lang="en-US" sz="1000" b="0" i="0" u="none" strike="noStrike" dirty="0">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5.9</a:t>
                      </a:r>
                      <a:endParaRPr lang="en-US" sz="1000" b="0" i="0" u="none" strike="noStrike" dirty="0">
                        <a:solidFill>
                          <a:srgbClr val="366092"/>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7.6</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000" u="none" strike="noStrike" dirty="0" smtClean="0">
                          <a:effectLst/>
                        </a:rPr>
                        <a:t>5.0</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a:effectLst/>
                        </a:rPr>
                        <a:t>5.5</a:t>
                      </a:r>
                      <a:endParaRPr lang="en-US" sz="1000" b="0" i="0" u="none" strike="noStrike">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8"/>
                  </a:ext>
                </a:extLst>
              </a:tr>
              <a:tr h="163177">
                <a:tc>
                  <a:txBody>
                    <a:bodyPr/>
                    <a:lstStyle/>
                    <a:p>
                      <a:pPr algn="l" fontAlgn="b"/>
                      <a:r>
                        <a:rPr lang="en-US" sz="1000" u="none" strike="noStrike">
                          <a:effectLst/>
                        </a:rPr>
                        <a:t>Total Sell</a:t>
                      </a:r>
                      <a:endParaRPr lang="en-US" sz="1000" b="0" i="0" u="none" strike="noStrike">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4.2</a:t>
                      </a:r>
                      <a:endParaRPr lang="en-US" sz="1000" b="0" i="0" u="none" strike="noStrike" dirty="0">
                        <a:solidFill>
                          <a:srgbClr val="366092"/>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4.9</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000" u="none" strike="noStrike" dirty="0">
                          <a:effectLst/>
                        </a:rPr>
                        <a:t>4.3</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a:effectLst/>
                        </a:rPr>
                        <a:t>4.1</a:t>
                      </a:r>
                      <a:endParaRPr lang="en-US" sz="1000" b="0" i="0" u="none" strike="noStrike">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9"/>
                  </a:ext>
                </a:extLst>
              </a:tr>
              <a:tr h="305536">
                <a:tc>
                  <a:txBody>
                    <a:bodyPr/>
                    <a:lstStyle/>
                    <a:p>
                      <a:pPr algn="l" fontAlgn="b"/>
                      <a:r>
                        <a:rPr lang="en-US" sz="1000" u="none" strike="noStrike">
                          <a:effectLst/>
                        </a:rPr>
                        <a:t>Quota usage</a:t>
                      </a:r>
                      <a:endParaRPr lang="en-US" sz="1000" b="0" i="0" u="none" strike="noStrike">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a:effectLst/>
                        </a:rPr>
                        <a:t>4%</a:t>
                      </a:r>
                      <a:endParaRPr lang="en-US" sz="1000" b="0" i="0" u="none" strike="noStrike">
                        <a:solidFill>
                          <a:srgbClr val="366092"/>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6%</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000" u="none" strike="noStrike" dirty="0">
                          <a:effectLst/>
                        </a:rPr>
                        <a:t>2%</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3%</a:t>
                      </a:r>
                      <a:endParaRPr lang="en-US" sz="1000" b="0" i="0" u="none" strike="noStrike" dirty="0">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10"/>
                  </a:ext>
                </a:extLst>
              </a:tr>
              <a:tr h="163177">
                <a:tc>
                  <a:txBody>
                    <a:bodyPr/>
                    <a:lstStyle/>
                    <a:p>
                      <a:pPr algn="l" fontAlgn="b"/>
                      <a:r>
                        <a:rPr lang="en-US" sz="1000" u="none" strike="noStrike">
                          <a:effectLst/>
                        </a:rPr>
                        <a:t> </a:t>
                      </a:r>
                      <a:endParaRPr lang="en-US" sz="1000" b="0" i="0" u="none" strike="noStrike">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a:effectLst/>
                        </a:rPr>
                        <a:t> </a:t>
                      </a:r>
                      <a:endParaRPr lang="en-US" sz="1000" b="0" i="0" u="none" strike="noStrike">
                        <a:solidFill>
                          <a:srgbClr val="366092"/>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 </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000" u="none" strike="noStrike">
                          <a:effectLst/>
                        </a:rPr>
                        <a:t> </a:t>
                      </a:r>
                      <a:endParaRPr lang="en-US" sz="1000" b="0" i="0" u="none" strike="noStrike">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 </a:t>
                      </a:r>
                      <a:endParaRPr lang="en-US" sz="1000" b="0" i="0" u="none" strike="noStrike" dirty="0">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11"/>
                  </a:ext>
                </a:extLst>
              </a:tr>
              <a:tr h="163177">
                <a:tc>
                  <a:txBody>
                    <a:bodyPr/>
                    <a:lstStyle/>
                    <a:p>
                      <a:pPr algn="l" fontAlgn="b"/>
                      <a:r>
                        <a:rPr lang="en-US" sz="1000" u="none" strike="noStrike" dirty="0">
                          <a:solidFill>
                            <a:schemeClr val="accent1"/>
                          </a:solidFill>
                          <a:effectLst/>
                        </a:rPr>
                        <a:t>Total</a:t>
                      </a:r>
                      <a:endParaRPr lang="en-US" sz="1000" b="1" i="0" u="none" strike="noStrike" dirty="0">
                        <a:solidFill>
                          <a:schemeClr val="accent1"/>
                        </a:solidFill>
                        <a:effectLst/>
                        <a:latin typeface="Calibri"/>
                      </a:endParaRPr>
                    </a:p>
                  </a:txBody>
                  <a:tcPr marL="10386" marR="10386" marT="8440" marB="0" anchor="b">
                    <a:lnL w="12700" cmpd="sng">
                      <a:noFill/>
                    </a:lnL>
                    <a:lnR w="12700" cmpd="sng">
                      <a:noFill/>
                    </a:lnR>
                    <a:lnT w="12700" cmpd="sng">
                      <a:noFill/>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solidFill>
                            <a:schemeClr val="accent1"/>
                          </a:solidFill>
                          <a:effectLst/>
                        </a:rPr>
                        <a:t>30-May</a:t>
                      </a:r>
                      <a:endParaRPr lang="en-US" sz="1000" b="1" i="0" u="none" strike="noStrike" dirty="0">
                        <a:solidFill>
                          <a:schemeClr val="accent1"/>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12700" cmpd="sng">
                      <a:noFill/>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solidFill>
                            <a:schemeClr val="accent1"/>
                          </a:solidFill>
                          <a:effectLst/>
                        </a:rPr>
                        <a:t>31-May</a:t>
                      </a:r>
                      <a:endParaRPr lang="en-US" sz="1000" b="1" i="0" u="none" strike="noStrike" dirty="0">
                        <a:solidFill>
                          <a:schemeClr val="accent1"/>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000" u="none" strike="noStrike" dirty="0">
                          <a:solidFill>
                            <a:schemeClr val="accent1"/>
                          </a:solidFill>
                          <a:effectLst/>
                        </a:rPr>
                        <a:t>1-Jun</a:t>
                      </a:r>
                      <a:endParaRPr lang="en-US" sz="1000" b="1" i="0" u="none" strike="noStrike" dirty="0">
                        <a:solidFill>
                          <a:schemeClr val="accent1"/>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12700" cmpd="sng">
                      <a:noFill/>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solidFill>
                            <a:schemeClr val="accent1"/>
                          </a:solidFill>
                          <a:effectLst/>
                        </a:rPr>
                        <a:t>11-Jun</a:t>
                      </a:r>
                      <a:endParaRPr lang="en-US" sz="1000" b="1" i="0" u="none" strike="noStrike" dirty="0">
                        <a:solidFill>
                          <a:schemeClr val="accent1"/>
                        </a:solidFill>
                        <a:effectLst/>
                        <a:latin typeface="Calibri"/>
                      </a:endParaRPr>
                    </a:p>
                  </a:txBody>
                  <a:tcPr marL="10386" marR="10386" marT="8440" marB="0" anchor="b">
                    <a:lnL w="12700" cmpd="sng">
                      <a:noFill/>
                    </a:lnL>
                    <a:lnR w="12700" cmpd="sng">
                      <a:noFill/>
                    </a:lnR>
                    <a:lnT w="12700" cmpd="sng">
                      <a:noFill/>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12"/>
                  </a:ext>
                </a:extLst>
              </a:tr>
              <a:tr h="305536">
                <a:tc>
                  <a:txBody>
                    <a:bodyPr/>
                    <a:lstStyle/>
                    <a:p>
                      <a:pPr algn="l" fontAlgn="b"/>
                      <a:r>
                        <a:rPr lang="en-US" sz="1000" u="none" strike="noStrike">
                          <a:effectLst/>
                        </a:rPr>
                        <a:t>Total Turnover </a:t>
                      </a:r>
                      <a:endParaRPr lang="en-US" sz="1000" b="0" i="0" u="none" strike="noStrike">
                        <a:solidFill>
                          <a:srgbClr val="366092"/>
                        </a:solidFill>
                        <a:effectLst/>
                        <a:latin typeface="Calibri"/>
                      </a:endParaRPr>
                    </a:p>
                  </a:txBody>
                  <a:tcPr marL="10386" marR="10386" marT="8440" marB="0" anchor="b">
                    <a:lnL w="12700" cmpd="sng">
                      <a:noFill/>
                    </a:lnL>
                    <a:lnR w="12700" cmpd="sng">
                      <a:noFill/>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a:effectLst/>
                        </a:rPr>
                        <a:t>22.0</a:t>
                      </a:r>
                      <a:endParaRPr lang="en-US" sz="1000" b="0" i="0" u="none" strike="noStrike">
                        <a:solidFill>
                          <a:srgbClr val="366092"/>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34.6</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000" u="none" strike="noStrike" dirty="0">
                          <a:effectLst/>
                        </a:rPr>
                        <a:t>19.8</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21.5</a:t>
                      </a:r>
                      <a:endParaRPr lang="en-US" sz="1000" b="0" i="0" u="none" strike="noStrike" dirty="0">
                        <a:solidFill>
                          <a:srgbClr val="366092"/>
                        </a:solidFill>
                        <a:effectLst/>
                        <a:latin typeface="Calibri"/>
                      </a:endParaRPr>
                    </a:p>
                  </a:txBody>
                  <a:tcPr marL="10386" marR="10386" marT="8440" marB="0" anchor="b">
                    <a:lnL w="12700" cmpd="sng">
                      <a:noFill/>
                    </a:lnL>
                    <a:lnR w="12700" cmpd="sng">
                      <a:noFill/>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13"/>
                  </a:ext>
                </a:extLst>
              </a:tr>
              <a:tr h="163177">
                <a:tc>
                  <a:txBody>
                    <a:bodyPr/>
                    <a:lstStyle/>
                    <a:p>
                      <a:pPr algn="l" fontAlgn="b"/>
                      <a:r>
                        <a:rPr lang="en-US" sz="1000" u="none" strike="noStrike" dirty="0">
                          <a:effectLst/>
                        </a:rPr>
                        <a:t>Total Buy</a:t>
                      </a:r>
                      <a:endParaRPr lang="en-US" sz="1000" b="0" i="0" u="none" strike="noStrike" dirty="0">
                        <a:solidFill>
                          <a:srgbClr val="366092"/>
                        </a:solidFill>
                        <a:effectLst/>
                        <a:latin typeface="Calibri"/>
                      </a:endParaRPr>
                    </a:p>
                  </a:txBody>
                  <a:tcPr marL="10386" marR="10386" marT="8440" marB="0" anchor="b">
                    <a:lnL w="9525" cap="flat" cmpd="sng" algn="ctr">
                      <a:solidFill>
                        <a:srgbClr val="BFBFBF"/>
                      </a:solidFill>
                      <a:prstDash val="solid"/>
                      <a:round/>
                      <a:headEnd type="none" w="med" len="med"/>
                      <a:tailEnd type="none" w="med" len="med"/>
                    </a:lnL>
                    <a:lnR w="12700" cmpd="sng">
                      <a:noFill/>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11.7</a:t>
                      </a:r>
                      <a:endParaRPr lang="en-US" sz="1000" b="0" i="0" u="none" strike="noStrike" dirty="0">
                        <a:solidFill>
                          <a:srgbClr val="366092"/>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20.2</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000" u="none" strike="noStrike" dirty="0">
                          <a:effectLst/>
                        </a:rPr>
                        <a:t>11.0</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smtClean="0">
                          <a:effectLst/>
                        </a:rPr>
                        <a:t>12.9</a:t>
                      </a:r>
                      <a:endParaRPr lang="en-US" sz="1000" b="0" i="0" u="none" strike="noStrike" dirty="0">
                        <a:solidFill>
                          <a:srgbClr val="366092"/>
                        </a:solidFill>
                        <a:effectLst/>
                        <a:latin typeface="Calibri"/>
                      </a:endParaRPr>
                    </a:p>
                  </a:txBody>
                  <a:tcPr marL="10386" marR="10386" marT="8440" marB="0" anchor="b">
                    <a:lnL w="12700" cmpd="sng">
                      <a:noFill/>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14"/>
                  </a:ext>
                </a:extLst>
              </a:tr>
              <a:tr h="163177">
                <a:tc>
                  <a:txBody>
                    <a:bodyPr/>
                    <a:lstStyle/>
                    <a:p>
                      <a:pPr algn="l" fontAlgn="b"/>
                      <a:r>
                        <a:rPr lang="en-US" sz="1000" u="none" strike="noStrike" dirty="0">
                          <a:effectLst/>
                        </a:rPr>
                        <a:t>Total Sell</a:t>
                      </a:r>
                      <a:endParaRPr lang="en-US" sz="1000" b="0" i="0" u="none" strike="noStrike" dirty="0">
                        <a:solidFill>
                          <a:srgbClr val="366092"/>
                        </a:solidFill>
                        <a:effectLst/>
                        <a:latin typeface="Calibri"/>
                      </a:endParaRPr>
                    </a:p>
                  </a:txBody>
                  <a:tcPr marL="10386" marR="10386" marT="8440" marB="0" anchor="b">
                    <a:lnL w="12700" cmpd="sng">
                      <a:noFill/>
                    </a:lnL>
                    <a:lnR w="12700" cmpd="sng">
                      <a:noFill/>
                    </a:lnR>
                    <a:lnT w="9525" cap="flat" cmpd="sng" algn="ctr">
                      <a:solidFill>
                        <a:srgbClr val="BFBFB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10.3</a:t>
                      </a:r>
                      <a:endParaRPr lang="en-US" sz="1000" b="0" i="0" u="none" strike="noStrike" dirty="0">
                        <a:solidFill>
                          <a:srgbClr val="366092"/>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9525" cap="flat" cmpd="sng" algn="ctr">
                      <a:solidFill>
                        <a:srgbClr val="BFBFB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14.5</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BFBFB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000" u="none" strike="noStrike" dirty="0">
                          <a:effectLst/>
                        </a:rPr>
                        <a:t>8.9</a:t>
                      </a:r>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9525" cap="flat" cmpd="sng" algn="ctr">
                      <a:solidFill>
                        <a:srgbClr val="BFBFB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000" u="none" strike="noStrike" dirty="0">
                          <a:effectLst/>
                        </a:rPr>
                        <a:t>8.5</a:t>
                      </a:r>
                      <a:endParaRPr lang="en-US" sz="1000" b="0" i="0" u="none" strike="noStrike" dirty="0">
                        <a:solidFill>
                          <a:srgbClr val="366092"/>
                        </a:solidFill>
                        <a:effectLst/>
                        <a:latin typeface="Calibri"/>
                      </a:endParaRPr>
                    </a:p>
                  </a:txBody>
                  <a:tcPr marL="10386" marR="10386" marT="8440" marB="0" anchor="b">
                    <a:lnL w="12700" cmpd="sng">
                      <a:noFill/>
                    </a:lnL>
                    <a:lnR w="12700" cmpd="sng">
                      <a:noFill/>
                    </a:lnR>
                    <a:lnT w="9525" cap="flat" cmpd="sng" algn="ctr">
                      <a:solidFill>
                        <a:srgbClr val="BFBFBF"/>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15"/>
                  </a:ext>
                </a:extLst>
              </a:tr>
              <a:tr h="163177">
                <a:tc>
                  <a:txBody>
                    <a:bodyPr/>
                    <a:lstStyle/>
                    <a:p>
                      <a:pPr algn="l" fontAlgn="b"/>
                      <a:endParaRPr lang="en-US" sz="1000" b="0" i="0" u="none" strike="noStrike">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000" b="0" i="0" u="none" strike="noStrike" dirty="0">
                        <a:solidFill>
                          <a:srgbClr val="366092"/>
                        </a:solidFill>
                        <a:effectLst/>
                        <a:latin typeface="Calibri"/>
                      </a:endParaRPr>
                    </a:p>
                  </a:txBody>
                  <a:tcPr marL="10386" marR="10386" marT="8440" marB="0" anchor="b">
                    <a:lnL w="12700" cmpd="sng">
                      <a:noFill/>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endParaRPr lang="en-US" sz="1000" b="0" i="0" u="none" strike="noStrike" dirty="0">
                        <a:solidFill>
                          <a:srgbClr val="366092"/>
                        </a:solidFill>
                        <a:effectLst/>
                        <a:latin typeface="Calibri"/>
                      </a:endParaRPr>
                    </a:p>
                  </a:txBody>
                  <a:tcPr marL="10386" marR="10386" marT="8440" marB="0" anchor="b">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endParaRPr lang="en-US" sz="1000" b="0" i="0" u="none" strike="noStrike" dirty="0">
                        <a:solidFill>
                          <a:srgbClr val="366092"/>
                        </a:solidFill>
                        <a:effectLst/>
                        <a:latin typeface="Calibri"/>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16"/>
                  </a:ext>
                </a:extLst>
              </a:tr>
              <a:tr h="261174">
                <a:tc>
                  <a:txBody>
                    <a:bodyPr/>
                    <a:lstStyle/>
                    <a:p>
                      <a:pPr algn="l" fontAlgn="b"/>
                      <a:r>
                        <a:rPr lang="en-US" sz="1100" b="0" i="0" u="none" strike="noStrike" dirty="0" smtClean="0">
                          <a:solidFill>
                            <a:srgbClr val="366092"/>
                          </a:solidFill>
                          <a:effectLst/>
                          <a:latin typeface="+mj-lt"/>
                        </a:rPr>
                        <a:t>Net Buy</a:t>
                      </a:r>
                      <a:endParaRPr lang="en-US" sz="1100" b="0" i="0" u="none" strike="noStrike" dirty="0">
                        <a:solidFill>
                          <a:srgbClr val="366092"/>
                        </a:solidFill>
                        <a:effectLst/>
                        <a:latin typeface="+mj-lt"/>
                      </a:endParaRP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100" b="0" i="0" u="none" strike="noStrike" dirty="0" smtClean="0">
                          <a:solidFill>
                            <a:srgbClr val="366092"/>
                          </a:solidFill>
                          <a:effectLst/>
                          <a:latin typeface="+mj-lt"/>
                        </a:rPr>
                        <a:t>1.4</a:t>
                      </a:r>
                      <a:endParaRPr lang="en-US" sz="1100" b="0" i="0" u="none" strike="noStrike" dirty="0">
                        <a:solidFill>
                          <a:srgbClr val="366092"/>
                        </a:solidFill>
                        <a:effectLst/>
                        <a:latin typeface="+mj-lt"/>
                      </a:endParaRPr>
                    </a:p>
                  </a:txBody>
                  <a:tcPr marL="10386" marR="10386" marT="8440" marB="0" anchor="b">
                    <a:lnL w="12700" cmpd="sng">
                      <a:noFill/>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100" b="0" i="0" u="none" strike="noStrike" dirty="0" smtClean="0">
                          <a:solidFill>
                            <a:srgbClr val="366092"/>
                          </a:solidFill>
                          <a:effectLst/>
                          <a:latin typeface="+mj-lt"/>
                        </a:rPr>
                        <a:t>5.7</a:t>
                      </a:r>
                      <a:endParaRPr lang="en-US" sz="1100" b="0" i="0" u="none" strike="noStrike" dirty="0">
                        <a:solidFill>
                          <a:srgbClr val="366092"/>
                        </a:solidFill>
                        <a:effectLst/>
                        <a:latin typeface="+mj-lt"/>
                      </a:endParaRPr>
                    </a:p>
                  </a:txBody>
                  <a:tcPr marL="10386" marR="10386" marT="8440" marB="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en-US" sz="1100" b="0" i="0" u="none" strike="noStrike" dirty="0" smtClean="0">
                          <a:solidFill>
                            <a:srgbClr val="366092"/>
                          </a:solidFill>
                          <a:effectLst/>
                          <a:latin typeface="+mj-lt"/>
                        </a:rPr>
                        <a:t>2.1</a:t>
                      </a:r>
                      <a:endParaRPr lang="en-US" sz="1100" b="0" i="0" u="none" strike="noStrike" dirty="0">
                        <a:solidFill>
                          <a:srgbClr val="366092"/>
                        </a:solidFill>
                        <a:effectLst/>
                        <a:latin typeface="+mj-lt"/>
                      </a:endParaRPr>
                    </a:p>
                  </a:txBody>
                  <a:tcPr marL="10386" marR="10386" marT="8440" marB="0" anchor="b">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n-US" sz="1100" b="0" i="0" u="none" strike="noStrike" dirty="0" smtClean="0">
                          <a:solidFill>
                            <a:srgbClr val="366092"/>
                          </a:solidFill>
                          <a:effectLst/>
                          <a:latin typeface="+mj-lt"/>
                        </a:rPr>
                        <a:t>4.2</a:t>
                      </a:r>
                    </a:p>
                  </a:txBody>
                  <a:tcPr marL="10386" marR="10386" marT="844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1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52240043"/>
              </p:ext>
            </p:extLst>
          </p:nvPr>
        </p:nvGraphicFramePr>
        <p:xfrm>
          <a:off x="7624555" y="1194129"/>
          <a:ext cx="1052439" cy="168804"/>
        </p:xfrm>
        <a:graphic>
          <a:graphicData uri="http://schemas.openxmlformats.org/drawingml/2006/table">
            <a:tbl>
              <a:tblPr>
                <a:tableStyleId>{5C22544A-7EE6-4342-B048-85BDC9FD1C3A}</a:tableStyleId>
              </a:tblPr>
              <a:tblGrid>
                <a:gridCol w="1052439">
                  <a:extLst>
                    <a:ext uri="{9D8B030D-6E8A-4147-A177-3AD203B41FA5}">
                      <a16:colId xmlns:a16="http://schemas.microsoft.com/office/drawing/2014/main" xmlns="" val="20000"/>
                    </a:ext>
                  </a:extLst>
                </a:gridCol>
              </a:tblGrid>
              <a:tr h="168804">
                <a:tc>
                  <a:txBody>
                    <a:bodyPr/>
                    <a:lstStyle/>
                    <a:p>
                      <a:pPr algn="l" fontAlgn="b"/>
                      <a:r>
                        <a:rPr lang="en-US" sz="1000" u="none" strike="noStrike" dirty="0">
                          <a:effectLst/>
                        </a:rPr>
                        <a:t>RMB </a:t>
                      </a:r>
                      <a:r>
                        <a:rPr lang="en-US" sz="1000" u="none" strike="noStrike" dirty="0" smtClean="0">
                          <a:effectLst/>
                        </a:rPr>
                        <a:t>(billion)</a:t>
                      </a:r>
                      <a:endParaRPr lang="en-US" sz="1000" b="0" i="0" u="none" strike="noStrike" dirty="0">
                        <a:solidFill>
                          <a:srgbClr val="000000"/>
                        </a:solidFill>
                        <a:effectLst/>
                        <a:latin typeface="Calibri"/>
                      </a:endParaRPr>
                    </a:p>
                  </a:txBody>
                  <a:tcPr marL="10386" marR="10386" marT="8440" marB="0" anchor="b"/>
                </a:tc>
                <a:extLst>
                  <a:ext uri="{0D108BD9-81ED-4DB2-BD59-A6C34878D82A}">
                    <a16:rowId xmlns:a16="http://schemas.microsoft.com/office/drawing/2014/main" xmlns="" val="10000"/>
                  </a:ext>
                </a:extLst>
              </a:tr>
            </a:tbl>
          </a:graphicData>
        </a:graphic>
      </p:graphicFrame>
      <p:sp>
        <p:nvSpPr>
          <p:cNvPr id="7" name="Slide Number Placeholder 2"/>
          <p:cNvSpPr txBox="1">
            <a:spLocks/>
          </p:cNvSpPr>
          <p:nvPr/>
        </p:nvSpPr>
        <p:spPr bwMode="auto">
          <a:xfrm>
            <a:off x="164867" y="5713787"/>
            <a:ext cx="392933" cy="323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75000"/>
              </a:spcBef>
              <a:buClr>
                <a:schemeClr val="tx2"/>
              </a:buClr>
              <a:buFont typeface="Symbol" pitchFamily="18" charset="2"/>
              <a:buChar char="·"/>
              <a:defRPr sz="1400">
                <a:solidFill>
                  <a:srgbClr val="53565A"/>
                </a:solidFill>
                <a:latin typeface="Arial" pitchFamily="34" charset="0"/>
                <a:ea typeface="MS PGothic" pitchFamily="34" charset="-128"/>
                <a:cs typeface="Geneva"/>
              </a:defRPr>
            </a:lvl1pPr>
            <a:lvl2pPr marL="742950" indent="-285750" eaLnBrk="0" hangingPunct="0">
              <a:spcBef>
                <a:spcPct val="25000"/>
              </a:spcBef>
              <a:buClr>
                <a:schemeClr val="tx2"/>
              </a:buClr>
              <a:buFont typeface="Arial" pitchFamily="34" charset="0"/>
              <a:buChar char="–"/>
              <a:defRPr sz="1400">
                <a:solidFill>
                  <a:srgbClr val="53565A"/>
                </a:solidFill>
                <a:latin typeface="Arial" pitchFamily="34" charset="0"/>
                <a:ea typeface="MS PGothic" pitchFamily="34" charset="-128"/>
                <a:cs typeface="Geneva"/>
              </a:defRPr>
            </a:lvl2pPr>
            <a:lvl3pPr marL="1143000" indent="-228600" eaLnBrk="0" hangingPunct="0">
              <a:spcBef>
                <a:spcPct val="25000"/>
              </a:spcBef>
              <a:buClr>
                <a:schemeClr val="tx2"/>
              </a:buClr>
              <a:buFont typeface="Symbol" pitchFamily="18" charset="2"/>
              <a:buChar char="·"/>
              <a:defRPr sz="1400">
                <a:solidFill>
                  <a:srgbClr val="53565A"/>
                </a:solidFill>
                <a:latin typeface="Arial" pitchFamily="34" charset="0"/>
                <a:ea typeface="MS PGothic" pitchFamily="34" charset="-128"/>
                <a:cs typeface="Geneva"/>
              </a:defRPr>
            </a:lvl3pPr>
            <a:lvl4pPr marL="1600200" indent="-228600" eaLnBrk="0" hangingPunct="0">
              <a:spcBef>
                <a:spcPct val="25000"/>
              </a:spcBef>
              <a:buClr>
                <a:schemeClr val="tx2"/>
              </a:buClr>
              <a:buFont typeface="Arial" pitchFamily="34" charset="0"/>
              <a:buChar char="–"/>
              <a:defRPr sz="1400">
                <a:solidFill>
                  <a:srgbClr val="53565A"/>
                </a:solidFill>
                <a:latin typeface="Arial" pitchFamily="34" charset="0"/>
                <a:ea typeface="MS PGothic" pitchFamily="34" charset="-128"/>
                <a:cs typeface="Geneva"/>
              </a:defRPr>
            </a:lvl4pPr>
            <a:lvl5pPr marL="2057400" indent="-228600" eaLnBrk="0" hangingPunct="0">
              <a:spcBef>
                <a:spcPct val="25000"/>
              </a:spcBef>
              <a:buClr>
                <a:schemeClr val="tx2"/>
              </a:buClr>
              <a:buFont typeface="Symbol" pitchFamily="18" charset="2"/>
              <a:buChar char="·"/>
              <a:defRPr sz="1400">
                <a:solidFill>
                  <a:srgbClr val="53565A"/>
                </a:solidFill>
                <a:latin typeface="Arial" pitchFamily="34" charset="0"/>
                <a:ea typeface="MS PGothic" pitchFamily="34" charset="-128"/>
                <a:cs typeface="Geneva"/>
              </a:defRPr>
            </a:lvl5pPr>
            <a:lvl6pPr marL="2514600" indent="-228600" eaLnBrk="0" fontAlgn="base" hangingPunct="0">
              <a:spcBef>
                <a:spcPct val="25000"/>
              </a:spcBef>
              <a:spcAft>
                <a:spcPct val="0"/>
              </a:spcAft>
              <a:buClr>
                <a:schemeClr val="tx2"/>
              </a:buClr>
              <a:buFont typeface="Symbol" pitchFamily="18" charset="2"/>
              <a:buChar char="·"/>
              <a:defRPr sz="1400">
                <a:solidFill>
                  <a:srgbClr val="53565A"/>
                </a:solidFill>
                <a:latin typeface="Arial" pitchFamily="34" charset="0"/>
                <a:ea typeface="MS PGothic" pitchFamily="34" charset="-128"/>
                <a:cs typeface="Geneva"/>
              </a:defRPr>
            </a:lvl6pPr>
            <a:lvl7pPr marL="2971800" indent="-228600" eaLnBrk="0" fontAlgn="base" hangingPunct="0">
              <a:spcBef>
                <a:spcPct val="25000"/>
              </a:spcBef>
              <a:spcAft>
                <a:spcPct val="0"/>
              </a:spcAft>
              <a:buClr>
                <a:schemeClr val="tx2"/>
              </a:buClr>
              <a:buFont typeface="Symbol" pitchFamily="18" charset="2"/>
              <a:buChar char="·"/>
              <a:defRPr sz="1400">
                <a:solidFill>
                  <a:srgbClr val="53565A"/>
                </a:solidFill>
                <a:latin typeface="Arial" pitchFamily="34" charset="0"/>
                <a:ea typeface="MS PGothic" pitchFamily="34" charset="-128"/>
                <a:cs typeface="Geneva"/>
              </a:defRPr>
            </a:lvl7pPr>
            <a:lvl8pPr marL="3429000" indent="-228600" eaLnBrk="0" fontAlgn="base" hangingPunct="0">
              <a:spcBef>
                <a:spcPct val="25000"/>
              </a:spcBef>
              <a:spcAft>
                <a:spcPct val="0"/>
              </a:spcAft>
              <a:buClr>
                <a:schemeClr val="tx2"/>
              </a:buClr>
              <a:buFont typeface="Symbol" pitchFamily="18" charset="2"/>
              <a:buChar char="·"/>
              <a:defRPr sz="1400">
                <a:solidFill>
                  <a:srgbClr val="53565A"/>
                </a:solidFill>
                <a:latin typeface="Arial" pitchFamily="34" charset="0"/>
                <a:ea typeface="MS PGothic" pitchFamily="34" charset="-128"/>
                <a:cs typeface="Geneva"/>
              </a:defRPr>
            </a:lvl8pPr>
            <a:lvl9pPr marL="3886200" indent="-228600" eaLnBrk="0" fontAlgn="base" hangingPunct="0">
              <a:spcBef>
                <a:spcPct val="25000"/>
              </a:spcBef>
              <a:spcAft>
                <a:spcPct val="0"/>
              </a:spcAft>
              <a:buClr>
                <a:schemeClr val="tx2"/>
              </a:buClr>
              <a:buFont typeface="Symbol" pitchFamily="18" charset="2"/>
              <a:buChar char="·"/>
              <a:defRPr sz="1400">
                <a:solidFill>
                  <a:srgbClr val="53565A"/>
                </a:solidFill>
                <a:latin typeface="Arial" pitchFamily="34" charset="0"/>
                <a:ea typeface="MS PGothic" pitchFamily="34" charset="-128"/>
                <a:cs typeface="Geneva"/>
              </a:defRPr>
            </a:lvl9pPr>
          </a:lstStyle>
          <a:p>
            <a:pPr algn="l" eaLnBrk="1" fontAlgn="base" hangingPunct="1">
              <a:spcBef>
                <a:spcPct val="0"/>
              </a:spcBef>
              <a:spcAft>
                <a:spcPct val="0"/>
              </a:spcAft>
              <a:buClrTx/>
              <a:buFontTx/>
              <a:buNone/>
            </a:pPr>
            <a:fld id="{4CF33B6D-3415-46C5-B729-8ACA67380247}" type="slidenum">
              <a:rPr lang="en-US" altLang="en-US" sz="1200">
                <a:solidFill>
                  <a:schemeClr val="tx1"/>
                </a:solidFill>
                <a:ea typeface="STKaiti" charset="-122"/>
              </a:rPr>
              <a:pPr algn="l" eaLnBrk="1" fontAlgn="base" hangingPunct="1">
                <a:spcBef>
                  <a:spcPct val="0"/>
                </a:spcBef>
                <a:spcAft>
                  <a:spcPct val="0"/>
                </a:spcAft>
                <a:buClrTx/>
                <a:buFontTx/>
                <a:buNone/>
              </a:pPr>
              <a:t>12</a:t>
            </a:fld>
            <a:endParaRPr lang="en-US" altLang="en-US" sz="1200" dirty="0">
              <a:solidFill>
                <a:schemeClr val="tx1"/>
              </a:solidFill>
              <a:ea typeface="STKaiti" charset="-122"/>
            </a:endParaRPr>
          </a:p>
        </p:txBody>
      </p:sp>
      <p:sp>
        <p:nvSpPr>
          <p:cNvPr id="8" name="MessageBox"/>
          <p:cNvSpPr/>
          <p:nvPr>
            <p:custDataLst>
              <p:tags r:id="rId2"/>
            </p:custDataLst>
          </p:nvPr>
        </p:nvSpPr>
        <p:spPr bwMode="gray">
          <a:xfrm>
            <a:off x="164866" y="472716"/>
            <a:ext cx="10469001" cy="430887"/>
          </a:xfrm>
          <a:prstGeom prst="rect">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6350" cap="flat" cmpd="sng" algn="ctr">
                <a:solidFill>
                  <a:schemeClr val="tx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spAutoFit/>
          </a:bodyPr>
          <a:lstStyle/>
          <a:p>
            <a:pPr algn="l"/>
            <a:r>
              <a:rPr lang="en-US" sz="1400" dirty="0" smtClean="0">
                <a:solidFill>
                  <a:srgbClr val="00BDF2"/>
                </a:solidFill>
                <a:latin typeface="Arial"/>
                <a:ea typeface="+mj-ea"/>
              </a:rPr>
              <a:t>Number of institutional investors or funds setup for Stock Connect have doubled since the beginning of 2018. </a:t>
            </a:r>
          </a:p>
          <a:p>
            <a:pPr algn="l"/>
            <a:r>
              <a:rPr lang="en-US" sz="1400" dirty="0" smtClean="0">
                <a:solidFill>
                  <a:srgbClr val="00BDF2"/>
                </a:solidFill>
                <a:latin typeface="Arial"/>
                <a:ea typeface="+mj-ea"/>
              </a:rPr>
              <a:t>The successful inclusion of A-shares into MSCI indexes on June 1st and Sep 1</a:t>
            </a:r>
            <a:r>
              <a:rPr lang="en-US" sz="1400" baseline="30000" dirty="0" smtClean="0">
                <a:solidFill>
                  <a:srgbClr val="00BDF2"/>
                </a:solidFill>
                <a:latin typeface="Arial"/>
                <a:ea typeface="+mj-ea"/>
              </a:rPr>
              <a:t>st</a:t>
            </a:r>
            <a:r>
              <a:rPr lang="en-US" sz="1400" dirty="0" smtClean="0">
                <a:solidFill>
                  <a:srgbClr val="00BDF2"/>
                </a:solidFill>
                <a:latin typeface="Arial"/>
                <a:ea typeface="+mj-ea"/>
              </a:rPr>
              <a:t>  is likely to facilitate additional inflow</a:t>
            </a:r>
            <a:endParaRPr kumimoji="0" lang="en-US" sz="1400" i="0" u="none" strike="noStrike" cap="none" normalizeH="0" baseline="0" dirty="0" smtClean="0">
              <a:ln>
                <a:noFill/>
              </a:ln>
              <a:solidFill>
                <a:srgbClr val="00BDF2"/>
              </a:solidFill>
              <a:effectLst/>
              <a:latin typeface="Arial"/>
              <a:ea typeface="+mj-ea"/>
            </a:endParaRPr>
          </a:p>
        </p:txBody>
      </p:sp>
      <p:cxnSp>
        <p:nvCxnSpPr>
          <p:cNvPr id="9" name="MessageLine"/>
          <p:cNvCxnSpPr/>
          <p:nvPr/>
        </p:nvCxnSpPr>
        <p:spPr bwMode="gray">
          <a:xfrm>
            <a:off x="164866" y="936347"/>
            <a:ext cx="10469001" cy="0"/>
          </a:xfrm>
          <a:prstGeom prst="line">
            <a:avLst/>
          </a:prstGeom>
          <a:solidFill>
            <a:schemeClr val="folHlink"/>
          </a:solidFill>
          <a:ln w="6350" cap="flat" cmpd="sng" algn="ctr">
            <a:solidFill>
              <a:srgbClr val="97999B"/>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extLst>
      <p:ext uri="{BB962C8B-B14F-4D97-AF65-F5344CB8AC3E}">
        <p14:creationId xmlns:p14="http://schemas.microsoft.com/office/powerpoint/2010/main" val="2723979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bwMode="gray">
          <a:xfrm>
            <a:off x="166175" y="53455"/>
            <a:ext cx="10465539" cy="334795"/>
          </a:xfrm>
        </p:spPr>
        <p:txBody>
          <a:bodyPr/>
          <a:lstStyle/>
          <a:p>
            <a:r>
              <a:rPr lang="en-US" dirty="0" smtClean="0"/>
              <a:t>Stock </a:t>
            </a:r>
            <a:r>
              <a:rPr lang="en-US" dirty="0"/>
              <a:t>Connect </a:t>
            </a:r>
            <a:r>
              <a:rPr lang="en-US" dirty="0" smtClean="0"/>
              <a:t>vs</a:t>
            </a:r>
            <a:r>
              <a:rPr lang="en-US" dirty="0"/>
              <a:t>. </a:t>
            </a:r>
            <a:r>
              <a:rPr lang="en-US" dirty="0" smtClean="0"/>
              <a:t>RQFII / QFII</a:t>
            </a:r>
            <a:endParaRPr lang="en-US" dirty="0"/>
          </a:p>
        </p:txBody>
      </p:sp>
      <p:graphicFrame>
        <p:nvGraphicFramePr>
          <p:cNvPr id="26" name="Group 3"/>
          <p:cNvGraphicFramePr>
            <a:graphicFrameLocks/>
          </p:cNvGraphicFramePr>
          <p:nvPr>
            <p:extLst>
              <p:ext uri="{D42A27DB-BD31-4B8C-83A1-F6EECF244321}">
                <p14:modId xmlns:p14="http://schemas.microsoft.com/office/powerpoint/2010/main" val="3439457838"/>
              </p:ext>
            </p:extLst>
          </p:nvPr>
        </p:nvGraphicFramePr>
        <p:xfrm>
          <a:off x="720156" y="554354"/>
          <a:ext cx="9913712" cy="5112064"/>
        </p:xfrm>
        <a:graphic>
          <a:graphicData uri="http://schemas.openxmlformats.org/drawingml/2006/table">
            <a:tbl>
              <a:tblPr/>
              <a:tblGrid>
                <a:gridCol w="847296">
                  <a:extLst>
                    <a:ext uri="{9D8B030D-6E8A-4147-A177-3AD203B41FA5}">
                      <a16:colId xmlns:a16="http://schemas.microsoft.com/office/drawing/2014/main" xmlns="" val="20000"/>
                    </a:ext>
                  </a:extLst>
                </a:gridCol>
                <a:gridCol w="2688122">
                  <a:extLst>
                    <a:ext uri="{9D8B030D-6E8A-4147-A177-3AD203B41FA5}">
                      <a16:colId xmlns:a16="http://schemas.microsoft.com/office/drawing/2014/main" xmlns="" val="20001"/>
                    </a:ext>
                  </a:extLst>
                </a:gridCol>
                <a:gridCol w="3124034">
                  <a:extLst>
                    <a:ext uri="{9D8B030D-6E8A-4147-A177-3AD203B41FA5}">
                      <a16:colId xmlns:a16="http://schemas.microsoft.com/office/drawing/2014/main" xmlns="" val="20002"/>
                    </a:ext>
                  </a:extLst>
                </a:gridCol>
                <a:gridCol w="3254260">
                  <a:extLst>
                    <a:ext uri="{9D8B030D-6E8A-4147-A177-3AD203B41FA5}">
                      <a16:colId xmlns:a16="http://schemas.microsoft.com/office/drawing/2014/main" xmlns="" val="20003"/>
                    </a:ext>
                  </a:extLst>
                </a:gridCol>
              </a:tblGrid>
              <a:tr h="382351">
                <a:tc>
                  <a:txBody>
                    <a:bodyPr/>
                    <a:lstStyle/>
                    <a:p>
                      <a:pPr marL="0" marR="0" lvl="0" indent="0" algn="l" defTabSz="1838325" rtl="0" eaLnBrk="1" fontAlgn="base" latinLnBrk="0" hangingPunct="1">
                        <a:lnSpc>
                          <a:spcPct val="100000"/>
                        </a:lnSpc>
                        <a:spcBef>
                          <a:spcPts val="300"/>
                        </a:spcBef>
                        <a:spcAft>
                          <a:spcPct val="0"/>
                        </a:spcAft>
                        <a:buClr>
                          <a:schemeClr val="tx2"/>
                        </a:buClr>
                        <a:buSzTx/>
                        <a:buFont typeface="Symbol" pitchFamily="18" charset="2"/>
                        <a:buNone/>
                        <a:tabLst/>
                      </a:pPr>
                      <a:endParaRPr kumimoji="0" lang="en-US" sz="900" b="1" i="0" u="none" strike="noStrike" cap="none" normalizeH="0" baseline="0" dirty="0" smtClean="0">
                        <a:ln>
                          <a:noFill/>
                        </a:ln>
                        <a:solidFill>
                          <a:schemeClr val="bg1">
                            <a:lumMod val="95000"/>
                          </a:schemeClr>
                        </a:solidFill>
                        <a:effectLst/>
                        <a:latin typeface="+mn-lt"/>
                        <a:ea typeface="+mj-ea"/>
                        <a:cs typeface="Geneva" pitchFamily="34" charset="0"/>
                      </a:endParaRPr>
                    </a:p>
                  </a:txBody>
                  <a:tcPr marL="49852" marR="49852" marT="16205" marB="16205" anchor="ctr" horzOverflow="overflow">
                    <a:lnL>
                      <a:noFill/>
                    </a:lnL>
                    <a:lnR w="9525"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accent2">
                        <a:lumMod val="50000"/>
                      </a:schemeClr>
                    </a:solidFill>
                  </a:tcPr>
                </a:tc>
                <a:tc>
                  <a:txBody>
                    <a:bodyPr/>
                    <a:lstStyle/>
                    <a:p>
                      <a:pPr marL="0" marR="0" lvl="0" indent="0" algn="ctr" defTabSz="1838325" rtl="0" eaLnBrk="1" fontAlgn="base" latinLnBrk="0" hangingPunct="1">
                        <a:lnSpc>
                          <a:spcPct val="100000"/>
                        </a:lnSpc>
                        <a:spcBef>
                          <a:spcPts val="200"/>
                        </a:spcBef>
                        <a:spcAft>
                          <a:spcPct val="0"/>
                        </a:spcAft>
                        <a:buClr>
                          <a:schemeClr val="tx2"/>
                        </a:buClr>
                        <a:buSzTx/>
                        <a:buFont typeface="Symbol" pitchFamily="18" charset="2"/>
                        <a:buNone/>
                        <a:tabLst/>
                      </a:pPr>
                      <a:r>
                        <a:rPr kumimoji="0" lang="en-US" sz="1100" b="1" i="0" u="none" strike="noStrike" cap="none" normalizeH="0" baseline="0" dirty="0" smtClean="0">
                          <a:ln>
                            <a:noFill/>
                          </a:ln>
                          <a:solidFill>
                            <a:schemeClr val="bg1">
                              <a:lumMod val="95000"/>
                            </a:schemeClr>
                          </a:solidFill>
                          <a:effectLst/>
                          <a:latin typeface="+mn-lt"/>
                          <a:ea typeface="+mj-ea"/>
                          <a:cs typeface="Geneva" pitchFamily="34" charset="0"/>
                        </a:rPr>
                        <a:t>China Connect (Northbound) </a:t>
                      </a:r>
                    </a:p>
                    <a:p>
                      <a:pPr marL="0" marR="0" lvl="0" indent="0" algn="ctr" defTabSz="1838325" rtl="0" eaLnBrk="1" fontAlgn="base" latinLnBrk="0" hangingPunct="1">
                        <a:lnSpc>
                          <a:spcPct val="100000"/>
                        </a:lnSpc>
                        <a:spcBef>
                          <a:spcPts val="200"/>
                        </a:spcBef>
                        <a:spcAft>
                          <a:spcPct val="0"/>
                        </a:spcAft>
                        <a:buClr>
                          <a:schemeClr val="tx2"/>
                        </a:buClr>
                        <a:buSzTx/>
                        <a:buFont typeface="Symbol" pitchFamily="18" charset="2"/>
                        <a:buNone/>
                        <a:tabLst/>
                      </a:pPr>
                      <a:r>
                        <a:rPr kumimoji="0" lang="en-US" sz="1100" b="1" i="0" u="none" strike="noStrike" cap="none" normalizeH="0" baseline="0" dirty="0" smtClean="0">
                          <a:ln>
                            <a:noFill/>
                          </a:ln>
                          <a:solidFill>
                            <a:schemeClr val="bg1">
                              <a:lumMod val="95000"/>
                            </a:schemeClr>
                          </a:solidFill>
                          <a:effectLst/>
                          <a:latin typeface="+mn-lt"/>
                          <a:ea typeface="+mj-ea"/>
                          <a:cs typeface="Geneva" pitchFamily="34" charset="0"/>
                        </a:rPr>
                        <a:t>Nov 2014, Dec 2016</a:t>
                      </a:r>
                    </a:p>
                  </a:txBody>
                  <a:tcPr marL="49852" marR="49852" marT="16205" marB="16205"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accent2">
                        <a:lumMod val="50000"/>
                      </a:schemeClr>
                    </a:solidFill>
                  </a:tcPr>
                </a:tc>
                <a:tc>
                  <a:txBody>
                    <a:bodyPr/>
                    <a:lstStyle/>
                    <a:p>
                      <a:pPr marL="0" marR="0" lvl="0" indent="0" algn="ctr" defTabSz="1838325" rtl="0" eaLnBrk="1" fontAlgn="base" latinLnBrk="0" hangingPunct="1">
                        <a:lnSpc>
                          <a:spcPct val="100000"/>
                        </a:lnSpc>
                        <a:spcBef>
                          <a:spcPts val="200"/>
                        </a:spcBef>
                        <a:spcAft>
                          <a:spcPct val="0"/>
                        </a:spcAft>
                        <a:buClr>
                          <a:schemeClr val="tx2"/>
                        </a:buClr>
                        <a:buSzTx/>
                        <a:buFont typeface="Symbol" pitchFamily="18" charset="2"/>
                        <a:buNone/>
                        <a:tabLst/>
                      </a:pPr>
                      <a:r>
                        <a:rPr kumimoji="0" lang="en-US" sz="1100" b="1" i="0" u="none" strike="noStrike" kern="1200" cap="none" normalizeH="0" baseline="0" dirty="0" smtClean="0">
                          <a:ln>
                            <a:noFill/>
                          </a:ln>
                          <a:solidFill>
                            <a:schemeClr val="bg1">
                              <a:lumMod val="95000"/>
                            </a:schemeClr>
                          </a:solidFill>
                          <a:effectLst/>
                          <a:latin typeface="+mn-lt"/>
                          <a:ea typeface="+mj-ea"/>
                          <a:cs typeface="Geneva" pitchFamily="34" charset="0"/>
                        </a:rPr>
                        <a:t>RQFII (Since 2011)</a:t>
                      </a:r>
                    </a:p>
                  </a:txBody>
                  <a:tcPr marL="49852" marR="49852" marT="16205" marB="16205"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accent2">
                        <a:lumMod val="50000"/>
                      </a:schemeClr>
                    </a:solidFill>
                  </a:tcPr>
                </a:tc>
                <a:tc>
                  <a:txBody>
                    <a:bodyPr/>
                    <a:lstStyle/>
                    <a:p>
                      <a:pPr marL="0" marR="0" lvl="0" indent="0" algn="ctr" defTabSz="1838325" rtl="0" eaLnBrk="1" fontAlgn="base" latinLnBrk="0" hangingPunct="1">
                        <a:lnSpc>
                          <a:spcPct val="100000"/>
                        </a:lnSpc>
                        <a:spcBef>
                          <a:spcPts val="200"/>
                        </a:spcBef>
                        <a:spcAft>
                          <a:spcPct val="0"/>
                        </a:spcAft>
                        <a:buClr>
                          <a:schemeClr val="tx2"/>
                        </a:buClr>
                        <a:buSzTx/>
                        <a:buFont typeface="Symbol" pitchFamily="18" charset="2"/>
                        <a:buNone/>
                        <a:tabLst/>
                      </a:pPr>
                      <a:r>
                        <a:rPr kumimoji="0" lang="en-US" sz="1100" b="1" i="0" u="none" strike="noStrike" kern="1200" cap="none" normalizeH="0" baseline="0" dirty="0" smtClean="0">
                          <a:ln>
                            <a:noFill/>
                          </a:ln>
                          <a:solidFill>
                            <a:schemeClr val="bg1">
                              <a:lumMod val="95000"/>
                            </a:schemeClr>
                          </a:solidFill>
                          <a:effectLst/>
                          <a:latin typeface="+mn-lt"/>
                          <a:ea typeface="+mj-ea"/>
                          <a:cs typeface="Geneva" pitchFamily="34" charset="0"/>
                        </a:rPr>
                        <a:t>QFII (Since 2002)</a:t>
                      </a:r>
                    </a:p>
                  </a:txBody>
                  <a:tcPr marL="49852" marR="49852" marT="16205" marB="16205"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accent2">
                        <a:lumMod val="50000"/>
                      </a:schemeClr>
                    </a:solidFill>
                  </a:tcPr>
                </a:tc>
                <a:extLst>
                  <a:ext uri="{0D108BD9-81ED-4DB2-BD59-A6C34878D82A}">
                    <a16:rowId xmlns:a16="http://schemas.microsoft.com/office/drawing/2014/main" xmlns="" val="10000"/>
                  </a:ext>
                </a:extLst>
              </a:tr>
              <a:tr h="918473">
                <a:tc>
                  <a:txBody>
                    <a:bodyPr/>
                    <a:lstStyle/>
                    <a:p>
                      <a:pPr marL="0" marR="0" lvl="0" indent="0" algn="l" defTabSz="1838325" rtl="0" eaLnBrk="1" fontAlgn="base" latinLnBrk="0" hangingPunct="1">
                        <a:lnSpc>
                          <a:spcPct val="100000"/>
                        </a:lnSpc>
                        <a:spcBef>
                          <a:spcPts val="100"/>
                        </a:spcBef>
                        <a:spcAft>
                          <a:spcPct val="0"/>
                        </a:spcAft>
                        <a:buClr>
                          <a:schemeClr val="tx2"/>
                        </a:buClr>
                        <a:buSzTx/>
                        <a:buFont typeface="Symbol" pitchFamily="18" charset="2"/>
                        <a:buNone/>
                        <a:tabLst/>
                      </a:pPr>
                      <a:r>
                        <a:rPr kumimoji="0" lang="en-US" sz="900" b="0" i="0" u="none" strike="noStrike" cap="none" normalizeH="0" baseline="0" dirty="0" smtClean="0">
                          <a:ln>
                            <a:noFill/>
                          </a:ln>
                          <a:solidFill>
                            <a:schemeClr val="accent1"/>
                          </a:solidFill>
                          <a:effectLst/>
                          <a:latin typeface="+mn-lt"/>
                          <a:ea typeface="+mj-ea"/>
                          <a:cs typeface="Geneva" pitchFamily="34" charset="0"/>
                        </a:rPr>
                        <a:t>Eligible Investors</a:t>
                      </a:r>
                    </a:p>
                  </a:txBody>
                  <a:tcPr marL="49852" marR="49852" marT="16205" marB="16205" horzOverflow="overflow">
                    <a:lnL>
                      <a:noFill/>
                    </a:lnL>
                    <a:lnR w="9525" cap="flat" cmpd="sng" algn="ctr">
                      <a:solidFill>
                        <a:srgbClr val="BFBFBF"/>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14300" marR="0" lvl="0" indent="-114300" algn="l" defTabSz="1838325" rtl="0" eaLnBrk="1" fontAlgn="base" latinLnBrk="0" hangingPunct="1">
                        <a:lnSpc>
                          <a:spcPct val="100000"/>
                        </a:lnSpc>
                        <a:spcBef>
                          <a:spcPts val="600"/>
                        </a:spcBef>
                        <a:spcAft>
                          <a:spcPct val="0"/>
                        </a:spcAft>
                        <a:buClr>
                          <a:schemeClr val="bg1">
                            <a:lumMod val="50000"/>
                          </a:schemeClr>
                        </a:buClr>
                        <a:buSzTx/>
                        <a:buFont typeface="Symbol" pitchFamily="18" charset="2"/>
                        <a:buChar char="·"/>
                        <a:tabLst/>
                        <a:defRPr/>
                      </a:pPr>
                      <a:r>
                        <a:rPr kumimoji="0" lang="en-US" sz="900" b="0" i="0" u="none" strike="noStrike" kern="1200" cap="none" normalizeH="0" baseline="0" dirty="0" smtClean="0">
                          <a:ln>
                            <a:noFill/>
                          </a:ln>
                          <a:solidFill>
                            <a:schemeClr val="tx1"/>
                          </a:solidFill>
                          <a:effectLst/>
                          <a:latin typeface="+mn-lt"/>
                          <a:ea typeface="+mn-ea"/>
                          <a:cs typeface="Geneva" pitchFamily="34" charset="0"/>
                        </a:rPr>
                        <a:t>Over </a:t>
                      </a:r>
                      <a:r>
                        <a:rPr kumimoji="0" lang="en-US" sz="900" b="0" i="0" u="none" strike="noStrike" kern="1200" cap="none" normalizeH="0" baseline="0" dirty="0" smtClean="0">
                          <a:ln>
                            <a:noFill/>
                          </a:ln>
                          <a:solidFill>
                            <a:srgbClr val="CB6015"/>
                          </a:solidFill>
                          <a:effectLst/>
                          <a:latin typeface="+mn-lt"/>
                          <a:ea typeface="+mn-ea"/>
                          <a:cs typeface="Geneva" pitchFamily="34" charset="0"/>
                        </a:rPr>
                        <a:t>5000 </a:t>
                      </a:r>
                      <a:r>
                        <a:rPr kumimoji="0" lang="en-US" sz="900" b="0" i="0" u="none" strike="noStrike" kern="1200" cap="none" normalizeH="0" baseline="0" dirty="0" smtClean="0">
                          <a:ln>
                            <a:noFill/>
                          </a:ln>
                          <a:solidFill>
                            <a:schemeClr val="tx1"/>
                          </a:solidFill>
                          <a:effectLst/>
                          <a:latin typeface="+mn-lt"/>
                          <a:ea typeface="+mn-ea"/>
                          <a:cs typeface="Geneva" pitchFamily="34" charset="0"/>
                        </a:rPr>
                        <a:t>institutions with net holding of </a:t>
                      </a:r>
                      <a:r>
                        <a:rPr kumimoji="0" lang="en-US" sz="900" b="0" i="0" u="none" strike="noStrike" kern="1200" cap="none" normalizeH="0" baseline="0" dirty="0" smtClean="0">
                          <a:ln>
                            <a:noFill/>
                          </a:ln>
                          <a:solidFill>
                            <a:srgbClr val="CB6015"/>
                          </a:solidFill>
                          <a:effectLst/>
                          <a:latin typeface="+mn-lt"/>
                          <a:ea typeface="+mn-ea"/>
                          <a:cs typeface="Geneva" pitchFamily="34" charset="0"/>
                        </a:rPr>
                        <a:t>US$93bn</a:t>
                      </a:r>
                      <a:r>
                        <a:rPr kumimoji="0" lang="en-US" sz="900" b="0" i="0" u="none" strike="noStrike" kern="1200" cap="none" normalizeH="0" baseline="0" dirty="0" smtClean="0">
                          <a:ln>
                            <a:noFill/>
                          </a:ln>
                          <a:solidFill>
                            <a:schemeClr val="tx1"/>
                          </a:solidFill>
                          <a:effectLst/>
                          <a:latin typeface="+mn-lt"/>
                          <a:ea typeface="+mn-ea"/>
                          <a:cs typeface="Geneva" pitchFamily="34" charset="0"/>
                        </a:rPr>
                        <a:t> (Apr 2018)</a:t>
                      </a:r>
                    </a:p>
                    <a:p>
                      <a:pPr marL="114300" marR="0" lvl="0" indent="-114300" algn="l" defTabSz="1838325" rtl="0" eaLnBrk="1" fontAlgn="base" latinLnBrk="0" hangingPunct="1">
                        <a:lnSpc>
                          <a:spcPct val="100000"/>
                        </a:lnSpc>
                        <a:spcBef>
                          <a:spcPts val="600"/>
                        </a:spcBef>
                        <a:spcAft>
                          <a:spcPct val="0"/>
                        </a:spcAft>
                        <a:buClr>
                          <a:schemeClr val="bg1">
                            <a:lumMod val="50000"/>
                          </a:schemeClr>
                        </a:buClr>
                        <a:buSzTx/>
                        <a:buFont typeface="Symbol" pitchFamily="18" charset="2"/>
                        <a:buChar char="·"/>
                        <a:tabLst/>
                        <a:defRPr/>
                      </a:pPr>
                      <a:r>
                        <a:rPr kumimoji="0" lang="en-US" sz="900" b="0" i="0" u="none" strike="noStrike" cap="none" normalizeH="0" baseline="0" dirty="0" smtClean="0">
                          <a:ln>
                            <a:noFill/>
                          </a:ln>
                          <a:solidFill>
                            <a:schemeClr val="tx1"/>
                          </a:solidFill>
                          <a:effectLst/>
                          <a:latin typeface="+mn-lt"/>
                          <a:ea typeface="+mj-ea"/>
                          <a:cs typeface="Geneva" pitchFamily="34" charset="0"/>
                        </a:rPr>
                        <a:t>Available to all overseas investors</a:t>
                      </a: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04775" marR="0" lvl="0" indent="-104775" algn="l" defTabSz="1838325" rtl="0" eaLnBrk="1" fontAlgn="base" latinLnBrk="0" hangingPunct="1">
                        <a:lnSpc>
                          <a:spcPct val="100000"/>
                        </a:lnSpc>
                        <a:spcBef>
                          <a:spcPts val="100"/>
                        </a:spcBef>
                        <a:spcAft>
                          <a:spcPts val="600"/>
                        </a:spcAft>
                        <a:buClr>
                          <a:schemeClr val="accent6"/>
                        </a:buClr>
                        <a:buSzTx/>
                        <a:buFont typeface="Symbol" pitchFamily="18" charset="2"/>
                        <a:buChar char="·"/>
                        <a:tabLst/>
                        <a:defRPr/>
                      </a:pPr>
                      <a:r>
                        <a:rPr kumimoji="0" lang="en-US" sz="900" b="0" i="0" u="none" strike="noStrike" kern="1200" cap="none" normalizeH="0" baseline="0" dirty="0" smtClean="0">
                          <a:ln>
                            <a:noFill/>
                          </a:ln>
                          <a:solidFill>
                            <a:srgbClr val="CB6015"/>
                          </a:solidFill>
                          <a:effectLst/>
                          <a:latin typeface="+mn-lt"/>
                          <a:ea typeface="+mn-ea"/>
                          <a:cs typeface="Geneva" pitchFamily="34" charset="0"/>
                        </a:rPr>
                        <a:t>196</a:t>
                      </a:r>
                      <a:r>
                        <a:rPr kumimoji="0" lang="en-US" sz="900" b="0" i="0" u="none" strike="noStrike" kern="1200" cap="none" normalizeH="0" baseline="0" dirty="0" smtClean="0">
                          <a:ln>
                            <a:noFill/>
                          </a:ln>
                          <a:solidFill>
                            <a:schemeClr val="tx1"/>
                          </a:solidFill>
                          <a:effectLst/>
                          <a:latin typeface="+mn-lt"/>
                          <a:ea typeface="+mn-ea"/>
                          <a:cs typeface="Geneva" pitchFamily="34" charset="0"/>
                        </a:rPr>
                        <a:t> institutions with total approved quota </a:t>
                      </a:r>
                      <a:r>
                        <a:rPr kumimoji="0" lang="en-US" sz="900" b="1" i="0" u="none" strike="noStrike" kern="1200" cap="none" normalizeH="0" baseline="0" dirty="0" smtClean="0">
                          <a:ln>
                            <a:noFill/>
                          </a:ln>
                          <a:solidFill>
                            <a:srgbClr val="CB6015"/>
                          </a:solidFill>
                          <a:effectLst/>
                          <a:latin typeface="+mn-lt"/>
                          <a:ea typeface="+mn-ea"/>
                          <a:cs typeface="Geneva" pitchFamily="34" charset="0"/>
                        </a:rPr>
                        <a:t>US$97.6</a:t>
                      </a:r>
                      <a:r>
                        <a:rPr kumimoji="0" lang="en-US" sz="900" b="1" i="0" u="none" strike="noStrike" kern="1200" cap="none" normalizeH="0" baseline="0" dirty="0" smtClean="0">
                          <a:ln>
                            <a:noFill/>
                          </a:ln>
                          <a:solidFill>
                            <a:schemeClr val="tx1"/>
                          </a:solidFill>
                          <a:effectLst/>
                          <a:latin typeface="+mn-lt"/>
                          <a:ea typeface="+mn-ea"/>
                          <a:cs typeface="Geneva" pitchFamily="34" charset="0"/>
                        </a:rPr>
                        <a:t> </a:t>
                      </a:r>
                      <a:r>
                        <a:rPr kumimoji="0" lang="en-US" sz="900" b="0" i="0" u="none" strike="noStrike" kern="1200" cap="none" normalizeH="0" baseline="0" dirty="0" err="1" smtClean="0">
                          <a:ln>
                            <a:noFill/>
                          </a:ln>
                          <a:solidFill>
                            <a:srgbClr val="CB6015"/>
                          </a:solidFill>
                          <a:effectLst/>
                          <a:latin typeface="+mn-lt"/>
                          <a:ea typeface="+mn-ea"/>
                          <a:cs typeface="Geneva" pitchFamily="34" charset="0"/>
                        </a:rPr>
                        <a:t>bn</a:t>
                      </a:r>
                      <a:r>
                        <a:rPr kumimoji="0" lang="en-US" sz="900" b="0" i="0" u="none" strike="noStrike" kern="1200" cap="none" normalizeH="0" baseline="0" dirty="0" smtClean="0">
                          <a:ln>
                            <a:noFill/>
                          </a:ln>
                          <a:solidFill>
                            <a:schemeClr val="tx1"/>
                          </a:solidFill>
                          <a:effectLst/>
                          <a:latin typeface="+mn-lt"/>
                          <a:ea typeface="+mn-ea"/>
                          <a:cs typeface="Geneva" pitchFamily="34" charset="0"/>
                        </a:rPr>
                        <a:t> (Apr 2018)</a:t>
                      </a:r>
                    </a:p>
                    <a:p>
                      <a:pPr marL="104775" marR="0" lvl="0" indent="-104775" algn="l" defTabSz="1838325" rtl="0" eaLnBrk="1" fontAlgn="base" latinLnBrk="0" hangingPunct="1">
                        <a:lnSpc>
                          <a:spcPct val="100000"/>
                        </a:lnSpc>
                        <a:spcBef>
                          <a:spcPts val="100"/>
                        </a:spcBef>
                        <a:spcAft>
                          <a:spcPts val="0"/>
                        </a:spcAft>
                        <a:buClr>
                          <a:schemeClr val="accent6"/>
                        </a:buClr>
                        <a:buSzTx/>
                        <a:buFont typeface="Symbol" pitchFamily="18" charset="2"/>
                        <a:buChar char="·"/>
                        <a:tabLst/>
                      </a:pPr>
                      <a:r>
                        <a:rPr kumimoji="0" lang="en-US" sz="900" b="0" i="0" u="none" strike="noStrike" kern="1200" cap="none" normalizeH="0" baseline="0" dirty="0" smtClean="0">
                          <a:ln>
                            <a:noFill/>
                          </a:ln>
                          <a:solidFill>
                            <a:schemeClr val="tx1"/>
                          </a:solidFill>
                          <a:effectLst/>
                          <a:latin typeface="+mn-lt"/>
                          <a:ea typeface="+mj-ea"/>
                          <a:cs typeface="Geneva" pitchFamily="34" charset="0"/>
                        </a:rPr>
                        <a:t>Only available to approved RQFII market (19) and limited to institutional investors with </a:t>
                      </a:r>
                      <a:r>
                        <a:rPr kumimoji="0" lang="en-US" sz="900" b="0" i="0" u="none" strike="noStrike" kern="1200" cap="none" normalizeH="0" baseline="0" dirty="0" smtClean="0">
                          <a:ln>
                            <a:noFill/>
                          </a:ln>
                          <a:solidFill>
                            <a:schemeClr val="tx1">
                              <a:lumMod val="75000"/>
                            </a:schemeClr>
                          </a:solidFill>
                          <a:effectLst/>
                          <a:latin typeface="+mn-lt"/>
                          <a:ea typeface="+mj-ea"/>
                          <a:cs typeface="Geneva" pitchFamily="34" charset="0"/>
                        </a:rPr>
                        <a:t>asset management license </a:t>
                      </a:r>
                      <a:r>
                        <a:rPr kumimoji="0" lang="en-US" sz="900" b="0" i="0" u="none" strike="noStrike" kern="1200" cap="none" normalizeH="0" baseline="0" dirty="0" smtClean="0">
                          <a:ln>
                            <a:noFill/>
                          </a:ln>
                          <a:solidFill>
                            <a:schemeClr val="tx1"/>
                          </a:solidFill>
                          <a:effectLst/>
                          <a:latin typeface="+mn-lt"/>
                          <a:ea typeface="+mj-ea"/>
                          <a:cs typeface="Geneva" pitchFamily="34" charset="0"/>
                        </a:rPr>
                        <a:t>and subject to qualification requirements. </a:t>
                      </a:r>
                      <a:r>
                        <a:rPr kumimoji="0" lang="en-US" sz="900" b="0" i="0" u="none" strike="noStrike" kern="1200" cap="none" normalizeH="0" baseline="0" dirty="0" smtClean="0">
                          <a:ln>
                            <a:noFill/>
                          </a:ln>
                          <a:solidFill>
                            <a:srgbClr val="CB6015"/>
                          </a:solidFill>
                          <a:effectLst/>
                          <a:latin typeface="+mn-lt"/>
                          <a:ea typeface="+mj-ea"/>
                          <a:cs typeface="Geneva" pitchFamily="34" charset="0"/>
                        </a:rPr>
                        <a:t>Japan added in May 2018.</a:t>
                      </a: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04775" marR="0" lvl="0" indent="-104775" algn="l" defTabSz="1838325" rtl="0" eaLnBrk="1" fontAlgn="base" latinLnBrk="0" hangingPunct="1">
                        <a:lnSpc>
                          <a:spcPct val="100000"/>
                        </a:lnSpc>
                        <a:spcBef>
                          <a:spcPts val="100"/>
                        </a:spcBef>
                        <a:spcAft>
                          <a:spcPts val="600"/>
                        </a:spcAft>
                        <a:buClr>
                          <a:schemeClr val="accent6"/>
                        </a:buClr>
                        <a:buSzTx/>
                        <a:buFont typeface="Symbol" pitchFamily="18" charset="2"/>
                        <a:buChar char="·"/>
                        <a:tabLst/>
                        <a:defRPr/>
                      </a:pPr>
                      <a:r>
                        <a:rPr kumimoji="0" lang="en-US" sz="900" b="0" i="0" u="none" strike="noStrike" kern="1200" cap="none" normalizeH="0" baseline="0" dirty="0" smtClean="0">
                          <a:ln>
                            <a:noFill/>
                          </a:ln>
                          <a:solidFill>
                            <a:srgbClr val="CB6015"/>
                          </a:solidFill>
                          <a:effectLst/>
                          <a:latin typeface="+mn-lt"/>
                          <a:ea typeface="+mn-ea"/>
                          <a:cs typeface="Geneva" pitchFamily="34" charset="0"/>
                        </a:rPr>
                        <a:t>287 </a:t>
                      </a:r>
                      <a:r>
                        <a:rPr kumimoji="0" lang="en-US" sz="900" b="0" i="0" u="none" strike="noStrike" kern="1200" cap="none" normalizeH="0" baseline="0" dirty="0" smtClean="0">
                          <a:ln>
                            <a:noFill/>
                          </a:ln>
                          <a:solidFill>
                            <a:schemeClr val="tx1"/>
                          </a:solidFill>
                          <a:effectLst/>
                          <a:latin typeface="+mn-lt"/>
                          <a:ea typeface="+mn-ea"/>
                          <a:cs typeface="Geneva" pitchFamily="34" charset="0"/>
                        </a:rPr>
                        <a:t> institutions with total approved quota of </a:t>
                      </a:r>
                      <a:r>
                        <a:rPr kumimoji="0" lang="en-US" sz="900" b="0" i="0" u="none" strike="noStrike" kern="1200" cap="none" normalizeH="0" baseline="0" dirty="0" smtClean="0">
                          <a:ln>
                            <a:noFill/>
                          </a:ln>
                          <a:solidFill>
                            <a:srgbClr val="CB6015"/>
                          </a:solidFill>
                          <a:effectLst/>
                          <a:latin typeface="+mn-lt"/>
                          <a:ea typeface="+mn-ea"/>
                          <a:cs typeface="Geneva" pitchFamily="34" charset="0"/>
                        </a:rPr>
                        <a:t>US$99.5bn</a:t>
                      </a:r>
                      <a:r>
                        <a:rPr kumimoji="0" lang="en-US" sz="900" b="0" i="0" u="none" strike="noStrike" kern="1200" cap="none" normalizeH="0" baseline="0" dirty="0" smtClean="0">
                          <a:ln>
                            <a:noFill/>
                          </a:ln>
                          <a:solidFill>
                            <a:schemeClr val="tx1"/>
                          </a:solidFill>
                          <a:effectLst/>
                          <a:latin typeface="+mn-lt"/>
                          <a:ea typeface="+mn-ea"/>
                          <a:cs typeface="Geneva" pitchFamily="34" charset="0"/>
                        </a:rPr>
                        <a:t> (Apr 2018)</a:t>
                      </a:r>
                    </a:p>
                    <a:p>
                      <a:pPr marL="104775" marR="0" lvl="0" indent="-104775" algn="l" defTabSz="1838325" rtl="0" eaLnBrk="1" fontAlgn="base" latinLnBrk="0" hangingPunct="1">
                        <a:lnSpc>
                          <a:spcPct val="100000"/>
                        </a:lnSpc>
                        <a:spcBef>
                          <a:spcPts val="100"/>
                        </a:spcBef>
                        <a:spcAft>
                          <a:spcPts val="600"/>
                        </a:spcAft>
                        <a:buClr>
                          <a:schemeClr val="accent6"/>
                        </a:buClr>
                        <a:buSzTx/>
                        <a:buFont typeface="Symbol" pitchFamily="18" charset="2"/>
                        <a:buChar char="·"/>
                        <a:tabLst/>
                      </a:pPr>
                      <a:r>
                        <a:rPr kumimoji="0" lang="en-US" sz="900" b="0" i="0" u="none" strike="noStrike" kern="1200" cap="none" normalizeH="0" baseline="0" dirty="0" smtClean="0">
                          <a:ln>
                            <a:noFill/>
                          </a:ln>
                          <a:solidFill>
                            <a:schemeClr val="tx1"/>
                          </a:solidFill>
                          <a:effectLst/>
                          <a:latin typeface="+mn-lt"/>
                          <a:ea typeface="+mj-ea"/>
                          <a:cs typeface="Geneva" pitchFamily="34" charset="0"/>
                        </a:rPr>
                        <a:t>Only available to qualified institutions in markets with MOU with China (~55) </a:t>
                      </a:r>
                      <a:r>
                        <a:rPr kumimoji="0" lang="en-US" sz="900" b="0" i="0" u="none" strike="noStrike" kern="1200" cap="none" normalizeH="0" baseline="0" dirty="0" smtClean="0">
                          <a:ln>
                            <a:noFill/>
                          </a:ln>
                          <a:solidFill>
                            <a:schemeClr val="tx1"/>
                          </a:solidFill>
                          <a:effectLst/>
                          <a:latin typeface="+mn-lt"/>
                          <a:ea typeface="+mn-ea"/>
                          <a:cs typeface="Geneva" pitchFamily="34" charset="0"/>
                        </a:rPr>
                        <a:t>limited to institutional investors subject qualification requirements</a:t>
                      </a:r>
                    </a:p>
                  </a:txBody>
                  <a:tcPr marL="49852" marR="49852" marT="16205" marB="16205" horzOverflow="overflow">
                    <a:lnL w="9525" cap="flat" cmpd="sng" algn="ctr">
                      <a:solidFill>
                        <a:srgbClr val="BFBFBF"/>
                      </a:solid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1"/>
                  </a:ext>
                </a:extLst>
              </a:tr>
              <a:tr h="431763">
                <a:tc>
                  <a:txBody>
                    <a:bodyPr/>
                    <a:lstStyle/>
                    <a:p>
                      <a:pPr marL="0" marR="0" lvl="0" indent="0" algn="l" defTabSz="1838325" rtl="0" eaLnBrk="1" fontAlgn="base" latinLnBrk="0" hangingPunct="1">
                        <a:lnSpc>
                          <a:spcPct val="100000"/>
                        </a:lnSpc>
                        <a:spcBef>
                          <a:spcPts val="100"/>
                        </a:spcBef>
                        <a:spcAft>
                          <a:spcPct val="0"/>
                        </a:spcAft>
                        <a:buClr>
                          <a:schemeClr val="tx2"/>
                        </a:buClr>
                        <a:buSzTx/>
                        <a:buFont typeface="Symbol" pitchFamily="18" charset="2"/>
                        <a:buNone/>
                        <a:tabLst/>
                      </a:pPr>
                      <a:r>
                        <a:rPr kumimoji="0" lang="en-US" sz="900" b="0" i="0" u="none" strike="noStrike" cap="none" normalizeH="0" baseline="0" dirty="0" smtClean="0">
                          <a:ln>
                            <a:noFill/>
                          </a:ln>
                          <a:solidFill>
                            <a:schemeClr val="accent1"/>
                          </a:solidFill>
                          <a:effectLst/>
                          <a:latin typeface="+mn-lt"/>
                          <a:ea typeface="+mj-ea"/>
                          <a:cs typeface="Geneva" pitchFamily="34" charset="0"/>
                        </a:rPr>
                        <a:t>Quota</a:t>
                      </a:r>
                    </a:p>
                  </a:txBody>
                  <a:tcPr marL="49852" marR="49852" marT="16205" marB="16205" horzOverflow="overflow">
                    <a:lnL>
                      <a:noFill/>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14300" marR="0" lvl="0" indent="-114300" algn="l" defTabSz="1838325" rtl="0" eaLnBrk="1" fontAlgn="base" latinLnBrk="0" hangingPunct="1">
                        <a:lnSpc>
                          <a:spcPct val="100000"/>
                        </a:lnSpc>
                        <a:spcBef>
                          <a:spcPts val="100"/>
                        </a:spcBef>
                        <a:spcAft>
                          <a:spcPts val="600"/>
                        </a:spcAft>
                        <a:buClr>
                          <a:schemeClr val="bg1">
                            <a:lumMod val="50000"/>
                          </a:schemeClr>
                        </a:buClr>
                        <a:buSzTx/>
                        <a:buFont typeface="Symbol" pitchFamily="18" charset="2"/>
                        <a:buChar char="·"/>
                        <a:tabLst/>
                      </a:pPr>
                      <a:r>
                        <a:rPr kumimoji="0" lang="en-US" sz="900" b="0" i="0" u="none" strike="noStrike" cap="none" normalizeH="0" baseline="0" dirty="0" smtClean="0">
                          <a:ln>
                            <a:noFill/>
                          </a:ln>
                          <a:solidFill>
                            <a:schemeClr val="tx1"/>
                          </a:solidFill>
                          <a:effectLst/>
                          <a:latin typeface="+mn-lt"/>
                          <a:ea typeface="+mj-ea"/>
                          <a:cs typeface="Geneva" pitchFamily="34" charset="0"/>
                        </a:rPr>
                        <a:t>Daily Net Buy Quota: </a:t>
                      </a:r>
                      <a:r>
                        <a:rPr kumimoji="0" lang="en-US" sz="900" b="0" i="0" u="none" strike="noStrike" cap="none" normalizeH="0" baseline="0" dirty="0" smtClean="0">
                          <a:ln>
                            <a:noFill/>
                          </a:ln>
                          <a:solidFill>
                            <a:srgbClr val="CB6015"/>
                          </a:solidFill>
                          <a:effectLst/>
                          <a:latin typeface="+mn-lt"/>
                          <a:ea typeface="+mj-ea"/>
                          <a:cs typeface="Geneva" pitchFamily="34" charset="0"/>
                        </a:rPr>
                        <a:t>RMB52 billion </a:t>
                      </a:r>
                      <a:r>
                        <a:rPr kumimoji="0" lang="en-US" sz="900" b="0" i="0" u="none" strike="noStrike" cap="none" normalizeH="0" baseline="0" dirty="0" smtClean="0">
                          <a:ln>
                            <a:noFill/>
                          </a:ln>
                          <a:solidFill>
                            <a:schemeClr val="tx1"/>
                          </a:solidFill>
                          <a:effectLst/>
                          <a:latin typeface="+mn-lt"/>
                          <a:ea typeface="+mj-ea"/>
                          <a:cs typeface="Geneva" pitchFamily="34" charset="0"/>
                        </a:rPr>
                        <a:t>each for Shanghai and Shenzhen</a:t>
                      </a: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04775" marR="0" lvl="0" indent="-104775" algn="l" defTabSz="1838325" rtl="0" eaLnBrk="1" fontAlgn="base" latinLnBrk="0" hangingPunct="1">
                        <a:lnSpc>
                          <a:spcPct val="100000"/>
                        </a:lnSpc>
                        <a:spcBef>
                          <a:spcPts val="100"/>
                        </a:spcBef>
                        <a:spcAft>
                          <a:spcPct val="0"/>
                        </a:spcAft>
                        <a:buClr>
                          <a:schemeClr val="accent6"/>
                        </a:buClr>
                        <a:buSzTx/>
                        <a:buFont typeface="Symbol" pitchFamily="18" charset="2"/>
                        <a:buChar char="·"/>
                        <a:tabLst/>
                      </a:pPr>
                      <a:r>
                        <a:rPr kumimoji="0" lang="en-US" sz="900" b="0" i="0" u="none" strike="noStrike" kern="1200" cap="none" normalizeH="0" baseline="0" dirty="0" smtClean="0">
                          <a:ln>
                            <a:noFill/>
                          </a:ln>
                          <a:solidFill>
                            <a:schemeClr val="tx1"/>
                          </a:solidFill>
                          <a:effectLst/>
                          <a:latin typeface="+mn-lt"/>
                          <a:ea typeface="+mn-ea"/>
                          <a:cs typeface="Geneva" pitchFamily="34" charset="0"/>
                        </a:rPr>
                        <a:t>Go through a filing process, additional quota requires approval from SAFE</a:t>
                      </a: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04775" marR="0" lvl="0" indent="-104775" algn="l" defTabSz="1838325" rtl="0" eaLnBrk="1" fontAlgn="base" latinLnBrk="0" hangingPunct="1">
                        <a:lnSpc>
                          <a:spcPct val="100000"/>
                        </a:lnSpc>
                        <a:spcBef>
                          <a:spcPts val="600"/>
                        </a:spcBef>
                        <a:spcAft>
                          <a:spcPct val="0"/>
                        </a:spcAft>
                        <a:buClr>
                          <a:schemeClr val="accent6"/>
                        </a:buClr>
                        <a:buSzTx/>
                        <a:buFont typeface="Symbol" pitchFamily="18" charset="2"/>
                        <a:buChar char="·"/>
                        <a:tabLst/>
                      </a:pPr>
                      <a:r>
                        <a:rPr kumimoji="0" lang="en-US" sz="900" b="0" i="0" u="none" strike="noStrike" kern="1200" cap="none" normalizeH="0" baseline="0" dirty="0" smtClean="0">
                          <a:ln>
                            <a:noFill/>
                          </a:ln>
                          <a:solidFill>
                            <a:schemeClr val="tx1"/>
                          </a:solidFill>
                          <a:effectLst/>
                          <a:latin typeface="+mn-lt"/>
                          <a:ea typeface="+mn-ea"/>
                          <a:cs typeface="Geneva" pitchFamily="34" charset="0"/>
                        </a:rPr>
                        <a:t>Go through a filing process, additional quota requires approval from SAFE. </a:t>
                      </a:r>
                      <a:r>
                        <a:rPr lang="en-US" sz="900" b="0" kern="1200" baseline="0" dirty="0" smtClean="0">
                          <a:solidFill>
                            <a:schemeClr val="tx1"/>
                          </a:solidFill>
                          <a:effectLst/>
                          <a:latin typeface="+mn-lt"/>
                          <a:ea typeface="+mn-ea"/>
                          <a:cs typeface="+mn-cs"/>
                        </a:rPr>
                        <a:t>Minimum </a:t>
                      </a:r>
                      <a:r>
                        <a:rPr lang="en-US" sz="900" b="0" kern="1200" baseline="0" dirty="0" smtClean="0">
                          <a:solidFill>
                            <a:srgbClr val="CB6015"/>
                          </a:solidFill>
                          <a:effectLst/>
                          <a:latin typeface="+mn-lt"/>
                          <a:ea typeface="+mn-ea"/>
                          <a:cs typeface="+mn-cs"/>
                        </a:rPr>
                        <a:t>Basic Quota of each QFII is US$20 </a:t>
                      </a:r>
                      <a:r>
                        <a:rPr lang="en-US" sz="900" b="0" kern="1200" baseline="0" dirty="0" smtClean="0">
                          <a:solidFill>
                            <a:schemeClr val="tx1"/>
                          </a:solidFill>
                          <a:effectLst/>
                          <a:latin typeface="+mn-lt"/>
                          <a:ea typeface="+mn-ea"/>
                          <a:cs typeface="+mn-cs"/>
                        </a:rPr>
                        <a:t>million</a:t>
                      </a:r>
                    </a:p>
                  </a:txBody>
                  <a:tcPr marL="49852" marR="49852" marT="16205" marB="16205" horzOverflow="overflow">
                    <a:lnL w="9525" cap="flat" cmpd="sng" algn="ctr">
                      <a:solidFill>
                        <a:srgbClr val="BFBFBF"/>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2"/>
                  </a:ext>
                </a:extLst>
              </a:tr>
              <a:tr h="1138357">
                <a:tc>
                  <a:txBody>
                    <a:bodyPr/>
                    <a:lstStyle/>
                    <a:p>
                      <a:pPr marL="0" marR="0" lvl="0" indent="0" algn="l" defTabSz="1838325" rtl="0" eaLnBrk="1" fontAlgn="base" latinLnBrk="0" hangingPunct="1">
                        <a:lnSpc>
                          <a:spcPct val="100000"/>
                        </a:lnSpc>
                        <a:spcBef>
                          <a:spcPts val="100"/>
                        </a:spcBef>
                        <a:spcAft>
                          <a:spcPct val="0"/>
                        </a:spcAft>
                        <a:buClr>
                          <a:schemeClr val="tx2"/>
                        </a:buClr>
                        <a:buSzTx/>
                        <a:buFont typeface="Symbol" pitchFamily="18" charset="2"/>
                        <a:buNone/>
                        <a:tabLst/>
                      </a:pPr>
                      <a:r>
                        <a:rPr kumimoji="0" lang="en-US" sz="900" b="0" i="0" u="none" strike="noStrike" cap="none" normalizeH="0" baseline="0" dirty="0" smtClean="0">
                          <a:ln>
                            <a:noFill/>
                          </a:ln>
                          <a:solidFill>
                            <a:schemeClr val="accent1"/>
                          </a:solidFill>
                          <a:effectLst/>
                          <a:latin typeface="+mn-lt"/>
                          <a:ea typeface="+mj-ea"/>
                          <a:cs typeface="Geneva" pitchFamily="34" charset="0"/>
                        </a:rPr>
                        <a:t>Eligible Investments</a:t>
                      </a:r>
                    </a:p>
                  </a:txBody>
                  <a:tcPr marL="49852" marR="49852" marT="16205" marB="16205" horzOverflow="overflow">
                    <a:lnL>
                      <a:noFill/>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04775" marR="0" lvl="0" indent="-104775" algn="l" defTabSz="1838325" rtl="0" eaLnBrk="1" fontAlgn="base" latinLnBrk="0" hangingPunct="1">
                        <a:lnSpc>
                          <a:spcPct val="100000"/>
                        </a:lnSpc>
                        <a:spcBef>
                          <a:spcPts val="100"/>
                        </a:spcBef>
                        <a:spcAft>
                          <a:spcPts val="600"/>
                        </a:spcAft>
                        <a:buClr>
                          <a:schemeClr val="bg1">
                            <a:lumMod val="50000"/>
                          </a:schemeClr>
                        </a:buClr>
                        <a:buSzTx/>
                        <a:buFont typeface="Symbol" pitchFamily="18" charset="2"/>
                        <a:buChar char="·"/>
                        <a:tabLst/>
                        <a:defRPr/>
                      </a:pPr>
                      <a:r>
                        <a:rPr kumimoji="0" lang="en-US" sz="900" b="0" i="0" u="none" strike="noStrike" cap="none" normalizeH="0" baseline="0" dirty="0" smtClean="0">
                          <a:ln>
                            <a:noFill/>
                          </a:ln>
                          <a:solidFill>
                            <a:schemeClr val="tx1"/>
                          </a:solidFill>
                          <a:effectLst/>
                          <a:latin typeface="+mn-lt"/>
                          <a:ea typeface="+mj-ea"/>
                          <a:cs typeface="Geneva" pitchFamily="34" charset="0"/>
                        </a:rPr>
                        <a:t>Constituent stocks of SSE 180 and 380, </a:t>
                      </a:r>
                      <a:r>
                        <a:rPr kumimoji="0" lang="en-US" sz="900" b="0" i="0" u="none" strike="noStrike" kern="1200" cap="none" normalizeH="0" baseline="0" dirty="0" smtClean="0">
                          <a:ln>
                            <a:noFill/>
                          </a:ln>
                          <a:solidFill>
                            <a:schemeClr val="tx1"/>
                          </a:solidFill>
                          <a:effectLst/>
                          <a:latin typeface="+mn-lt"/>
                          <a:ea typeface="+mn-ea"/>
                          <a:cs typeface="Geneva" pitchFamily="34" charset="0"/>
                        </a:rPr>
                        <a:t>SZSE Component Index and SZSE Small/Mid Cap Innovation Index with market capitalization </a:t>
                      </a:r>
                      <a:r>
                        <a:rPr kumimoji="0" lang="en-US" sz="900" b="0" i="0" u="sng" strike="noStrike" kern="1200" cap="none" normalizeH="0" baseline="0" dirty="0" smtClean="0">
                          <a:ln>
                            <a:noFill/>
                          </a:ln>
                          <a:solidFill>
                            <a:schemeClr val="tx1"/>
                          </a:solidFill>
                          <a:effectLst/>
                          <a:latin typeface="+mn-lt"/>
                          <a:ea typeface="+mn-ea"/>
                          <a:cs typeface="Geneva" pitchFamily="34" charset="0"/>
                        </a:rPr>
                        <a:t>&gt;</a:t>
                      </a:r>
                      <a:r>
                        <a:rPr kumimoji="0" lang="en-US" sz="900" b="0" i="0" u="none" strike="noStrike" kern="1200" cap="none" normalizeH="0" baseline="0" dirty="0" smtClean="0">
                          <a:ln>
                            <a:noFill/>
                          </a:ln>
                          <a:solidFill>
                            <a:schemeClr val="tx1"/>
                          </a:solidFill>
                          <a:effectLst/>
                          <a:latin typeface="+mn-lt"/>
                          <a:ea typeface="+mn-ea"/>
                          <a:cs typeface="Geneva" pitchFamily="34" charset="0"/>
                        </a:rPr>
                        <a:t>RMB6 billion</a:t>
                      </a:r>
                      <a:r>
                        <a:rPr kumimoji="0" lang="en-US" sz="900" b="0" i="0" u="none" strike="noStrike" kern="1200" cap="none" normalizeH="0" baseline="30000" dirty="0" smtClean="0">
                          <a:ln>
                            <a:noFill/>
                          </a:ln>
                          <a:solidFill>
                            <a:schemeClr val="tx1"/>
                          </a:solidFill>
                          <a:effectLst/>
                          <a:latin typeface="+mn-lt"/>
                          <a:ea typeface="+mn-ea"/>
                          <a:cs typeface="Geneva" pitchFamily="34" charset="0"/>
                        </a:rPr>
                        <a:t>1</a:t>
                      </a:r>
                      <a:endParaRPr kumimoji="0" lang="en-US" sz="900" b="0" i="0" u="none" strike="noStrike" cap="none" normalizeH="0" baseline="0" dirty="0" smtClean="0">
                        <a:ln>
                          <a:noFill/>
                        </a:ln>
                        <a:solidFill>
                          <a:schemeClr val="tx1"/>
                        </a:solidFill>
                        <a:effectLst/>
                        <a:latin typeface="+mn-lt"/>
                        <a:ea typeface="+mj-ea"/>
                        <a:cs typeface="Geneva" pitchFamily="34" charset="0"/>
                      </a:endParaRPr>
                    </a:p>
                    <a:p>
                      <a:pPr marL="104775" marR="0" lvl="0" indent="-104775" algn="l" defTabSz="1838325" rtl="0" eaLnBrk="1" fontAlgn="base" latinLnBrk="0" hangingPunct="1">
                        <a:lnSpc>
                          <a:spcPct val="100000"/>
                        </a:lnSpc>
                        <a:spcBef>
                          <a:spcPts val="100"/>
                        </a:spcBef>
                        <a:spcAft>
                          <a:spcPts val="600"/>
                        </a:spcAft>
                        <a:buClr>
                          <a:schemeClr val="bg1">
                            <a:lumMod val="50000"/>
                          </a:schemeClr>
                        </a:buClr>
                        <a:buSzTx/>
                        <a:buFont typeface="Symbol" pitchFamily="18" charset="2"/>
                        <a:buChar char="·"/>
                        <a:tabLst/>
                        <a:defRPr/>
                      </a:pPr>
                      <a:r>
                        <a:rPr kumimoji="0" lang="en-US" sz="900" b="0" i="0" u="none" strike="noStrike" cap="none" normalizeH="0" baseline="0" dirty="0" smtClean="0">
                          <a:ln>
                            <a:noFill/>
                          </a:ln>
                          <a:solidFill>
                            <a:schemeClr val="tx1"/>
                          </a:solidFill>
                          <a:effectLst/>
                          <a:latin typeface="+mn-lt"/>
                          <a:ea typeface="+mj-ea"/>
                          <a:cs typeface="Geneva" pitchFamily="34" charset="0"/>
                        </a:rPr>
                        <a:t>All dual-listed shares </a:t>
                      </a:r>
                      <a:r>
                        <a:rPr kumimoji="0" lang="en-US" sz="900" b="0" i="0" u="none" strike="noStrike" kern="1200" cap="none" normalizeH="0" baseline="30000" dirty="0" smtClean="0">
                          <a:ln>
                            <a:noFill/>
                          </a:ln>
                          <a:solidFill>
                            <a:schemeClr val="tx1"/>
                          </a:solidFill>
                          <a:effectLst/>
                          <a:latin typeface="+mn-lt"/>
                          <a:ea typeface="+mn-ea"/>
                          <a:cs typeface="Geneva" pitchFamily="34" charset="0"/>
                        </a:rPr>
                        <a:t>1</a:t>
                      </a:r>
                    </a:p>
                    <a:p>
                      <a:pPr marL="104775" marR="0" lvl="0" indent="-104775" algn="l" defTabSz="1838325" rtl="0" eaLnBrk="1" fontAlgn="base" latinLnBrk="0" hangingPunct="1">
                        <a:lnSpc>
                          <a:spcPct val="100000"/>
                        </a:lnSpc>
                        <a:spcBef>
                          <a:spcPts val="100"/>
                        </a:spcBef>
                        <a:spcAft>
                          <a:spcPts val="600"/>
                        </a:spcAft>
                        <a:buClr>
                          <a:schemeClr val="bg1">
                            <a:lumMod val="50000"/>
                          </a:schemeClr>
                        </a:buClr>
                        <a:buSzTx/>
                        <a:buFont typeface="Symbol" pitchFamily="18" charset="2"/>
                        <a:buChar char="·"/>
                        <a:tabLst/>
                        <a:defRPr/>
                      </a:pPr>
                      <a:r>
                        <a:rPr kumimoji="0" lang="en-US" sz="900" b="0" i="0" u="none" strike="noStrike" kern="1200" cap="none" normalizeH="0" baseline="0" dirty="0" err="1" smtClean="0">
                          <a:ln>
                            <a:noFill/>
                          </a:ln>
                          <a:solidFill>
                            <a:schemeClr val="tx1"/>
                          </a:solidFill>
                          <a:effectLst/>
                          <a:latin typeface="+mn-lt"/>
                          <a:ea typeface="+mn-ea"/>
                          <a:cs typeface="Geneva" pitchFamily="34" charset="0"/>
                        </a:rPr>
                        <a:t>ChiNext</a:t>
                      </a:r>
                      <a:r>
                        <a:rPr kumimoji="0" lang="en-US" sz="900" b="0" i="0" u="none" strike="noStrike" kern="1200" cap="none" normalizeH="0" baseline="0" dirty="0" smtClean="0">
                          <a:ln>
                            <a:noFill/>
                          </a:ln>
                          <a:solidFill>
                            <a:schemeClr val="tx1"/>
                          </a:solidFill>
                          <a:effectLst/>
                          <a:latin typeface="+mn-lt"/>
                          <a:ea typeface="+mn-ea"/>
                          <a:cs typeface="Geneva" pitchFamily="34" charset="0"/>
                        </a:rPr>
                        <a:t> are limited to Professional Institutional Investors at initial stage</a:t>
                      </a: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gridSpan="2">
                  <a:txBody>
                    <a:bodyPr/>
                    <a:lstStyle/>
                    <a:p>
                      <a:pPr marL="104775" marR="0" lvl="0" indent="-104775" algn="l" defTabSz="1838325" rtl="0" eaLnBrk="1" fontAlgn="base" latinLnBrk="0" hangingPunct="1">
                        <a:lnSpc>
                          <a:spcPct val="100000"/>
                        </a:lnSpc>
                        <a:spcBef>
                          <a:spcPts val="0"/>
                        </a:spcBef>
                        <a:spcAft>
                          <a:spcPts val="600"/>
                        </a:spcAft>
                        <a:buClr>
                          <a:schemeClr val="accent6"/>
                        </a:buClr>
                        <a:buSzTx/>
                        <a:buFont typeface="Symbol" pitchFamily="18" charset="2"/>
                        <a:buChar char="·"/>
                        <a:tabLst/>
                        <a:defRPr/>
                      </a:pPr>
                      <a:r>
                        <a:rPr kumimoji="0" lang="en-US" sz="900" b="0" i="0" u="none" strike="noStrike" kern="1200" cap="none" normalizeH="0" baseline="0" dirty="0" smtClean="0">
                          <a:ln>
                            <a:noFill/>
                          </a:ln>
                          <a:solidFill>
                            <a:schemeClr val="tx1"/>
                          </a:solidFill>
                          <a:effectLst/>
                          <a:latin typeface="+mn-lt"/>
                          <a:ea typeface="+mn-ea"/>
                          <a:cs typeface="Geneva" pitchFamily="34" charset="0"/>
                        </a:rPr>
                        <a:t>All SSE and SZSE stocks</a:t>
                      </a:r>
                    </a:p>
                    <a:p>
                      <a:pPr marL="104775" marR="0" lvl="0" indent="-104775" algn="l" defTabSz="1838325" rtl="0" eaLnBrk="1" fontAlgn="base" latinLnBrk="0" hangingPunct="1">
                        <a:lnSpc>
                          <a:spcPct val="100000"/>
                        </a:lnSpc>
                        <a:spcBef>
                          <a:spcPts val="0"/>
                        </a:spcBef>
                        <a:spcAft>
                          <a:spcPts val="600"/>
                        </a:spcAft>
                        <a:buClr>
                          <a:schemeClr val="accent6"/>
                        </a:buClr>
                        <a:buSzTx/>
                        <a:buFont typeface="Symbol" pitchFamily="18" charset="2"/>
                        <a:buChar char="·"/>
                        <a:tabLst/>
                        <a:defRPr/>
                      </a:pPr>
                      <a:r>
                        <a:rPr kumimoji="0" lang="en-US" sz="900" b="0" i="0" u="none" strike="noStrike" kern="1200" cap="none" normalizeH="0" baseline="0" dirty="0" smtClean="0">
                          <a:ln>
                            <a:noFill/>
                          </a:ln>
                          <a:solidFill>
                            <a:schemeClr val="tx1"/>
                          </a:solidFill>
                          <a:effectLst/>
                          <a:latin typeface="+mn-lt"/>
                          <a:ea typeface="+mn-ea"/>
                          <a:cs typeface="Geneva" pitchFamily="34" charset="0"/>
                        </a:rPr>
                        <a:t>Corporate, government, enterprise, convertible and interbank bond market</a:t>
                      </a:r>
                    </a:p>
                    <a:p>
                      <a:pPr marL="104775" marR="0" lvl="0" indent="-104775" algn="l" defTabSz="1838325" rtl="0" eaLnBrk="1" fontAlgn="base" latinLnBrk="0" hangingPunct="1">
                        <a:lnSpc>
                          <a:spcPct val="100000"/>
                        </a:lnSpc>
                        <a:spcBef>
                          <a:spcPts val="0"/>
                        </a:spcBef>
                        <a:spcAft>
                          <a:spcPts val="600"/>
                        </a:spcAft>
                        <a:buClr>
                          <a:schemeClr val="accent6"/>
                        </a:buClr>
                        <a:buSzTx/>
                        <a:buFont typeface="Symbol" pitchFamily="18" charset="2"/>
                        <a:buChar char="·"/>
                        <a:tabLst/>
                        <a:defRPr/>
                      </a:pPr>
                      <a:r>
                        <a:rPr kumimoji="0" lang="en-US" sz="900" b="0" i="0" u="none" strike="noStrike" kern="1200" cap="none" normalizeH="0" baseline="0" dirty="0" smtClean="0">
                          <a:ln>
                            <a:noFill/>
                          </a:ln>
                          <a:solidFill>
                            <a:schemeClr val="tx1"/>
                          </a:solidFill>
                          <a:effectLst/>
                          <a:latin typeface="+mn-lt"/>
                          <a:ea typeface="+mn-ea"/>
                          <a:cs typeface="Geneva" pitchFamily="34" charset="0"/>
                        </a:rPr>
                        <a:t>Securities investment funds including closed-end, open-ended and ETFs</a:t>
                      </a:r>
                    </a:p>
                    <a:p>
                      <a:pPr marL="104775" marR="0" lvl="0" indent="-104775" algn="l" defTabSz="1838325" rtl="0" eaLnBrk="1" fontAlgn="base" latinLnBrk="0" hangingPunct="1">
                        <a:lnSpc>
                          <a:spcPct val="100000"/>
                        </a:lnSpc>
                        <a:spcBef>
                          <a:spcPts val="0"/>
                        </a:spcBef>
                        <a:spcAft>
                          <a:spcPts val="600"/>
                        </a:spcAft>
                        <a:buClr>
                          <a:schemeClr val="accent6"/>
                        </a:buClr>
                        <a:buSzTx/>
                        <a:buFont typeface="Symbol" pitchFamily="18" charset="2"/>
                        <a:buChar char="·"/>
                        <a:tabLst/>
                        <a:defRPr/>
                      </a:pPr>
                      <a:r>
                        <a:rPr kumimoji="0" lang="en-US" sz="900" b="0" i="0" u="none" strike="noStrike" kern="1200" cap="none" normalizeH="0" baseline="0" dirty="0" smtClean="0">
                          <a:ln>
                            <a:noFill/>
                          </a:ln>
                          <a:solidFill>
                            <a:schemeClr val="tx1"/>
                          </a:solidFill>
                          <a:effectLst/>
                          <a:latin typeface="+mn-lt"/>
                          <a:ea typeface="+mn-ea"/>
                          <a:cs typeface="Geneva" pitchFamily="34" charset="0"/>
                        </a:rPr>
                        <a:t>Others such as warrants, index futures, IPOs</a:t>
                      </a: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noFill/>
                      <a:prstDash val="sysDot"/>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xmlns="" val="10003"/>
                  </a:ext>
                </a:extLst>
              </a:tr>
              <a:tr h="164937">
                <a:tc>
                  <a:txBody>
                    <a:bodyPr/>
                    <a:lstStyle/>
                    <a:p>
                      <a:pPr marL="0" marR="0" lvl="0" indent="0" algn="l" defTabSz="1838325" rtl="0" eaLnBrk="1" fontAlgn="base" latinLnBrk="0" hangingPunct="1">
                        <a:lnSpc>
                          <a:spcPct val="100000"/>
                        </a:lnSpc>
                        <a:spcBef>
                          <a:spcPts val="100"/>
                        </a:spcBef>
                        <a:spcAft>
                          <a:spcPct val="0"/>
                        </a:spcAft>
                        <a:buClr>
                          <a:schemeClr val="tx2"/>
                        </a:buClr>
                        <a:buSzTx/>
                        <a:buFont typeface="Symbol" pitchFamily="18" charset="2"/>
                        <a:buNone/>
                        <a:tabLst/>
                      </a:pPr>
                      <a:r>
                        <a:rPr kumimoji="0" lang="en-US" sz="900" b="0" i="0" u="none" strike="noStrike" cap="none" normalizeH="0" baseline="0" dirty="0" smtClean="0">
                          <a:ln>
                            <a:noFill/>
                          </a:ln>
                          <a:solidFill>
                            <a:schemeClr val="accent1"/>
                          </a:solidFill>
                          <a:effectLst/>
                          <a:latin typeface="+mn-lt"/>
                          <a:ea typeface="+mj-ea"/>
                          <a:cs typeface="Geneva" pitchFamily="34" charset="0"/>
                        </a:rPr>
                        <a:t>CCY</a:t>
                      </a:r>
                    </a:p>
                  </a:txBody>
                  <a:tcPr marL="49852" marR="49852" marT="16205" marB="16205" horzOverflow="overflow">
                    <a:lnL>
                      <a:noFill/>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14300" marR="0" lvl="0" indent="-114300" algn="l" defTabSz="1838325" rtl="0" eaLnBrk="1" fontAlgn="base" latinLnBrk="0" hangingPunct="1">
                        <a:lnSpc>
                          <a:spcPct val="100000"/>
                        </a:lnSpc>
                        <a:spcBef>
                          <a:spcPts val="100"/>
                        </a:spcBef>
                        <a:spcAft>
                          <a:spcPct val="0"/>
                        </a:spcAft>
                        <a:buClr>
                          <a:schemeClr val="bg1">
                            <a:lumMod val="50000"/>
                          </a:schemeClr>
                        </a:buClr>
                        <a:buSzTx/>
                        <a:buFont typeface="Symbol" pitchFamily="18" charset="2"/>
                        <a:buChar char="·"/>
                        <a:tabLst/>
                        <a:defRPr/>
                      </a:pPr>
                      <a:r>
                        <a:rPr kumimoji="0" lang="en-US" sz="900" b="0" i="0" u="none" strike="noStrike" cap="none" normalizeH="0" baseline="0" dirty="0" smtClean="0">
                          <a:ln>
                            <a:noFill/>
                          </a:ln>
                          <a:solidFill>
                            <a:schemeClr val="tx1">
                              <a:lumMod val="75000"/>
                            </a:schemeClr>
                          </a:solidFill>
                          <a:effectLst/>
                          <a:latin typeface="+mn-lt"/>
                          <a:ea typeface="+mj-ea"/>
                          <a:cs typeface="Geneva" pitchFamily="34" charset="0"/>
                        </a:rPr>
                        <a:t>Offshore RMB and </a:t>
                      </a:r>
                      <a:r>
                        <a:rPr kumimoji="0" lang="en-US" sz="900" b="0" i="0" u="none" strike="noStrike" cap="none" normalizeH="0" baseline="0" dirty="0" smtClean="0">
                          <a:ln>
                            <a:noFill/>
                          </a:ln>
                          <a:solidFill>
                            <a:srgbClr val="CB6015"/>
                          </a:solidFill>
                          <a:effectLst/>
                          <a:latin typeface="+mn-lt"/>
                          <a:ea typeface="+mj-ea"/>
                          <a:cs typeface="Geneva" pitchFamily="34" charset="0"/>
                        </a:rPr>
                        <a:t>onshore RMB </a:t>
                      </a: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04775" marR="0" lvl="0" indent="-104775" algn="l" defTabSz="1838325" rtl="0" eaLnBrk="1" fontAlgn="base" latinLnBrk="0" hangingPunct="1">
                        <a:lnSpc>
                          <a:spcPct val="100000"/>
                        </a:lnSpc>
                        <a:spcBef>
                          <a:spcPts val="100"/>
                        </a:spcBef>
                        <a:spcAft>
                          <a:spcPct val="0"/>
                        </a:spcAft>
                        <a:buClr>
                          <a:schemeClr val="accent6"/>
                        </a:buClr>
                        <a:buSzTx/>
                        <a:buFont typeface="Symbol" pitchFamily="18" charset="2"/>
                        <a:buChar char="·"/>
                        <a:tabLst/>
                      </a:pPr>
                      <a:r>
                        <a:rPr kumimoji="0" lang="en-US" sz="900" b="0" i="0" u="none" strike="noStrike" kern="1200" cap="none" normalizeH="0" baseline="0" dirty="0" smtClean="0">
                          <a:ln>
                            <a:noFill/>
                          </a:ln>
                          <a:solidFill>
                            <a:schemeClr val="tx1"/>
                          </a:solidFill>
                          <a:effectLst/>
                          <a:latin typeface="+mn-lt"/>
                          <a:ea typeface="+mj-ea"/>
                          <a:cs typeface="Geneva" pitchFamily="34" charset="0"/>
                        </a:rPr>
                        <a:t>Offshore RMB</a:t>
                      </a: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04775" marR="0" lvl="0" indent="-104775" algn="l" defTabSz="1838325" rtl="0" eaLnBrk="1" fontAlgn="base" latinLnBrk="0" hangingPunct="1">
                        <a:lnSpc>
                          <a:spcPct val="100000"/>
                        </a:lnSpc>
                        <a:spcBef>
                          <a:spcPts val="100"/>
                        </a:spcBef>
                        <a:spcAft>
                          <a:spcPct val="0"/>
                        </a:spcAft>
                        <a:buClr>
                          <a:schemeClr val="accent6"/>
                        </a:buClr>
                        <a:buSzTx/>
                        <a:buFont typeface="Symbol" pitchFamily="18" charset="2"/>
                        <a:buChar char="·"/>
                        <a:tabLst/>
                      </a:pPr>
                      <a:r>
                        <a:rPr kumimoji="0" lang="en-US" sz="900" b="0" i="0" u="none" strike="noStrike" kern="1200" cap="none" normalizeH="0" baseline="0" dirty="0" smtClean="0">
                          <a:ln>
                            <a:noFill/>
                          </a:ln>
                          <a:solidFill>
                            <a:schemeClr val="tx1"/>
                          </a:solidFill>
                          <a:effectLst/>
                          <a:latin typeface="+mn-lt"/>
                          <a:ea typeface="+mj-ea"/>
                          <a:cs typeface="Geneva" pitchFamily="34" charset="0"/>
                        </a:rPr>
                        <a:t>US$ or other major foreign currencies</a:t>
                      </a:r>
                    </a:p>
                  </a:txBody>
                  <a:tcPr marL="49852" marR="49852" marT="16205" marB="16205" horzOverflow="overflow">
                    <a:lnL w="9525" cap="flat" cmpd="sng" algn="ctr">
                      <a:solidFill>
                        <a:srgbClr val="BFBFBF"/>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4"/>
                  </a:ext>
                </a:extLst>
              </a:tr>
              <a:tr h="639294">
                <a:tc>
                  <a:txBody>
                    <a:bodyPr/>
                    <a:lstStyle/>
                    <a:p>
                      <a:pPr marL="0" marR="0" lvl="0" indent="0" algn="l" defTabSz="1838325" rtl="0" eaLnBrk="1" fontAlgn="base" latinLnBrk="0" hangingPunct="1">
                        <a:lnSpc>
                          <a:spcPct val="100000"/>
                        </a:lnSpc>
                        <a:spcBef>
                          <a:spcPts val="100"/>
                        </a:spcBef>
                        <a:spcAft>
                          <a:spcPct val="0"/>
                        </a:spcAft>
                        <a:buClr>
                          <a:schemeClr val="tx2"/>
                        </a:buClr>
                        <a:buSzTx/>
                        <a:buFont typeface="Symbol" pitchFamily="18" charset="2"/>
                        <a:buNone/>
                        <a:tabLst/>
                      </a:pPr>
                      <a:r>
                        <a:rPr kumimoji="0" lang="en-US" sz="900" b="0" i="0" u="none" strike="noStrike" cap="none" normalizeH="0" baseline="0" dirty="0" smtClean="0">
                          <a:ln>
                            <a:noFill/>
                          </a:ln>
                          <a:solidFill>
                            <a:schemeClr val="accent1"/>
                          </a:solidFill>
                          <a:effectLst/>
                          <a:latin typeface="+mn-lt"/>
                          <a:ea typeface="+mj-ea"/>
                          <a:cs typeface="Geneva" pitchFamily="34" charset="0"/>
                        </a:rPr>
                        <a:t>Liquidity</a:t>
                      </a:r>
                    </a:p>
                  </a:txBody>
                  <a:tcPr marL="49852" marR="49852" marT="16205" marB="16205" horzOverflow="overflow">
                    <a:lnL>
                      <a:noFill/>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11125" marR="0" lvl="0" indent="-111125" algn="l" defTabSz="1838325" rtl="0" eaLnBrk="1" fontAlgn="base" latinLnBrk="0" hangingPunct="1">
                        <a:lnSpc>
                          <a:spcPct val="100000"/>
                        </a:lnSpc>
                        <a:spcBef>
                          <a:spcPts val="300"/>
                        </a:spcBef>
                        <a:spcAft>
                          <a:spcPct val="0"/>
                        </a:spcAft>
                        <a:buClr>
                          <a:schemeClr val="bg1">
                            <a:lumMod val="50000"/>
                          </a:schemeClr>
                        </a:buClr>
                        <a:buSzTx/>
                        <a:buFont typeface="Symbol" pitchFamily="18" charset="2"/>
                        <a:buChar char="·"/>
                        <a:tabLst/>
                      </a:pPr>
                      <a:r>
                        <a:rPr lang="en-US" sz="900" b="0" kern="0" dirty="0" smtClean="0">
                          <a:solidFill>
                            <a:schemeClr val="tx1"/>
                          </a:solidFill>
                          <a:latin typeface="+mn-lt"/>
                          <a:ea typeface="+mn-ea"/>
                          <a:cs typeface="+mn-cs"/>
                        </a:rPr>
                        <a:t>Daily</a:t>
                      </a:r>
                      <a:r>
                        <a:rPr lang="en-US" sz="900" b="0" kern="1200" dirty="0" smtClean="0">
                          <a:solidFill>
                            <a:schemeClr val="tx1"/>
                          </a:solidFill>
                          <a:effectLst/>
                          <a:latin typeface="+mn-lt"/>
                          <a:ea typeface="+mn-ea"/>
                          <a:cs typeface="+mn-cs"/>
                        </a:rPr>
                        <a:t> liquidity</a:t>
                      </a:r>
                    </a:p>
                    <a:p>
                      <a:pPr marL="111125" marR="0" lvl="0" indent="-111125" algn="l" defTabSz="1838325" rtl="0" eaLnBrk="1" fontAlgn="base" latinLnBrk="0" hangingPunct="1">
                        <a:lnSpc>
                          <a:spcPct val="100000"/>
                        </a:lnSpc>
                        <a:spcBef>
                          <a:spcPts val="300"/>
                        </a:spcBef>
                        <a:spcAft>
                          <a:spcPct val="0"/>
                        </a:spcAft>
                        <a:buClr>
                          <a:schemeClr val="bg1">
                            <a:lumMod val="50000"/>
                          </a:schemeClr>
                        </a:buClr>
                        <a:buSzTx/>
                        <a:buFont typeface="Symbol" pitchFamily="18" charset="2"/>
                        <a:buChar char="·"/>
                        <a:tabLst/>
                      </a:pPr>
                      <a:r>
                        <a:rPr lang="en-US" sz="900" b="0" kern="0" dirty="0" smtClean="0">
                          <a:solidFill>
                            <a:schemeClr val="tx1"/>
                          </a:solidFill>
                          <a:latin typeface="+mn-lt"/>
                          <a:ea typeface="+mn-ea"/>
                          <a:cs typeface="+mn-cs"/>
                        </a:rPr>
                        <a:t>No</a:t>
                      </a:r>
                      <a:r>
                        <a:rPr lang="en-US" sz="900" b="0" kern="1200" dirty="0" smtClean="0">
                          <a:solidFill>
                            <a:schemeClr val="tx1"/>
                          </a:solidFill>
                          <a:effectLst/>
                          <a:latin typeface="+mn-lt"/>
                          <a:ea typeface="+mn-ea"/>
                          <a:cs typeface="+mn-cs"/>
                        </a:rPr>
                        <a:t> restriction on sell trades</a:t>
                      </a:r>
                    </a:p>
                    <a:p>
                      <a:pPr marL="111125" marR="0" lvl="0" indent="-111125" algn="l" defTabSz="1838325" rtl="0" eaLnBrk="1" fontAlgn="base" latinLnBrk="0" hangingPunct="1">
                        <a:lnSpc>
                          <a:spcPct val="100000"/>
                        </a:lnSpc>
                        <a:spcBef>
                          <a:spcPts val="300"/>
                        </a:spcBef>
                        <a:spcAft>
                          <a:spcPct val="0"/>
                        </a:spcAft>
                        <a:buClr>
                          <a:schemeClr val="bg1">
                            <a:lumMod val="50000"/>
                          </a:schemeClr>
                        </a:buClr>
                        <a:buSzTx/>
                        <a:buFont typeface="Symbol" pitchFamily="18" charset="2"/>
                        <a:buChar char="·"/>
                        <a:tabLst/>
                        <a:defRPr/>
                      </a:pPr>
                      <a:r>
                        <a:rPr lang="en-US" sz="900" b="0" kern="0" dirty="0" smtClean="0">
                          <a:solidFill>
                            <a:schemeClr val="tx1"/>
                          </a:solidFill>
                          <a:latin typeface="+mn-lt"/>
                          <a:ea typeface="+mn-ea"/>
                          <a:cs typeface="+mn-cs"/>
                        </a:rPr>
                        <a:t>No </a:t>
                      </a:r>
                      <a:r>
                        <a:rPr lang="en-US" sz="900" b="0" kern="1200" dirty="0" smtClean="0">
                          <a:solidFill>
                            <a:schemeClr val="tx1"/>
                          </a:solidFill>
                          <a:effectLst/>
                          <a:latin typeface="+mn-lt"/>
                          <a:ea typeface="+mn-ea"/>
                          <a:cs typeface="+mn-cs"/>
                        </a:rPr>
                        <a:t>prefunding requirement for</a:t>
                      </a:r>
                      <a:r>
                        <a:rPr lang="en-US" sz="900" b="0" kern="1200" baseline="0" dirty="0" smtClean="0">
                          <a:solidFill>
                            <a:schemeClr val="tx1"/>
                          </a:solidFill>
                          <a:effectLst/>
                          <a:latin typeface="+mn-lt"/>
                          <a:ea typeface="+mn-ea"/>
                          <a:cs typeface="+mn-cs"/>
                        </a:rPr>
                        <a:t> CNH or other currencies</a:t>
                      </a:r>
                      <a:endParaRPr lang="en-US" sz="900" b="0" kern="1200" dirty="0" smtClean="0">
                        <a:solidFill>
                          <a:schemeClr val="tx1"/>
                        </a:solidFill>
                        <a:effectLst/>
                        <a:latin typeface="+mn-lt"/>
                        <a:ea typeface="+mn-ea"/>
                        <a:cs typeface="+mn-cs"/>
                      </a:endParaRP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04775" marR="0" lvl="0" indent="-104775" algn="l" defTabSz="1838325" rtl="0" eaLnBrk="1" fontAlgn="base" latinLnBrk="0" hangingPunct="1">
                        <a:lnSpc>
                          <a:spcPct val="100000"/>
                        </a:lnSpc>
                        <a:spcBef>
                          <a:spcPts val="100"/>
                        </a:spcBef>
                        <a:spcAft>
                          <a:spcPct val="0"/>
                        </a:spcAft>
                        <a:buClr>
                          <a:schemeClr val="accent6"/>
                        </a:buClr>
                        <a:buSzTx/>
                        <a:buFont typeface="Symbol" pitchFamily="18" charset="2"/>
                        <a:buChar char="·"/>
                        <a:tabLst/>
                        <a:defRPr/>
                      </a:pPr>
                      <a:r>
                        <a:rPr kumimoji="0" lang="en-US" sz="900" b="0" i="0" u="none" strike="noStrike" kern="1200" cap="none" normalizeH="0" baseline="0" dirty="0" smtClean="0">
                          <a:ln>
                            <a:noFill/>
                          </a:ln>
                          <a:solidFill>
                            <a:schemeClr val="tx1"/>
                          </a:solidFill>
                          <a:effectLst/>
                          <a:latin typeface="+mn-lt"/>
                          <a:ea typeface="+mn-ea"/>
                          <a:cs typeface="Geneva" pitchFamily="34" charset="0"/>
                        </a:rPr>
                        <a:t>RQFII custodian must confirm available cash before trade occurs</a:t>
                      </a: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04775" marR="0" lvl="0" indent="-104775" algn="l" defTabSz="1838325" rtl="0" eaLnBrk="1" fontAlgn="base" latinLnBrk="0" hangingPunct="1">
                        <a:lnSpc>
                          <a:spcPct val="100000"/>
                        </a:lnSpc>
                        <a:spcBef>
                          <a:spcPts val="100"/>
                        </a:spcBef>
                        <a:spcAft>
                          <a:spcPct val="0"/>
                        </a:spcAft>
                        <a:buClr>
                          <a:schemeClr val="accent6"/>
                        </a:buClr>
                        <a:buSzTx/>
                        <a:buFont typeface="Symbol" pitchFamily="18" charset="2"/>
                        <a:buChar char="·"/>
                        <a:tabLst/>
                        <a:defRPr/>
                      </a:pPr>
                      <a:r>
                        <a:rPr kumimoji="0" lang="en-US" sz="900" b="0" i="0" u="none" strike="noStrike" kern="1200" cap="none" normalizeH="0" baseline="0" dirty="0" smtClean="0">
                          <a:ln>
                            <a:noFill/>
                          </a:ln>
                          <a:solidFill>
                            <a:schemeClr val="tx1"/>
                          </a:solidFill>
                          <a:effectLst/>
                          <a:latin typeface="+mn-lt"/>
                          <a:ea typeface="+mn-ea"/>
                          <a:cs typeface="Geneva" pitchFamily="34" charset="0"/>
                        </a:rPr>
                        <a:t>QFII custodian must confirm available cash before trade occurs</a:t>
                      </a:r>
                    </a:p>
                  </a:txBody>
                  <a:tcPr marL="49852" marR="49852" marT="16205" marB="16205" horzOverflow="overflow">
                    <a:lnL w="9525" cap="flat" cmpd="sng" algn="ctr">
                      <a:solidFill>
                        <a:srgbClr val="BFBFBF"/>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5"/>
                  </a:ext>
                </a:extLst>
              </a:tr>
              <a:tr h="164937">
                <a:tc>
                  <a:txBody>
                    <a:bodyPr/>
                    <a:lstStyle/>
                    <a:p>
                      <a:pPr marL="0" marR="0" lvl="0" indent="0" algn="l" defTabSz="1838325" rtl="0" eaLnBrk="1" fontAlgn="base" latinLnBrk="0" hangingPunct="1">
                        <a:lnSpc>
                          <a:spcPct val="100000"/>
                        </a:lnSpc>
                        <a:spcBef>
                          <a:spcPts val="100"/>
                        </a:spcBef>
                        <a:spcAft>
                          <a:spcPct val="0"/>
                        </a:spcAft>
                        <a:buClr>
                          <a:schemeClr val="tx2"/>
                        </a:buClr>
                        <a:buSzTx/>
                        <a:buFont typeface="Symbol" pitchFamily="18" charset="2"/>
                        <a:buNone/>
                        <a:tabLst/>
                      </a:pPr>
                      <a:r>
                        <a:rPr kumimoji="0" lang="en-US" sz="900" b="0" i="0" u="none" strike="noStrike" cap="none" normalizeH="0" baseline="0" dirty="0" smtClean="0">
                          <a:ln>
                            <a:noFill/>
                          </a:ln>
                          <a:solidFill>
                            <a:schemeClr val="accent1"/>
                          </a:solidFill>
                          <a:effectLst/>
                          <a:latin typeface="+mn-lt"/>
                          <a:ea typeface="+mj-ea"/>
                          <a:cs typeface="Geneva" pitchFamily="34" charset="0"/>
                        </a:rPr>
                        <a:t>Setup Time</a:t>
                      </a:r>
                    </a:p>
                  </a:txBody>
                  <a:tcPr marL="49852" marR="49852" marT="16205" marB="16205" horzOverflow="overflow">
                    <a:lnL>
                      <a:noFill/>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04775" marR="0" lvl="0" indent="-104775" algn="l" defTabSz="1838325" rtl="0" eaLnBrk="1" fontAlgn="base" latinLnBrk="0" hangingPunct="1">
                        <a:lnSpc>
                          <a:spcPct val="100000"/>
                        </a:lnSpc>
                        <a:spcBef>
                          <a:spcPts val="100"/>
                        </a:spcBef>
                        <a:spcAft>
                          <a:spcPct val="0"/>
                        </a:spcAft>
                        <a:buClr>
                          <a:schemeClr val="bg1">
                            <a:lumMod val="50000"/>
                          </a:schemeClr>
                        </a:buClr>
                        <a:buSzTx/>
                        <a:buFont typeface="Symbol" pitchFamily="18" charset="2"/>
                        <a:buChar char="·"/>
                        <a:tabLst/>
                        <a:defRPr/>
                      </a:pPr>
                      <a:r>
                        <a:rPr lang="en-US" sz="900" b="0" dirty="0" smtClean="0">
                          <a:solidFill>
                            <a:schemeClr val="tx1"/>
                          </a:solidFill>
                          <a:cs typeface="Geneva" pitchFamily="34" charset="0"/>
                        </a:rPr>
                        <a:t>2-3</a:t>
                      </a:r>
                      <a:r>
                        <a:rPr lang="en-US" sz="900" b="0" baseline="0" dirty="0" smtClean="0">
                          <a:solidFill>
                            <a:schemeClr val="tx1"/>
                          </a:solidFill>
                          <a:cs typeface="Geneva" pitchFamily="34" charset="0"/>
                        </a:rPr>
                        <a:t> weeks upon receipt of documentations</a:t>
                      </a:r>
                      <a:endParaRPr lang="en-US" sz="900" b="0" dirty="0" smtClean="0">
                        <a:solidFill>
                          <a:schemeClr val="tx1"/>
                        </a:solidFill>
                        <a:cs typeface="Geneva" pitchFamily="34" charset="0"/>
                      </a:endParaRP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04775" marR="0" lvl="0" indent="-104775" algn="l" defTabSz="1838325" rtl="0" eaLnBrk="1" fontAlgn="base" latinLnBrk="0" hangingPunct="1">
                        <a:lnSpc>
                          <a:spcPct val="100000"/>
                        </a:lnSpc>
                        <a:spcBef>
                          <a:spcPts val="100"/>
                        </a:spcBef>
                        <a:spcAft>
                          <a:spcPct val="0"/>
                        </a:spcAft>
                        <a:buClr>
                          <a:schemeClr val="accent6"/>
                        </a:buClr>
                        <a:buSzTx/>
                        <a:buFont typeface="Symbol" pitchFamily="18" charset="2"/>
                        <a:buChar char="·"/>
                        <a:tabLst/>
                        <a:defRPr/>
                      </a:pPr>
                      <a:r>
                        <a:rPr kumimoji="0" lang="en-US" sz="900" b="0" i="0" u="none" strike="noStrike" kern="1200" cap="none" normalizeH="0" baseline="0" dirty="0" smtClean="0">
                          <a:ln>
                            <a:noFill/>
                          </a:ln>
                          <a:solidFill>
                            <a:schemeClr val="tx1"/>
                          </a:solidFill>
                          <a:effectLst/>
                          <a:latin typeface="+mn-lt"/>
                          <a:ea typeface="+mn-ea"/>
                          <a:cs typeface="Geneva" pitchFamily="34" charset="0"/>
                        </a:rPr>
                        <a:t>At least three months to a year</a:t>
                      </a: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04775" marR="0" lvl="0" indent="-104775" algn="l" defTabSz="1838325" rtl="0" eaLnBrk="1" fontAlgn="base" latinLnBrk="0" hangingPunct="1">
                        <a:lnSpc>
                          <a:spcPct val="100000"/>
                        </a:lnSpc>
                        <a:spcBef>
                          <a:spcPts val="100"/>
                        </a:spcBef>
                        <a:spcAft>
                          <a:spcPct val="0"/>
                        </a:spcAft>
                        <a:buClr>
                          <a:schemeClr val="accent6"/>
                        </a:buClr>
                        <a:buSzTx/>
                        <a:buFont typeface="Symbol" pitchFamily="18" charset="2"/>
                        <a:buChar char="·"/>
                        <a:tabLst/>
                        <a:defRPr/>
                      </a:pPr>
                      <a:r>
                        <a:rPr kumimoji="0" lang="en-US" sz="900" b="0" i="0" u="none" strike="noStrike" kern="1200" cap="none" normalizeH="0" baseline="0" dirty="0" smtClean="0">
                          <a:ln>
                            <a:noFill/>
                          </a:ln>
                          <a:solidFill>
                            <a:schemeClr val="tx1"/>
                          </a:solidFill>
                          <a:effectLst/>
                          <a:latin typeface="+mn-lt"/>
                          <a:ea typeface="+mn-ea"/>
                          <a:cs typeface="Geneva" pitchFamily="34" charset="0"/>
                        </a:rPr>
                        <a:t>At least three months to a year</a:t>
                      </a:r>
                    </a:p>
                  </a:txBody>
                  <a:tcPr marL="49852" marR="49852" marT="16205" marB="16205" horzOverflow="overflow">
                    <a:lnL w="9525" cap="flat" cmpd="sng" algn="ctr">
                      <a:solidFill>
                        <a:srgbClr val="BFBFBF"/>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6"/>
                  </a:ext>
                </a:extLst>
              </a:tr>
              <a:tr h="699241">
                <a:tc>
                  <a:txBody>
                    <a:bodyPr/>
                    <a:lstStyle/>
                    <a:p>
                      <a:pPr marL="0" marR="0" lvl="0" indent="0" algn="l" defTabSz="1838325" rtl="0" eaLnBrk="1" fontAlgn="base" latinLnBrk="0" hangingPunct="1">
                        <a:lnSpc>
                          <a:spcPct val="100000"/>
                        </a:lnSpc>
                        <a:spcBef>
                          <a:spcPts val="100"/>
                        </a:spcBef>
                        <a:spcAft>
                          <a:spcPct val="0"/>
                        </a:spcAft>
                        <a:buClr>
                          <a:schemeClr val="tx2"/>
                        </a:buClr>
                        <a:buSzTx/>
                        <a:buFont typeface="Symbol" pitchFamily="18" charset="2"/>
                        <a:buNone/>
                        <a:tabLst/>
                      </a:pPr>
                      <a:r>
                        <a:rPr kumimoji="0" lang="en-US" sz="900" b="0" i="0" u="none" strike="noStrike" cap="none" normalizeH="0" baseline="0" dirty="0" smtClean="0">
                          <a:ln>
                            <a:noFill/>
                          </a:ln>
                          <a:solidFill>
                            <a:schemeClr val="accent1"/>
                          </a:solidFill>
                          <a:effectLst/>
                          <a:latin typeface="+mn-lt"/>
                          <a:ea typeface="+mj-ea"/>
                          <a:cs typeface="Geneva" pitchFamily="34" charset="0"/>
                        </a:rPr>
                        <a:t>Docs</a:t>
                      </a:r>
                    </a:p>
                  </a:txBody>
                  <a:tcPr marL="49852" marR="49852" marT="16205" marB="16205" horzOverflow="overflow">
                    <a:lnL>
                      <a:noFill/>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11125" marR="0" lvl="0" indent="-111125" algn="l" defTabSz="1838325" rtl="0" eaLnBrk="1" fontAlgn="base" latinLnBrk="0" hangingPunct="1">
                        <a:lnSpc>
                          <a:spcPct val="100000"/>
                        </a:lnSpc>
                        <a:spcBef>
                          <a:spcPts val="300"/>
                        </a:spcBef>
                        <a:spcAft>
                          <a:spcPct val="0"/>
                        </a:spcAft>
                        <a:buClr>
                          <a:schemeClr val="bg1">
                            <a:lumMod val="50000"/>
                          </a:schemeClr>
                        </a:buClr>
                        <a:buSzTx/>
                        <a:buFont typeface="Symbol" pitchFamily="18" charset="2"/>
                        <a:buChar char="·"/>
                        <a:tabLst/>
                        <a:defRPr/>
                      </a:pPr>
                      <a:r>
                        <a:rPr lang="en-US" sz="900" b="0" kern="0" dirty="0" smtClean="0">
                          <a:solidFill>
                            <a:schemeClr val="tx1"/>
                          </a:solidFill>
                          <a:latin typeface="+mn-lt"/>
                          <a:ea typeface="+mn-ea"/>
                          <a:cs typeface="+mn-cs"/>
                        </a:rPr>
                        <a:t>Stock</a:t>
                      </a:r>
                      <a:r>
                        <a:rPr lang="en-US" sz="900" b="0" kern="0" baseline="0" dirty="0" smtClean="0">
                          <a:solidFill>
                            <a:schemeClr val="tx1"/>
                          </a:solidFill>
                          <a:latin typeface="+mn-lt"/>
                          <a:ea typeface="+mn-ea"/>
                          <a:cs typeface="+mn-cs"/>
                        </a:rPr>
                        <a:t> Connect Terms and Conditions</a:t>
                      </a:r>
                      <a:endParaRPr lang="en-US" sz="900" b="0" strike="noStrike" kern="0" baseline="30000" dirty="0" smtClean="0">
                        <a:solidFill>
                          <a:schemeClr val="tx1"/>
                        </a:solidFill>
                        <a:latin typeface="+mn-lt"/>
                        <a:ea typeface="+mn-ea"/>
                        <a:cs typeface="+mn-cs"/>
                      </a:endParaRPr>
                    </a:p>
                    <a:p>
                      <a:pPr marL="111125" marR="0" lvl="0" indent="-111125" algn="l" defTabSz="1838325" rtl="0" eaLnBrk="1" fontAlgn="base" latinLnBrk="0" hangingPunct="1">
                        <a:lnSpc>
                          <a:spcPct val="100000"/>
                        </a:lnSpc>
                        <a:spcBef>
                          <a:spcPts val="300"/>
                        </a:spcBef>
                        <a:spcAft>
                          <a:spcPct val="0"/>
                        </a:spcAft>
                        <a:buClr>
                          <a:schemeClr val="bg1">
                            <a:lumMod val="50000"/>
                          </a:schemeClr>
                        </a:buClr>
                        <a:buSzTx/>
                        <a:buFont typeface="Symbol" pitchFamily="18" charset="2"/>
                        <a:buChar char="·"/>
                        <a:tabLst/>
                        <a:defRPr/>
                      </a:pPr>
                      <a:r>
                        <a:rPr lang="en-US" sz="900" b="0" kern="0" baseline="0" dirty="0" smtClean="0">
                          <a:solidFill>
                            <a:schemeClr val="tx1"/>
                          </a:solidFill>
                          <a:latin typeface="+mn-lt"/>
                          <a:ea typeface="+mn-ea"/>
                          <a:cs typeface="+mn-cs"/>
                        </a:rPr>
                        <a:t>SPSA if applicable</a:t>
                      </a:r>
                      <a:endParaRPr lang="en-US" sz="900" b="0" dirty="0" smtClean="0">
                        <a:solidFill>
                          <a:schemeClr val="accent3"/>
                        </a:solidFill>
                        <a:cs typeface="Geneva" pitchFamily="34" charset="0"/>
                      </a:endParaRP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gridSpan="2">
                  <a:txBody>
                    <a:bodyPr/>
                    <a:lstStyle/>
                    <a:p>
                      <a:pPr marL="104775" marR="0" lvl="0" indent="-104775" algn="l" defTabSz="1838325" rtl="0" eaLnBrk="1" fontAlgn="base" latinLnBrk="0" hangingPunct="1">
                        <a:lnSpc>
                          <a:spcPct val="100000"/>
                        </a:lnSpc>
                        <a:spcBef>
                          <a:spcPts val="100"/>
                        </a:spcBef>
                        <a:spcAft>
                          <a:spcPct val="0"/>
                        </a:spcAft>
                        <a:buClr>
                          <a:schemeClr val="accent6"/>
                        </a:buClr>
                        <a:buSzTx/>
                        <a:buFont typeface="Symbol" pitchFamily="18" charset="2"/>
                        <a:buChar char="·"/>
                        <a:tabLst/>
                        <a:defRPr/>
                      </a:pPr>
                      <a:r>
                        <a:rPr kumimoji="0" lang="en-US" sz="900" b="0" i="0" u="none" strike="noStrike" kern="1200" cap="none" normalizeH="0" baseline="0" dirty="0" smtClean="0">
                          <a:ln>
                            <a:noFill/>
                          </a:ln>
                          <a:solidFill>
                            <a:schemeClr val="tx1"/>
                          </a:solidFill>
                          <a:effectLst/>
                          <a:latin typeface="+mn-lt"/>
                          <a:ea typeface="+mn-ea"/>
                          <a:cs typeface="Geneva" pitchFamily="34" charset="0"/>
                        </a:rPr>
                        <a:t>Application statement, copy of registration, financial business permit, certificate of proof of qualification, certificate of proof no violation in past three years, statement on fund sources and domestic securities plan, audited financial statement, power of attorney signed with PRC custodian and </a:t>
                      </a:r>
                      <a:r>
                        <a:rPr kumimoji="0" lang="en-US" sz="900" b="0" i="0" u="none" strike="noStrike" kern="1200" cap="none" normalizeH="0" baseline="0" dirty="0" smtClean="0">
                          <a:ln>
                            <a:noFill/>
                          </a:ln>
                          <a:solidFill>
                            <a:schemeClr val="tx1">
                              <a:lumMod val="75000"/>
                            </a:schemeClr>
                          </a:solidFill>
                          <a:effectLst/>
                          <a:latin typeface="+mn-lt"/>
                          <a:ea typeface="+mn-ea"/>
                          <a:cs typeface="Geneva" pitchFamily="34" charset="0"/>
                        </a:rPr>
                        <a:t>other documents required by CSRC</a:t>
                      </a:r>
                    </a:p>
                    <a:p>
                      <a:pPr marL="104775" marR="0" lvl="0" indent="-104775" algn="l" defTabSz="1838325" rtl="0" eaLnBrk="1" fontAlgn="base" latinLnBrk="0" hangingPunct="1">
                        <a:lnSpc>
                          <a:spcPct val="100000"/>
                        </a:lnSpc>
                        <a:spcBef>
                          <a:spcPts val="100"/>
                        </a:spcBef>
                        <a:spcAft>
                          <a:spcPct val="0"/>
                        </a:spcAft>
                        <a:buClr>
                          <a:schemeClr val="accent6"/>
                        </a:buClr>
                        <a:buSzTx/>
                        <a:buFont typeface="Symbol" pitchFamily="18" charset="2"/>
                        <a:buChar char="·"/>
                        <a:tabLst/>
                        <a:defRPr/>
                      </a:pPr>
                      <a:r>
                        <a:rPr kumimoji="0" lang="en-US" sz="900" b="0" i="0" u="none" strike="noStrike" kern="1200" cap="none" normalizeH="0" baseline="0" dirty="0" smtClean="0">
                          <a:ln>
                            <a:noFill/>
                          </a:ln>
                          <a:solidFill>
                            <a:schemeClr val="tx1"/>
                          </a:solidFill>
                          <a:effectLst/>
                          <a:latin typeface="+mn-lt"/>
                          <a:ea typeface="+mn-ea"/>
                          <a:cs typeface="Geneva" pitchFamily="34" charset="0"/>
                        </a:rPr>
                        <a:t>Appointment of PRC RQFII/QFII custodian as associated documentation</a:t>
                      </a: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noFill/>
                      <a:prstDash val="sysDot"/>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xmlns="" val="10007"/>
                  </a:ext>
                </a:extLst>
              </a:tr>
              <a:tr h="245722">
                <a:tc>
                  <a:txBody>
                    <a:bodyPr/>
                    <a:lstStyle/>
                    <a:p>
                      <a:pPr marL="0" marR="0" lvl="0" indent="0" algn="l" defTabSz="1838325" rtl="0" eaLnBrk="1" fontAlgn="base" latinLnBrk="0" hangingPunct="1">
                        <a:lnSpc>
                          <a:spcPct val="100000"/>
                        </a:lnSpc>
                        <a:spcBef>
                          <a:spcPts val="100"/>
                        </a:spcBef>
                        <a:spcAft>
                          <a:spcPct val="0"/>
                        </a:spcAft>
                        <a:buClr>
                          <a:schemeClr val="tx2"/>
                        </a:buClr>
                        <a:buSzTx/>
                        <a:buFont typeface="Symbol" pitchFamily="18" charset="2"/>
                        <a:buNone/>
                        <a:tabLst/>
                      </a:pPr>
                      <a:r>
                        <a:rPr kumimoji="0" lang="en-US" sz="900" b="0" i="0" u="none" strike="noStrike" cap="none" normalizeH="0" baseline="0" dirty="0" smtClean="0">
                          <a:ln>
                            <a:noFill/>
                          </a:ln>
                          <a:solidFill>
                            <a:schemeClr val="accent1"/>
                          </a:solidFill>
                          <a:effectLst/>
                          <a:latin typeface="+mn-lt"/>
                          <a:ea typeface="+mj-ea"/>
                          <a:cs typeface="Geneva" pitchFamily="34" charset="0"/>
                        </a:rPr>
                        <a:t>Accounts</a:t>
                      </a:r>
                    </a:p>
                  </a:txBody>
                  <a:tcPr marL="49852" marR="49852" marT="16205" marB="16205" horzOverflow="overflow">
                    <a:lnL>
                      <a:noFill/>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a:txBody>
                    <a:bodyPr/>
                    <a:lstStyle/>
                    <a:p>
                      <a:pPr marL="104775" marR="0" lvl="0" indent="-104775" algn="l" defTabSz="1838325" rtl="0" eaLnBrk="1" fontAlgn="base" latinLnBrk="0" hangingPunct="1">
                        <a:lnSpc>
                          <a:spcPct val="100000"/>
                        </a:lnSpc>
                        <a:spcBef>
                          <a:spcPts val="100"/>
                        </a:spcBef>
                        <a:spcAft>
                          <a:spcPct val="0"/>
                        </a:spcAft>
                        <a:buClr>
                          <a:schemeClr val="bg1">
                            <a:lumMod val="50000"/>
                          </a:schemeClr>
                        </a:buClr>
                        <a:buSzTx/>
                        <a:buFont typeface="Symbol" pitchFamily="18" charset="2"/>
                        <a:buChar char="·"/>
                        <a:tabLst/>
                        <a:defRPr/>
                      </a:pPr>
                      <a:r>
                        <a:rPr lang="en-US" sz="900" b="0" dirty="0" smtClean="0">
                          <a:solidFill>
                            <a:schemeClr val="tx1"/>
                          </a:solidFill>
                          <a:cs typeface="Geneva" pitchFamily="34" charset="0"/>
                        </a:rPr>
                        <a:t>No need to open additional account</a:t>
                      </a:r>
                      <a:r>
                        <a:rPr lang="en-US" sz="900" b="0" strike="noStrike" kern="0" baseline="30000" dirty="0" smtClean="0">
                          <a:solidFill>
                            <a:schemeClr val="tx1"/>
                          </a:solidFill>
                          <a:latin typeface="+mn-lt"/>
                          <a:ea typeface="+mn-ea"/>
                          <a:cs typeface="+mn-cs"/>
                        </a:rPr>
                        <a:t>2</a:t>
                      </a: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gridSpan="2">
                  <a:txBody>
                    <a:bodyPr/>
                    <a:lstStyle/>
                    <a:p>
                      <a:pPr marL="104775" marR="0" lvl="0" indent="-104775" algn="l" defTabSz="1838325" rtl="0" eaLnBrk="1" fontAlgn="base" latinLnBrk="0" hangingPunct="1">
                        <a:lnSpc>
                          <a:spcPct val="100000"/>
                        </a:lnSpc>
                        <a:spcBef>
                          <a:spcPts val="100"/>
                        </a:spcBef>
                        <a:spcAft>
                          <a:spcPct val="0"/>
                        </a:spcAft>
                        <a:buClr>
                          <a:schemeClr val="accent6"/>
                        </a:buClr>
                        <a:buSzTx/>
                        <a:buFont typeface="Symbol" pitchFamily="18" charset="2"/>
                        <a:buChar char="·"/>
                        <a:tabLst/>
                        <a:defRPr/>
                      </a:pPr>
                      <a:r>
                        <a:rPr kumimoji="0" lang="en-US" sz="900" b="0" i="0" u="none" strike="noStrike" kern="1200" cap="none" normalizeH="0" baseline="0" dirty="0" smtClean="0">
                          <a:ln>
                            <a:noFill/>
                          </a:ln>
                          <a:solidFill>
                            <a:schemeClr val="tx1"/>
                          </a:solidFill>
                          <a:effectLst/>
                          <a:latin typeface="+mn-lt"/>
                          <a:ea typeface="+mn-ea"/>
                          <a:cs typeface="Geneva" pitchFamily="34" charset="0"/>
                        </a:rPr>
                        <a:t>Segregated account required for each QFII/RQFII underlying funds along with associated KYC/AML docs</a:t>
                      </a: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noFill/>
                      <a:prstDash val="sysDot"/>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xmlns="" val="10008"/>
                  </a:ext>
                </a:extLst>
              </a:tr>
              <a:tr h="219131">
                <a:tc>
                  <a:txBody>
                    <a:bodyPr/>
                    <a:lstStyle/>
                    <a:p>
                      <a:pPr marL="0" marR="0" lvl="0" indent="0" algn="l" defTabSz="1838325" rtl="0" eaLnBrk="1" fontAlgn="base" latinLnBrk="0" hangingPunct="1">
                        <a:lnSpc>
                          <a:spcPct val="100000"/>
                        </a:lnSpc>
                        <a:spcBef>
                          <a:spcPts val="100"/>
                        </a:spcBef>
                        <a:spcAft>
                          <a:spcPct val="0"/>
                        </a:spcAft>
                        <a:buClr>
                          <a:schemeClr val="tx2"/>
                        </a:buClr>
                        <a:buSzTx/>
                        <a:buFont typeface="Symbol" pitchFamily="18" charset="2"/>
                        <a:buNone/>
                        <a:tabLst/>
                      </a:pPr>
                      <a:r>
                        <a:rPr kumimoji="0" lang="en-US" sz="900" b="0" i="0" u="none" strike="noStrike" cap="none" normalizeH="0" baseline="0" dirty="0" smtClean="0">
                          <a:ln>
                            <a:noFill/>
                          </a:ln>
                          <a:solidFill>
                            <a:schemeClr val="accent1"/>
                          </a:solidFill>
                          <a:effectLst/>
                          <a:latin typeface="+mn-lt"/>
                          <a:ea typeface="+mj-ea"/>
                          <a:cs typeface="Geneva" pitchFamily="34" charset="0"/>
                        </a:rPr>
                        <a:t>Fees</a:t>
                      </a:r>
                    </a:p>
                  </a:txBody>
                  <a:tcPr marL="49852" marR="49852" marT="16205" marB="16205" horzOverflow="overflow">
                    <a:lnL>
                      <a:noFill/>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chemeClr val="bg1"/>
                    </a:solidFill>
                  </a:tcPr>
                </a:tc>
                <a:tc>
                  <a:txBody>
                    <a:bodyPr/>
                    <a:lstStyle/>
                    <a:p>
                      <a:pPr marL="104775" marR="0" lvl="0" indent="-104775" algn="l" defTabSz="1838325" rtl="0" eaLnBrk="1" fontAlgn="base" latinLnBrk="0" hangingPunct="1">
                        <a:lnSpc>
                          <a:spcPct val="100000"/>
                        </a:lnSpc>
                        <a:spcBef>
                          <a:spcPts val="100"/>
                        </a:spcBef>
                        <a:spcAft>
                          <a:spcPct val="0"/>
                        </a:spcAft>
                        <a:buClr>
                          <a:schemeClr val="bg1">
                            <a:lumMod val="50000"/>
                          </a:schemeClr>
                        </a:buClr>
                        <a:buSzTx/>
                        <a:buFont typeface="Symbol" pitchFamily="18" charset="2"/>
                        <a:buChar char="·"/>
                        <a:tabLst/>
                        <a:defRPr/>
                      </a:pPr>
                      <a:r>
                        <a:rPr lang="en-US" sz="900" b="0" dirty="0" smtClean="0">
                          <a:solidFill>
                            <a:schemeClr val="tx1"/>
                          </a:solidFill>
                          <a:cs typeface="Geneva" pitchFamily="34" charset="0"/>
                        </a:rPr>
                        <a:t>Closer to HK market</a:t>
                      </a: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gridSpan="2">
                  <a:txBody>
                    <a:bodyPr/>
                    <a:lstStyle/>
                    <a:p>
                      <a:pPr marL="104775" marR="0" lvl="0" indent="-104775" algn="l" defTabSz="1838325" rtl="0" eaLnBrk="1" fontAlgn="base" latinLnBrk="0" hangingPunct="1">
                        <a:lnSpc>
                          <a:spcPct val="100000"/>
                        </a:lnSpc>
                        <a:spcBef>
                          <a:spcPts val="100"/>
                        </a:spcBef>
                        <a:spcAft>
                          <a:spcPct val="0"/>
                        </a:spcAft>
                        <a:buClr>
                          <a:schemeClr val="accent6"/>
                        </a:buClr>
                        <a:buSzTx/>
                        <a:buFont typeface="Symbol" pitchFamily="18" charset="2"/>
                        <a:buChar char="·"/>
                        <a:tabLst/>
                        <a:defRPr/>
                      </a:pPr>
                      <a:r>
                        <a:rPr kumimoji="0" lang="en-US" sz="900" b="0" i="0" u="none" strike="noStrike" kern="1200" cap="none" normalizeH="0" baseline="0" dirty="0" smtClean="0">
                          <a:ln>
                            <a:noFill/>
                          </a:ln>
                          <a:solidFill>
                            <a:schemeClr val="tx1"/>
                          </a:solidFill>
                          <a:effectLst/>
                          <a:latin typeface="+mn-lt"/>
                          <a:ea typeface="+mn-ea"/>
                          <a:cs typeface="Geneva" pitchFamily="34" charset="0"/>
                        </a:rPr>
                        <a:t> Onshore China market </a:t>
                      </a:r>
                    </a:p>
                  </a:txBody>
                  <a:tcPr marL="49852" marR="49852" marT="16205" marB="16205" horzOverflow="overflow">
                    <a:lnL w="9525" cap="flat" cmpd="sng" algn="ctr">
                      <a:solidFill>
                        <a:srgbClr val="BFBFBF"/>
                      </a:solidFill>
                      <a:prstDash val="solid"/>
                      <a:round/>
                      <a:headEnd type="none" w="med" len="med"/>
                      <a:tailEnd type="none" w="med" len="med"/>
                    </a:lnL>
                    <a:lnR w="9525" cap="flat" cmpd="sng" algn="ctr">
                      <a:noFill/>
                      <a:prstDash val="sysDot"/>
                      <a:round/>
                      <a:headEnd type="none" w="med" len="med"/>
                      <a:tailEnd type="none" w="med" len="med"/>
                    </a:lnR>
                    <a:lnT w="9525"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xmlns="" val="10009"/>
                  </a:ext>
                </a:extLst>
              </a:tr>
            </a:tbl>
          </a:graphicData>
        </a:graphic>
      </p:graphicFrame>
      <p:sp>
        <p:nvSpPr>
          <p:cNvPr id="2" name="Rectangle 1"/>
          <p:cNvSpPr/>
          <p:nvPr/>
        </p:nvSpPr>
        <p:spPr>
          <a:xfrm>
            <a:off x="557800" y="5847367"/>
            <a:ext cx="5400675" cy="215444"/>
          </a:xfrm>
          <a:prstGeom prst="rect">
            <a:avLst/>
          </a:prstGeom>
        </p:spPr>
        <p:txBody>
          <a:bodyPr>
            <a:spAutoFit/>
          </a:bodyPr>
          <a:lstStyle/>
          <a:p>
            <a:pPr lvl="0" algn="l" defTabSz="1838325">
              <a:spcBef>
                <a:spcPts val="0"/>
              </a:spcBef>
              <a:spcAft>
                <a:spcPts val="0"/>
              </a:spcAft>
              <a:buClr>
                <a:schemeClr val="accent6"/>
              </a:buClr>
              <a:defRPr/>
            </a:pPr>
            <a:r>
              <a:rPr lang="en-US" sz="800" dirty="0" smtClean="0">
                <a:cs typeface="Geneva" pitchFamily="34" charset="0"/>
              </a:rPr>
              <a:t>Exceptions</a:t>
            </a:r>
            <a:r>
              <a:rPr lang="en-US" sz="800" dirty="0">
                <a:cs typeface="Geneva" pitchFamily="34" charset="0"/>
              </a:rPr>
              <a:t>: Shares not traded in RMB, Shares under “risk alert”, </a:t>
            </a:r>
            <a:r>
              <a:rPr lang="en-US" sz="800" dirty="0" smtClean="0">
                <a:cs typeface="Geneva" pitchFamily="34" charset="0"/>
              </a:rPr>
              <a:t>IPOs</a:t>
            </a:r>
            <a:endParaRPr lang="en-US" sz="800" dirty="0">
              <a:cs typeface="Geneva" pitchFamily="34" charset="0"/>
            </a:endParaRPr>
          </a:p>
        </p:txBody>
      </p:sp>
      <p:sp>
        <p:nvSpPr>
          <p:cNvPr id="4" name="Rectangle 3"/>
          <p:cNvSpPr/>
          <p:nvPr/>
        </p:nvSpPr>
        <p:spPr>
          <a:xfrm>
            <a:off x="557800" y="5691131"/>
            <a:ext cx="8999267" cy="215444"/>
          </a:xfrm>
          <a:prstGeom prst="rect">
            <a:avLst/>
          </a:prstGeom>
        </p:spPr>
        <p:txBody>
          <a:bodyPr wrap="square">
            <a:spAutoFit/>
          </a:bodyPr>
          <a:lstStyle/>
          <a:p>
            <a:pPr algn="l"/>
            <a:r>
              <a:rPr lang="en-US" sz="800" dirty="0">
                <a:solidFill>
                  <a:srgbClr val="53565A"/>
                </a:solidFill>
                <a:ea typeface="STKaiti"/>
              </a:rPr>
              <a:t>Source: Hong Kong Exchanges and Clearing Limited (</a:t>
            </a:r>
            <a:r>
              <a:rPr lang="en-US" sz="800" dirty="0" err="1">
                <a:solidFill>
                  <a:srgbClr val="53565A"/>
                </a:solidFill>
                <a:ea typeface="STKaiti"/>
              </a:rPr>
              <a:t>HKEx</a:t>
            </a:r>
            <a:r>
              <a:rPr lang="en-US" sz="800" dirty="0">
                <a:solidFill>
                  <a:srgbClr val="53565A"/>
                </a:solidFill>
                <a:ea typeface="STKaiti"/>
              </a:rPr>
              <a:t>), State Administration of Foreign Exchange, Citi Securities Services, Bloomberg.</a:t>
            </a:r>
          </a:p>
        </p:txBody>
      </p:sp>
    </p:spTree>
    <p:custDataLst>
      <p:tags r:id="rId1"/>
    </p:custDataLst>
    <p:extLst>
      <p:ext uri="{BB962C8B-B14F-4D97-AF65-F5344CB8AC3E}">
        <p14:creationId xmlns:p14="http://schemas.microsoft.com/office/powerpoint/2010/main" val="3818538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14</a:t>
            </a:fld>
            <a:endParaRPr lang="en-GB" dirty="0"/>
          </a:p>
        </p:txBody>
      </p:sp>
      <p:sp>
        <p:nvSpPr>
          <p:cNvPr id="4" name="Text Placeholder 3"/>
          <p:cNvSpPr>
            <a:spLocks noGrp="1"/>
          </p:cNvSpPr>
          <p:nvPr>
            <p:ph type="body" sz="quarter" idx="12"/>
          </p:nvPr>
        </p:nvSpPr>
        <p:spPr>
          <a:xfrm>
            <a:off x="279474" y="301626"/>
            <a:ext cx="8649593" cy="576610"/>
          </a:xfrm>
        </p:spPr>
        <p:txBody>
          <a:bodyPr/>
          <a:lstStyle/>
          <a:p>
            <a:r>
              <a:rPr lang="en-GB" sz="3200" dirty="0" smtClean="0"/>
              <a:t>Offshore RMB Market Practice Guidelines for Payments, Treasury, Securities, etc..</a:t>
            </a:r>
            <a:endParaRPr lang="en-GB" sz="3200" dirty="0"/>
          </a:p>
        </p:txBody>
      </p:sp>
    </p:spTree>
    <p:extLst>
      <p:ext uri="{BB962C8B-B14F-4D97-AF65-F5344CB8AC3E}">
        <p14:creationId xmlns:p14="http://schemas.microsoft.com/office/powerpoint/2010/main" val="18877284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15</a:t>
            </a:fld>
            <a:endParaRPr lang="en-GB" dirty="0"/>
          </a:p>
        </p:txBody>
      </p:sp>
      <p:sp>
        <p:nvSpPr>
          <p:cNvPr id="5" name="Title 4"/>
          <p:cNvSpPr>
            <a:spLocks noGrp="1"/>
          </p:cNvSpPr>
          <p:nvPr>
            <p:ph type="title"/>
          </p:nvPr>
        </p:nvSpPr>
        <p:spPr/>
        <p:txBody>
          <a:bodyPr/>
          <a:lstStyle/>
          <a:p>
            <a:r>
              <a:rPr lang="en-GB" dirty="0"/>
              <a:t>Offshore CNY – Background </a:t>
            </a:r>
            <a:br>
              <a:rPr lang="en-GB" dirty="0"/>
            </a:br>
            <a:endParaRPr lang="en-GB" dirty="0"/>
          </a:p>
        </p:txBody>
      </p:sp>
      <p:sp>
        <p:nvSpPr>
          <p:cNvPr id="6" name="Text Placeholder 5"/>
          <p:cNvSpPr>
            <a:spLocks noGrp="1"/>
          </p:cNvSpPr>
          <p:nvPr>
            <p:ph type="body" sz="quarter" idx="12"/>
          </p:nvPr>
        </p:nvSpPr>
        <p:spPr>
          <a:xfrm>
            <a:off x="287338" y="1022251"/>
            <a:ext cx="10153897" cy="4176464"/>
          </a:xfrm>
        </p:spPr>
        <p:txBody>
          <a:bodyPr/>
          <a:lstStyle/>
          <a:p>
            <a:pPr marL="285750" indent="-285750">
              <a:buFont typeface="Arial" panose="020B0604020202020204" pitchFamily="34" charset="0"/>
              <a:buChar char="•"/>
            </a:pPr>
            <a:r>
              <a:rPr lang="en-US" sz="1800" b="0" dirty="0"/>
              <a:t>Industry </a:t>
            </a:r>
            <a:r>
              <a:rPr lang="en-US" sz="1800" b="0" dirty="0"/>
              <a:t>stakeholders have approached SWIFT on challenges surrounding offshore Chinese Yuan operations, in particular concerns regarding straight-through-processing (STP). </a:t>
            </a:r>
            <a:endParaRPr lang="en-US" sz="1800" b="0" dirty="0" smtClean="0"/>
          </a:p>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b="0" dirty="0"/>
              <a:t>During </a:t>
            </a:r>
            <a:r>
              <a:rPr lang="en-US" sz="1800" b="0" dirty="0"/>
              <a:t>a meeting held on 2011 April attended by representatives from a variety of segments of the financial industry, agreed that defining and documenting best practice on how to use SWIFT MT and ISO 15022 messages for offshore CNY transactions was required. </a:t>
            </a:r>
            <a:endParaRPr lang="en-US" sz="1800" b="0" dirty="0" smtClean="0"/>
          </a:p>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b="0" dirty="0" smtClean="0"/>
              <a:t>The use of structured code is optional but serves as a baseline in counterparty communication. The industry decided to focus on the immediate concerns, therefore, the first version of the guidelines focuses on SWIFT MT and ISO15022. In 2012 February, the agreed guidelines were published on </a:t>
            </a:r>
            <a:r>
              <a:rPr lang="en-US" sz="1800" b="0" dirty="0" smtClean="0">
                <a:hlinkClick r:id="rId2"/>
              </a:rPr>
              <a:t>www.swift.com</a:t>
            </a:r>
            <a:r>
              <a:rPr lang="en-US" sz="1800" b="0" dirty="0" smtClean="0"/>
              <a:t>.</a:t>
            </a:r>
          </a:p>
          <a:p>
            <a:pPr marL="285750" indent="-285750">
              <a:buFont typeface="Arial" panose="020B0604020202020204" pitchFamily="34" charset="0"/>
              <a:buChar char="•"/>
            </a:pPr>
            <a:endParaRPr lang="en-US" sz="1800" b="0" dirty="0" smtClean="0"/>
          </a:p>
          <a:p>
            <a:pPr marL="285750" indent="-285750">
              <a:buFont typeface="Arial" panose="020B0604020202020204" pitchFamily="34" charset="0"/>
              <a:buChar char="•"/>
            </a:pPr>
            <a:r>
              <a:rPr lang="en-US" sz="1800" b="0" dirty="0" smtClean="0"/>
              <a:t>The most recent document can be found here: </a:t>
            </a:r>
            <a:r>
              <a:rPr lang="en-GB" sz="1800" b="0" dirty="0" smtClean="0">
                <a:hlinkClick r:id="rId3"/>
              </a:rPr>
              <a:t>https</a:t>
            </a:r>
            <a:r>
              <a:rPr lang="en-GB" sz="1800" b="0" dirty="0">
                <a:hlinkClick r:id="rId3"/>
              </a:rPr>
              <a:t>://www.swift.com/sites/default/files/resources/swift_standards_guidelines_offshorecny.pdf</a:t>
            </a:r>
            <a:endParaRPr lang="en-US" sz="1800" b="0" dirty="0"/>
          </a:p>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endParaRPr lang="en-US" sz="1800" b="0" dirty="0" smtClean="0"/>
          </a:p>
          <a:p>
            <a:endParaRPr lang="en-US" sz="1800" b="0" dirty="0"/>
          </a:p>
          <a:p>
            <a:endParaRPr lang="en-US" sz="1800" b="0" dirty="0"/>
          </a:p>
          <a:p>
            <a:endParaRPr lang="en-GB" sz="1800" dirty="0"/>
          </a:p>
        </p:txBody>
      </p:sp>
    </p:spTree>
    <p:extLst>
      <p:ext uri="{BB962C8B-B14F-4D97-AF65-F5344CB8AC3E}">
        <p14:creationId xmlns:p14="http://schemas.microsoft.com/office/powerpoint/2010/main" val="499487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16</a:t>
            </a:fld>
            <a:endParaRPr lang="en-GB" dirty="0"/>
          </a:p>
        </p:txBody>
      </p:sp>
      <p:sp>
        <p:nvSpPr>
          <p:cNvPr id="5" name="Title 4"/>
          <p:cNvSpPr>
            <a:spLocks noGrp="1"/>
          </p:cNvSpPr>
          <p:nvPr>
            <p:ph type="title"/>
          </p:nvPr>
        </p:nvSpPr>
        <p:spPr/>
        <p:txBody>
          <a:bodyPr/>
          <a:lstStyle/>
          <a:p>
            <a:r>
              <a:rPr lang="en-GB" dirty="0" smtClean="0"/>
              <a:t>The </a:t>
            </a:r>
            <a:r>
              <a:rPr lang="en-GB" dirty="0"/>
              <a:t>Industry Challenge </a:t>
            </a:r>
            <a:r>
              <a:rPr lang="en-GB" dirty="0" smtClean="0"/>
              <a:t>at the Time</a:t>
            </a:r>
            <a:endParaRPr lang="en-GB" dirty="0"/>
          </a:p>
        </p:txBody>
      </p:sp>
      <p:sp>
        <p:nvSpPr>
          <p:cNvPr id="6" name="Text Placeholder 5"/>
          <p:cNvSpPr>
            <a:spLocks noGrp="1"/>
          </p:cNvSpPr>
          <p:nvPr>
            <p:ph type="body" sz="quarter" idx="12"/>
          </p:nvPr>
        </p:nvSpPr>
        <p:spPr>
          <a:xfrm>
            <a:off x="287338" y="806227"/>
            <a:ext cx="10153897" cy="4464496"/>
          </a:xfrm>
        </p:spPr>
        <p:txBody>
          <a:bodyPr/>
          <a:lstStyle/>
          <a:p>
            <a:pPr marL="285750" indent="-285750">
              <a:buFont typeface="Arial" panose="020B0604020202020204" pitchFamily="34" charset="0"/>
              <a:buChar char="•"/>
            </a:pPr>
            <a:r>
              <a:rPr lang="en-US" sz="1800" b="0" dirty="0" smtClean="0"/>
              <a:t>The </a:t>
            </a:r>
            <a:r>
              <a:rPr lang="en-US" sz="1800" b="0" dirty="0"/>
              <a:t>operational challenges started because firms are using the code CNH (that is being passed from the front office) for dealing of Offshore CNY </a:t>
            </a:r>
            <a:endParaRPr lang="en-US" sz="1800" b="0" dirty="0" smtClean="0"/>
          </a:p>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b="0" dirty="0" smtClean="0"/>
              <a:t>Once </a:t>
            </a:r>
            <a:r>
              <a:rPr lang="en-US" sz="1800" b="0" dirty="0"/>
              <a:t>the code CNH is passed to the middle or back office, CNH is likely to be translated to CNY for settlement, because CNH is NOT a valid ISO 4217 currency code and therefore not able to be processed in </a:t>
            </a:r>
            <a:r>
              <a:rPr lang="en-US" sz="1800" b="0" dirty="0" smtClean="0"/>
              <a:t>systems. ISO 4217 Registration Authority is SIX Interbank Clearing Limited.</a:t>
            </a:r>
          </a:p>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b="0" dirty="0" smtClean="0"/>
              <a:t>The </a:t>
            </a:r>
            <a:r>
              <a:rPr lang="en-US" sz="1800" b="0" dirty="0"/>
              <a:t>majority of these transactions </a:t>
            </a:r>
            <a:r>
              <a:rPr lang="en-US" sz="1800" b="0" dirty="0" smtClean="0"/>
              <a:t>were being </a:t>
            </a:r>
            <a:r>
              <a:rPr lang="en-US" sz="1800" b="0" dirty="0"/>
              <a:t>processed outside of STP </a:t>
            </a:r>
            <a:r>
              <a:rPr lang="en-US" sz="1800" b="0" dirty="0" smtClean="0"/>
              <a:t>channel.</a:t>
            </a:r>
          </a:p>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b="0" dirty="0" smtClean="0"/>
              <a:t>As </a:t>
            </a:r>
            <a:r>
              <a:rPr lang="en-US" sz="1800" b="0" dirty="0"/>
              <a:t>volume of transactions increases, this practice is hindering STP and could be prohibitive to business </a:t>
            </a:r>
            <a:r>
              <a:rPr lang="en-US" sz="1800" b="0" dirty="0" smtClean="0"/>
              <a:t>growth.</a:t>
            </a:r>
          </a:p>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b="0" dirty="0" smtClean="0"/>
              <a:t>There </a:t>
            </a:r>
            <a:r>
              <a:rPr lang="en-US" sz="1800" b="0" dirty="0"/>
              <a:t>was a need for a “tactical solution” since banks proprietary, vendor operated and SWIFT systems are all based on ISO currency </a:t>
            </a:r>
            <a:r>
              <a:rPr lang="en-US" sz="1800" b="0" dirty="0" smtClean="0"/>
              <a:t>codes. </a:t>
            </a:r>
            <a:endParaRPr lang="en-US" sz="1800" b="0" dirty="0"/>
          </a:p>
          <a:p>
            <a:pPr marL="285750" indent="-285750">
              <a:buFont typeface="Arial" panose="020B0604020202020204" pitchFamily="34" charset="0"/>
              <a:buChar char="•"/>
            </a:pPr>
            <a:endParaRPr lang="en-GB" sz="1800" b="0" dirty="0"/>
          </a:p>
        </p:txBody>
      </p:sp>
    </p:spTree>
    <p:extLst>
      <p:ext uri="{BB962C8B-B14F-4D97-AF65-F5344CB8AC3E}">
        <p14:creationId xmlns:p14="http://schemas.microsoft.com/office/powerpoint/2010/main" val="1750174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17</a:t>
            </a:fld>
            <a:endParaRPr lang="en-GB" dirty="0"/>
          </a:p>
        </p:txBody>
      </p:sp>
      <p:sp>
        <p:nvSpPr>
          <p:cNvPr id="4" name="Title 3"/>
          <p:cNvSpPr>
            <a:spLocks noGrp="1"/>
          </p:cNvSpPr>
          <p:nvPr>
            <p:ph type="title"/>
          </p:nvPr>
        </p:nvSpPr>
        <p:spPr/>
        <p:txBody>
          <a:bodyPr/>
          <a:lstStyle/>
          <a:p>
            <a:r>
              <a:rPr lang="en-US" dirty="0" smtClean="0"/>
              <a:t>Offshore </a:t>
            </a:r>
            <a:r>
              <a:rPr lang="en-US" dirty="0"/>
              <a:t>CNY Guidelines for SWIFT MT &amp; ISO 15022 </a:t>
            </a:r>
            <a:endParaRPr lang="en-GB" dirty="0"/>
          </a:p>
        </p:txBody>
      </p:sp>
      <p:sp>
        <p:nvSpPr>
          <p:cNvPr id="6" name="Text Placeholder 5"/>
          <p:cNvSpPr>
            <a:spLocks noGrp="1"/>
          </p:cNvSpPr>
          <p:nvPr>
            <p:ph type="body" sz="quarter" idx="12"/>
          </p:nvPr>
        </p:nvSpPr>
        <p:spPr>
          <a:xfrm>
            <a:off x="432123" y="734219"/>
            <a:ext cx="9577064" cy="4176464"/>
          </a:xfrm>
        </p:spPr>
        <p:txBody>
          <a:bodyPr/>
          <a:lstStyle/>
          <a:p>
            <a:r>
              <a:rPr lang="en-GB" sz="1400" dirty="0"/>
              <a:t>Securities </a:t>
            </a:r>
            <a:r>
              <a:rPr lang="en-GB" sz="1400" b="0" dirty="0"/>
              <a:t>	</a:t>
            </a:r>
          </a:p>
          <a:p>
            <a:r>
              <a:rPr lang="en-US" sz="1400" b="0" dirty="0"/>
              <a:t>MT 513 	Client Advice Of Execution 	</a:t>
            </a:r>
          </a:p>
          <a:p>
            <a:r>
              <a:rPr lang="en-GB" sz="1400" b="0" dirty="0"/>
              <a:t>MT 514 	Trade Allocation Instruction 	</a:t>
            </a:r>
          </a:p>
          <a:p>
            <a:r>
              <a:rPr lang="en-US" sz="1400" b="0" dirty="0"/>
              <a:t>MT 515 	Client Confirmation of Purchase or Sale 	</a:t>
            </a:r>
          </a:p>
          <a:p>
            <a:r>
              <a:rPr lang="en-US" sz="1400" b="0" dirty="0"/>
              <a:t>MT 518 	Market-Side Securities Trade Confirmation 	</a:t>
            </a:r>
          </a:p>
          <a:p>
            <a:r>
              <a:rPr lang="en-US" sz="1400" b="0" dirty="0"/>
              <a:t>MT 535 	Statement of Holdings 	</a:t>
            </a:r>
          </a:p>
          <a:p>
            <a:r>
              <a:rPr lang="en-US" sz="1400" b="0" dirty="0"/>
              <a:t>MT 536 	Statement of Transactions 	</a:t>
            </a:r>
          </a:p>
          <a:p>
            <a:r>
              <a:rPr lang="en-US" sz="1400" b="0" dirty="0"/>
              <a:t>MT 537 	Statement of Pending Transactions 	</a:t>
            </a:r>
          </a:p>
          <a:p>
            <a:r>
              <a:rPr lang="en-GB" sz="1400" b="0" dirty="0"/>
              <a:t>MT 540 	Receive Free 	</a:t>
            </a:r>
          </a:p>
          <a:p>
            <a:r>
              <a:rPr lang="en-US" sz="1400" b="0" dirty="0"/>
              <a:t>MT 541 	Receive Against Payment 	</a:t>
            </a:r>
          </a:p>
          <a:p>
            <a:r>
              <a:rPr lang="en-GB" sz="1400" b="0" dirty="0"/>
              <a:t>MT 542 	Deliver Free 	</a:t>
            </a:r>
          </a:p>
          <a:p>
            <a:r>
              <a:rPr lang="en-US" sz="1400" b="0" dirty="0"/>
              <a:t>MT 543 	Deliver Against Payment 	</a:t>
            </a:r>
          </a:p>
          <a:p>
            <a:r>
              <a:rPr lang="en-US" sz="1400" b="0" dirty="0"/>
              <a:t>MT 544 	Receive Free Confirmation 	</a:t>
            </a:r>
          </a:p>
          <a:p>
            <a:r>
              <a:rPr lang="en-US" sz="1400" b="0" dirty="0"/>
              <a:t>MT 545 	Receive Against Payment Confirmation 	</a:t>
            </a:r>
          </a:p>
          <a:p>
            <a:r>
              <a:rPr lang="en-US" sz="1400" b="0" dirty="0"/>
              <a:t>MT 546 	Deliver Free Confirmation 	</a:t>
            </a:r>
          </a:p>
          <a:p>
            <a:r>
              <a:rPr lang="en-US" sz="1400" b="0" dirty="0"/>
              <a:t>MT 547 	Deliver Against Payment Confirmation 	</a:t>
            </a:r>
          </a:p>
          <a:p>
            <a:r>
              <a:rPr lang="en-GB" sz="1400" b="0" dirty="0"/>
              <a:t>MT 564 	Corporate Action Notification 	</a:t>
            </a:r>
          </a:p>
          <a:p>
            <a:r>
              <a:rPr lang="en-GB" sz="1400" b="0" dirty="0"/>
              <a:t>MT 565 	Corporate Action Instruction 	</a:t>
            </a:r>
          </a:p>
          <a:p>
            <a:r>
              <a:rPr lang="en-GB" sz="1400" b="0" dirty="0"/>
              <a:t>MT 566 	Corporate Action Confirmation 	</a:t>
            </a:r>
          </a:p>
          <a:p>
            <a:endParaRPr lang="en-GB" sz="1400" dirty="0"/>
          </a:p>
        </p:txBody>
      </p:sp>
      <p:sp>
        <p:nvSpPr>
          <p:cNvPr id="7" name="TextBox 6"/>
          <p:cNvSpPr txBox="1"/>
          <p:nvPr/>
        </p:nvSpPr>
        <p:spPr>
          <a:xfrm>
            <a:off x="5313549" y="5558755"/>
            <a:ext cx="5127686" cy="276999"/>
          </a:xfrm>
          <a:prstGeom prst="rect">
            <a:avLst/>
          </a:prstGeom>
          <a:noFill/>
        </p:spPr>
        <p:txBody>
          <a:bodyPr wrap="none" rtlCol="0">
            <a:spAutoFit/>
          </a:bodyPr>
          <a:lstStyle/>
          <a:p>
            <a:r>
              <a:rPr lang="en-GB" sz="1200" i="1" dirty="0">
                <a:solidFill>
                  <a:schemeClr val="tx2"/>
                </a:solidFill>
                <a:latin typeface="+mn-lt"/>
              </a:rPr>
              <a:t>Note: See full guidelines for the Payments, Treasury, SSI, etc. messages</a:t>
            </a:r>
            <a:endParaRPr lang="en-GB" sz="1200" i="1" dirty="0">
              <a:solidFill>
                <a:schemeClr val="tx2"/>
              </a:solidFill>
              <a:latin typeface="+mn-lt"/>
            </a:endParaRPr>
          </a:p>
        </p:txBody>
      </p:sp>
    </p:spTree>
    <p:extLst>
      <p:ext uri="{BB962C8B-B14F-4D97-AF65-F5344CB8AC3E}">
        <p14:creationId xmlns:p14="http://schemas.microsoft.com/office/powerpoint/2010/main" val="776199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18</a:t>
            </a:fld>
            <a:endParaRPr lang="en-GB" dirty="0"/>
          </a:p>
        </p:txBody>
      </p:sp>
      <p:sp>
        <p:nvSpPr>
          <p:cNvPr id="4" name="Title 3"/>
          <p:cNvSpPr>
            <a:spLocks noGrp="1"/>
          </p:cNvSpPr>
          <p:nvPr>
            <p:ph type="title"/>
          </p:nvPr>
        </p:nvSpPr>
        <p:spPr/>
        <p:txBody>
          <a:bodyPr/>
          <a:lstStyle/>
          <a:p>
            <a:r>
              <a:rPr lang="en-GB" dirty="0" smtClean="0"/>
              <a:t>Securities @ 2012</a:t>
            </a:r>
            <a:endParaRPr lang="en-GB" dirty="0"/>
          </a:p>
        </p:txBody>
      </p:sp>
      <p:sp>
        <p:nvSpPr>
          <p:cNvPr id="5" name="Text Placeholder 4"/>
          <p:cNvSpPr>
            <a:spLocks noGrp="1"/>
          </p:cNvSpPr>
          <p:nvPr>
            <p:ph type="body" sz="quarter" idx="12"/>
          </p:nvPr>
        </p:nvSpPr>
        <p:spPr>
          <a:xfrm>
            <a:off x="360115" y="806227"/>
            <a:ext cx="10153897" cy="2736304"/>
          </a:xfrm>
        </p:spPr>
        <p:txBody>
          <a:bodyPr/>
          <a:lstStyle/>
          <a:p>
            <a:pPr marL="171450" indent="-171450">
              <a:buFont typeface="Arial" panose="020B0604020202020204" pitchFamily="34" charset="0"/>
              <a:buChar char="•"/>
            </a:pPr>
            <a:r>
              <a:rPr lang="en-US" sz="1200" b="0" dirty="0"/>
              <a:t>The securities post-trade, settlement instruction, settlement instruction confirmation </a:t>
            </a:r>
            <a:r>
              <a:rPr lang="en-US" sz="1200" u="sng" dirty="0"/>
              <a:t>message formats all support the mandatory or optional use of the place of settlement (PSET) </a:t>
            </a:r>
            <a:r>
              <a:rPr lang="en-US" sz="1200" b="0" dirty="0"/>
              <a:t>that will identify the transaction as offshore CNY. </a:t>
            </a:r>
            <a:endParaRPr lang="en-US" sz="1200" b="0" dirty="0" smtClean="0"/>
          </a:p>
          <a:p>
            <a:endParaRPr lang="en-US" sz="1200" b="0" dirty="0"/>
          </a:p>
          <a:p>
            <a:pPr marL="171450" indent="-171450">
              <a:buFont typeface="Arial" panose="020B0604020202020204" pitchFamily="34" charset="0"/>
              <a:buChar char="•"/>
            </a:pPr>
            <a:r>
              <a:rPr lang="en-US" sz="1200" b="0" dirty="0"/>
              <a:t>In </a:t>
            </a:r>
            <a:r>
              <a:rPr lang="en-US" sz="1200" u="sng" dirty="0"/>
              <a:t>securities settlement instructions </a:t>
            </a:r>
            <a:r>
              <a:rPr lang="en-US" sz="1200" b="0" dirty="0"/>
              <a:t>(MT540, MT 541, MT 542, MT 543) and </a:t>
            </a:r>
            <a:r>
              <a:rPr lang="en-US" sz="1200" u="sng" dirty="0"/>
              <a:t>confirmations</a:t>
            </a:r>
            <a:r>
              <a:rPr lang="en-US" sz="1200" b="0" dirty="0"/>
              <a:t> (MT 544, MT 545, MT 546, MT 547) the message layout is identical. </a:t>
            </a:r>
            <a:r>
              <a:rPr lang="en-US" sz="1200" u="sng" dirty="0" smtClean="0"/>
              <a:t>PSET in </a:t>
            </a:r>
            <a:r>
              <a:rPr lang="en-US" sz="1200" u="sng" dirty="0"/>
              <a:t>the Mandatory Repetitive Subsequence E1 Settlement Parties </a:t>
            </a:r>
            <a:r>
              <a:rPr lang="en-US" sz="1200" u="sng" dirty="0" smtClean="0"/>
              <a:t>block</a:t>
            </a:r>
            <a:r>
              <a:rPr lang="en-US" sz="1200" b="0" dirty="0" smtClean="0"/>
              <a:t>. </a:t>
            </a:r>
          </a:p>
          <a:p>
            <a:pPr marL="171450" indent="-171450">
              <a:buFont typeface="Arial" panose="020B0604020202020204" pitchFamily="34" charset="0"/>
              <a:buChar char="•"/>
            </a:pPr>
            <a:endParaRPr lang="en-US" sz="1200" b="0" dirty="0"/>
          </a:p>
          <a:p>
            <a:pPr marL="171450" indent="-171450">
              <a:buFont typeface="Arial" panose="020B0604020202020204" pitchFamily="34" charset="0"/>
              <a:buChar char="•"/>
            </a:pPr>
            <a:r>
              <a:rPr lang="en-US" sz="1200" b="0" dirty="0"/>
              <a:t>Listed securities use the country code (e.g. CN, HK, GB, etc.) of where they are incorporated not where they are traded. Therefore the </a:t>
            </a:r>
            <a:r>
              <a:rPr lang="en-US" sz="1200" u="sng" dirty="0"/>
              <a:t>country prefix in the ISIN code together with CNY as the statement currency cannot be used to differentiate the securities in the statement messages</a:t>
            </a:r>
            <a:r>
              <a:rPr lang="en-US" sz="1200" b="0" dirty="0"/>
              <a:t>. As a result, the MT 535, MT 536, and MT 537 messages were added. </a:t>
            </a:r>
            <a:endParaRPr lang="en-US" sz="1200" b="0" dirty="0" smtClean="0"/>
          </a:p>
          <a:p>
            <a:endParaRPr lang="en-US" sz="1200" b="0" dirty="0"/>
          </a:p>
          <a:p>
            <a:pPr marL="171450" indent="-171450">
              <a:buFont typeface="Arial" panose="020B0604020202020204" pitchFamily="34" charset="0"/>
              <a:buChar char="•"/>
            </a:pPr>
            <a:r>
              <a:rPr lang="en-US" sz="1200" u="sng" dirty="0" smtClean="0"/>
              <a:t>MT </a:t>
            </a:r>
            <a:r>
              <a:rPr lang="en-US" sz="1200" u="sng" dirty="0"/>
              <a:t>535 guidelines </a:t>
            </a:r>
            <a:r>
              <a:rPr lang="en-US" sz="1200" u="sng" dirty="0" smtClean="0"/>
              <a:t>are applicable </a:t>
            </a:r>
            <a:r>
              <a:rPr lang="en-US" sz="1200" u="sng" dirty="0"/>
              <a:t>for the sub-custodians </a:t>
            </a:r>
            <a:r>
              <a:rPr lang="en-US" sz="1200" u="sng" dirty="0" smtClean="0"/>
              <a:t>handling </a:t>
            </a:r>
            <a:r>
              <a:rPr lang="en-US" sz="1200" u="sng" dirty="0"/>
              <a:t>stock positions of both on-shore and off-shore CNY securities for their clients. </a:t>
            </a:r>
            <a:r>
              <a:rPr lang="en-US" sz="1200" u="sng" dirty="0" smtClean="0"/>
              <a:t>The </a:t>
            </a:r>
            <a:r>
              <a:rPr lang="en-US" sz="1200" u="sng" dirty="0"/>
              <a:t>same logic </a:t>
            </a:r>
            <a:r>
              <a:rPr lang="en-US" sz="1200" u="sng" dirty="0" smtClean="0"/>
              <a:t>will apply </a:t>
            </a:r>
            <a:r>
              <a:rPr lang="en-US" sz="1200" u="sng" dirty="0"/>
              <a:t>for </a:t>
            </a:r>
            <a:r>
              <a:rPr lang="en-US" sz="1200" u="sng" dirty="0" smtClean="0"/>
              <a:t>corporate </a:t>
            </a:r>
            <a:r>
              <a:rPr lang="en-US" sz="1200" u="sng" dirty="0"/>
              <a:t>actions messages (MT 564, MT 565, and MT 566). </a:t>
            </a:r>
            <a:endParaRPr lang="en-US" sz="1200" u="sng" dirty="0" smtClean="0"/>
          </a:p>
          <a:p>
            <a:pPr marL="171450" indent="-171450">
              <a:buFont typeface="Arial" panose="020B0604020202020204" pitchFamily="34" charset="0"/>
              <a:buChar char="•"/>
            </a:pPr>
            <a:endParaRPr lang="en-US" sz="1200" u="sng" dirty="0"/>
          </a:p>
          <a:p>
            <a:pPr marL="171450" indent="-171450">
              <a:buFont typeface="Arial" panose="020B0604020202020204" pitchFamily="34" charset="0"/>
              <a:buChar char="•"/>
            </a:pPr>
            <a:endParaRPr lang="en-US" sz="1200" u="sng" dirty="0" smtClean="0"/>
          </a:p>
          <a:p>
            <a:endParaRPr lang="en-US" sz="1200" u="sng" dirty="0" smtClean="0"/>
          </a:p>
        </p:txBody>
      </p:sp>
    </p:spTree>
    <p:extLst>
      <p:ext uri="{BB962C8B-B14F-4D97-AF65-F5344CB8AC3E}">
        <p14:creationId xmlns:p14="http://schemas.microsoft.com/office/powerpoint/2010/main" val="1180379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19</a:t>
            </a:fld>
            <a:endParaRPr lang="en-GB" dirty="0"/>
          </a:p>
        </p:txBody>
      </p:sp>
      <p:sp>
        <p:nvSpPr>
          <p:cNvPr id="4" name="Text Placeholder 3"/>
          <p:cNvSpPr>
            <a:spLocks noGrp="1"/>
          </p:cNvSpPr>
          <p:nvPr>
            <p:ph type="body" sz="quarter" idx="12"/>
          </p:nvPr>
        </p:nvSpPr>
        <p:spPr>
          <a:xfrm>
            <a:off x="279474" y="301626"/>
            <a:ext cx="8649593" cy="576610"/>
          </a:xfrm>
        </p:spPr>
        <p:txBody>
          <a:bodyPr/>
          <a:lstStyle/>
          <a:p>
            <a:r>
              <a:rPr lang="en-GB" sz="3200" dirty="0" smtClean="0"/>
              <a:t>Bond Connect Market Practice with CMU</a:t>
            </a:r>
          </a:p>
          <a:p>
            <a:r>
              <a:rPr lang="en-GB" sz="1400" b="0" i="1" dirty="0" smtClean="0"/>
              <a:t>*as communicated by HKMA</a:t>
            </a:r>
            <a:endParaRPr lang="en-GB" sz="1400" b="0" i="1" dirty="0"/>
          </a:p>
        </p:txBody>
      </p:sp>
    </p:spTree>
    <p:extLst>
      <p:ext uri="{BB962C8B-B14F-4D97-AF65-F5344CB8AC3E}">
        <p14:creationId xmlns:p14="http://schemas.microsoft.com/office/powerpoint/2010/main" val="2977928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2</a:t>
            </a:fld>
            <a:endParaRPr lang="en-GB" dirty="0"/>
          </a:p>
        </p:txBody>
      </p:sp>
      <p:sp>
        <p:nvSpPr>
          <p:cNvPr id="5" name="Text Placeholder 3"/>
          <p:cNvSpPr>
            <a:spLocks noGrp="1"/>
          </p:cNvSpPr>
          <p:nvPr>
            <p:ph type="body" sz="quarter" idx="12"/>
          </p:nvPr>
        </p:nvSpPr>
        <p:spPr>
          <a:xfrm>
            <a:off x="288107" y="878235"/>
            <a:ext cx="10224740" cy="4681538"/>
          </a:xfrm>
        </p:spPr>
        <p:txBody>
          <a:bodyPr/>
          <a:lstStyle/>
          <a:p>
            <a:r>
              <a:rPr lang="en-GB" sz="1800" dirty="0"/>
              <a:t>Business Background </a:t>
            </a:r>
            <a:r>
              <a:rPr lang="en-GB" sz="1800" dirty="0" smtClean="0"/>
              <a:t>(</a:t>
            </a:r>
            <a:r>
              <a:rPr lang="en-GB" sz="1800" dirty="0" smtClean="0"/>
              <a:t>Lisa </a:t>
            </a:r>
            <a:r>
              <a:rPr lang="en-GB" sz="1800" dirty="0" smtClean="0"/>
              <a:t>O’Connor</a:t>
            </a:r>
            <a:r>
              <a:rPr lang="en-GB" sz="1800" dirty="0" smtClean="0"/>
              <a:t>)</a:t>
            </a:r>
            <a:endParaRPr lang="en-GB" sz="1800" dirty="0"/>
          </a:p>
          <a:p>
            <a:r>
              <a:rPr lang="en-GB" sz="1800" dirty="0" smtClean="0"/>
              <a:t>Offshore </a:t>
            </a:r>
            <a:r>
              <a:rPr lang="en-GB" sz="1800" dirty="0"/>
              <a:t>RMB Market Practice Guidelines (Lisa O’Connor</a:t>
            </a:r>
            <a:r>
              <a:rPr lang="en-GB" sz="1800" dirty="0" smtClean="0"/>
              <a:t>)</a:t>
            </a:r>
          </a:p>
          <a:p>
            <a:r>
              <a:rPr lang="en-GB" sz="1800" dirty="0" smtClean="0"/>
              <a:t>Bond </a:t>
            </a:r>
            <a:r>
              <a:rPr lang="en-GB" sz="1800" dirty="0"/>
              <a:t>Connect Market Practice with </a:t>
            </a:r>
            <a:r>
              <a:rPr lang="en-GB" sz="1800" dirty="0" smtClean="0"/>
              <a:t>CMU </a:t>
            </a:r>
            <a:r>
              <a:rPr lang="en-GB" sz="1800" dirty="0"/>
              <a:t>(Lisa O’Connor</a:t>
            </a:r>
            <a:r>
              <a:rPr lang="en-GB" sz="1800" dirty="0" smtClean="0"/>
              <a:t>)</a:t>
            </a:r>
            <a:endParaRPr lang="en-GB" sz="1800" dirty="0"/>
          </a:p>
          <a:p>
            <a:r>
              <a:rPr lang="en-GB" sz="1800" dirty="0" smtClean="0"/>
              <a:t>China </a:t>
            </a:r>
            <a:r>
              <a:rPr lang="en-GB" sz="1800" dirty="0"/>
              <a:t>Stock Connect and Bond Connect Flows </a:t>
            </a:r>
            <a:r>
              <a:rPr lang="en-GB" sz="1800" dirty="0" smtClean="0"/>
              <a:t>(Harry Huang)</a:t>
            </a:r>
          </a:p>
          <a:p>
            <a:r>
              <a:rPr lang="en-GB" sz="1800" dirty="0" smtClean="0"/>
              <a:t>Bond </a:t>
            </a:r>
            <a:r>
              <a:rPr lang="en-GB" sz="1800" dirty="0"/>
              <a:t>Connect Operational Challenges for </a:t>
            </a:r>
            <a:r>
              <a:rPr lang="en-GB" sz="1800" dirty="0" smtClean="0"/>
              <a:t>Custodians (</a:t>
            </a:r>
            <a:r>
              <a:rPr lang="en-GB" sz="1800" dirty="0"/>
              <a:t>Jason Brasile</a:t>
            </a:r>
            <a:r>
              <a:rPr lang="en-GB" sz="1800" dirty="0" smtClean="0"/>
              <a:t>)</a:t>
            </a:r>
          </a:p>
          <a:p>
            <a:r>
              <a:rPr lang="en-GB" sz="1800" dirty="0" smtClean="0"/>
              <a:t>Discussion (All)</a:t>
            </a:r>
            <a:endParaRPr lang="en-GB" sz="1800" dirty="0"/>
          </a:p>
          <a:p>
            <a:endParaRPr lang="en-GB" sz="1800" dirty="0"/>
          </a:p>
          <a:p>
            <a:endParaRPr lang="en-GB" sz="1800" dirty="0"/>
          </a:p>
        </p:txBody>
      </p:sp>
      <p:sp>
        <p:nvSpPr>
          <p:cNvPr id="2" name="TextBox 1"/>
          <p:cNvSpPr txBox="1"/>
          <p:nvPr/>
        </p:nvSpPr>
        <p:spPr>
          <a:xfrm>
            <a:off x="310118" y="225136"/>
            <a:ext cx="2571153" cy="461665"/>
          </a:xfrm>
          <a:prstGeom prst="rect">
            <a:avLst/>
          </a:prstGeom>
          <a:noFill/>
        </p:spPr>
        <p:txBody>
          <a:bodyPr wrap="none" rtlCol="0">
            <a:spAutoFit/>
          </a:bodyPr>
          <a:lstStyle/>
          <a:p>
            <a:r>
              <a:rPr lang="en-GB" sz="2400" b="1" dirty="0">
                <a:solidFill>
                  <a:schemeClr val="tx2"/>
                </a:solidFill>
                <a:latin typeface="+mn-lt"/>
              </a:rPr>
              <a:t>Table of </a:t>
            </a:r>
            <a:r>
              <a:rPr lang="en-GB" sz="2400" b="1" dirty="0" smtClean="0">
                <a:solidFill>
                  <a:schemeClr val="tx2"/>
                </a:solidFill>
                <a:latin typeface="+mn-lt"/>
              </a:rPr>
              <a:t>Content</a:t>
            </a:r>
            <a:endParaRPr lang="en-GB" sz="2400" b="1" dirty="0">
              <a:solidFill>
                <a:schemeClr val="tx2"/>
              </a:solidFill>
              <a:latin typeface="+mn-lt"/>
            </a:endParaRPr>
          </a:p>
        </p:txBody>
      </p:sp>
    </p:spTree>
    <p:extLst>
      <p:ext uri="{BB962C8B-B14F-4D97-AF65-F5344CB8AC3E}">
        <p14:creationId xmlns:p14="http://schemas.microsoft.com/office/powerpoint/2010/main" val="1521197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20</a:t>
            </a:fld>
            <a:endParaRPr lang="en-GB"/>
          </a:p>
        </p:txBody>
      </p:sp>
      <p:sp>
        <p:nvSpPr>
          <p:cNvPr id="4" name="Text Placeholder 3"/>
          <p:cNvSpPr>
            <a:spLocks noGrp="1"/>
          </p:cNvSpPr>
          <p:nvPr>
            <p:ph type="body" sz="quarter" idx="12"/>
          </p:nvPr>
        </p:nvSpPr>
        <p:spPr>
          <a:xfrm>
            <a:off x="330275" y="1164405"/>
            <a:ext cx="9948037" cy="4285124"/>
          </a:xfrm>
        </p:spPr>
        <p:txBody>
          <a:bodyPr/>
          <a:lstStyle/>
          <a:p>
            <a:pPr marL="0" indent="0">
              <a:buNone/>
            </a:pPr>
            <a:r>
              <a:rPr lang="en-GB" sz="1400" dirty="0" smtClean="0"/>
              <a:t>Bond connect, in SMPG operational post-trade market practice terms, is a CSD-CSD settlement. It means that settlement takes place through a link established between an investor CSD (CMU) and an issuer CSD (CCDC or SHCH).</a:t>
            </a:r>
          </a:p>
          <a:p>
            <a:pPr marL="0" indent="0">
              <a:buNone/>
            </a:pPr>
            <a:endParaRPr lang="en-GB" sz="1400" dirty="0"/>
          </a:p>
          <a:p>
            <a:pPr marL="0" indent="0">
              <a:buNone/>
            </a:pPr>
            <a:r>
              <a:rPr lang="en-GB" sz="1400" dirty="0" smtClean="0"/>
              <a:t>It results that for flows between foreign investors (</a:t>
            </a:r>
            <a:r>
              <a:rPr lang="en-GB" sz="1400" dirty="0" err="1" smtClean="0"/>
              <a:t>eg</a:t>
            </a:r>
            <a:r>
              <a:rPr lang="en-GB" sz="1400" dirty="0" smtClean="0"/>
              <a:t>, Asset Managers) and their (global and/or local) custodians, there will be a need to identify both CSDs to ensure proper routing of settlement, </a:t>
            </a:r>
            <a:r>
              <a:rPr lang="en-GB" sz="1400" dirty="0" err="1" smtClean="0"/>
              <a:t>ie</a:t>
            </a:r>
            <a:r>
              <a:rPr lang="en-GB" sz="1400" dirty="0" smtClean="0"/>
              <a:t>, via the bond connect rather than through domestic set-up.</a:t>
            </a:r>
            <a:r>
              <a:rPr lang="en-GB" sz="1400" dirty="0">
                <a:solidFill>
                  <a:srgbClr val="C00000"/>
                </a:solidFill>
              </a:rPr>
              <a:t> </a:t>
            </a:r>
          </a:p>
          <a:p>
            <a:pPr marL="0" indent="0">
              <a:buNone/>
            </a:pPr>
            <a:endParaRPr lang="en-GB" sz="1400" dirty="0" smtClean="0"/>
          </a:p>
          <a:p>
            <a:pPr marL="0" indent="0">
              <a:buNone/>
            </a:pPr>
            <a:r>
              <a:rPr lang="en-GB" sz="1400" dirty="0" smtClean="0"/>
              <a:t>This will be done in ISO 15022 through the use of :94F::SAFE and :95P::PSET. </a:t>
            </a:r>
            <a:r>
              <a:rPr lang="en-GB" sz="1400" dirty="0">
                <a:solidFill>
                  <a:srgbClr val="C00000"/>
                </a:solidFill>
              </a:rPr>
              <a:t>PSET is always where the counterparty is located. PSAFE where the instructing party is located</a:t>
            </a:r>
            <a:r>
              <a:rPr lang="en-GB" sz="1400" dirty="0" smtClean="0">
                <a:solidFill>
                  <a:srgbClr val="C00000"/>
                </a:solidFill>
              </a:rPr>
              <a:t>. </a:t>
            </a:r>
            <a:r>
              <a:rPr lang="en-GB" sz="1400" dirty="0" smtClean="0"/>
              <a:t>Both fields have no legal or regulatory meanings, only operational usage.</a:t>
            </a:r>
          </a:p>
          <a:p>
            <a:pPr marL="0" indent="0">
              <a:buNone/>
            </a:pPr>
            <a:endParaRPr lang="en-GB" sz="1400" dirty="0"/>
          </a:p>
          <a:p>
            <a:pPr marL="0" indent="0">
              <a:buNone/>
            </a:pPr>
            <a:r>
              <a:rPr lang="en-GB" sz="1400" dirty="0" smtClean="0"/>
              <a:t>The following slides will illustrate how these fields need to be used.</a:t>
            </a:r>
          </a:p>
          <a:p>
            <a:pPr marL="0" indent="0">
              <a:buNone/>
            </a:pPr>
            <a:endParaRPr lang="en-GB" sz="1400" dirty="0"/>
          </a:p>
          <a:p>
            <a:pPr marL="0" indent="0">
              <a:buNone/>
            </a:pPr>
            <a:r>
              <a:rPr lang="en-GB" sz="1400" i="1" dirty="0"/>
              <a:t>Note that in ISO 20022, it is easier. Delivering and receiving depositories are to be used (not place of safekeeping). </a:t>
            </a:r>
          </a:p>
          <a:p>
            <a:pPr marL="0" indent="0">
              <a:buNone/>
            </a:pPr>
            <a:endParaRPr lang="en-GB" sz="1400" dirty="0" smtClean="0"/>
          </a:p>
        </p:txBody>
      </p:sp>
      <p:sp>
        <p:nvSpPr>
          <p:cNvPr id="5" name="Rectangle 4"/>
          <p:cNvSpPr/>
          <p:nvPr/>
        </p:nvSpPr>
        <p:spPr>
          <a:xfrm>
            <a:off x="330275" y="731695"/>
            <a:ext cx="9948037" cy="307777"/>
          </a:xfrm>
          <a:prstGeom prst="rect">
            <a:avLst/>
          </a:prstGeom>
          <a:solidFill>
            <a:srgbClr val="065C53"/>
          </a:solidFill>
        </p:spPr>
        <p:txBody>
          <a:bodyPr wrap="square">
            <a:spAutoFit/>
          </a:bodyPr>
          <a:lstStyle/>
          <a:p>
            <a:r>
              <a:rPr lang="en-GB" sz="1400" b="1" dirty="0" smtClean="0">
                <a:solidFill>
                  <a:schemeClr val="bg1"/>
                </a:solidFill>
              </a:rPr>
              <a:t>Description</a:t>
            </a:r>
            <a:endParaRPr lang="en-US" sz="1400" b="1" dirty="0">
              <a:solidFill>
                <a:schemeClr val="bg1"/>
              </a:solidFill>
            </a:endParaRPr>
          </a:p>
        </p:txBody>
      </p:sp>
      <p:sp>
        <p:nvSpPr>
          <p:cNvPr id="6" name="Text Placeholder 2"/>
          <p:cNvSpPr txBox="1">
            <a:spLocks/>
          </p:cNvSpPr>
          <p:nvPr/>
        </p:nvSpPr>
        <p:spPr>
          <a:xfrm>
            <a:off x="190501" y="171450"/>
            <a:ext cx="10492142" cy="1262450"/>
          </a:xfrm>
          <a:prstGeom prst="rect">
            <a:avLst/>
          </a:prstGeom>
        </p:spPr>
        <p:txBody>
          <a:bodyPr anchor="t"/>
          <a:lst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35" indent="-251183"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74" indent="-215567" algn="l" rtl="0" eaLnBrk="1" fontAlgn="base" hangingPunct="1">
              <a:spcBef>
                <a:spcPct val="20000"/>
              </a:spcBef>
              <a:spcAft>
                <a:spcPct val="0"/>
              </a:spcAft>
              <a:buFont typeface="Courier New" panose="02070309020205020404" pitchFamily="49" charset="0"/>
              <a:buChar char="o"/>
              <a:defRPr sz="1400">
                <a:solidFill>
                  <a:schemeClr val="tx2"/>
                </a:solidFill>
                <a:latin typeface="+mn-lt"/>
              </a:defRPr>
            </a:lvl3pPr>
            <a:lvl4pPr marL="1212799" indent="-269926" algn="l" rtl="0" eaLnBrk="1" fontAlgn="base" hangingPunct="1">
              <a:spcBef>
                <a:spcPct val="20000"/>
              </a:spcBef>
              <a:spcAft>
                <a:spcPct val="0"/>
              </a:spcAft>
              <a:buChar char="–"/>
              <a:defRPr sz="14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a:lstStyle>
          <a:p>
            <a:r>
              <a:rPr lang="en-GB" sz="2400" kern="0" dirty="0" smtClean="0">
                <a:solidFill>
                  <a:schemeClr val="bg1">
                    <a:lumMod val="50000"/>
                  </a:schemeClr>
                </a:solidFill>
              </a:rPr>
              <a:t>Bond Connect</a:t>
            </a:r>
          </a:p>
          <a:p>
            <a:endParaRPr lang="en-GB" kern="0" dirty="0"/>
          </a:p>
        </p:txBody>
      </p:sp>
    </p:spTree>
    <p:extLst>
      <p:ext uri="{BB962C8B-B14F-4D97-AF65-F5344CB8AC3E}">
        <p14:creationId xmlns:p14="http://schemas.microsoft.com/office/powerpoint/2010/main" val="723592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idx="1"/>
          </p:nvPr>
        </p:nvSpPr>
        <p:spPr>
          <a:xfrm>
            <a:off x="190501" y="171450"/>
            <a:ext cx="10492142" cy="1262450"/>
          </a:xfrm>
        </p:spPr>
        <p:txBody>
          <a:bodyPr anchor="t"/>
          <a:lstStyle/>
          <a:p>
            <a:pPr marL="0" indent="0">
              <a:buNone/>
            </a:pPr>
            <a:r>
              <a:rPr lang="en-GB" sz="2400" dirty="0" smtClean="0">
                <a:solidFill>
                  <a:schemeClr val="bg1">
                    <a:lumMod val="50000"/>
                  </a:schemeClr>
                </a:solidFill>
                <a:latin typeface="+mn-lt"/>
              </a:rPr>
              <a:t>Receiving Delivering Depository and Place of Safekeeping</a:t>
            </a:r>
          </a:p>
          <a:p>
            <a:endParaRPr lang="en-GB" sz="1800" dirty="0"/>
          </a:p>
        </p:txBody>
      </p:sp>
      <p:sp>
        <p:nvSpPr>
          <p:cNvPr id="6" name="Rectangle 5"/>
          <p:cNvSpPr/>
          <p:nvPr/>
        </p:nvSpPr>
        <p:spPr>
          <a:xfrm>
            <a:off x="330275" y="731695"/>
            <a:ext cx="9948037" cy="307777"/>
          </a:xfrm>
          <a:prstGeom prst="rect">
            <a:avLst/>
          </a:prstGeom>
          <a:solidFill>
            <a:srgbClr val="065C53"/>
          </a:solidFill>
        </p:spPr>
        <p:txBody>
          <a:bodyPr wrap="square">
            <a:spAutoFit/>
          </a:bodyPr>
          <a:lstStyle/>
          <a:p>
            <a:r>
              <a:rPr lang="en-GB" sz="1400" b="1" dirty="0" smtClean="0">
                <a:solidFill>
                  <a:schemeClr val="bg1"/>
                </a:solidFill>
              </a:rPr>
              <a:t>Bond Connect Settlement: BUYING Example (CCDC)</a:t>
            </a:r>
            <a:endParaRPr lang="en-US" sz="1400" b="1" dirty="0">
              <a:solidFill>
                <a:schemeClr val="bg1"/>
              </a:solidFill>
            </a:endParaRPr>
          </a:p>
        </p:txBody>
      </p:sp>
      <p:sp>
        <p:nvSpPr>
          <p:cNvPr id="7" name="TextBox 6"/>
          <p:cNvSpPr txBox="1"/>
          <p:nvPr/>
        </p:nvSpPr>
        <p:spPr>
          <a:xfrm>
            <a:off x="330275" y="1319981"/>
            <a:ext cx="3102242" cy="3785652"/>
          </a:xfrm>
          <a:prstGeom prst="rect">
            <a:avLst/>
          </a:prstGeom>
          <a:noFill/>
        </p:spPr>
        <p:txBody>
          <a:bodyPr wrap="square" rtlCol="0">
            <a:spAutoFit/>
          </a:bodyPr>
          <a:lstStyle/>
          <a:p>
            <a:pPr marL="171450" indent="-171450">
              <a:buFont typeface="Arial" panose="020B0604020202020204" pitchFamily="34" charset="0"/>
              <a:buChar char="•"/>
            </a:pPr>
            <a:endParaRPr lang="en-US" sz="1200" dirty="0">
              <a:solidFill>
                <a:srgbClr val="FF0000"/>
              </a:solidFill>
              <a:latin typeface="+mn-lt"/>
              <a:ea typeface="+mj-ea"/>
              <a:cs typeface="+mj-cs"/>
            </a:endParaRPr>
          </a:p>
          <a:p>
            <a:r>
              <a:rPr lang="en-US" sz="1200" dirty="0" smtClean="0">
                <a:latin typeface="+mn-lt"/>
                <a:ea typeface="+mj-ea"/>
                <a:cs typeface="+mj-cs"/>
              </a:rPr>
              <a:t>BUYRGB22 provides the below settlement info to CUSTHKHH, which will be input in the instruction from CUSTHKHH to HKMAHKHC</a:t>
            </a:r>
          </a:p>
          <a:p>
            <a:pPr marL="171450" indent="-171450">
              <a:buFont typeface="Arial" panose="020B0604020202020204" pitchFamily="34" charset="0"/>
              <a:buChar char="•"/>
            </a:pPr>
            <a:r>
              <a:rPr lang="en-US" sz="1200" dirty="0" smtClean="0">
                <a:latin typeface="+mn-lt"/>
                <a:ea typeface="+mj-ea"/>
                <a:cs typeface="+mj-cs"/>
              </a:rPr>
              <a:t>Delivering agent is DEAGCN22</a:t>
            </a:r>
          </a:p>
          <a:p>
            <a:pPr marL="171450" indent="-171450">
              <a:buFont typeface="Arial" panose="020B0604020202020204" pitchFamily="34" charset="0"/>
              <a:buChar char="•"/>
            </a:pPr>
            <a:r>
              <a:rPr lang="en-US" sz="1200" dirty="0" smtClean="0">
                <a:latin typeface="+mn-lt"/>
                <a:ea typeface="+mj-ea"/>
                <a:cs typeface="+mj-cs"/>
              </a:rPr>
              <a:t>Seller is SELLCN33</a:t>
            </a:r>
          </a:p>
          <a:p>
            <a:pPr marL="171450" indent="-171450">
              <a:buFont typeface="Arial" panose="020B0604020202020204" pitchFamily="34" charset="0"/>
              <a:buChar char="•"/>
            </a:pPr>
            <a:r>
              <a:rPr lang="en-US" sz="1200" dirty="0" smtClean="0">
                <a:latin typeface="+mn-lt"/>
                <a:ea typeface="+mj-ea"/>
                <a:cs typeface="+mj-cs"/>
              </a:rPr>
              <a:t>Place of settlement (Delivering agent’s CSD) </a:t>
            </a:r>
            <a:endParaRPr lang="en-US" sz="1200" dirty="0" smtClean="0">
              <a:solidFill>
                <a:srgbClr val="C00000"/>
              </a:solidFill>
              <a:latin typeface="+mn-lt"/>
              <a:ea typeface="+mj-ea"/>
              <a:cs typeface="+mj-cs"/>
            </a:endParaRPr>
          </a:p>
          <a:p>
            <a:pPr marL="711306" lvl="1" indent="-171450">
              <a:buFont typeface="Arial" panose="020B0604020202020204" pitchFamily="34" charset="0"/>
              <a:buChar char="•"/>
            </a:pPr>
            <a:r>
              <a:rPr lang="en-US" sz="1200" i="1" dirty="0" smtClean="0">
                <a:solidFill>
                  <a:srgbClr val="FF0000"/>
                </a:solidFill>
                <a:latin typeface="+mn-lt"/>
                <a:ea typeface="+mj-ea"/>
                <a:cs typeface="+mj-cs"/>
              </a:rPr>
              <a:t>Today the CMU guidance is to use </a:t>
            </a:r>
            <a:r>
              <a:rPr lang="en-GB" sz="1200" i="1" dirty="0" smtClean="0">
                <a:solidFill>
                  <a:srgbClr val="FF0000"/>
                </a:solidFill>
                <a:latin typeface="+mn-lt"/>
              </a:rPr>
              <a:t>NDCCCNB1. This will be change to NDCCCNBJ for the live BIC cutover of CCDC in the future.</a:t>
            </a:r>
          </a:p>
          <a:p>
            <a:pPr marL="171450" indent="-171450">
              <a:buFont typeface="Arial" panose="020B0604020202020204" pitchFamily="34" charset="0"/>
              <a:buChar char="•"/>
            </a:pPr>
            <a:r>
              <a:rPr lang="en-US" sz="1200" dirty="0" smtClean="0">
                <a:latin typeface="+mn-lt"/>
                <a:ea typeface="+mj-ea"/>
                <a:cs typeface="+mj-cs"/>
              </a:rPr>
              <a:t>Place of safekeeping (Receiving agent’s CSD) is HKMAHKHC</a:t>
            </a:r>
          </a:p>
          <a:p>
            <a:pPr marL="171450" indent="-171450">
              <a:buFont typeface="Arial" panose="020B0604020202020204" pitchFamily="34" charset="0"/>
              <a:buChar char="•"/>
            </a:pPr>
            <a:r>
              <a:rPr lang="en-US" sz="1200" dirty="0" smtClean="0">
                <a:latin typeface="+mn-lt"/>
                <a:ea typeface="+mj-ea"/>
                <a:cs typeface="+mj-cs"/>
              </a:rPr>
              <a:t>CFETS trade reference number</a:t>
            </a:r>
          </a:p>
          <a:p>
            <a:pPr marL="171450" indent="-171450">
              <a:buFont typeface="Arial" panose="020B0604020202020204" pitchFamily="34" charset="0"/>
              <a:buChar char="•"/>
            </a:pPr>
            <a:endParaRPr lang="en-US" sz="1200" dirty="0">
              <a:solidFill>
                <a:srgbClr val="FF0000"/>
              </a:solidFill>
              <a:latin typeface="+mn-lt"/>
              <a:ea typeface="+mj-ea"/>
              <a:cs typeface="+mj-cs"/>
            </a:endParaRPr>
          </a:p>
          <a:p>
            <a:endParaRPr lang="en-US" sz="1200" dirty="0">
              <a:solidFill>
                <a:srgbClr val="FF0000"/>
              </a:solidFill>
              <a:latin typeface="+mn-lt"/>
              <a:ea typeface="+mj-ea"/>
              <a:cs typeface="+mj-cs"/>
            </a:endParaRPr>
          </a:p>
          <a:p>
            <a:endParaRPr lang="en-GB" sz="1200" dirty="0"/>
          </a:p>
        </p:txBody>
      </p:sp>
      <p:sp>
        <p:nvSpPr>
          <p:cNvPr id="8" name="Rounded Rectangle 7"/>
          <p:cNvSpPr/>
          <p:nvPr/>
        </p:nvSpPr>
        <p:spPr bwMode="auto">
          <a:xfrm>
            <a:off x="4734231" y="1415845"/>
            <a:ext cx="1718187" cy="464574"/>
          </a:xfrm>
          <a:prstGeom prst="round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bg1">
                    <a:lumMod val="95000"/>
                  </a:schemeClr>
                </a:solidFill>
              </a:rPr>
              <a:t>Buyer</a:t>
            </a:r>
          </a:p>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bg1">
                    <a:lumMod val="95000"/>
                  </a:schemeClr>
                </a:solidFill>
              </a:rPr>
              <a:t>BUYRGB22</a:t>
            </a:r>
            <a:endParaRPr kumimoji="0" lang="en-GB" sz="1400" b="1" i="0" u="none" strike="noStrike" cap="none" normalizeH="0" baseline="0" dirty="0" smtClean="0">
              <a:ln>
                <a:noFill/>
              </a:ln>
              <a:solidFill>
                <a:schemeClr val="bg1">
                  <a:lumMod val="95000"/>
                </a:schemeClr>
              </a:solidFill>
              <a:effectLst/>
            </a:endParaRPr>
          </a:p>
        </p:txBody>
      </p:sp>
      <p:sp>
        <p:nvSpPr>
          <p:cNvPr id="10" name="Rounded Rectangle 9"/>
          <p:cNvSpPr/>
          <p:nvPr/>
        </p:nvSpPr>
        <p:spPr bwMode="auto">
          <a:xfrm>
            <a:off x="7998537" y="1480283"/>
            <a:ext cx="1718187" cy="464574"/>
          </a:xfrm>
          <a:prstGeom prst="round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bg1">
                    <a:lumMod val="95000"/>
                  </a:schemeClr>
                </a:solidFill>
              </a:rPr>
              <a:t>Seller</a:t>
            </a:r>
          </a:p>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bg1">
                    <a:lumMod val="95000"/>
                  </a:schemeClr>
                </a:solidFill>
              </a:rPr>
              <a:t>SELLCN33</a:t>
            </a:r>
            <a:endParaRPr kumimoji="0" lang="en-GB" sz="1400" b="1" i="0" u="none" strike="noStrike" cap="none" normalizeH="0" baseline="0" dirty="0" smtClean="0">
              <a:ln>
                <a:noFill/>
              </a:ln>
              <a:solidFill>
                <a:schemeClr val="bg1">
                  <a:lumMod val="95000"/>
                </a:schemeClr>
              </a:solidFill>
              <a:effectLst/>
            </a:endParaRPr>
          </a:p>
        </p:txBody>
      </p:sp>
      <p:sp>
        <p:nvSpPr>
          <p:cNvPr id="11" name="Round Same Side Corner Rectangle 10"/>
          <p:cNvSpPr/>
          <p:nvPr/>
        </p:nvSpPr>
        <p:spPr bwMode="auto">
          <a:xfrm>
            <a:off x="4734230" y="2558846"/>
            <a:ext cx="1718187" cy="538316"/>
          </a:xfrm>
          <a:prstGeom prst="round2SameRect">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lumMod val="95000"/>
                  </a:schemeClr>
                </a:solidFill>
                <a:effectLst/>
              </a:rPr>
              <a:t>Custodian</a:t>
            </a:r>
          </a:p>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bg1">
                    <a:lumMod val="95000"/>
                  </a:schemeClr>
                </a:solidFill>
              </a:rPr>
              <a:t>CUSTHKHH</a:t>
            </a:r>
          </a:p>
        </p:txBody>
      </p:sp>
      <p:sp>
        <p:nvSpPr>
          <p:cNvPr id="12" name="Round Same Side Corner Rectangle 11"/>
          <p:cNvSpPr/>
          <p:nvPr/>
        </p:nvSpPr>
        <p:spPr bwMode="auto">
          <a:xfrm>
            <a:off x="7998536" y="2558846"/>
            <a:ext cx="1718187" cy="538316"/>
          </a:xfrm>
          <a:prstGeom prst="round2SameRect">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lumMod val="95000"/>
                  </a:schemeClr>
                </a:solidFill>
                <a:effectLst/>
              </a:rPr>
              <a:t>Clearing Agent</a:t>
            </a:r>
          </a:p>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bg1">
                    <a:lumMod val="95000"/>
                  </a:schemeClr>
                </a:solidFill>
              </a:rPr>
              <a:t>DEAGCN22</a:t>
            </a:r>
            <a:endParaRPr kumimoji="0" lang="en-GB" sz="1400" b="1" i="0" u="none" strike="noStrike" cap="none" normalizeH="0" baseline="0" dirty="0" smtClean="0">
              <a:ln>
                <a:noFill/>
              </a:ln>
              <a:solidFill>
                <a:schemeClr val="bg1">
                  <a:lumMod val="95000"/>
                </a:schemeClr>
              </a:solidFill>
              <a:effectLst/>
            </a:endParaRPr>
          </a:p>
        </p:txBody>
      </p:sp>
      <p:sp>
        <p:nvSpPr>
          <p:cNvPr id="13" name="Rectangle 12"/>
          <p:cNvSpPr/>
          <p:nvPr/>
        </p:nvSpPr>
        <p:spPr bwMode="auto">
          <a:xfrm>
            <a:off x="4328652" y="3782960"/>
            <a:ext cx="5788742" cy="1179871"/>
          </a:xfrm>
          <a:prstGeom prst="rect">
            <a:avLst/>
          </a:pr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cxnSp>
        <p:nvCxnSpPr>
          <p:cNvPr id="17" name="Straight Arrow Connector 16"/>
          <p:cNvCxnSpPr>
            <a:stCxn id="8" idx="2"/>
            <a:endCxn id="11" idx="3"/>
          </p:cNvCxnSpPr>
          <p:nvPr/>
        </p:nvCxnSpPr>
        <p:spPr bwMode="auto">
          <a:xfrm flipH="1">
            <a:off x="5593324" y="1880419"/>
            <a:ext cx="1" cy="678427"/>
          </a:xfrm>
          <a:prstGeom prst="straightConnector1">
            <a:avLst/>
          </a:prstGeom>
          <a:solidFill>
            <a:schemeClr val="accent1"/>
          </a:solidFill>
          <a:ln w="28575" cap="flat" cmpd="sng" algn="ctr">
            <a:solidFill>
              <a:schemeClr val="bg1">
                <a:lumMod val="65000"/>
              </a:schemeClr>
            </a:solidFill>
            <a:prstDash val="solid"/>
            <a:round/>
            <a:headEnd type="none" w="med" len="med"/>
            <a:tailEnd type="arrow"/>
          </a:ln>
          <a:effectLst/>
        </p:spPr>
      </p:cxnSp>
      <p:cxnSp>
        <p:nvCxnSpPr>
          <p:cNvPr id="18" name="Straight Arrow Connector 17"/>
          <p:cNvCxnSpPr>
            <a:stCxn id="10" idx="2"/>
            <a:endCxn id="12" idx="3"/>
          </p:cNvCxnSpPr>
          <p:nvPr/>
        </p:nvCxnSpPr>
        <p:spPr bwMode="auto">
          <a:xfrm flipH="1">
            <a:off x="8857630" y="1944857"/>
            <a:ext cx="1" cy="613989"/>
          </a:xfrm>
          <a:prstGeom prst="straightConnector1">
            <a:avLst/>
          </a:prstGeom>
          <a:solidFill>
            <a:schemeClr val="accent1"/>
          </a:solidFill>
          <a:ln w="28575" cap="flat" cmpd="sng" algn="ctr">
            <a:solidFill>
              <a:schemeClr val="bg1">
                <a:lumMod val="65000"/>
              </a:schemeClr>
            </a:solidFill>
            <a:prstDash val="solid"/>
            <a:round/>
            <a:headEnd type="none" w="med" len="med"/>
            <a:tailEnd type="arrow"/>
          </a:ln>
          <a:effectLst/>
        </p:spPr>
      </p:cxnSp>
      <p:cxnSp>
        <p:nvCxnSpPr>
          <p:cNvPr id="21" name="Straight Arrow Connector 20"/>
          <p:cNvCxnSpPr>
            <a:stCxn id="11" idx="1"/>
            <a:endCxn id="3" idx="0"/>
          </p:cNvCxnSpPr>
          <p:nvPr/>
        </p:nvCxnSpPr>
        <p:spPr bwMode="auto">
          <a:xfrm>
            <a:off x="5593324" y="3097162"/>
            <a:ext cx="22125" cy="973393"/>
          </a:xfrm>
          <a:prstGeom prst="straightConnector1">
            <a:avLst/>
          </a:prstGeom>
          <a:solidFill>
            <a:schemeClr val="accent1"/>
          </a:solidFill>
          <a:ln w="28575" cap="flat" cmpd="sng" algn="ctr">
            <a:solidFill>
              <a:schemeClr val="bg1">
                <a:lumMod val="65000"/>
              </a:schemeClr>
            </a:solidFill>
            <a:prstDash val="solid"/>
            <a:round/>
            <a:headEnd type="none" w="med" len="med"/>
            <a:tailEnd type="arrow"/>
          </a:ln>
          <a:effectLst/>
        </p:spPr>
      </p:cxnSp>
      <p:cxnSp>
        <p:nvCxnSpPr>
          <p:cNvPr id="25" name="Straight Arrow Connector 24"/>
          <p:cNvCxnSpPr>
            <a:stCxn id="12" idx="1"/>
            <a:endCxn id="24" idx="0"/>
          </p:cNvCxnSpPr>
          <p:nvPr/>
        </p:nvCxnSpPr>
        <p:spPr bwMode="auto">
          <a:xfrm>
            <a:off x="8857630" y="3097162"/>
            <a:ext cx="1" cy="973393"/>
          </a:xfrm>
          <a:prstGeom prst="straightConnector1">
            <a:avLst/>
          </a:prstGeom>
          <a:solidFill>
            <a:schemeClr val="accent1"/>
          </a:solidFill>
          <a:ln w="28575" cap="flat" cmpd="sng" algn="ctr">
            <a:solidFill>
              <a:schemeClr val="bg1">
                <a:lumMod val="65000"/>
              </a:schemeClr>
            </a:solidFill>
            <a:prstDash val="solid"/>
            <a:round/>
            <a:headEnd type="none" w="med" len="med"/>
            <a:tailEnd type="arrow"/>
          </a:ln>
          <a:effectLst/>
        </p:spPr>
      </p:cxnSp>
      <p:sp>
        <p:nvSpPr>
          <p:cNvPr id="40" name="TextBox 39"/>
          <p:cNvSpPr txBox="1"/>
          <p:nvPr/>
        </p:nvSpPr>
        <p:spPr>
          <a:xfrm>
            <a:off x="5534333" y="2088827"/>
            <a:ext cx="1614947" cy="261610"/>
          </a:xfrm>
          <a:prstGeom prst="rect">
            <a:avLst/>
          </a:prstGeom>
          <a:noFill/>
        </p:spPr>
        <p:txBody>
          <a:bodyPr wrap="square" rtlCol="0">
            <a:spAutoFit/>
          </a:bodyPr>
          <a:lstStyle/>
          <a:p>
            <a:r>
              <a:rPr lang="en-GB" sz="1050" dirty="0" smtClean="0"/>
              <a:t>MT 541</a:t>
            </a:r>
            <a:endParaRPr lang="en-GB" sz="1050" dirty="0"/>
          </a:p>
        </p:txBody>
      </p:sp>
      <p:sp>
        <p:nvSpPr>
          <p:cNvPr id="42" name="TextBox 41"/>
          <p:cNvSpPr txBox="1"/>
          <p:nvPr/>
        </p:nvSpPr>
        <p:spPr>
          <a:xfrm>
            <a:off x="5534333" y="3386685"/>
            <a:ext cx="1614947" cy="261610"/>
          </a:xfrm>
          <a:prstGeom prst="rect">
            <a:avLst/>
          </a:prstGeom>
          <a:noFill/>
        </p:spPr>
        <p:txBody>
          <a:bodyPr wrap="square" rtlCol="0">
            <a:spAutoFit/>
          </a:bodyPr>
          <a:lstStyle/>
          <a:p>
            <a:r>
              <a:rPr lang="en-GB" sz="1050" dirty="0" smtClean="0"/>
              <a:t>MT 541</a:t>
            </a:r>
            <a:endParaRPr lang="en-GB" sz="1050" dirty="0"/>
          </a:p>
        </p:txBody>
      </p:sp>
      <p:sp>
        <p:nvSpPr>
          <p:cNvPr id="3" name="Rectangle 2"/>
          <p:cNvSpPr/>
          <p:nvPr/>
        </p:nvSpPr>
        <p:spPr bwMode="auto">
          <a:xfrm>
            <a:off x="4837471" y="4070555"/>
            <a:ext cx="1555955" cy="604683"/>
          </a:xfrm>
          <a:prstGeom prst="rect">
            <a:avLst/>
          </a:prstGeom>
          <a:solidFill>
            <a:srgbClr val="F0AB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effectLst/>
                <a:latin typeface="Arial" charset="0"/>
              </a:rPr>
              <a:t>HKMA CMU </a:t>
            </a:r>
            <a:r>
              <a:rPr kumimoji="0" lang="en-GB" sz="1200" b="1" i="0" u="none" strike="noStrike" cap="none" normalizeH="0" baseline="0" dirty="0" smtClean="0">
                <a:ln>
                  <a:noFill/>
                </a:ln>
                <a:effectLst/>
                <a:latin typeface="Arial" charset="0"/>
              </a:rPr>
              <a:t>HKMAHKHC</a:t>
            </a:r>
          </a:p>
        </p:txBody>
      </p:sp>
      <p:sp>
        <p:nvSpPr>
          <p:cNvPr id="24" name="Rectangle 23"/>
          <p:cNvSpPr/>
          <p:nvPr/>
        </p:nvSpPr>
        <p:spPr bwMode="auto">
          <a:xfrm>
            <a:off x="8079653" y="4070555"/>
            <a:ext cx="1555955" cy="604683"/>
          </a:xfrm>
          <a:prstGeom prst="rect">
            <a:avLst/>
          </a:prstGeom>
          <a:solidFill>
            <a:srgbClr val="F0AB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effectLst/>
                <a:latin typeface="Arial" charset="0"/>
              </a:rPr>
              <a:t>CCDC / SHCH </a:t>
            </a:r>
            <a:r>
              <a:rPr lang="en-GB" sz="1200" b="1" dirty="0" smtClean="0">
                <a:solidFill>
                  <a:srgbClr val="FF0000"/>
                </a:solidFill>
              </a:rPr>
              <a:t>NDCCCNB1</a:t>
            </a:r>
            <a:r>
              <a:rPr kumimoji="0" lang="en-GB" sz="1200" b="1" i="0" u="none" strike="noStrike" cap="none" normalizeH="0" baseline="0" dirty="0" smtClean="0">
                <a:ln>
                  <a:noFill/>
                </a:ln>
                <a:solidFill>
                  <a:srgbClr val="FF0000"/>
                </a:solidFill>
                <a:effectLst/>
                <a:latin typeface="Arial" charset="0"/>
              </a:rPr>
              <a:t>*</a:t>
            </a:r>
          </a:p>
        </p:txBody>
      </p:sp>
      <p:cxnSp>
        <p:nvCxnSpPr>
          <p:cNvPr id="27" name="Straight Arrow Connector 26"/>
          <p:cNvCxnSpPr>
            <a:stCxn id="3" idx="3"/>
            <a:endCxn id="24" idx="1"/>
          </p:cNvCxnSpPr>
          <p:nvPr/>
        </p:nvCxnSpPr>
        <p:spPr bwMode="auto">
          <a:xfrm>
            <a:off x="6393426" y="4372897"/>
            <a:ext cx="1686227" cy="0"/>
          </a:xfrm>
          <a:prstGeom prst="straightConnector1">
            <a:avLst/>
          </a:prstGeom>
          <a:solidFill>
            <a:schemeClr val="accent1"/>
          </a:solidFill>
          <a:ln w="28575" cap="flat" cmpd="sng" algn="ctr">
            <a:solidFill>
              <a:schemeClr val="bg1">
                <a:lumMod val="65000"/>
              </a:schemeClr>
            </a:solidFill>
            <a:prstDash val="solid"/>
            <a:round/>
            <a:headEnd type="none" w="med" len="med"/>
            <a:tailEnd type="arrow"/>
          </a:ln>
          <a:effectLst/>
        </p:spPr>
      </p:cxnSp>
      <p:sp>
        <p:nvSpPr>
          <p:cNvPr id="30" name="TextBox 29"/>
          <p:cNvSpPr txBox="1"/>
          <p:nvPr/>
        </p:nvSpPr>
        <p:spPr>
          <a:xfrm>
            <a:off x="6415549" y="4333474"/>
            <a:ext cx="1614947" cy="415498"/>
          </a:xfrm>
          <a:prstGeom prst="rect">
            <a:avLst/>
          </a:prstGeom>
          <a:noFill/>
        </p:spPr>
        <p:txBody>
          <a:bodyPr wrap="square" rtlCol="0">
            <a:spAutoFit/>
          </a:bodyPr>
          <a:lstStyle/>
          <a:p>
            <a:r>
              <a:rPr lang="en-GB" sz="1050" dirty="0" smtClean="0"/>
              <a:t>MT 541/sese.023 or proprietary</a:t>
            </a:r>
            <a:endParaRPr lang="en-GB" sz="1050" dirty="0"/>
          </a:p>
        </p:txBody>
      </p:sp>
      <p:sp>
        <p:nvSpPr>
          <p:cNvPr id="35" name="TextBox 34"/>
          <p:cNvSpPr txBox="1"/>
          <p:nvPr/>
        </p:nvSpPr>
        <p:spPr>
          <a:xfrm>
            <a:off x="8828134" y="1994893"/>
            <a:ext cx="1614947" cy="261610"/>
          </a:xfrm>
          <a:prstGeom prst="rect">
            <a:avLst/>
          </a:prstGeom>
          <a:noFill/>
        </p:spPr>
        <p:txBody>
          <a:bodyPr wrap="square" rtlCol="0">
            <a:spAutoFit/>
          </a:bodyPr>
          <a:lstStyle/>
          <a:p>
            <a:r>
              <a:rPr lang="en-GB" sz="1050" dirty="0" smtClean="0"/>
              <a:t>Proprietary </a:t>
            </a:r>
            <a:r>
              <a:rPr lang="en-GB" sz="1050" dirty="0" err="1" smtClean="0"/>
              <a:t>Msg</a:t>
            </a:r>
            <a:endParaRPr lang="en-GB" sz="1050" dirty="0"/>
          </a:p>
        </p:txBody>
      </p:sp>
      <p:sp>
        <p:nvSpPr>
          <p:cNvPr id="36" name="TextBox 35"/>
          <p:cNvSpPr txBox="1"/>
          <p:nvPr/>
        </p:nvSpPr>
        <p:spPr>
          <a:xfrm>
            <a:off x="8857629" y="3322248"/>
            <a:ext cx="1614947" cy="261610"/>
          </a:xfrm>
          <a:prstGeom prst="rect">
            <a:avLst/>
          </a:prstGeom>
          <a:noFill/>
        </p:spPr>
        <p:txBody>
          <a:bodyPr wrap="square" rtlCol="0">
            <a:spAutoFit/>
          </a:bodyPr>
          <a:lstStyle/>
          <a:p>
            <a:r>
              <a:rPr lang="en-GB" sz="1050" dirty="0" smtClean="0"/>
              <a:t>Proprietary </a:t>
            </a:r>
            <a:r>
              <a:rPr lang="en-GB" sz="1050" dirty="0" err="1" smtClean="0"/>
              <a:t>Msg</a:t>
            </a:r>
            <a:endParaRPr lang="en-GB" sz="1050" dirty="0"/>
          </a:p>
        </p:txBody>
      </p:sp>
    </p:spTree>
    <p:extLst>
      <p:ext uri="{BB962C8B-B14F-4D97-AF65-F5344CB8AC3E}">
        <p14:creationId xmlns:p14="http://schemas.microsoft.com/office/powerpoint/2010/main" val="4153815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478087" y="171450"/>
            <a:ext cx="10492142" cy="1262450"/>
          </a:xfrm>
        </p:spPr>
        <p:txBody>
          <a:bodyPr anchor="t"/>
          <a:lstStyle/>
          <a:p>
            <a:pPr marL="0" indent="0">
              <a:buNone/>
            </a:pPr>
            <a:r>
              <a:rPr lang="en-GB" sz="2400" dirty="0" smtClean="0">
                <a:solidFill>
                  <a:schemeClr val="bg1">
                    <a:lumMod val="50000"/>
                  </a:schemeClr>
                </a:solidFill>
                <a:latin typeface="+mn-lt"/>
              </a:rPr>
              <a:t>ISO 15022 Illustrations</a:t>
            </a:r>
          </a:p>
          <a:p>
            <a:endParaRPr lang="en-GB" sz="1800" dirty="0"/>
          </a:p>
        </p:txBody>
      </p:sp>
      <p:sp>
        <p:nvSpPr>
          <p:cNvPr id="6" name="Rectangle 5"/>
          <p:cNvSpPr/>
          <p:nvPr/>
        </p:nvSpPr>
        <p:spPr>
          <a:xfrm>
            <a:off x="598234" y="660122"/>
            <a:ext cx="9681392" cy="307777"/>
          </a:xfrm>
          <a:prstGeom prst="rect">
            <a:avLst/>
          </a:prstGeom>
          <a:solidFill>
            <a:srgbClr val="065C53"/>
          </a:solidFill>
        </p:spPr>
        <p:txBody>
          <a:bodyPr wrap="square">
            <a:spAutoFit/>
          </a:bodyPr>
          <a:lstStyle/>
          <a:p>
            <a:r>
              <a:rPr lang="en-GB" sz="1400" b="1" dirty="0">
                <a:solidFill>
                  <a:schemeClr val="bg1"/>
                </a:solidFill>
              </a:rPr>
              <a:t>From </a:t>
            </a:r>
            <a:r>
              <a:rPr lang="en-GB" sz="1200" b="1" dirty="0">
                <a:solidFill>
                  <a:schemeClr val="bg1"/>
                </a:solidFill>
              </a:rPr>
              <a:t>the buyer to custodian (global or sub</a:t>
            </a:r>
            <a:r>
              <a:rPr lang="en-GB" sz="1200" b="1" dirty="0" smtClean="0">
                <a:solidFill>
                  <a:schemeClr val="bg1"/>
                </a:solidFill>
              </a:rPr>
              <a:t>)</a:t>
            </a:r>
            <a:r>
              <a:rPr lang="en-GB" sz="1100" b="1" dirty="0" smtClean="0">
                <a:solidFill>
                  <a:srgbClr val="FF0000"/>
                </a:solidFill>
              </a:rPr>
              <a:t> </a:t>
            </a:r>
            <a:endParaRPr lang="en-US" sz="1200" b="1" dirty="0">
              <a:solidFill>
                <a:schemeClr val="accent1">
                  <a:lumMod val="60000"/>
                  <a:lumOff val="40000"/>
                </a:schemeClr>
              </a:solidFill>
            </a:endParaRPr>
          </a:p>
        </p:txBody>
      </p:sp>
      <p:sp>
        <p:nvSpPr>
          <p:cNvPr id="15" name="TextBox 14"/>
          <p:cNvSpPr txBox="1"/>
          <p:nvPr/>
        </p:nvSpPr>
        <p:spPr>
          <a:xfrm>
            <a:off x="2974479" y="1845370"/>
            <a:ext cx="6965933" cy="2123658"/>
          </a:xfrm>
          <a:prstGeom prst="rect">
            <a:avLst/>
          </a:prstGeom>
          <a:noFill/>
        </p:spPr>
        <p:txBody>
          <a:bodyPr wrap="square" rtlCol="0">
            <a:spAutoFit/>
          </a:bodyPr>
          <a:lstStyle/>
          <a:p>
            <a:r>
              <a:rPr lang="en-US" sz="1200" dirty="0" smtClean="0"/>
              <a:t>MT 541</a:t>
            </a:r>
          </a:p>
          <a:p>
            <a:r>
              <a:rPr lang="en-US" sz="1200" dirty="0" smtClean="0"/>
              <a:t>Sender:  BUYRGB22</a:t>
            </a:r>
          </a:p>
          <a:p>
            <a:r>
              <a:rPr lang="en-US" sz="1200" dirty="0" smtClean="0"/>
              <a:t>Receiver:  CUSTHKHH</a:t>
            </a:r>
            <a:endParaRPr lang="en-GB" sz="1200" dirty="0" smtClean="0"/>
          </a:p>
          <a:p>
            <a:endParaRPr lang="en-GB" sz="1200" dirty="0"/>
          </a:p>
          <a:p>
            <a:r>
              <a:rPr lang="en-GB" sz="1200" dirty="0" smtClean="0"/>
              <a:t>:94F::SAFE//NCSD/HKMAHKHC and </a:t>
            </a:r>
            <a:r>
              <a:rPr lang="en-GB" sz="1200" dirty="0" smtClean="0">
                <a:solidFill>
                  <a:srgbClr val="FF0000"/>
                </a:solidFill>
              </a:rPr>
              <a:t>:95P::PSET//</a:t>
            </a:r>
            <a:r>
              <a:rPr lang="en-GB" sz="1200" dirty="0">
                <a:solidFill>
                  <a:srgbClr val="FF0000"/>
                </a:solidFill>
              </a:rPr>
              <a:t> NDCCCNB1 </a:t>
            </a:r>
            <a:r>
              <a:rPr lang="en-GB" sz="1200" dirty="0" smtClean="0"/>
              <a:t>allows the custodian to identify the settlement as a bond connect settlement. </a:t>
            </a:r>
          </a:p>
          <a:p>
            <a:endParaRPr lang="en-GB" sz="1200" dirty="0" smtClean="0"/>
          </a:p>
          <a:p>
            <a:r>
              <a:rPr lang="en-US" sz="1200" dirty="0" err="1" smtClean="0"/>
              <a:t>CBTnnnnnnnnnnnnnn</a:t>
            </a:r>
            <a:r>
              <a:rPr lang="en-US" sz="1200" dirty="0" smtClean="0"/>
              <a:t> </a:t>
            </a:r>
            <a:r>
              <a:rPr lang="en-US" sz="1200" dirty="0"/>
              <a:t>is the CFETS Trade Reference </a:t>
            </a:r>
            <a:r>
              <a:rPr lang="en-US" sz="1200" dirty="0" smtClean="0"/>
              <a:t>Number</a:t>
            </a:r>
          </a:p>
          <a:p>
            <a:endParaRPr lang="en-US" sz="1200" i="1" dirty="0">
              <a:solidFill>
                <a:srgbClr val="FF0000"/>
              </a:solidFill>
            </a:endParaRPr>
          </a:p>
          <a:p>
            <a:r>
              <a:rPr lang="en-GB" sz="1200" i="1" dirty="0" smtClean="0">
                <a:solidFill>
                  <a:srgbClr val="FF0000"/>
                </a:solidFill>
              </a:rPr>
              <a:t>NOTE</a:t>
            </a:r>
            <a:r>
              <a:rPr lang="en-GB" sz="1200" i="1" dirty="0">
                <a:solidFill>
                  <a:srgbClr val="FF0000"/>
                </a:solidFill>
              </a:rPr>
              <a:t>: NDCCCNB1</a:t>
            </a:r>
            <a:r>
              <a:rPr lang="en-GB" sz="1200" i="1" dirty="0" smtClean="0">
                <a:solidFill>
                  <a:srgbClr val="FF0000"/>
                </a:solidFill>
              </a:rPr>
              <a:t> </a:t>
            </a:r>
            <a:r>
              <a:rPr lang="en-GB" sz="1200" i="1" dirty="0">
                <a:solidFill>
                  <a:srgbClr val="FF0000"/>
                </a:solidFill>
              </a:rPr>
              <a:t>is used as an example but will be replaced by </a:t>
            </a:r>
            <a:r>
              <a:rPr lang="en-GB" sz="1200" i="1" dirty="0" smtClean="0">
                <a:solidFill>
                  <a:srgbClr val="FF0000"/>
                </a:solidFill>
              </a:rPr>
              <a:t>NDCCCNBJ</a:t>
            </a:r>
            <a:endParaRPr lang="en-GB" sz="1200" i="1" dirty="0">
              <a:solidFill>
                <a:srgbClr val="FF0000"/>
              </a:solidFill>
            </a:endParaRPr>
          </a:p>
          <a:p>
            <a:endParaRPr lang="en-US" sz="12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2378726863"/>
              </p:ext>
            </p:extLst>
          </p:nvPr>
        </p:nvGraphicFramePr>
        <p:xfrm>
          <a:off x="793670" y="1034109"/>
          <a:ext cx="1808163" cy="4800600"/>
        </p:xfrm>
        <a:graphic>
          <a:graphicData uri="http://schemas.openxmlformats.org/presentationml/2006/ole">
            <mc:AlternateContent xmlns:mc="http://schemas.openxmlformats.org/markup-compatibility/2006">
              <mc:Choice xmlns:v="urn:schemas-microsoft-com:vml" Requires="v">
                <p:oleObj spid="_x0000_s2053" name="Worksheet" r:id="rId3" imgW="2514668" imgH="6677100" progId="Excel.Sheet.12">
                  <p:embed/>
                </p:oleObj>
              </mc:Choice>
              <mc:Fallback>
                <p:oleObj name="Worksheet" r:id="rId3" imgW="2514668" imgH="6677100" progId="Excel.Sheet.12">
                  <p:embed/>
                  <p:pic>
                    <p:nvPicPr>
                      <p:cNvPr id="0" name=""/>
                      <p:cNvPicPr/>
                      <p:nvPr/>
                    </p:nvPicPr>
                    <p:blipFill>
                      <a:blip r:embed="rId4"/>
                      <a:stretch>
                        <a:fillRect/>
                      </a:stretch>
                    </p:blipFill>
                    <p:spPr>
                      <a:xfrm>
                        <a:off x="793670" y="1034109"/>
                        <a:ext cx="1808163" cy="4800600"/>
                      </a:xfrm>
                      <a:prstGeom prst="rect">
                        <a:avLst/>
                      </a:prstGeom>
                    </p:spPr>
                  </p:pic>
                </p:oleObj>
              </mc:Fallback>
            </mc:AlternateContent>
          </a:graphicData>
        </a:graphic>
      </p:graphicFrame>
    </p:spTree>
    <p:extLst>
      <p:ext uri="{BB962C8B-B14F-4D97-AF65-F5344CB8AC3E}">
        <p14:creationId xmlns:p14="http://schemas.microsoft.com/office/powerpoint/2010/main" val="26390879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485461" y="171450"/>
            <a:ext cx="10492142" cy="1262450"/>
          </a:xfrm>
        </p:spPr>
        <p:txBody>
          <a:bodyPr anchor="t"/>
          <a:lstStyle/>
          <a:p>
            <a:pPr marL="0" indent="0">
              <a:buNone/>
            </a:pPr>
            <a:r>
              <a:rPr lang="en-GB" sz="2400" dirty="0" smtClean="0">
                <a:solidFill>
                  <a:schemeClr val="bg1">
                    <a:lumMod val="50000"/>
                  </a:schemeClr>
                </a:solidFill>
                <a:latin typeface="+mn-lt"/>
              </a:rPr>
              <a:t>ISO 15022 Illustrations</a:t>
            </a:r>
          </a:p>
          <a:p>
            <a:endParaRPr lang="en-GB" sz="1800" dirty="0"/>
          </a:p>
        </p:txBody>
      </p:sp>
      <p:sp>
        <p:nvSpPr>
          <p:cNvPr id="6" name="Rectangle 5"/>
          <p:cNvSpPr/>
          <p:nvPr/>
        </p:nvSpPr>
        <p:spPr>
          <a:xfrm>
            <a:off x="598234" y="660122"/>
            <a:ext cx="9541282" cy="338554"/>
          </a:xfrm>
          <a:prstGeom prst="rect">
            <a:avLst/>
          </a:prstGeom>
          <a:solidFill>
            <a:srgbClr val="065C53"/>
          </a:solidFill>
        </p:spPr>
        <p:txBody>
          <a:bodyPr wrap="square">
            <a:spAutoFit/>
          </a:bodyPr>
          <a:lstStyle/>
          <a:p>
            <a:r>
              <a:rPr lang="en-GB" sz="1600" b="1" dirty="0">
                <a:solidFill>
                  <a:schemeClr val="bg1"/>
                </a:solidFill>
              </a:rPr>
              <a:t>From </a:t>
            </a:r>
            <a:r>
              <a:rPr lang="en-GB" sz="1400" b="1" dirty="0">
                <a:solidFill>
                  <a:schemeClr val="bg1"/>
                </a:solidFill>
              </a:rPr>
              <a:t>the receiving sub-custodian to HKMA for the settlement at CCDC</a:t>
            </a:r>
            <a:endParaRPr lang="en-US" sz="1400" b="1" dirty="0">
              <a:solidFill>
                <a:schemeClr val="bg1"/>
              </a:solidFill>
            </a:endParaRPr>
          </a:p>
        </p:txBody>
      </p:sp>
      <p:sp>
        <p:nvSpPr>
          <p:cNvPr id="15" name="TextBox 14"/>
          <p:cNvSpPr txBox="1"/>
          <p:nvPr/>
        </p:nvSpPr>
        <p:spPr>
          <a:xfrm>
            <a:off x="2974480" y="1845370"/>
            <a:ext cx="6855320" cy="2123658"/>
          </a:xfrm>
          <a:prstGeom prst="rect">
            <a:avLst/>
          </a:prstGeom>
          <a:noFill/>
        </p:spPr>
        <p:txBody>
          <a:bodyPr wrap="square" rtlCol="0">
            <a:spAutoFit/>
          </a:bodyPr>
          <a:lstStyle/>
          <a:p>
            <a:r>
              <a:rPr lang="en-US" sz="1200" dirty="0" smtClean="0"/>
              <a:t>MT 541</a:t>
            </a:r>
          </a:p>
          <a:p>
            <a:r>
              <a:rPr lang="en-US" sz="1200" dirty="0" smtClean="0"/>
              <a:t>Sender:  CUSTHKHH</a:t>
            </a:r>
          </a:p>
          <a:p>
            <a:r>
              <a:rPr lang="en-US" sz="1200" dirty="0" smtClean="0"/>
              <a:t>Receiver:  HKMAHKHC</a:t>
            </a:r>
            <a:endParaRPr lang="en-GB" sz="1200" dirty="0" smtClean="0"/>
          </a:p>
          <a:p>
            <a:endParaRPr lang="en-GB" sz="1200" dirty="0"/>
          </a:p>
          <a:p>
            <a:r>
              <a:rPr lang="en-GB" sz="1200" dirty="0"/>
              <a:t>94F::SAFE//NCSD/HKMAHKHC and </a:t>
            </a:r>
            <a:r>
              <a:rPr lang="en-GB" sz="1200" dirty="0">
                <a:solidFill>
                  <a:srgbClr val="FF0000"/>
                </a:solidFill>
              </a:rPr>
              <a:t>:95P::PSET</a:t>
            </a:r>
            <a:r>
              <a:rPr lang="en-GB" sz="1200" dirty="0" smtClean="0">
                <a:solidFill>
                  <a:srgbClr val="FF0000"/>
                </a:solidFill>
              </a:rPr>
              <a:t>//</a:t>
            </a:r>
            <a:r>
              <a:rPr lang="en-GB" sz="1200" dirty="0">
                <a:solidFill>
                  <a:srgbClr val="FF0000"/>
                </a:solidFill>
              </a:rPr>
              <a:t> NDCCCNB1 </a:t>
            </a:r>
            <a:r>
              <a:rPr lang="en-GB" sz="1200" dirty="0" smtClean="0"/>
              <a:t>allows </a:t>
            </a:r>
            <a:r>
              <a:rPr lang="en-GB" sz="1200" dirty="0"/>
              <a:t>the custodian to identify the settlement as a bond connect settlement. </a:t>
            </a:r>
          </a:p>
          <a:p>
            <a:endParaRPr lang="en-GB" sz="1200" dirty="0" smtClean="0"/>
          </a:p>
          <a:p>
            <a:r>
              <a:rPr lang="en-US" sz="1200" dirty="0" err="1" smtClean="0"/>
              <a:t>CBTnnnnnnnnnnnnnn</a:t>
            </a:r>
            <a:r>
              <a:rPr lang="en-US" sz="1200" dirty="0" smtClean="0"/>
              <a:t> </a:t>
            </a:r>
            <a:r>
              <a:rPr lang="en-US" sz="1200" dirty="0"/>
              <a:t>is the CFETS Trade Reference </a:t>
            </a:r>
            <a:r>
              <a:rPr lang="en-US" sz="1200" dirty="0" smtClean="0"/>
              <a:t>Number</a:t>
            </a:r>
          </a:p>
          <a:p>
            <a:endParaRPr lang="en-US" sz="1200" dirty="0"/>
          </a:p>
          <a:p>
            <a:r>
              <a:rPr lang="en-GB" sz="1200" i="1" dirty="0">
                <a:solidFill>
                  <a:srgbClr val="FF0000"/>
                </a:solidFill>
              </a:rPr>
              <a:t>NOTE: NDCCCNB1 </a:t>
            </a:r>
            <a:r>
              <a:rPr lang="en-GB" sz="1200" i="1" dirty="0" smtClean="0">
                <a:solidFill>
                  <a:srgbClr val="FF0000"/>
                </a:solidFill>
              </a:rPr>
              <a:t>is </a:t>
            </a:r>
            <a:r>
              <a:rPr lang="en-GB" sz="1200" i="1" dirty="0">
                <a:solidFill>
                  <a:srgbClr val="FF0000"/>
                </a:solidFill>
              </a:rPr>
              <a:t>used as an example but will be replaced by </a:t>
            </a:r>
            <a:r>
              <a:rPr lang="en-GB" sz="1200" i="1" dirty="0" smtClean="0">
                <a:solidFill>
                  <a:srgbClr val="FF0000"/>
                </a:solidFill>
              </a:rPr>
              <a:t>NDCCCNBJ</a:t>
            </a:r>
            <a:endParaRPr lang="en-GB" sz="1200" i="1" dirty="0">
              <a:solidFill>
                <a:srgbClr val="FF0000"/>
              </a:solidFill>
            </a:endParaRPr>
          </a:p>
          <a:p>
            <a:endParaRPr lang="en-US" sz="12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4250259231"/>
              </p:ext>
            </p:extLst>
          </p:nvPr>
        </p:nvGraphicFramePr>
        <p:xfrm>
          <a:off x="793670" y="1034109"/>
          <a:ext cx="1808163" cy="4800600"/>
        </p:xfrm>
        <a:graphic>
          <a:graphicData uri="http://schemas.openxmlformats.org/presentationml/2006/ole">
            <mc:AlternateContent xmlns:mc="http://schemas.openxmlformats.org/markup-compatibility/2006">
              <mc:Choice xmlns:v="urn:schemas-microsoft-com:vml" Requires="v">
                <p:oleObj spid="_x0000_s3077" name="Worksheet" r:id="rId3" imgW="2514668" imgH="6677100" progId="Excel.Sheet.12">
                  <p:embed/>
                </p:oleObj>
              </mc:Choice>
              <mc:Fallback>
                <p:oleObj name="Worksheet" r:id="rId3" imgW="2514668" imgH="6677100" progId="Excel.Sheet.12">
                  <p:embed/>
                  <p:pic>
                    <p:nvPicPr>
                      <p:cNvPr id="0" name=""/>
                      <p:cNvPicPr/>
                      <p:nvPr/>
                    </p:nvPicPr>
                    <p:blipFill>
                      <a:blip r:embed="rId4"/>
                      <a:stretch>
                        <a:fillRect/>
                      </a:stretch>
                    </p:blipFill>
                    <p:spPr>
                      <a:xfrm>
                        <a:off x="793670" y="1034109"/>
                        <a:ext cx="1808163" cy="4800600"/>
                      </a:xfrm>
                      <a:prstGeom prst="rect">
                        <a:avLst/>
                      </a:prstGeom>
                    </p:spPr>
                  </p:pic>
                </p:oleObj>
              </mc:Fallback>
            </mc:AlternateContent>
          </a:graphicData>
        </a:graphic>
      </p:graphicFrame>
    </p:spTree>
    <p:extLst>
      <p:ext uri="{BB962C8B-B14F-4D97-AF65-F5344CB8AC3E}">
        <p14:creationId xmlns:p14="http://schemas.microsoft.com/office/powerpoint/2010/main" val="16662404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24</a:t>
            </a:fld>
            <a:endParaRPr lang="en-GB" dirty="0"/>
          </a:p>
        </p:txBody>
      </p:sp>
      <p:sp>
        <p:nvSpPr>
          <p:cNvPr id="4" name="Text Placeholder 3"/>
          <p:cNvSpPr>
            <a:spLocks noGrp="1"/>
          </p:cNvSpPr>
          <p:nvPr>
            <p:ph type="body" sz="quarter" idx="12"/>
          </p:nvPr>
        </p:nvSpPr>
        <p:spPr/>
        <p:txBody>
          <a:bodyPr/>
          <a:lstStyle/>
          <a:p>
            <a:r>
              <a:rPr lang="en-GB" sz="3200" dirty="0"/>
              <a:t>China Stock Connect and Bond </a:t>
            </a:r>
            <a:r>
              <a:rPr lang="en-GB" sz="3200" dirty="0" smtClean="0"/>
              <a:t>Connect Flows</a:t>
            </a:r>
          </a:p>
        </p:txBody>
      </p:sp>
    </p:spTree>
    <p:extLst>
      <p:ext uri="{BB962C8B-B14F-4D97-AF65-F5344CB8AC3E}">
        <p14:creationId xmlns:p14="http://schemas.microsoft.com/office/powerpoint/2010/main" val="3126558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4900" y="164123"/>
            <a:ext cx="9220231" cy="463798"/>
          </a:xfrm>
        </p:spPr>
        <p:txBody>
          <a:bodyPr/>
          <a:lstStyle/>
          <a:p>
            <a:r>
              <a:rPr lang="en-US" dirty="0" smtClean="0"/>
              <a:t>Bond Connect – PBOC’s regulation on RMB FX of Bond connect settlement</a:t>
            </a:r>
            <a:endParaRPr lang="en-US" dirty="0"/>
          </a:p>
        </p:txBody>
      </p:sp>
      <p:cxnSp>
        <p:nvCxnSpPr>
          <p:cNvPr id="22" name="MessageLine"/>
          <p:cNvCxnSpPr/>
          <p:nvPr/>
        </p:nvCxnSpPr>
        <p:spPr bwMode="gray">
          <a:xfrm>
            <a:off x="116250" y="662211"/>
            <a:ext cx="10469001" cy="0"/>
          </a:xfrm>
          <a:prstGeom prst="line">
            <a:avLst/>
          </a:prstGeom>
          <a:solidFill>
            <a:schemeClr val="folHlink"/>
          </a:solidFill>
          <a:ln w="6350" cap="flat" cmpd="sng" algn="ctr">
            <a:solidFill>
              <a:srgbClr val="97999B"/>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Slide Number Placeholder 2"/>
          <p:cNvSpPr txBox="1">
            <a:spLocks/>
          </p:cNvSpPr>
          <p:nvPr/>
        </p:nvSpPr>
        <p:spPr>
          <a:xfrm>
            <a:off x="9823251" y="5592196"/>
            <a:ext cx="762000" cy="228600"/>
          </a:xfrm>
          <a:prstGeom prst="rect">
            <a:avLst/>
          </a:prstGeom>
        </p:spPr>
        <p:txBody>
          <a:bodyPr/>
          <a:lstStyle>
            <a:defPPr>
              <a:defRPr lang="en-GB"/>
            </a:defPPr>
            <a:lvl1pPr algn="l" rtl="0" eaLnBrk="0" fontAlgn="base" hangingPunct="0">
              <a:spcBef>
                <a:spcPct val="0"/>
              </a:spcBef>
              <a:spcAft>
                <a:spcPct val="0"/>
              </a:spcAft>
              <a:defRPr sz="2800" kern="1200">
                <a:solidFill>
                  <a:schemeClr val="tx1"/>
                </a:solidFill>
                <a:latin typeface="Arial" charset="0"/>
                <a:ea typeface="+mn-ea"/>
                <a:cs typeface="+mn-cs"/>
              </a:defRPr>
            </a:lvl1pPr>
            <a:lvl2pPr marL="539856" algn="l" rtl="0" eaLnBrk="0" fontAlgn="base" hangingPunct="0">
              <a:spcBef>
                <a:spcPct val="0"/>
              </a:spcBef>
              <a:spcAft>
                <a:spcPct val="0"/>
              </a:spcAft>
              <a:defRPr sz="2800" kern="1200">
                <a:solidFill>
                  <a:schemeClr val="tx1"/>
                </a:solidFill>
                <a:latin typeface="Arial" charset="0"/>
                <a:ea typeface="+mn-ea"/>
                <a:cs typeface="+mn-cs"/>
              </a:defRPr>
            </a:lvl2pPr>
            <a:lvl3pPr marL="1079708" algn="l" rtl="0" eaLnBrk="0" fontAlgn="base" hangingPunct="0">
              <a:spcBef>
                <a:spcPct val="0"/>
              </a:spcBef>
              <a:spcAft>
                <a:spcPct val="0"/>
              </a:spcAft>
              <a:defRPr sz="2800" kern="1200">
                <a:solidFill>
                  <a:schemeClr val="tx1"/>
                </a:solidFill>
                <a:latin typeface="Arial" charset="0"/>
                <a:ea typeface="+mn-ea"/>
                <a:cs typeface="+mn-cs"/>
              </a:defRPr>
            </a:lvl3pPr>
            <a:lvl4pPr marL="1619564" algn="l" rtl="0" eaLnBrk="0" fontAlgn="base" hangingPunct="0">
              <a:spcBef>
                <a:spcPct val="0"/>
              </a:spcBef>
              <a:spcAft>
                <a:spcPct val="0"/>
              </a:spcAft>
              <a:defRPr sz="2800" kern="1200">
                <a:solidFill>
                  <a:schemeClr val="tx1"/>
                </a:solidFill>
                <a:latin typeface="Arial" charset="0"/>
                <a:ea typeface="+mn-ea"/>
                <a:cs typeface="+mn-cs"/>
              </a:defRPr>
            </a:lvl4pPr>
            <a:lvl5pPr marL="2159418" algn="l" rtl="0" eaLnBrk="0" fontAlgn="base" hangingPunct="0">
              <a:spcBef>
                <a:spcPct val="0"/>
              </a:spcBef>
              <a:spcAft>
                <a:spcPct val="0"/>
              </a:spcAft>
              <a:defRPr sz="2800" kern="1200">
                <a:solidFill>
                  <a:schemeClr val="tx1"/>
                </a:solidFill>
                <a:latin typeface="Arial" charset="0"/>
                <a:ea typeface="+mn-ea"/>
                <a:cs typeface="+mn-cs"/>
              </a:defRPr>
            </a:lvl5pPr>
            <a:lvl6pPr marL="2699273" algn="l" defTabSz="1079708" rtl="0" eaLnBrk="1" latinLnBrk="0" hangingPunct="1">
              <a:defRPr sz="2800" kern="1200">
                <a:solidFill>
                  <a:schemeClr val="tx1"/>
                </a:solidFill>
                <a:latin typeface="Arial" charset="0"/>
                <a:ea typeface="+mn-ea"/>
                <a:cs typeface="+mn-cs"/>
              </a:defRPr>
            </a:lvl6pPr>
            <a:lvl7pPr marL="3239127" algn="l" defTabSz="1079708" rtl="0" eaLnBrk="1" latinLnBrk="0" hangingPunct="1">
              <a:defRPr sz="2800" kern="1200">
                <a:solidFill>
                  <a:schemeClr val="tx1"/>
                </a:solidFill>
                <a:latin typeface="Arial" charset="0"/>
                <a:ea typeface="+mn-ea"/>
                <a:cs typeface="+mn-cs"/>
              </a:defRPr>
            </a:lvl7pPr>
            <a:lvl8pPr marL="3778982" algn="l" defTabSz="1079708" rtl="0" eaLnBrk="1" latinLnBrk="0" hangingPunct="1">
              <a:defRPr sz="2800" kern="1200">
                <a:solidFill>
                  <a:schemeClr val="tx1"/>
                </a:solidFill>
                <a:latin typeface="Arial" charset="0"/>
                <a:ea typeface="+mn-ea"/>
                <a:cs typeface="+mn-cs"/>
              </a:defRPr>
            </a:lvl8pPr>
            <a:lvl9pPr marL="4318837" algn="l" defTabSz="1079708" rtl="0" eaLnBrk="1" latinLnBrk="0" hangingPunct="1">
              <a:defRPr sz="2800" kern="1200">
                <a:solidFill>
                  <a:schemeClr val="tx1"/>
                </a:solidFill>
                <a:latin typeface="Arial" charset="0"/>
                <a:ea typeface="+mn-ea"/>
                <a:cs typeface="+mn-cs"/>
              </a:defRPr>
            </a:lvl9pPr>
          </a:lstStyle>
          <a:p>
            <a:pPr algn="r"/>
            <a:fld id="{F17889F7-7963-4A16-ADF8-FEE4D97DC541}" type="slidenum">
              <a:rPr lang="en-GB" sz="800" smtClean="0"/>
              <a:pPr algn="r"/>
              <a:t>25</a:t>
            </a:fld>
            <a:endParaRPr lang="en-GB" sz="800" dirty="0"/>
          </a:p>
        </p:txBody>
      </p:sp>
      <p:sp>
        <p:nvSpPr>
          <p:cNvPr id="6" name="TextBox 5"/>
          <p:cNvSpPr txBox="1"/>
          <p:nvPr/>
        </p:nvSpPr>
        <p:spPr>
          <a:xfrm>
            <a:off x="288107" y="878235"/>
            <a:ext cx="10009112" cy="3416320"/>
          </a:xfrm>
          <a:prstGeom prst="rect">
            <a:avLst/>
          </a:prstGeom>
          <a:noFill/>
        </p:spPr>
        <p:txBody>
          <a:bodyPr wrap="square" rtlCol="0">
            <a:spAutoFit/>
          </a:bodyPr>
          <a:lstStyle/>
          <a:p>
            <a:r>
              <a:rPr lang="en-US" sz="1200" dirty="0">
                <a:hlinkClick r:id="rId3"/>
              </a:rPr>
              <a:t>http://</a:t>
            </a:r>
            <a:r>
              <a:rPr lang="en-US" sz="1200" dirty="0" smtClean="0">
                <a:hlinkClick r:id="rId3"/>
              </a:rPr>
              <a:t>www.pbc.gov.cn/goutongjiaoliu/113456/113469/3330621/index.html</a:t>
            </a:r>
            <a:endParaRPr lang="en-US" sz="1200" dirty="0" smtClean="0"/>
          </a:p>
          <a:p>
            <a:endParaRPr lang="en-US" sz="1200" dirty="0"/>
          </a:p>
          <a:p>
            <a:r>
              <a:rPr lang="en-US" sz="1200" dirty="0" smtClean="0"/>
              <a:t>People's </a:t>
            </a:r>
            <a:r>
              <a:rPr lang="en-US" sz="1200" dirty="0"/>
              <a:t>Bank of China Order </a:t>
            </a:r>
            <a:r>
              <a:rPr lang="en-US" sz="1200" dirty="0" smtClean="0"/>
              <a:t> </a:t>
            </a:r>
            <a:r>
              <a:rPr lang="en-US" sz="1200" dirty="0"/>
              <a:t>[ 2017 ] No. 1 </a:t>
            </a:r>
          </a:p>
          <a:p>
            <a:endParaRPr lang="en-US" sz="1200" dirty="0"/>
          </a:p>
          <a:p>
            <a:r>
              <a:rPr lang="en-US" sz="1200" dirty="0" smtClean="0"/>
              <a:t>Article 10. </a:t>
            </a:r>
            <a:r>
              <a:rPr lang="en-US" sz="1200" dirty="0"/>
              <a:t>Foreign investors may use their own RMB or foreign exchange </a:t>
            </a:r>
            <a:r>
              <a:rPr lang="en-US" sz="1200" dirty="0" smtClean="0"/>
              <a:t>to invest.  For invest using </a:t>
            </a:r>
            <a:r>
              <a:rPr lang="en-US" sz="1200" dirty="0"/>
              <a:t>foreign </a:t>
            </a:r>
            <a:r>
              <a:rPr lang="en-US" sz="1200" dirty="0" smtClean="0"/>
              <a:t>exchange, </a:t>
            </a:r>
            <a:r>
              <a:rPr lang="en-US" sz="1200" dirty="0"/>
              <a:t>foreign exchange funds can be exchanged through </a:t>
            </a:r>
            <a:r>
              <a:rPr lang="en-US" sz="1200" dirty="0" smtClean="0"/>
              <a:t>agent in </a:t>
            </a:r>
            <a:r>
              <a:rPr lang="en-US" sz="1200" dirty="0"/>
              <a:t>the RMB clearing </a:t>
            </a:r>
            <a:r>
              <a:rPr lang="en-US" sz="1200" dirty="0" smtClean="0"/>
              <a:t>bank and </a:t>
            </a:r>
            <a:r>
              <a:rPr lang="en-US" sz="1200" dirty="0"/>
              <a:t>overseas renminbi </a:t>
            </a:r>
            <a:r>
              <a:rPr lang="en-US" sz="1200" dirty="0" smtClean="0"/>
              <a:t>businesses participating bank  </a:t>
            </a:r>
            <a:r>
              <a:rPr lang="en-US" sz="1200" dirty="0"/>
              <a:t>in Hong Kong </a:t>
            </a:r>
            <a:r>
              <a:rPr lang="en-US" sz="1200" dirty="0" smtClean="0"/>
              <a:t>that </a:t>
            </a:r>
            <a:r>
              <a:rPr lang="en-US" sz="1200" dirty="0"/>
              <a:t>are approved to enter the </a:t>
            </a:r>
            <a:r>
              <a:rPr lang="en-US" sz="1200" dirty="0" smtClean="0"/>
              <a:t>China domestic </a:t>
            </a:r>
            <a:r>
              <a:rPr lang="en-US" sz="1200" dirty="0"/>
              <a:t>inter-bank foreign exchange market </a:t>
            </a:r>
            <a:r>
              <a:rPr lang="en-US" sz="1200" dirty="0" smtClean="0"/>
              <a:t>(</a:t>
            </a:r>
            <a:r>
              <a:rPr lang="en-US" sz="1200" dirty="0"/>
              <a:t>hereinafter referred to as the Hong Kong Settlement Bank</a:t>
            </a:r>
            <a:r>
              <a:rPr lang="en-US" sz="1200" dirty="0" smtClean="0"/>
              <a:t>) </a:t>
            </a:r>
            <a:r>
              <a:rPr lang="en-US" sz="1200" dirty="0"/>
              <a:t>.  The resulting position of the Hong Kong Settlement Bank </a:t>
            </a:r>
            <a:r>
              <a:rPr lang="en-US" sz="1200" dirty="0" smtClean="0"/>
              <a:t>can </a:t>
            </a:r>
            <a:r>
              <a:rPr lang="en-US" sz="1200" dirty="0"/>
              <a:t>be placed in the </a:t>
            </a:r>
            <a:r>
              <a:rPr lang="en-US" sz="1200" dirty="0" smtClean="0"/>
              <a:t>China domestic </a:t>
            </a:r>
            <a:r>
              <a:rPr lang="en-US" sz="1200" dirty="0"/>
              <a:t>inter-bank foreign exchange market. </a:t>
            </a:r>
          </a:p>
          <a:p>
            <a:endParaRPr lang="en-US" sz="1200" dirty="0"/>
          </a:p>
          <a:p>
            <a:r>
              <a:rPr lang="en-US" sz="1200" dirty="0" smtClean="0"/>
              <a:t>In </a:t>
            </a:r>
            <a:r>
              <a:rPr lang="en-US" sz="1200" dirty="0"/>
              <a:t>the case of foreign exchange investment, </a:t>
            </a:r>
            <a:r>
              <a:rPr lang="en-US" sz="1200" dirty="0" smtClean="0"/>
              <a:t>after the bonds have </a:t>
            </a:r>
            <a:r>
              <a:rPr lang="en-US" sz="1200" dirty="0"/>
              <a:t>expired or </a:t>
            </a:r>
            <a:r>
              <a:rPr lang="en-US" sz="1200" dirty="0" smtClean="0"/>
              <a:t>been sold</a:t>
            </a:r>
            <a:r>
              <a:rPr lang="en-US" sz="1200" dirty="0"/>
              <a:t>, </a:t>
            </a:r>
            <a:r>
              <a:rPr lang="en-US" sz="1200" dirty="0" smtClean="0"/>
              <a:t>the settlement proceeds should </a:t>
            </a:r>
            <a:r>
              <a:rPr lang="en-US" sz="1200" dirty="0"/>
              <a:t>be exchanged for foreign exchange remittance </a:t>
            </a:r>
            <a:r>
              <a:rPr lang="en-US" sz="1200" dirty="0" smtClean="0"/>
              <a:t>and processed </a:t>
            </a:r>
            <a:r>
              <a:rPr lang="en-US" sz="1200" dirty="0"/>
              <a:t>through the Hong Kong </a:t>
            </a:r>
            <a:r>
              <a:rPr lang="en-US" sz="1200" dirty="0" smtClean="0"/>
              <a:t>Settlement Bank. </a:t>
            </a:r>
          </a:p>
          <a:p>
            <a:endParaRPr lang="en-US" sz="1200" dirty="0"/>
          </a:p>
          <a:p>
            <a:r>
              <a:rPr lang="zh-CN" altLang="en-US" sz="1200" b="1" dirty="0"/>
              <a:t>第十条</a:t>
            </a:r>
            <a:r>
              <a:rPr lang="en-US" sz="1200" dirty="0"/>
              <a:t>  </a:t>
            </a:r>
            <a:r>
              <a:rPr lang="zh-CN" altLang="en-US" sz="1200" dirty="0"/>
              <a:t>境外投资者可使用自有人民币或外汇投资。使用外汇投资的，可通过债券持有人在香港人民币业务清算行及香港地区经批准可进入境内银行间外汇市场进行交易的境外人民币业务参加行（以下统称香港结算行）办理外汇资金兑换。香港结算行由此所产生的头寸可到境内银行间外汇市场平盘。</a:t>
            </a:r>
            <a:endParaRPr lang="en-GB" sz="1200" dirty="0"/>
          </a:p>
          <a:p>
            <a:r>
              <a:rPr lang="zh-CN" altLang="en-US" sz="1200" dirty="0"/>
              <a:t>使用外汇投资的，其投资的债券到期或卖出后不再投资的，原则上应兑换回外汇汇出，并通过香港结算行办理。</a:t>
            </a:r>
            <a:endParaRPr lang="en-GB" sz="1200" dirty="0"/>
          </a:p>
          <a:p>
            <a:endParaRPr lang="en-US" sz="1200" dirty="0"/>
          </a:p>
          <a:p>
            <a:endParaRPr lang="en-GB" sz="1200" dirty="0"/>
          </a:p>
        </p:txBody>
      </p:sp>
    </p:spTree>
    <p:custDataLst>
      <p:tags r:id="rId1"/>
    </p:custDataLst>
    <p:extLst>
      <p:ext uri="{BB962C8B-B14F-4D97-AF65-F5344CB8AC3E}">
        <p14:creationId xmlns:p14="http://schemas.microsoft.com/office/powerpoint/2010/main" val="23875540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4900" y="164123"/>
            <a:ext cx="10300351" cy="463798"/>
          </a:xfrm>
        </p:spPr>
        <p:txBody>
          <a:bodyPr/>
          <a:lstStyle/>
          <a:p>
            <a:r>
              <a:rPr lang="en-US" dirty="0" smtClean="0"/>
              <a:t>Bond </a:t>
            </a:r>
            <a:r>
              <a:rPr lang="en-US" dirty="0" smtClean="0"/>
              <a:t>Connect – </a:t>
            </a:r>
            <a:r>
              <a:rPr lang="en-US" dirty="0" smtClean="0"/>
              <a:t>2 CNY FX with only one RMB cash account</a:t>
            </a:r>
            <a:endParaRPr lang="en-US" dirty="0"/>
          </a:p>
        </p:txBody>
      </p:sp>
      <p:cxnSp>
        <p:nvCxnSpPr>
          <p:cNvPr id="22" name="MessageLine"/>
          <p:cNvCxnSpPr/>
          <p:nvPr/>
        </p:nvCxnSpPr>
        <p:spPr bwMode="gray">
          <a:xfrm>
            <a:off x="116250" y="662211"/>
            <a:ext cx="10469001" cy="0"/>
          </a:xfrm>
          <a:prstGeom prst="line">
            <a:avLst/>
          </a:prstGeom>
          <a:solidFill>
            <a:schemeClr val="folHlink"/>
          </a:solidFill>
          <a:ln w="6350" cap="flat" cmpd="sng" algn="ctr">
            <a:solidFill>
              <a:srgbClr val="97999B"/>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Slide Number Placeholder 2"/>
          <p:cNvSpPr txBox="1">
            <a:spLocks/>
          </p:cNvSpPr>
          <p:nvPr/>
        </p:nvSpPr>
        <p:spPr>
          <a:xfrm>
            <a:off x="9823251" y="5592196"/>
            <a:ext cx="762000" cy="228600"/>
          </a:xfrm>
          <a:prstGeom prst="rect">
            <a:avLst/>
          </a:prstGeom>
        </p:spPr>
        <p:txBody>
          <a:bodyPr/>
          <a:lstStyle>
            <a:defPPr>
              <a:defRPr lang="en-GB"/>
            </a:defPPr>
            <a:lvl1pPr algn="l" rtl="0" eaLnBrk="0" fontAlgn="base" hangingPunct="0">
              <a:spcBef>
                <a:spcPct val="0"/>
              </a:spcBef>
              <a:spcAft>
                <a:spcPct val="0"/>
              </a:spcAft>
              <a:defRPr sz="2800" kern="1200">
                <a:solidFill>
                  <a:schemeClr val="tx1"/>
                </a:solidFill>
                <a:latin typeface="Arial" charset="0"/>
                <a:ea typeface="+mn-ea"/>
                <a:cs typeface="+mn-cs"/>
              </a:defRPr>
            </a:lvl1pPr>
            <a:lvl2pPr marL="539856" algn="l" rtl="0" eaLnBrk="0" fontAlgn="base" hangingPunct="0">
              <a:spcBef>
                <a:spcPct val="0"/>
              </a:spcBef>
              <a:spcAft>
                <a:spcPct val="0"/>
              </a:spcAft>
              <a:defRPr sz="2800" kern="1200">
                <a:solidFill>
                  <a:schemeClr val="tx1"/>
                </a:solidFill>
                <a:latin typeface="Arial" charset="0"/>
                <a:ea typeface="+mn-ea"/>
                <a:cs typeface="+mn-cs"/>
              </a:defRPr>
            </a:lvl2pPr>
            <a:lvl3pPr marL="1079708" algn="l" rtl="0" eaLnBrk="0" fontAlgn="base" hangingPunct="0">
              <a:spcBef>
                <a:spcPct val="0"/>
              </a:spcBef>
              <a:spcAft>
                <a:spcPct val="0"/>
              </a:spcAft>
              <a:defRPr sz="2800" kern="1200">
                <a:solidFill>
                  <a:schemeClr val="tx1"/>
                </a:solidFill>
                <a:latin typeface="Arial" charset="0"/>
                <a:ea typeface="+mn-ea"/>
                <a:cs typeface="+mn-cs"/>
              </a:defRPr>
            </a:lvl3pPr>
            <a:lvl4pPr marL="1619564" algn="l" rtl="0" eaLnBrk="0" fontAlgn="base" hangingPunct="0">
              <a:spcBef>
                <a:spcPct val="0"/>
              </a:spcBef>
              <a:spcAft>
                <a:spcPct val="0"/>
              </a:spcAft>
              <a:defRPr sz="2800" kern="1200">
                <a:solidFill>
                  <a:schemeClr val="tx1"/>
                </a:solidFill>
                <a:latin typeface="Arial" charset="0"/>
                <a:ea typeface="+mn-ea"/>
                <a:cs typeface="+mn-cs"/>
              </a:defRPr>
            </a:lvl4pPr>
            <a:lvl5pPr marL="2159418" algn="l" rtl="0" eaLnBrk="0" fontAlgn="base" hangingPunct="0">
              <a:spcBef>
                <a:spcPct val="0"/>
              </a:spcBef>
              <a:spcAft>
                <a:spcPct val="0"/>
              </a:spcAft>
              <a:defRPr sz="2800" kern="1200">
                <a:solidFill>
                  <a:schemeClr val="tx1"/>
                </a:solidFill>
                <a:latin typeface="Arial" charset="0"/>
                <a:ea typeface="+mn-ea"/>
                <a:cs typeface="+mn-cs"/>
              </a:defRPr>
            </a:lvl5pPr>
            <a:lvl6pPr marL="2699273" algn="l" defTabSz="1079708" rtl="0" eaLnBrk="1" latinLnBrk="0" hangingPunct="1">
              <a:defRPr sz="2800" kern="1200">
                <a:solidFill>
                  <a:schemeClr val="tx1"/>
                </a:solidFill>
                <a:latin typeface="Arial" charset="0"/>
                <a:ea typeface="+mn-ea"/>
                <a:cs typeface="+mn-cs"/>
              </a:defRPr>
            </a:lvl6pPr>
            <a:lvl7pPr marL="3239127" algn="l" defTabSz="1079708" rtl="0" eaLnBrk="1" latinLnBrk="0" hangingPunct="1">
              <a:defRPr sz="2800" kern="1200">
                <a:solidFill>
                  <a:schemeClr val="tx1"/>
                </a:solidFill>
                <a:latin typeface="Arial" charset="0"/>
                <a:ea typeface="+mn-ea"/>
                <a:cs typeface="+mn-cs"/>
              </a:defRPr>
            </a:lvl7pPr>
            <a:lvl8pPr marL="3778982" algn="l" defTabSz="1079708" rtl="0" eaLnBrk="1" latinLnBrk="0" hangingPunct="1">
              <a:defRPr sz="2800" kern="1200">
                <a:solidFill>
                  <a:schemeClr val="tx1"/>
                </a:solidFill>
                <a:latin typeface="Arial" charset="0"/>
                <a:ea typeface="+mn-ea"/>
                <a:cs typeface="+mn-cs"/>
              </a:defRPr>
            </a:lvl8pPr>
            <a:lvl9pPr marL="4318837" algn="l" defTabSz="1079708" rtl="0" eaLnBrk="1" latinLnBrk="0" hangingPunct="1">
              <a:defRPr sz="2800" kern="1200">
                <a:solidFill>
                  <a:schemeClr val="tx1"/>
                </a:solidFill>
                <a:latin typeface="Arial" charset="0"/>
                <a:ea typeface="+mn-ea"/>
                <a:cs typeface="+mn-cs"/>
              </a:defRPr>
            </a:lvl9pPr>
          </a:lstStyle>
          <a:p>
            <a:pPr algn="r"/>
            <a:fld id="{F17889F7-7963-4A16-ADF8-FEE4D97DC541}" type="slidenum">
              <a:rPr lang="en-GB" sz="800" smtClean="0"/>
              <a:pPr algn="r"/>
              <a:t>26</a:t>
            </a:fld>
            <a:endParaRPr lang="en-GB" sz="800" dirty="0"/>
          </a:p>
        </p:txBody>
      </p:sp>
      <p:sp>
        <p:nvSpPr>
          <p:cNvPr id="36" name="Text Placeholder 3"/>
          <p:cNvSpPr txBox="1">
            <a:spLocks/>
          </p:cNvSpPr>
          <p:nvPr/>
        </p:nvSpPr>
        <p:spPr>
          <a:xfrm>
            <a:off x="644295" y="5533239"/>
            <a:ext cx="3100196" cy="289050"/>
          </a:xfrm>
          <a:prstGeom prst="rect">
            <a:avLst/>
          </a:prstGeom>
        </p:spPr>
        <p:txBody>
          <a:bodyPr/>
          <a:lst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35" indent="-251183"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74" indent="-215567" algn="l" rtl="0" eaLnBrk="1" fontAlgn="base" hangingPunct="1">
              <a:spcBef>
                <a:spcPct val="20000"/>
              </a:spcBef>
              <a:spcAft>
                <a:spcPct val="0"/>
              </a:spcAft>
              <a:buFont typeface="Courier New" panose="02070309020205020404" pitchFamily="49" charset="0"/>
              <a:buChar char="o"/>
              <a:defRPr sz="1400">
                <a:solidFill>
                  <a:schemeClr val="tx2"/>
                </a:solidFill>
                <a:latin typeface="+mn-lt"/>
              </a:defRPr>
            </a:lvl3pPr>
            <a:lvl4pPr marL="1212799" indent="-269926" algn="l" rtl="0" eaLnBrk="1" fontAlgn="base" hangingPunct="1">
              <a:spcBef>
                <a:spcPct val="20000"/>
              </a:spcBef>
              <a:spcAft>
                <a:spcPct val="0"/>
              </a:spcAft>
              <a:buChar char="–"/>
              <a:defRPr sz="14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a:lstStyle>
          <a:p>
            <a:r>
              <a:rPr lang="en-GB" sz="1000" kern="0" dirty="0" smtClean="0"/>
              <a:t>*Source: Citibank</a:t>
            </a:r>
            <a:endParaRPr lang="en-GB" sz="1000" kern="0" dirty="0"/>
          </a:p>
        </p:txBody>
      </p:sp>
      <p:sp>
        <p:nvSpPr>
          <p:cNvPr id="23" name="TextBox 22"/>
          <p:cNvSpPr txBox="1"/>
          <p:nvPr/>
        </p:nvSpPr>
        <p:spPr bwMode="gray">
          <a:xfrm>
            <a:off x="809488" y="842742"/>
            <a:ext cx="557397" cy="184666"/>
          </a:xfrm>
          <a:prstGeom prst="rect">
            <a:avLst/>
          </a:prstGeom>
          <a:noFill/>
        </p:spPr>
        <p:txBody>
          <a:bodyPr wrap="non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02D72"/>
                </a:solidFill>
                <a:effectLst/>
                <a:uLnTx/>
                <a:uFillTx/>
                <a:latin typeface="Arial" pitchFamily="34" charset="0"/>
                <a:ea typeface="STKaiti"/>
                <a:cs typeface="+mn-cs"/>
              </a:rPr>
              <a:t>Trading</a:t>
            </a:r>
          </a:p>
        </p:txBody>
      </p:sp>
      <p:sp>
        <p:nvSpPr>
          <p:cNvPr id="24" name="Rectangle 23"/>
          <p:cNvSpPr/>
          <p:nvPr/>
        </p:nvSpPr>
        <p:spPr bwMode="gray">
          <a:xfrm>
            <a:off x="440105" y="1889186"/>
            <a:ext cx="1296162" cy="608762"/>
          </a:xfrm>
          <a:prstGeom prst="rect">
            <a:avLst/>
          </a:prstGeom>
          <a:solidFill>
            <a:srgbClr val="0070C0"/>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pitchFamily="34" charset="0"/>
                <a:ea typeface="STKaiti"/>
                <a:cs typeface="+mn-cs"/>
              </a:rPr>
              <a:t>China Foreign Exchange Trade </a:t>
            </a:r>
            <a:r>
              <a:rPr kumimoji="0" lang="en-US" sz="1000" b="0" i="0" u="none" strike="noStrike" kern="1200" cap="none" spc="0" normalizeH="0" baseline="0" noProof="0" dirty="0" smtClean="0">
                <a:ln>
                  <a:noFill/>
                </a:ln>
                <a:solidFill>
                  <a:srgbClr val="FFFFFF"/>
                </a:solidFill>
                <a:effectLst/>
                <a:uLnTx/>
                <a:uFillTx/>
                <a:latin typeface="Arial" pitchFamily="34" charset="0"/>
                <a:ea typeface="STKaiti"/>
                <a:cs typeface="+mn-cs"/>
              </a:rPr>
              <a:t>System (CFETS)</a:t>
            </a:r>
          </a:p>
        </p:txBody>
      </p:sp>
      <p:sp>
        <p:nvSpPr>
          <p:cNvPr id="25" name="Rectangle 24"/>
          <p:cNvSpPr/>
          <p:nvPr/>
        </p:nvSpPr>
        <p:spPr bwMode="gray">
          <a:xfrm>
            <a:off x="440105" y="4837519"/>
            <a:ext cx="1296162" cy="572394"/>
          </a:xfrm>
          <a:prstGeom prst="rect">
            <a:avLst/>
          </a:prstGeom>
          <a:solidFill>
            <a:srgbClr val="0070C0"/>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0" b="0" i="0" u="none" strike="noStrike" kern="1200" cap="none" spc="0" normalizeH="0" baseline="0" noProof="0" dirty="0">
                <a:ln>
                  <a:noFill/>
                </a:ln>
                <a:solidFill>
                  <a:srgbClr val="FFFFFF"/>
                </a:solidFill>
                <a:effectLst/>
                <a:uLnTx/>
                <a:uFillTx/>
                <a:latin typeface="Arial" pitchFamily="34" charset="0"/>
                <a:ea typeface="STKaiti"/>
                <a:cs typeface="+mn-cs"/>
              </a:rPr>
              <a:t>HK or Overseas Investors</a:t>
            </a:r>
            <a:endParaRPr kumimoji="0" lang="en-US" sz="1050" b="0" i="0" u="none" strike="noStrike" kern="1200" cap="none" spc="0" normalizeH="0" baseline="0" noProof="0" dirty="0" smtClean="0">
              <a:ln>
                <a:noFill/>
              </a:ln>
              <a:solidFill>
                <a:srgbClr val="FFFFFF"/>
              </a:solidFill>
              <a:effectLst/>
              <a:uLnTx/>
              <a:uFillTx/>
              <a:latin typeface="Arial" pitchFamily="34" charset="0"/>
              <a:ea typeface="STKaiti"/>
              <a:cs typeface="+mn-cs"/>
            </a:endParaRPr>
          </a:p>
        </p:txBody>
      </p:sp>
      <p:cxnSp>
        <p:nvCxnSpPr>
          <p:cNvPr id="26" name="Straight Arrow Connector 25"/>
          <p:cNvCxnSpPr/>
          <p:nvPr/>
        </p:nvCxnSpPr>
        <p:spPr bwMode="gray">
          <a:xfrm flipV="1">
            <a:off x="1088186" y="2497948"/>
            <a:ext cx="0" cy="762237"/>
          </a:xfrm>
          <a:prstGeom prst="straightConnector1">
            <a:avLst/>
          </a:prstGeom>
          <a:solidFill>
            <a:schemeClr val="folHlink"/>
          </a:solidFill>
          <a:ln w="6350" cap="flat" cmpd="sng" algn="ctr">
            <a:solidFill>
              <a:schemeClr val="accent3"/>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ectangle 26"/>
          <p:cNvSpPr/>
          <p:nvPr/>
        </p:nvSpPr>
        <p:spPr bwMode="gray">
          <a:xfrm>
            <a:off x="367822" y="3260185"/>
            <a:ext cx="1440728" cy="571317"/>
          </a:xfrm>
          <a:prstGeom prst="rect">
            <a:avLst/>
          </a:prstGeom>
          <a:solidFill>
            <a:srgbClr val="0070C0"/>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0" b="0" i="0" u="none" strike="noStrike" kern="1200" cap="none" spc="0" normalizeH="0" baseline="0" noProof="0" dirty="0" smtClean="0">
                <a:ln>
                  <a:noFill/>
                </a:ln>
                <a:solidFill>
                  <a:srgbClr val="FFFFFF"/>
                </a:solidFill>
                <a:effectLst/>
                <a:uLnTx/>
                <a:uFillTx/>
                <a:latin typeface="Arial" pitchFamily="34" charset="0"/>
                <a:ea typeface="STKaiti"/>
                <a:cs typeface="+mn-cs"/>
              </a:rPr>
              <a:t>Tradeweb / Bloomberg (TBD)</a:t>
            </a:r>
          </a:p>
        </p:txBody>
      </p:sp>
      <p:sp>
        <p:nvSpPr>
          <p:cNvPr id="28" name="TextBox 27"/>
          <p:cNvSpPr txBox="1"/>
          <p:nvPr/>
        </p:nvSpPr>
        <p:spPr bwMode="gray">
          <a:xfrm rot="5400000">
            <a:off x="1874220" y="1869909"/>
            <a:ext cx="184666" cy="2510503"/>
          </a:xfrm>
          <a:prstGeom prst="rect">
            <a:avLst/>
          </a:prstGeom>
          <a:noFill/>
        </p:spPr>
        <p:txBody>
          <a:bodyPr vert="vert270"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CB6015"/>
                </a:solidFill>
                <a:effectLst/>
                <a:uLnTx/>
                <a:uFillTx/>
                <a:latin typeface="Arial" pitchFamily="34" charset="0"/>
                <a:ea typeface="STKaiti"/>
                <a:cs typeface="+mn-cs"/>
              </a:rPr>
              <a:t>Hong Kong</a:t>
            </a:r>
            <a:endParaRPr kumimoji="0" lang="en-US" sz="1200" b="0" i="0" u="none" strike="noStrike" kern="1200" cap="none" spc="0" normalizeH="0" baseline="0" noProof="0" dirty="0">
              <a:ln>
                <a:noFill/>
              </a:ln>
              <a:solidFill>
                <a:srgbClr val="CB6015"/>
              </a:solidFill>
              <a:effectLst/>
              <a:uLnTx/>
              <a:uFillTx/>
              <a:latin typeface="Arial" pitchFamily="34" charset="0"/>
              <a:ea typeface="STKaiti"/>
              <a:cs typeface="+mn-cs"/>
            </a:endParaRPr>
          </a:p>
        </p:txBody>
      </p:sp>
      <p:sp>
        <p:nvSpPr>
          <p:cNvPr id="29" name="TextBox 28"/>
          <p:cNvSpPr txBox="1"/>
          <p:nvPr/>
        </p:nvSpPr>
        <p:spPr bwMode="gray">
          <a:xfrm rot="5400000">
            <a:off x="1910034" y="2321517"/>
            <a:ext cx="184666" cy="1211129"/>
          </a:xfrm>
          <a:prstGeom prst="rect">
            <a:avLst/>
          </a:prstGeom>
          <a:noFill/>
        </p:spPr>
        <p:txBody>
          <a:bodyPr vert="vert270"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CB6015"/>
                </a:solidFill>
                <a:effectLst/>
                <a:uLnTx/>
                <a:uFillTx/>
                <a:latin typeface="Arial" pitchFamily="34" charset="0"/>
                <a:ea typeface="STKaiti"/>
                <a:cs typeface="+mn-cs"/>
              </a:rPr>
              <a:t>Mainland China</a:t>
            </a:r>
            <a:endParaRPr kumimoji="0" lang="en-US" sz="1200" b="0" i="0" u="none" strike="noStrike" kern="1200" cap="none" spc="0" normalizeH="0" baseline="0" noProof="0" dirty="0">
              <a:ln>
                <a:noFill/>
              </a:ln>
              <a:solidFill>
                <a:srgbClr val="CB6015"/>
              </a:solidFill>
              <a:effectLst/>
              <a:uLnTx/>
              <a:uFillTx/>
              <a:latin typeface="Arial" pitchFamily="34" charset="0"/>
              <a:ea typeface="STKaiti"/>
              <a:cs typeface="+mn-cs"/>
            </a:endParaRPr>
          </a:p>
        </p:txBody>
      </p:sp>
      <p:sp>
        <p:nvSpPr>
          <p:cNvPr id="30" name="TextBox 29"/>
          <p:cNvSpPr txBox="1"/>
          <p:nvPr/>
        </p:nvSpPr>
        <p:spPr bwMode="gray">
          <a:xfrm>
            <a:off x="2316198" y="842742"/>
            <a:ext cx="828753" cy="184666"/>
          </a:xfrm>
          <a:prstGeom prst="rect">
            <a:avLst/>
          </a:prstGeom>
          <a:noFill/>
        </p:spPr>
        <p:txBody>
          <a:bodyPr wrap="non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02D72"/>
                </a:solidFill>
                <a:effectLst/>
                <a:uLnTx/>
                <a:uFillTx/>
                <a:latin typeface="Arial" pitchFamily="34" charset="0"/>
                <a:ea typeface="STKaiti"/>
                <a:cs typeface="+mn-cs"/>
              </a:rPr>
              <a:t>Settlement </a:t>
            </a:r>
          </a:p>
        </p:txBody>
      </p:sp>
      <p:sp>
        <p:nvSpPr>
          <p:cNvPr id="31" name="Rectangle 30"/>
          <p:cNvSpPr/>
          <p:nvPr/>
        </p:nvSpPr>
        <p:spPr bwMode="gray">
          <a:xfrm>
            <a:off x="2088289" y="1892321"/>
            <a:ext cx="1296162" cy="608762"/>
          </a:xfrm>
          <a:prstGeom prst="rect">
            <a:avLst/>
          </a:prstGeom>
          <a:solidFill>
            <a:srgbClr val="0070C0"/>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0" b="0" i="0" u="none" strike="noStrike" kern="1200" cap="none" spc="0" normalizeH="0" baseline="0" noProof="0" dirty="0" smtClean="0">
                <a:ln>
                  <a:noFill/>
                </a:ln>
                <a:solidFill>
                  <a:srgbClr val="FFFFFF"/>
                </a:solidFill>
                <a:effectLst/>
                <a:uLnTx/>
                <a:uFillTx/>
                <a:latin typeface="Arial" pitchFamily="34" charset="0"/>
                <a:ea typeface="STKaiti"/>
                <a:cs typeface="+mn-cs"/>
              </a:rPr>
              <a:t>CCDC/SHCH</a:t>
            </a:r>
          </a:p>
        </p:txBody>
      </p:sp>
      <p:cxnSp>
        <p:nvCxnSpPr>
          <p:cNvPr id="33" name="Straight Arrow Connector 32"/>
          <p:cNvCxnSpPr>
            <a:stCxn id="34" idx="0"/>
            <a:endCxn id="31" idx="2"/>
          </p:cNvCxnSpPr>
          <p:nvPr/>
        </p:nvCxnSpPr>
        <p:spPr bwMode="gray">
          <a:xfrm flipV="1">
            <a:off x="2736370" y="2501083"/>
            <a:ext cx="0" cy="762237"/>
          </a:xfrm>
          <a:prstGeom prst="straightConnector1">
            <a:avLst/>
          </a:prstGeom>
          <a:solidFill>
            <a:schemeClr val="folHlink"/>
          </a:solidFill>
          <a:ln w="6350" cap="flat" cmpd="sng" algn="ctr">
            <a:solidFill>
              <a:schemeClr val="accent3"/>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Rectangle 33"/>
          <p:cNvSpPr/>
          <p:nvPr/>
        </p:nvSpPr>
        <p:spPr bwMode="gray">
          <a:xfrm>
            <a:off x="2088289" y="3263320"/>
            <a:ext cx="1296162" cy="568182"/>
          </a:xfrm>
          <a:prstGeom prst="rect">
            <a:avLst/>
          </a:prstGeom>
          <a:solidFill>
            <a:srgbClr val="0070C0"/>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0" b="0" i="0" u="none" strike="noStrike" kern="1200" cap="none" spc="0" normalizeH="0" baseline="0" noProof="0" dirty="0" smtClean="0">
                <a:ln>
                  <a:noFill/>
                </a:ln>
                <a:solidFill>
                  <a:srgbClr val="FFFFFF"/>
                </a:solidFill>
                <a:effectLst/>
                <a:uLnTx/>
                <a:uFillTx/>
                <a:latin typeface="Arial" pitchFamily="34" charset="0"/>
                <a:ea typeface="STKaiti"/>
                <a:cs typeface="+mn-cs"/>
              </a:rPr>
              <a:t>Central Moneymarket Unit (CMU)</a:t>
            </a:r>
          </a:p>
        </p:txBody>
      </p:sp>
      <p:sp>
        <p:nvSpPr>
          <p:cNvPr id="35" name="Rectangle 34"/>
          <p:cNvSpPr/>
          <p:nvPr/>
        </p:nvSpPr>
        <p:spPr bwMode="gray">
          <a:xfrm>
            <a:off x="2088289" y="4064945"/>
            <a:ext cx="1296162" cy="563366"/>
          </a:xfrm>
          <a:prstGeom prst="rect">
            <a:avLst/>
          </a:prstGeom>
          <a:solidFill>
            <a:srgbClr val="0070C0"/>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0" b="0" i="0" u="none" strike="noStrike" kern="1200" cap="none" spc="0" normalizeH="0" baseline="0" noProof="0" dirty="0" smtClean="0">
                <a:ln>
                  <a:noFill/>
                </a:ln>
                <a:solidFill>
                  <a:srgbClr val="FFFFFF"/>
                </a:solidFill>
                <a:effectLst/>
                <a:uLnTx/>
                <a:uFillTx/>
                <a:latin typeface="Arial" pitchFamily="34" charset="0"/>
                <a:ea typeface="STKaiti"/>
                <a:cs typeface="+mn-cs"/>
              </a:rPr>
              <a:t>  CMU Participant</a:t>
            </a:r>
          </a:p>
        </p:txBody>
      </p:sp>
      <p:cxnSp>
        <p:nvCxnSpPr>
          <p:cNvPr id="44" name="Straight Connector 43"/>
          <p:cNvCxnSpPr/>
          <p:nvPr/>
        </p:nvCxnSpPr>
        <p:spPr bwMode="auto">
          <a:xfrm>
            <a:off x="467887" y="3028590"/>
            <a:ext cx="2891438" cy="0"/>
          </a:xfrm>
          <a:prstGeom prst="line">
            <a:avLst/>
          </a:prstGeom>
          <a:ln>
            <a:prstDash val="sysDot"/>
            <a:headEnd type="none" w="med" len="med"/>
            <a:tailEnd type="none" w="med" len="med"/>
          </a:ln>
          <a:extLst/>
        </p:spPr>
        <p:style>
          <a:lnRef idx="1">
            <a:schemeClr val="accent5"/>
          </a:lnRef>
          <a:fillRef idx="0">
            <a:schemeClr val="accent5"/>
          </a:fillRef>
          <a:effectRef idx="0">
            <a:schemeClr val="accent5"/>
          </a:effectRef>
          <a:fontRef idx="minor">
            <a:schemeClr val="tx1"/>
          </a:fontRef>
        </p:style>
      </p:cxnSp>
      <p:sp>
        <p:nvSpPr>
          <p:cNvPr id="45" name="Rectangle 44"/>
          <p:cNvSpPr/>
          <p:nvPr/>
        </p:nvSpPr>
        <p:spPr bwMode="gray">
          <a:xfrm>
            <a:off x="440105" y="1102165"/>
            <a:ext cx="1296162" cy="608762"/>
          </a:xfrm>
          <a:prstGeom prst="rect">
            <a:avLst/>
          </a:prstGeom>
          <a:solidFill>
            <a:srgbClr val="0070C0"/>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0" b="0" i="0" u="none" strike="noStrike" kern="1200" cap="none" spc="0" normalizeH="0" baseline="0" noProof="0" dirty="0" smtClean="0">
                <a:ln>
                  <a:noFill/>
                </a:ln>
                <a:solidFill>
                  <a:srgbClr val="FFFFFF"/>
                </a:solidFill>
                <a:effectLst/>
                <a:uLnTx/>
                <a:uFillTx/>
                <a:latin typeface="Arial" pitchFamily="34" charset="0"/>
                <a:ea typeface="STKaiti"/>
                <a:cs typeface="+mn-cs"/>
              </a:rPr>
              <a: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0" b="0" i="0" u="none" strike="noStrike" kern="1200" cap="none" spc="0" normalizeH="0" baseline="0" noProof="0" dirty="0" smtClean="0">
                <a:ln>
                  <a:noFill/>
                </a:ln>
                <a:solidFill>
                  <a:srgbClr val="FFFFFF"/>
                </a:solidFill>
                <a:effectLst/>
                <a:uLnTx/>
                <a:uFillTx/>
                <a:latin typeface="Arial" pitchFamily="34" charset="0"/>
                <a:ea typeface="STKaiti"/>
                <a:cs typeface="+mn-cs"/>
              </a:rPr>
              <a:t>Bond Connect Market Maker</a:t>
            </a:r>
          </a:p>
        </p:txBody>
      </p:sp>
      <p:cxnSp>
        <p:nvCxnSpPr>
          <p:cNvPr id="46" name="Straight Arrow Connector 45"/>
          <p:cNvCxnSpPr/>
          <p:nvPr/>
        </p:nvCxnSpPr>
        <p:spPr bwMode="auto">
          <a:xfrm>
            <a:off x="1088186" y="1710927"/>
            <a:ext cx="0" cy="178259"/>
          </a:xfrm>
          <a:prstGeom prst="straightConnector1">
            <a:avLst/>
          </a:prstGeom>
          <a:solidFill>
            <a:schemeClr val="folHlink"/>
          </a:solidFill>
          <a:ln w="95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p:nvPr/>
        </p:nvCxnSpPr>
        <p:spPr bwMode="auto">
          <a:xfrm flipV="1">
            <a:off x="1088186" y="3831502"/>
            <a:ext cx="0" cy="1006017"/>
          </a:xfrm>
          <a:prstGeom prst="straightConnector1">
            <a:avLst/>
          </a:prstGeom>
          <a:solidFill>
            <a:schemeClr val="folHlink"/>
          </a:solidFill>
          <a:ln w="95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Arrow Connector 50"/>
          <p:cNvCxnSpPr/>
          <p:nvPr/>
        </p:nvCxnSpPr>
        <p:spPr bwMode="auto">
          <a:xfrm flipV="1">
            <a:off x="2730573" y="4628312"/>
            <a:ext cx="0" cy="282085"/>
          </a:xfrm>
          <a:prstGeom prst="straightConnector1">
            <a:avLst/>
          </a:prstGeom>
          <a:solidFill>
            <a:schemeClr val="folHlink"/>
          </a:solidFill>
          <a:ln w="95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Rectangle 53"/>
          <p:cNvSpPr/>
          <p:nvPr/>
        </p:nvSpPr>
        <p:spPr bwMode="gray">
          <a:xfrm>
            <a:off x="2088289" y="4837520"/>
            <a:ext cx="1296162" cy="577219"/>
          </a:xfrm>
          <a:prstGeom prst="rect">
            <a:avLst/>
          </a:prstGeom>
          <a:solidFill>
            <a:srgbClr val="0070C0"/>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0" b="0" i="0" u="none" strike="noStrike" kern="1200" cap="none" spc="0" normalizeH="0" baseline="0" noProof="0" dirty="0" smtClean="0">
                <a:ln>
                  <a:noFill/>
                </a:ln>
                <a:solidFill>
                  <a:srgbClr val="FFFFFF"/>
                </a:solidFill>
                <a:effectLst/>
                <a:uLnTx/>
                <a:uFillTx/>
                <a:latin typeface="Arial" pitchFamily="34" charset="0"/>
                <a:ea typeface="STKaiti"/>
                <a:cs typeface="+mn-cs"/>
              </a:rPr>
              <a:t>  </a:t>
            </a:r>
            <a:r>
              <a:rPr lang="en-US" sz="1050" dirty="0" smtClean="0">
                <a:solidFill>
                  <a:srgbClr val="FFFFFF"/>
                </a:solidFill>
                <a:latin typeface="Arial" pitchFamily="34" charset="0"/>
                <a:ea typeface="STKaiti"/>
              </a:rPr>
              <a:t>RMB cash </a:t>
            </a:r>
            <a:r>
              <a:rPr kumimoji="0" lang="en-US" sz="1050" b="0" i="0" u="none" strike="noStrike" kern="1200" cap="none" spc="0" normalizeH="0" baseline="0" noProof="0" dirty="0" smtClean="0">
                <a:ln>
                  <a:noFill/>
                </a:ln>
                <a:solidFill>
                  <a:srgbClr val="FFFFFF"/>
                </a:solidFill>
                <a:effectLst/>
                <a:uLnTx/>
                <a:uFillTx/>
                <a:latin typeface="Arial" pitchFamily="34" charset="0"/>
                <a:ea typeface="STKaiti"/>
                <a:cs typeface="+mn-cs"/>
              </a:rPr>
              <a:t>account </a:t>
            </a:r>
            <a:r>
              <a:rPr lang="en-US" sz="1050" dirty="0" smtClean="0">
                <a:solidFill>
                  <a:srgbClr val="FFFFFF"/>
                </a:solidFill>
                <a:latin typeface="Arial" pitchFamily="34" charset="0"/>
                <a:ea typeface="STKaiti"/>
              </a:rPr>
              <a:t>with </a:t>
            </a:r>
            <a:r>
              <a:rPr lang="en-US" sz="1050" dirty="0">
                <a:solidFill>
                  <a:srgbClr val="FFFFFF"/>
                </a:solidFill>
                <a:latin typeface="Arial" pitchFamily="34" charset="0"/>
                <a:ea typeface="STKaiti"/>
              </a:rPr>
              <a:t>C</a:t>
            </a:r>
            <a:r>
              <a:rPr lang="en-US" sz="1050" dirty="0" smtClean="0">
                <a:solidFill>
                  <a:srgbClr val="FFFFFF"/>
                </a:solidFill>
                <a:latin typeface="Arial" pitchFamily="34" charset="0"/>
                <a:ea typeface="STKaiti"/>
              </a:rPr>
              <a:t>itibank</a:t>
            </a:r>
            <a:endParaRPr kumimoji="0" lang="en-US" sz="1050" b="0" i="0" u="none" strike="noStrike" kern="1200" cap="none" spc="0" normalizeH="0" baseline="0" noProof="0" dirty="0" smtClean="0">
              <a:ln>
                <a:noFill/>
              </a:ln>
              <a:solidFill>
                <a:srgbClr val="FFFFFF"/>
              </a:solidFill>
              <a:effectLst/>
              <a:uLnTx/>
              <a:uFillTx/>
              <a:latin typeface="Arial" pitchFamily="34" charset="0"/>
              <a:ea typeface="STKaiti"/>
              <a:cs typeface="+mn-cs"/>
            </a:endParaRPr>
          </a:p>
        </p:txBody>
      </p:sp>
      <p:cxnSp>
        <p:nvCxnSpPr>
          <p:cNvPr id="61" name="Straight Arrow Connector 60"/>
          <p:cNvCxnSpPr>
            <a:stCxn id="25" idx="3"/>
            <a:endCxn id="54" idx="1"/>
          </p:cNvCxnSpPr>
          <p:nvPr/>
        </p:nvCxnSpPr>
        <p:spPr bwMode="auto">
          <a:xfrm>
            <a:off x="1736267" y="5123716"/>
            <a:ext cx="352022" cy="2414"/>
          </a:xfrm>
          <a:prstGeom prst="straightConnector1">
            <a:avLst/>
          </a:prstGeom>
          <a:solidFill>
            <a:schemeClr val="folHlink"/>
          </a:solidFill>
          <a:ln w="95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p:cNvCxnSpPr>
            <a:stCxn id="35" idx="0"/>
          </p:cNvCxnSpPr>
          <p:nvPr/>
        </p:nvCxnSpPr>
        <p:spPr bwMode="auto">
          <a:xfrm flipV="1">
            <a:off x="2736370" y="3831502"/>
            <a:ext cx="5798" cy="233442"/>
          </a:xfrm>
          <a:prstGeom prst="straightConnector1">
            <a:avLst/>
          </a:prstGeom>
          <a:solidFill>
            <a:schemeClr val="folHlink"/>
          </a:solidFill>
          <a:ln w="95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Arrow Connector 64"/>
          <p:cNvCxnSpPr>
            <a:endCxn id="31" idx="1"/>
          </p:cNvCxnSpPr>
          <p:nvPr/>
        </p:nvCxnSpPr>
        <p:spPr bwMode="auto">
          <a:xfrm>
            <a:off x="1716846" y="2193567"/>
            <a:ext cx="371443" cy="3135"/>
          </a:xfrm>
          <a:prstGeom prst="straightConnector1">
            <a:avLst/>
          </a:prstGeom>
          <a:solidFill>
            <a:schemeClr val="folHlink"/>
          </a:solidFill>
          <a:ln w="95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extBox 1"/>
          <p:cNvSpPr txBox="1"/>
          <p:nvPr/>
        </p:nvSpPr>
        <p:spPr>
          <a:xfrm>
            <a:off x="3888507" y="878235"/>
            <a:ext cx="6315744" cy="3231654"/>
          </a:xfrm>
          <a:prstGeom prst="rect">
            <a:avLst/>
          </a:prstGeom>
          <a:noFill/>
        </p:spPr>
        <p:txBody>
          <a:bodyPr wrap="square" rtlCol="0">
            <a:spAutoFit/>
          </a:bodyPr>
          <a:lstStyle/>
          <a:p>
            <a:r>
              <a:rPr lang="en-GB" sz="1200" b="1" dirty="0" smtClean="0"/>
              <a:t>Current Issues:</a:t>
            </a:r>
          </a:p>
          <a:p>
            <a:pPr marL="228600" indent="-228600">
              <a:buAutoNum type="arabicPeriod"/>
            </a:pPr>
            <a:r>
              <a:rPr lang="en-GB" sz="1200" dirty="0" smtClean="0"/>
              <a:t>HK Investors need to settle the China bond connect trade with </a:t>
            </a:r>
            <a:r>
              <a:rPr lang="en-GB" sz="1200" dirty="0"/>
              <a:t>offshore </a:t>
            </a:r>
            <a:r>
              <a:rPr lang="en-GB" sz="1200" dirty="0" smtClean="0"/>
              <a:t>RMB</a:t>
            </a:r>
            <a:r>
              <a:rPr lang="en-GB" sz="1200" b="1" dirty="0" smtClean="0"/>
              <a:t> (normally called CNH)</a:t>
            </a:r>
            <a:r>
              <a:rPr lang="en-GB" sz="1200" dirty="0" smtClean="0"/>
              <a:t>, previously they have.</a:t>
            </a:r>
          </a:p>
          <a:p>
            <a:pPr marL="228600" indent="-228600">
              <a:buAutoNum type="arabicPeriod"/>
            </a:pPr>
            <a:endParaRPr lang="en-GB" sz="1200" dirty="0" smtClean="0"/>
          </a:p>
          <a:p>
            <a:pPr marL="228600" indent="-228600">
              <a:buAutoNum type="arabicPeriod"/>
            </a:pPr>
            <a:r>
              <a:rPr lang="en-GB" sz="1200" dirty="0" smtClean="0"/>
              <a:t>China regulator PBOC* also allows Investors to get offshore RMB with onshore FX rate </a:t>
            </a:r>
            <a:r>
              <a:rPr lang="en-GB" sz="1200" b="1" dirty="0" smtClean="0"/>
              <a:t>(normally called CNY) </a:t>
            </a:r>
            <a:r>
              <a:rPr lang="en-GB" sz="1200" dirty="0" smtClean="0"/>
              <a:t>from HK settlement bank (</a:t>
            </a:r>
            <a:r>
              <a:rPr lang="en-US" sz="1200" dirty="0"/>
              <a:t>RMB clearing bank</a:t>
            </a:r>
            <a:r>
              <a:rPr lang="en-GB" sz="1200" dirty="0" smtClean="0"/>
              <a:t>) with their money in foreign currency, but when investor would like to sell bonds and convert from RMB to foreign currency they have to get onshore RMB FX rate </a:t>
            </a:r>
            <a:r>
              <a:rPr lang="en-GB" sz="1200" dirty="0"/>
              <a:t>from HK settlement bank </a:t>
            </a:r>
            <a:r>
              <a:rPr lang="en-GB" sz="1200" dirty="0" smtClean="0"/>
              <a:t>as well.</a:t>
            </a:r>
          </a:p>
          <a:p>
            <a:pPr marL="228600" indent="-228600">
              <a:buAutoNum type="arabicPeriod"/>
            </a:pPr>
            <a:endParaRPr lang="en-GB" sz="1200" dirty="0"/>
          </a:p>
          <a:p>
            <a:pPr marL="228600" indent="-228600">
              <a:buAutoNum type="arabicPeriod"/>
            </a:pPr>
            <a:r>
              <a:rPr lang="en-GB" sz="1200" dirty="0" smtClean="0"/>
              <a:t>So </a:t>
            </a:r>
            <a:r>
              <a:rPr lang="en-GB" sz="1200" dirty="0"/>
              <a:t>CMU participant </a:t>
            </a:r>
            <a:r>
              <a:rPr lang="en-GB" sz="1200" dirty="0" smtClean="0"/>
              <a:t>who also is HK settlement bank has to prepare 2 accounts for 1 HK investor to segregate the two sources of RMB in compliance with regulation, for those big international commercial banks used to only support 1 currency 1 cash account for one client, now has operational limitation; for those able to support, feel nuisance on duplicate accounts.</a:t>
            </a:r>
          </a:p>
          <a:p>
            <a:pPr marL="228600" indent="-228600">
              <a:buAutoNum type="arabicPeriod"/>
            </a:pPr>
            <a:endParaRPr lang="en-GB" sz="1200" dirty="0"/>
          </a:p>
          <a:p>
            <a:r>
              <a:rPr lang="en-GB" sz="1200" dirty="0" smtClean="0"/>
              <a:t>* Refer to next slide for PBOC regulation.</a:t>
            </a:r>
          </a:p>
        </p:txBody>
      </p:sp>
      <p:cxnSp>
        <p:nvCxnSpPr>
          <p:cNvPr id="9" name="Straight Arrow Connector 8"/>
          <p:cNvCxnSpPr/>
          <p:nvPr/>
        </p:nvCxnSpPr>
        <p:spPr bwMode="auto">
          <a:xfrm flipH="1" flipV="1">
            <a:off x="3399028" y="5152607"/>
            <a:ext cx="432048" cy="283783"/>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cxnSp>
        <p:nvCxnSpPr>
          <p:cNvPr id="11" name="Straight Arrow Connector 10"/>
          <p:cNvCxnSpPr/>
          <p:nvPr/>
        </p:nvCxnSpPr>
        <p:spPr bwMode="auto">
          <a:xfrm flipH="1">
            <a:off x="3399028" y="4693215"/>
            <a:ext cx="432048" cy="28861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68" name="TextBox 67"/>
          <p:cNvSpPr txBox="1"/>
          <p:nvPr/>
        </p:nvSpPr>
        <p:spPr>
          <a:xfrm>
            <a:off x="3888507" y="4421143"/>
            <a:ext cx="5544616" cy="1569660"/>
          </a:xfrm>
          <a:prstGeom prst="rect">
            <a:avLst/>
          </a:prstGeom>
          <a:noFill/>
        </p:spPr>
        <p:txBody>
          <a:bodyPr wrap="square" rtlCol="0">
            <a:spAutoFit/>
          </a:bodyPr>
          <a:lstStyle/>
          <a:p>
            <a:r>
              <a:rPr lang="en-GB" sz="1200" b="1" dirty="0" smtClean="0"/>
              <a:t>2 sources of RMB:</a:t>
            </a:r>
          </a:p>
          <a:p>
            <a:pPr marL="228600" indent="-228600">
              <a:buAutoNum type="arabicPeriod"/>
            </a:pPr>
            <a:r>
              <a:rPr lang="en-GB" sz="1200" dirty="0" smtClean="0"/>
              <a:t>HK Investor could get offshore RMB themselves from other source to settle the bond trade. (offshore RMB FX rate, CNH)</a:t>
            </a:r>
          </a:p>
          <a:p>
            <a:pPr marL="228600" indent="-228600">
              <a:buAutoNum type="arabicPeriod"/>
            </a:pPr>
            <a:endParaRPr lang="en-GB" sz="1200" dirty="0"/>
          </a:p>
          <a:p>
            <a:pPr marL="228600" indent="-228600">
              <a:buAutoNum type="arabicPeriod"/>
            </a:pPr>
            <a:endParaRPr lang="en-GB" sz="1200" dirty="0" smtClean="0"/>
          </a:p>
          <a:p>
            <a:pPr marL="228600" indent="-228600">
              <a:buAutoNum type="arabicPeriod"/>
            </a:pPr>
            <a:r>
              <a:rPr lang="en-GB" sz="1200" dirty="0" smtClean="0"/>
              <a:t>HK Investor could also get RMB from HK settlement bank for onshore RMB FX rate, CNY.</a:t>
            </a:r>
          </a:p>
          <a:p>
            <a:endParaRPr lang="en-GB" sz="1200" dirty="0"/>
          </a:p>
        </p:txBody>
      </p:sp>
    </p:spTree>
    <p:custDataLst>
      <p:tags r:id="rId1"/>
    </p:custDataLst>
    <p:extLst>
      <p:ext uri="{BB962C8B-B14F-4D97-AF65-F5344CB8AC3E}">
        <p14:creationId xmlns:p14="http://schemas.microsoft.com/office/powerpoint/2010/main" val="31901255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27</a:t>
            </a:fld>
            <a:endParaRPr lang="en-GB" dirty="0"/>
          </a:p>
        </p:txBody>
      </p:sp>
      <p:sp>
        <p:nvSpPr>
          <p:cNvPr id="4" name="Text Placeholder 3"/>
          <p:cNvSpPr>
            <a:spLocks noGrp="1"/>
          </p:cNvSpPr>
          <p:nvPr>
            <p:ph type="body" sz="quarter" idx="12"/>
          </p:nvPr>
        </p:nvSpPr>
        <p:spPr>
          <a:xfrm>
            <a:off x="279474" y="301626"/>
            <a:ext cx="8649593" cy="576610"/>
          </a:xfrm>
        </p:spPr>
        <p:txBody>
          <a:bodyPr/>
          <a:lstStyle/>
          <a:p>
            <a:r>
              <a:rPr lang="en-GB" sz="3200" dirty="0" smtClean="0"/>
              <a:t>Bond Connect </a:t>
            </a:r>
            <a:r>
              <a:rPr lang="en-GB" sz="3200" dirty="0" smtClean="0"/>
              <a:t>Operational Challenges for Custodians</a:t>
            </a:r>
          </a:p>
        </p:txBody>
      </p:sp>
    </p:spTree>
    <p:extLst>
      <p:ext uri="{BB962C8B-B14F-4D97-AF65-F5344CB8AC3E}">
        <p14:creationId xmlns:p14="http://schemas.microsoft.com/office/powerpoint/2010/main" val="24625578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4900" y="164123"/>
            <a:ext cx="4539711" cy="463798"/>
          </a:xfrm>
        </p:spPr>
        <p:txBody>
          <a:bodyPr/>
          <a:lstStyle/>
          <a:p>
            <a:r>
              <a:rPr lang="en-US" dirty="0" smtClean="0"/>
              <a:t>Bond Connect </a:t>
            </a:r>
            <a:r>
              <a:rPr lang="en-US" dirty="0" smtClean="0"/>
              <a:t>Operational Challenges</a:t>
            </a:r>
            <a:endParaRPr lang="en-US" dirty="0"/>
          </a:p>
        </p:txBody>
      </p:sp>
      <p:cxnSp>
        <p:nvCxnSpPr>
          <p:cNvPr id="22" name="MessageLine"/>
          <p:cNvCxnSpPr/>
          <p:nvPr/>
        </p:nvCxnSpPr>
        <p:spPr bwMode="gray">
          <a:xfrm>
            <a:off x="116250" y="662211"/>
            <a:ext cx="10469001" cy="0"/>
          </a:xfrm>
          <a:prstGeom prst="line">
            <a:avLst/>
          </a:prstGeom>
          <a:solidFill>
            <a:schemeClr val="folHlink"/>
          </a:solidFill>
          <a:ln w="6350" cap="flat" cmpd="sng" algn="ctr">
            <a:solidFill>
              <a:srgbClr val="97999B"/>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Slide Number Placeholder 2"/>
          <p:cNvSpPr txBox="1">
            <a:spLocks/>
          </p:cNvSpPr>
          <p:nvPr/>
        </p:nvSpPr>
        <p:spPr>
          <a:xfrm>
            <a:off x="9823251" y="5592196"/>
            <a:ext cx="762000" cy="228600"/>
          </a:xfrm>
          <a:prstGeom prst="rect">
            <a:avLst/>
          </a:prstGeom>
        </p:spPr>
        <p:txBody>
          <a:bodyPr/>
          <a:lstStyle>
            <a:defPPr>
              <a:defRPr lang="en-GB"/>
            </a:defPPr>
            <a:lvl1pPr algn="l" rtl="0" eaLnBrk="0" fontAlgn="base" hangingPunct="0">
              <a:spcBef>
                <a:spcPct val="0"/>
              </a:spcBef>
              <a:spcAft>
                <a:spcPct val="0"/>
              </a:spcAft>
              <a:defRPr sz="2800" kern="1200">
                <a:solidFill>
                  <a:schemeClr val="tx1"/>
                </a:solidFill>
                <a:latin typeface="Arial" charset="0"/>
                <a:ea typeface="+mn-ea"/>
                <a:cs typeface="+mn-cs"/>
              </a:defRPr>
            </a:lvl1pPr>
            <a:lvl2pPr marL="539856" algn="l" rtl="0" eaLnBrk="0" fontAlgn="base" hangingPunct="0">
              <a:spcBef>
                <a:spcPct val="0"/>
              </a:spcBef>
              <a:spcAft>
                <a:spcPct val="0"/>
              </a:spcAft>
              <a:defRPr sz="2800" kern="1200">
                <a:solidFill>
                  <a:schemeClr val="tx1"/>
                </a:solidFill>
                <a:latin typeface="Arial" charset="0"/>
                <a:ea typeface="+mn-ea"/>
                <a:cs typeface="+mn-cs"/>
              </a:defRPr>
            </a:lvl2pPr>
            <a:lvl3pPr marL="1079708" algn="l" rtl="0" eaLnBrk="0" fontAlgn="base" hangingPunct="0">
              <a:spcBef>
                <a:spcPct val="0"/>
              </a:spcBef>
              <a:spcAft>
                <a:spcPct val="0"/>
              </a:spcAft>
              <a:defRPr sz="2800" kern="1200">
                <a:solidFill>
                  <a:schemeClr val="tx1"/>
                </a:solidFill>
                <a:latin typeface="Arial" charset="0"/>
                <a:ea typeface="+mn-ea"/>
                <a:cs typeface="+mn-cs"/>
              </a:defRPr>
            </a:lvl3pPr>
            <a:lvl4pPr marL="1619564" algn="l" rtl="0" eaLnBrk="0" fontAlgn="base" hangingPunct="0">
              <a:spcBef>
                <a:spcPct val="0"/>
              </a:spcBef>
              <a:spcAft>
                <a:spcPct val="0"/>
              </a:spcAft>
              <a:defRPr sz="2800" kern="1200">
                <a:solidFill>
                  <a:schemeClr val="tx1"/>
                </a:solidFill>
                <a:latin typeface="Arial" charset="0"/>
                <a:ea typeface="+mn-ea"/>
                <a:cs typeface="+mn-cs"/>
              </a:defRPr>
            </a:lvl4pPr>
            <a:lvl5pPr marL="2159418" algn="l" rtl="0" eaLnBrk="0" fontAlgn="base" hangingPunct="0">
              <a:spcBef>
                <a:spcPct val="0"/>
              </a:spcBef>
              <a:spcAft>
                <a:spcPct val="0"/>
              </a:spcAft>
              <a:defRPr sz="2800" kern="1200">
                <a:solidFill>
                  <a:schemeClr val="tx1"/>
                </a:solidFill>
                <a:latin typeface="Arial" charset="0"/>
                <a:ea typeface="+mn-ea"/>
                <a:cs typeface="+mn-cs"/>
              </a:defRPr>
            </a:lvl5pPr>
            <a:lvl6pPr marL="2699273" algn="l" defTabSz="1079708" rtl="0" eaLnBrk="1" latinLnBrk="0" hangingPunct="1">
              <a:defRPr sz="2800" kern="1200">
                <a:solidFill>
                  <a:schemeClr val="tx1"/>
                </a:solidFill>
                <a:latin typeface="Arial" charset="0"/>
                <a:ea typeface="+mn-ea"/>
                <a:cs typeface="+mn-cs"/>
              </a:defRPr>
            </a:lvl6pPr>
            <a:lvl7pPr marL="3239127" algn="l" defTabSz="1079708" rtl="0" eaLnBrk="1" latinLnBrk="0" hangingPunct="1">
              <a:defRPr sz="2800" kern="1200">
                <a:solidFill>
                  <a:schemeClr val="tx1"/>
                </a:solidFill>
                <a:latin typeface="Arial" charset="0"/>
                <a:ea typeface="+mn-ea"/>
                <a:cs typeface="+mn-cs"/>
              </a:defRPr>
            </a:lvl7pPr>
            <a:lvl8pPr marL="3778982" algn="l" defTabSz="1079708" rtl="0" eaLnBrk="1" latinLnBrk="0" hangingPunct="1">
              <a:defRPr sz="2800" kern="1200">
                <a:solidFill>
                  <a:schemeClr val="tx1"/>
                </a:solidFill>
                <a:latin typeface="Arial" charset="0"/>
                <a:ea typeface="+mn-ea"/>
                <a:cs typeface="+mn-cs"/>
              </a:defRPr>
            </a:lvl8pPr>
            <a:lvl9pPr marL="4318837" algn="l" defTabSz="1079708" rtl="0" eaLnBrk="1" latinLnBrk="0" hangingPunct="1">
              <a:defRPr sz="2800" kern="1200">
                <a:solidFill>
                  <a:schemeClr val="tx1"/>
                </a:solidFill>
                <a:latin typeface="Arial" charset="0"/>
                <a:ea typeface="+mn-ea"/>
                <a:cs typeface="+mn-cs"/>
              </a:defRPr>
            </a:lvl9pPr>
          </a:lstStyle>
          <a:p>
            <a:pPr algn="r"/>
            <a:fld id="{F17889F7-7963-4A16-ADF8-FEE4D97DC541}" type="slidenum">
              <a:rPr lang="en-GB" sz="800" smtClean="0"/>
              <a:pPr algn="r"/>
              <a:t>28</a:t>
            </a:fld>
            <a:endParaRPr lang="en-GB" sz="8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2203" y="970020"/>
            <a:ext cx="8940304" cy="4736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Placeholder 3"/>
          <p:cNvSpPr txBox="1">
            <a:spLocks/>
          </p:cNvSpPr>
          <p:nvPr/>
        </p:nvSpPr>
        <p:spPr>
          <a:xfrm>
            <a:off x="8929067" y="5561971"/>
            <a:ext cx="3100196" cy="289050"/>
          </a:xfrm>
          <a:prstGeom prst="rect">
            <a:avLst/>
          </a:prstGeom>
        </p:spPr>
        <p:txBody>
          <a:bodyPr/>
          <a:lst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35" indent="-251183"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74" indent="-215567" algn="l" rtl="0" eaLnBrk="1" fontAlgn="base" hangingPunct="1">
              <a:spcBef>
                <a:spcPct val="20000"/>
              </a:spcBef>
              <a:spcAft>
                <a:spcPct val="0"/>
              </a:spcAft>
              <a:buFont typeface="Courier New" panose="02070309020205020404" pitchFamily="49" charset="0"/>
              <a:buChar char="o"/>
              <a:defRPr sz="1400">
                <a:solidFill>
                  <a:schemeClr val="tx2"/>
                </a:solidFill>
                <a:latin typeface="+mn-lt"/>
              </a:defRPr>
            </a:lvl3pPr>
            <a:lvl4pPr marL="1212799" indent="-269926" algn="l" rtl="0" eaLnBrk="1" fontAlgn="base" hangingPunct="1">
              <a:spcBef>
                <a:spcPct val="20000"/>
              </a:spcBef>
              <a:spcAft>
                <a:spcPct val="0"/>
              </a:spcAft>
              <a:buChar char="–"/>
              <a:defRPr sz="14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a:lstStyle>
          <a:p>
            <a:r>
              <a:rPr lang="en-GB" sz="1000" b="0" i="1" kern="0" dirty="0" smtClean="0"/>
              <a:t>Source</a:t>
            </a:r>
            <a:r>
              <a:rPr lang="en-GB" sz="1000" b="0" i="1" kern="0" dirty="0" smtClean="0"/>
              <a:t>: </a:t>
            </a:r>
            <a:r>
              <a:rPr lang="en-GB" sz="1000" b="0" i="1" kern="0" dirty="0" smtClean="0"/>
              <a:t>State Street</a:t>
            </a:r>
            <a:endParaRPr lang="en-GB" sz="1000" b="0" i="1" kern="0" dirty="0"/>
          </a:p>
        </p:txBody>
      </p:sp>
    </p:spTree>
    <p:custDataLst>
      <p:tags r:id="rId1"/>
    </p:custDataLst>
    <p:extLst>
      <p:ext uri="{BB962C8B-B14F-4D97-AF65-F5344CB8AC3E}">
        <p14:creationId xmlns:p14="http://schemas.microsoft.com/office/powerpoint/2010/main" val="42871238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29</a:t>
            </a:fld>
            <a:endParaRPr lang="en-GB" dirty="0"/>
          </a:p>
        </p:txBody>
      </p:sp>
      <p:sp>
        <p:nvSpPr>
          <p:cNvPr id="4" name="Text Placeholder 3"/>
          <p:cNvSpPr>
            <a:spLocks noGrp="1"/>
          </p:cNvSpPr>
          <p:nvPr>
            <p:ph type="body" sz="quarter" idx="12"/>
          </p:nvPr>
        </p:nvSpPr>
        <p:spPr>
          <a:xfrm>
            <a:off x="279474" y="301626"/>
            <a:ext cx="8649593" cy="576610"/>
          </a:xfrm>
        </p:spPr>
        <p:txBody>
          <a:bodyPr/>
          <a:lstStyle/>
          <a:p>
            <a:endParaRPr lang="en-GB" sz="3200" dirty="0" smtClean="0"/>
          </a:p>
          <a:p>
            <a:endParaRPr lang="en-GB" sz="3200" dirty="0"/>
          </a:p>
          <a:p>
            <a:endParaRPr lang="en-GB" sz="3200" dirty="0" smtClean="0"/>
          </a:p>
          <a:p>
            <a:endParaRPr lang="en-GB" sz="3200" dirty="0"/>
          </a:p>
          <a:p>
            <a:pPr algn="ctr"/>
            <a:r>
              <a:rPr lang="en-GB" sz="3200" dirty="0" smtClean="0"/>
              <a:t>…. FOR DISCUSSION ….</a:t>
            </a:r>
            <a:endParaRPr lang="en-GB" sz="3200" i="1" dirty="0"/>
          </a:p>
        </p:txBody>
      </p:sp>
    </p:spTree>
    <p:extLst>
      <p:ext uri="{BB962C8B-B14F-4D97-AF65-F5344CB8AC3E}">
        <p14:creationId xmlns:p14="http://schemas.microsoft.com/office/powerpoint/2010/main" val="3415283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3</a:t>
            </a:fld>
            <a:endParaRPr lang="en-GB" dirty="0"/>
          </a:p>
        </p:txBody>
      </p:sp>
      <p:sp>
        <p:nvSpPr>
          <p:cNvPr id="4" name="Text Placeholder 3"/>
          <p:cNvSpPr>
            <a:spLocks noGrp="1"/>
          </p:cNvSpPr>
          <p:nvPr>
            <p:ph type="body" sz="quarter" idx="12"/>
          </p:nvPr>
        </p:nvSpPr>
        <p:spPr/>
        <p:txBody>
          <a:bodyPr/>
          <a:lstStyle/>
          <a:p>
            <a:r>
              <a:rPr lang="en-GB" sz="3600" dirty="0"/>
              <a:t>Business Background </a:t>
            </a:r>
            <a:endParaRPr lang="en-GB" sz="3600" dirty="0"/>
          </a:p>
        </p:txBody>
      </p:sp>
    </p:spTree>
    <p:extLst>
      <p:ext uri="{BB962C8B-B14F-4D97-AF65-F5344CB8AC3E}">
        <p14:creationId xmlns:p14="http://schemas.microsoft.com/office/powerpoint/2010/main" val="1382728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smtClean="0"/>
              <a:t>Power Point template - You can edit footer content by going into 'Insert' tab &gt; 'Header &amp; Footer'</a:t>
            </a:r>
            <a:endParaRPr lang="en-GB" dirty="0"/>
          </a:p>
        </p:txBody>
      </p:sp>
      <p:sp>
        <p:nvSpPr>
          <p:cNvPr id="3" name="Slide Number Placeholder 2"/>
          <p:cNvSpPr>
            <a:spLocks noGrp="1"/>
          </p:cNvSpPr>
          <p:nvPr>
            <p:ph type="sldNum" sz="quarter" idx="4"/>
          </p:nvPr>
        </p:nvSpPr>
        <p:spPr/>
        <p:txBody>
          <a:bodyPr/>
          <a:lstStyle/>
          <a:p>
            <a:fld id="{F17889F7-7963-4A16-ADF8-FEE4D97DC541}" type="slidenum">
              <a:rPr lang="en-GB" smtClean="0"/>
              <a:pPr/>
              <a:t>30</a:t>
            </a:fld>
            <a:endParaRPr lang="en-GB" dirty="0"/>
          </a:p>
        </p:txBody>
      </p:sp>
      <p:sp>
        <p:nvSpPr>
          <p:cNvPr id="4" name="Slide Number Placeholder 1"/>
          <p:cNvSpPr txBox="1">
            <a:spLocks/>
          </p:cNvSpPr>
          <p:nvPr/>
        </p:nvSpPr>
        <p:spPr bwMode="auto">
          <a:xfrm>
            <a:off x="9823251" y="5690195"/>
            <a:ext cx="762000" cy="228600"/>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marL="0" indent="0" algn="l" rtl="0" eaLnBrk="1" fontAlgn="base" hangingPunct="1">
              <a:spcBef>
                <a:spcPct val="20000"/>
              </a:spcBef>
              <a:spcAft>
                <a:spcPct val="0"/>
              </a:spcAft>
              <a:buFont typeface="Arial" panose="020B0604020202020204" pitchFamily="34" charset="0"/>
              <a:buNone/>
              <a:defRPr sz="1400" b="1" baseline="0">
                <a:solidFill>
                  <a:schemeClr val="tx2"/>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1200150" indent="-285750"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371600" indent="0" algn="l" rtl="0" eaLnBrk="1" fontAlgn="base" hangingPunct="1">
              <a:spcBef>
                <a:spcPct val="20000"/>
              </a:spcBef>
              <a:spcAft>
                <a:spcPct val="0"/>
              </a:spcAft>
              <a:buFont typeface="+mj-lt"/>
              <a:buNone/>
              <a:defRPr sz="1400">
                <a:solidFill>
                  <a:schemeClr val="tx2"/>
                </a:solidFill>
                <a:latin typeface="+mn-lt"/>
              </a:defRPr>
            </a:lvl4pPr>
            <a:lvl5pPr marL="1828800" indent="0" algn="l" rtl="0" eaLnBrk="1" fontAlgn="base" hangingPunct="1">
              <a:spcBef>
                <a:spcPct val="20000"/>
              </a:spcBef>
              <a:spcAft>
                <a:spcPct val="0"/>
              </a:spcAft>
              <a:buFont typeface="Wingdings" panose="05000000000000000000" pitchFamily="2" charset="2"/>
              <a:buNone/>
              <a:defRPr sz="1400">
                <a:solidFill>
                  <a:schemeClr val="tx2"/>
                </a:solidFill>
                <a:latin typeface="+mn-lt"/>
              </a:defRPr>
            </a:lvl5pPr>
            <a:lvl6pPr marL="2286000" indent="0" algn="l" rtl="0" eaLnBrk="1" fontAlgn="base" hangingPunct="1">
              <a:spcBef>
                <a:spcPct val="20000"/>
              </a:spcBef>
              <a:spcAft>
                <a:spcPct val="0"/>
              </a:spcAft>
              <a:buNone/>
              <a:defRPr sz="1400">
                <a:solidFill>
                  <a:srgbClr val="000000"/>
                </a:solidFill>
                <a:latin typeface="+mn-lt"/>
              </a:defRPr>
            </a:lvl6pPr>
            <a:lvl7pPr marL="2743200" indent="0" algn="l" rtl="0" eaLnBrk="1" fontAlgn="base" hangingPunct="1">
              <a:spcBef>
                <a:spcPct val="20000"/>
              </a:spcBef>
              <a:spcAft>
                <a:spcPct val="0"/>
              </a:spcAft>
              <a:buNone/>
              <a:defRPr sz="1400">
                <a:solidFill>
                  <a:srgbClr val="000000"/>
                </a:solidFill>
                <a:latin typeface="+mn-lt"/>
              </a:defRPr>
            </a:lvl7pPr>
            <a:lvl8pPr marL="3200400" indent="0" algn="l" rtl="0" eaLnBrk="1" fontAlgn="base" hangingPunct="1">
              <a:spcBef>
                <a:spcPct val="20000"/>
              </a:spcBef>
              <a:spcAft>
                <a:spcPct val="0"/>
              </a:spcAft>
              <a:buNone/>
              <a:defRPr sz="1400">
                <a:solidFill>
                  <a:srgbClr val="000000"/>
                </a:solidFill>
                <a:latin typeface="+mn-lt"/>
              </a:defRPr>
            </a:lvl8pPr>
            <a:lvl9pPr marL="3657600" indent="0" algn="l" rtl="0" eaLnBrk="1" fontAlgn="base" hangingPunct="1">
              <a:spcBef>
                <a:spcPct val="20000"/>
              </a:spcBef>
              <a:spcAft>
                <a:spcPct val="0"/>
              </a:spcAft>
              <a:buNone/>
              <a:defRPr sz="1400">
                <a:solidFill>
                  <a:srgbClr val="000000"/>
                </a:solidFill>
                <a:latin typeface="+mn-lt"/>
              </a:defRPr>
            </a:lvl9pPr>
          </a:lstStyle>
          <a:p>
            <a:pPr algn="r"/>
            <a:fld id="{F17889F7-7963-4A16-ADF8-FEE4D97DC541}" type="slidenum">
              <a:rPr lang="en-GB" sz="800" b="0" kern="0" smtClean="0">
                <a:solidFill>
                  <a:schemeClr val="bg1"/>
                </a:solidFill>
              </a:rPr>
              <a:pPr algn="r"/>
              <a:t>30</a:t>
            </a:fld>
            <a:endParaRPr lang="en-GB" sz="800" b="0" kern="0" dirty="0">
              <a:solidFill>
                <a:schemeClr val="bg1"/>
              </a:solidFill>
            </a:endParaRPr>
          </a:p>
        </p:txBody>
      </p:sp>
    </p:spTree>
    <p:extLst>
      <p:ext uri="{BB962C8B-B14F-4D97-AF65-F5344CB8AC3E}">
        <p14:creationId xmlns:p14="http://schemas.microsoft.com/office/powerpoint/2010/main" val="2403136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
          <p:cNvSpPr>
            <a:spLocks noChangeArrowheads="1"/>
          </p:cNvSpPr>
          <p:nvPr/>
        </p:nvSpPr>
        <p:spPr bwMode="auto">
          <a:xfrm>
            <a:off x="5368931" y="5704387"/>
            <a:ext cx="434304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nchor="b">
            <a:spAutoFit/>
          </a:bodyPr>
          <a:lstStyle/>
          <a:p>
            <a:pPr marL="114300" indent="-114300" algn="l">
              <a:buFont typeface="Symbol" pitchFamily="18" charset="2"/>
              <a:buNone/>
              <a:defRPr/>
            </a:pPr>
            <a:r>
              <a:rPr lang="en-US" altLang="zh-CN" sz="800" i="1" dirty="0">
                <a:latin typeface="Calibri" panose="020F0502020204030204" pitchFamily="34" charset="0"/>
                <a:cs typeface="Calibri" panose="020F0502020204030204" pitchFamily="34" charset="0"/>
              </a:rPr>
              <a:t>Source: </a:t>
            </a:r>
            <a:r>
              <a:rPr lang="en-US" altLang="zh-CN" sz="800" i="1" dirty="0" smtClean="0">
                <a:latin typeface="Calibri" panose="020F0502020204030204" pitchFamily="34" charset="0"/>
                <a:cs typeface="Calibri" panose="020F0502020204030204" pitchFamily="34" charset="0"/>
              </a:rPr>
              <a:t>SSE, SZSE as of Mar 2018</a:t>
            </a:r>
            <a:endParaRPr lang="en-US" altLang="zh-CN" sz="800" i="1" dirty="0">
              <a:latin typeface="Calibri" panose="020F0502020204030204" pitchFamily="34" charset="0"/>
              <a:cs typeface="Calibri" panose="020F0502020204030204" pitchFamily="34" charset="0"/>
            </a:endParaRPr>
          </a:p>
        </p:txBody>
      </p:sp>
      <p:sp>
        <p:nvSpPr>
          <p:cNvPr id="21" name="Rectangle 20"/>
          <p:cNvSpPr/>
          <p:nvPr/>
        </p:nvSpPr>
        <p:spPr>
          <a:xfrm>
            <a:off x="5188038" y="548869"/>
            <a:ext cx="5397213" cy="246221"/>
          </a:xfrm>
          <a:prstGeom prst="rect">
            <a:avLst/>
          </a:prstGeom>
        </p:spPr>
        <p:txBody>
          <a:bodyPr>
            <a:spAutoFit/>
          </a:bodyPr>
          <a:lstStyle/>
          <a:p>
            <a:pPr algn="l" defTabSz="1838325">
              <a:spcBef>
                <a:spcPts val="0"/>
              </a:spcBef>
              <a:buClr>
                <a:srgbClr val="97999B"/>
              </a:buClr>
              <a:buSzPct val="100000"/>
              <a:defRPr/>
            </a:pPr>
            <a:r>
              <a:rPr lang="en-US" sz="1000" b="1" dirty="0">
                <a:solidFill>
                  <a:srgbClr val="00BDF2"/>
                </a:solidFill>
                <a:latin typeface="Calibri" panose="020F0502020204030204" pitchFamily="34" charset="0"/>
                <a:cs typeface="Calibri" panose="020F0502020204030204" pitchFamily="34" charset="0"/>
              </a:rPr>
              <a:t>China Stock Market is the </a:t>
            </a:r>
            <a:r>
              <a:rPr lang="en-US" sz="1000" b="1" dirty="0" smtClean="0">
                <a:solidFill>
                  <a:srgbClr val="00BDF2"/>
                </a:solidFill>
                <a:latin typeface="Calibri" panose="020F0502020204030204" pitchFamily="34" charset="0"/>
                <a:cs typeface="Calibri" panose="020F0502020204030204" pitchFamily="34" charset="0"/>
              </a:rPr>
              <a:t>2nd </a:t>
            </a:r>
            <a:r>
              <a:rPr lang="en-US" sz="1000" b="1" dirty="0">
                <a:solidFill>
                  <a:srgbClr val="00BDF2"/>
                </a:solidFill>
                <a:latin typeface="Calibri" panose="020F0502020204030204" pitchFamily="34" charset="0"/>
                <a:cs typeface="Calibri" panose="020F0502020204030204" pitchFamily="34" charset="0"/>
              </a:rPr>
              <a:t>largest </a:t>
            </a:r>
            <a:r>
              <a:rPr lang="en-US" sz="1000" b="1" dirty="0" smtClean="0">
                <a:solidFill>
                  <a:srgbClr val="00BDF2"/>
                </a:solidFill>
                <a:latin typeface="Calibri" panose="020F0502020204030204" pitchFamily="34" charset="0"/>
                <a:cs typeface="Calibri" panose="020F0502020204030204" pitchFamily="34" charset="0"/>
              </a:rPr>
              <a:t>worldwide</a:t>
            </a:r>
            <a:endParaRPr lang="en-US" sz="1000" b="1" dirty="0">
              <a:solidFill>
                <a:srgbClr val="00BDF2"/>
              </a:solidFill>
              <a:latin typeface="Calibri" panose="020F0502020204030204" pitchFamily="34" charset="0"/>
              <a:cs typeface="Calibri" panose="020F0502020204030204" pitchFamily="34" charset="0"/>
            </a:endParaRPr>
          </a:p>
        </p:txBody>
      </p:sp>
      <p:sp>
        <p:nvSpPr>
          <p:cNvPr id="2" name="Rectangle 1"/>
          <p:cNvSpPr/>
          <p:nvPr/>
        </p:nvSpPr>
        <p:spPr>
          <a:xfrm>
            <a:off x="6367401" y="782971"/>
            <a:ext cx="3950109" cy="400110"/>
          </a:xfrm>
          <a:prstGeom prst="rect">
            <a:avLst/>
          </a:prstGeom>
        </p:spPr>
        <p:txBody>
          <a:bodyPr>
            <a:spAutoFit/>
          </a:bodyPr>
          <a:lstStyle/>
          <a:p>
            <a:pPr algn="l">
              <a:spcBef>
                <a:spcPts val="975"/>
              </a:spcBef>
              <a:defRPr/>
            </a:pPr>
            <a:r>
              <a:rPr lang="en-US" sz="1000" b="1" dirty="0">
                <a:solidFill>
                  <a:schemeClr val="accent1"/>
                </a:solidFill>
                <a:latin typeface="Calibri" panose="020F0502020204030204" pitchFamily="34" charset="0"/>
                <a:cs typeface="Calibri" panose="020F0502020204030204" pitchFamily="34" charset="0"/>
              </a:rPr>
              <a:t>Global Exchange Market Capitalization</a:t>
            </a:r>
            <a:br>
              <a:rPr lang="en-US" sz="1000" b="1" dirty="0">
                <a:solidFill>
                  <a:schemeClr val="accent1"/>
                </a:solidFill>
                <a:latin typeface="Calibri" panose="020F0502020204030204" pitchFamily="34" charset="0"/>
                <a:cs typeface="Calibri" panose="020F0502020204030204" pitchFamily="34" charset="0"/>
              </a:rPr>
            </a:br>
            <a:r>
              <a:rPr lang="en-US" sz="1000" dirty="0" smtClean="0">
                <a:solidFill>
                  <a:schemeClr val="accent1"/>
                </a:solidFill>
                <a:latin typeface="Calibri" panose="020F0502020204030204" pitchFamily="34" charset="0"/>
                <a:cs typeface="Calibri" panose="020F0502020204030204" pitchFamily="34" charset="0"/>
              </a:rPr>
              <a:t>April 2018, </a:t>
            </a:r>
            <a:r>
              <a:rPr lang="en-US" sz="1000" dirty="0">
                <a:solidFill>
                  <a:schemeClr val="accent1"/>
                </a:solidFill>
                <a:latin typeface="Calibri" panose="020F0502020204030204" pitchFamily="34" charset="0"/>
                <a:cs typeface="Calibri" panose="020F0502020204030204" pitchFamily="34" charset="0"/>
              </a:rPr>
              <a:t>in USD trillion</a:t>
            </a:r>
          </a:p>
        </p:txBody>
      </p:sp>
      <p:sp>
        <p:nvSpPr>
          <p:cNvPr id="34" name="Content Placeholder 8"/>
          <p:cNvSpPr txBox="1">
            <a:spLocks/>
          </p:cNvSpPr>
          <p:nvPr/>
        </p:nvSpPr>
        <p:spPr bwMode="gray">
          <a:xfrm>
            <a:off x="166175" y="963579"/>
            <a:ext cx="4960139" cy="461665"/>
          </a:xfrm>
          <a:prstGeom prst="rect">
            <a:avLst/>
          </a:prstGeom>
        </p:spPr>
        <p:txBody>
          <a:bodyPr wrap="square" lIns="0" tIns="0" rIns="0" bIns="0">
            <a:spAutoFit/>
          </a:bodyPr>
          <a:lstStyle>
            <a:lvl1pPr marL="171450" indent="-171450" algn="l" defTabSz="1838325" rtl="0" eaLnBrk="1" fontAlgn="base" hangingPunct="1">
              <a:spcBef>
                <a:spcPct val="75000"/>
              </a:spcBef>
              <a:spcAft>
                <a:spcPct val="0"/>
              </a:spcAft>
              <a:buClr>
                <a:srgbClr val="97999B"/>
              </a:buClr>
              <a:buSzPct val="100000"/>
              <a:buFont typeface="Symbol"/>
              <a:buChar char="·"/>
              <a:defRPr sz="1400" b="0">
                <a:solidFill>
                  <a:srgbClr val="53565A"/>
                </a:solidFill>
                <a:latin typeface="+mn-lt"/>
                <a:ea typeface="+mn-ea"/>
                <a:cs typeface="+mn-cs"/>
              </a:defRPr>
            </a:lvl1pPr>
            <a:lvl2pPr marL="342900" indent="-171450" algn="l" defTabSz="1838325" rtl="0" eaLnBrk="1" fontAlgn="base" hangingPunct="1">
              <a:spcBef>
                <a:spcPct val="25000"/>
              </a:spcBef>
              <a:spcAft>
                <a:spcPct val="0"/>
              </a:spcAft>
              <a:buClr>
                <a:srgbClr val="97999B"/>
              </a:buClr>
              <a:buSzPct val="100000"/>
              <a:buFont typeface="Arial"/>
              <a:buChar char="–"/>
              <a:defRPr sz="1400" b="0">
                <a:solidFill>
                  <a:srgbClr val="53565A"/>
                </a:solidFill>
                <a:latin typeface="+mn-lt"/>
                <a:ea typeface="+mn-ea"/>
                <a:cs typeface="+mn-cs"/>
              </a:defRPr>
            </a:lvl2pPr>
            <a:lvl3pPr marL="514350" indent="-171450" algn="l" defTabSz="1838325" rtl="0" eaLnBrk="1" fontAlgn="base" hangingPunct="1">
              <a:spcBef>
                <a:spcPct val="25000"/>
              </a:spcBef>
              <a:spcAft>
                <a:spcPct val="0"/>
              </a:spcAft>
              <a:buClr>
                <a:srgbClr val="97999B"/>
              </a:buClr>
              <a:buSzPct val="100000"/>
              <a:buFont typeface="Symbol"/>
              <a:buChar char="·"/>
              <a:defRPr sz="1400" b="0">
                <a:solidFill>
                  <a:srgbClr val="53565A"/>
                </a:solidFill>
                <a:latin typeface="+mn-lt"/>
                <a:ea typeface="+mn-ea"/>
                <a:cs typeface="+mn-cs"/>
              </a:defRPr>
            </a:lvl3pPr>
            <a:lvl4pPr marL="685800" indent="-171450" algn="l" defTabSz="1838325" rtl="0" eaLnBrk="1" fontAlgn="base" hangingPunct="1">
              <a:spcBef>
                <a:spcPct val="25000"/>
              </a:spcBef>
              <a:spcAft>
                <a:spcPct val="0"/>
              </a:spcAft>
              <a:buClr>
                <a:srgbClr val="97999B"/>
              </a:buClr>
              <a:buSzPct val="100000"/>
              <a:buFont typeface="Arial"/>
              <a:buChar char="–"/>
              <a:defRPr sz="1400" b="0">
                <a:solidFill>
                  <a:srgbClr val="53565A"/>
                </a:solidFill>
                <a:latin typeface="+mn-lt"/>
                <a:ea typeface="+mn-ea"/>
                <a:cs typeface="+mn-cs"/>
              </a:defRPr>
            </a:lvl4pPr>
            <a:lvl5pPr marL="857250" indent="-171450" algn="l" defTabSz="1838325" rtl="0" eaLnBrk="1" fontAlgn="base" hangingPunct="1">
              <a:spcBef>
                <a:spcPct val="25000"/>
              </a:spcBef>
              <a:spcAft>
                <a:spcPct val="0"/>
              </a:spcAft>
              <a:buClr>
                <a:srgbClr val="97999B"/>
              </a:buClr>
              <a:buSzPct val="100000"/>
              <a:buFont typeface="Symbol"/>
              <a:buChar char="·"/>
              <a:defRPr sz="1400" b="0">
                <a:solidFill>
                  <a:srgbClr val="53565A"/>
                </a:solidFill>
                <a:latin typeface="+mn-lt"/>
                <a:ea typeface="+mn-ea"/>
                <a:cs typeface="+mn-cs"/>
              </a:defRPr>
            </a:lvl5pPr>
            <a:lvl6pPr marL="1028700" indent="-171450" algn="l" defTabSz="1838325" rtl="0" eaLnBrk="1" fontAlgn="base" hangingPunct="1">
              <a:spcBef>
                <a:spcPct val="25000"/>
              </a:spcBef>
              <a:spcAft>
                <a:spcPct val="0"/>
              </a:spcAft>
              <a:buClr>
                <a:srgbClr val="97999B"/>
              </a:buClr>
              <a:buSzPct val="100000"/>
              <a:buFont typeface="Arial"/>
              <a:buChar char="–"/>
              <a:defRPr sz="1400" b="0">
                <a:solidFill>
                  <a:srgbClr val="53565A"/>
                </a:solidFill>
                <a:latin typeface="+mn-lt"/>
                <a:ea typeface="+mn-ea"/>
                <a:cs typeface="+mn-cs"/>
              </a:defRPr>
            </a:lvl6pPr>
            <a:lvl7pPr marL="1200150" indent="-171450" algn="l" defTabSz="1838325" rtl="0" eaLnBrk="1" fontAlgn="base" hangingPunct="1">
              <a:spcBef>
                <a:spcPct val="25000"/>
              </a:spcBef>
              <a:spcAft>
                <a:spcPct val="0"/>
              </a:spcAft>
              <a:buClr>
                <a:srgbClr val="97999B"/>
              </a:buClr>
              <a:buSzPct val="100000"/>
              <a:buFont typeface="Symbol"/>
              <a:buChar char="·"/>
              <a:defRPr sz="1400" b="0">
                <a:solidFill>
                  <a:srgbClr val="53565A"/>
                </a:solidFill>
                <a:latin typeface="+mn-lt"/>
                <a:ea typeface="+mn-ea"/>
                <a:cs typeface="+mn-cs"/>
              </a:defRPr>
            </a:lvl7pPr>
            <a:lvl8pPr marL="1371600" indent="-171450" algn="l" defTabSz="1838325" rtl="0" eaLnBrk="1" fontAlgn="base" hangingPunct="1">
              <a:spcBef>
                <a:spcPct val="25000"/>
              </a:spcBef>
              <a:spcAft>
                <a:spcPct val="0"/>
              </a:spcAft>
              <a:buClr>
                <a:srgbClr val="97999B"/>
              </a:buClr>
              <a:buSzPct val="100000"/>
              <a:buFont typeface="Arial"/>
              <a:buChar char="–"/>
              <a:defRPr sz="1400" b="0">
                <a:solidFill>
                  <a:srgbClr val="53565A"/>
                </a:solidFill>
                <a:latin typeface="+mn-lt"/>
                <a:ea typeface="+mn-ea"/>
                <a:cs typeface="+mn-cs"/>
              </a:defRPr>
            </a:lvl8pPr>
            <a:lvl9pPr marL="1543050" indent="-171450" algn="l" defTabSz="1838325" rtl="0" eaLnBrk="1" fontAlgn="base" hangingPunct="1">
              <a:spcBef>
                <a:spcPct val="25000"/>
              </a:spcBef>
              <a:spcAft>
                <a:spcPct val="0"/>
              </a:spcAft>
              <a:buClr>
                <a:srgbClr val="97999B"/>
              </a:buClr>
              <a:buSzPct val="100000"/>
              <a:buFont typeface="Symbol"/>
              <a:buChar char="·"/>
              <a:defRPr sz="1400" b="0">
                <a:solidFill>
                  <a:srgbClr val="53565A"/>
                </a:solidFill>
                <a:latin typeface="+mn-lt"/>
                <a:ea typeface="+mn-ea"/>
                <a:cs typeface="+mn-cs"/>
              </a:defRPr>
            </a:lvl9pPr>
          </a:lstStyle>
          <a:p>
            <a:pPr marL="0" indent="0">
              <a:spcBef>
                <a:spcPts val="0"/>
              </a:spcBef>
              <a:buNone/>
            </a:pPr>
            <a:r>
              <a:rPr lang="en-US" sz="1000" b="1" dirty="0">
                <a:solidFill>
                  <a:srgbClr val="00BDF2"/>
                </a:solidFill>
                <a:latin typeface="Calibri" panose="020F0502020204030204" pitchFamily="34" charset="0"/>
                <a:cs typeface="Calibri" panose="020F0502020204030204" pitchFamily="34" charset="0"/>
              </a:rPr>
              <a:t>Top 8</a:t>
            </a:r>
            <a:r>
              <a:rPr lang="en-US" sz="1000" b="1" dirty="0" smtClean="0">
                <a:solidFill>
                  <a:srgbClr val="00BDF2"/>
                </a:solidFill>
                <a:latin typeface="Calibri" panose="020F0502020204030204" pitchFamily="34" charset="0"/>
                <a:cs typeface="Calibri" panose="020F0502020204030204" pitchFamily="34" charset="0"/>
              </a:rPr>
              <a:t> Currency </a:t>
            </a:r>
            <a:r>
              <a:rPr lang="en-US" sz="1000" b="1" dirty="0">
                <a:solidFill>
                  <a:srgbClr val="00BDF2"/>
                </a:solidFill>
                <a:latin typeface="Calibri" panose="020F0502020204030204" pitchFamily="34" charset="0"/>
                <a:cs typeface="Calibri" panose="020F0502020204030204" pitchFamily="34" charset="0"/>
              </a:rPr>
              <a:t>in Global Payments</a:t>
            </a:r>
          </a:p>
          <a:p>
            <a:pPr marL="0" indent="0">
              <a:spcBef>
                <a:spcPts val="0"/>
              </a:spcBef>
              <a:buNone/>
            </a:pPr>
            <a:r>
              <a:rPr lang="en-US" altLang="en-US" sz="1000" dirty="0" smtClean="0">
                <a:solidFill>
                  <a:schemeClr val="tx1"/>
                </a:solidFill>
                <a:latin typeface="Calibri" panose="020F0502020204030204" pitchFamily="34" charset="0"/>
                <a:cs typeface="Calibri" panose="020F0502020204030204" pitchFamily="34" charset="0"/>
              </a:rPr>
              <a:t>The successful RMB </a:t>
            </a:r>
            <a:r>
              <a:rPr lang="en-US" altLang="en-US" sz="1000" dirty="0">
                <a:solidFill>
                  <a:schemeClr val="tx1"/>
                </a:solidFill>
                <a:latin typeface="Calibri" panose="020F0502020204030204" pitchFamily="34" charset="0"/>
                <a:cs typeface="Calibri" panose="020F0502020204030204" pitchFamily="34" charset="0"/>
              </a:rPr>
              <a:t>inclusion in the SDR </a:t>
            </a:r>
            <a:r>
              <a:rPr lang="en-US" altLang="en-US" sz="1000" dirty="0" smtClean="0">
                <a:solidFill>
                  <a:schemeClr val="tx1"/>
                </a:solidFill>
                <a:latin typeface="Calibri" panose="020F0502020204030204" pitchFamily="34" charset="0"/>
                <a:cs typeface="Calibri" panose="020F0502020204030204" pitchFamily="34" charset="0"/>
              </a:rPr>
              <a:t>basket (in effect from Oct16) has shaken </a:t>
            </a:r>
            <a:r>
              <a:rPr lang="en-US" altLang="en-US" sz="1000" dirty="0">
                <a:solidFill>
                  <a:schemeClr val="tx1"/>
                </a:solidFill>
                <a:latin typeface="Calibri" panose="020F0502020204030204" pitchFamily="34" charset="0"/>
                <a:cs typeface="Calibri" panose="020F0502020204030204" pitchFamily="34" charset="0"/>
              </a:rPr>
              <a:t>up the way the world thinks about a ‘reserve asset’.</a:t>
            </a:r>
            <a:r>
              <a:rPr lang="en-US" altLang="en-US" sz="1000" b="1" dirty="0">
                <a:solidFill>
                  <a:schemeClr val="tx1"/>
                </a:solidFill>
                <a:latin typeface="Calibri" panose="020F0502020204030204" pitchFamily="34" charset="0"/>
                <a:cs typeface="Calibri" panose="020F0502020204030204" pitchFamily="34" charset="0"/>
              </a:rPr>
              <a:t> </a:t>
            </a:r>
            <a:endParaRPr lang="en-US" altLang="en-US" sz="1000" b="1" dirty="0" smtClean="0">
              <a:solidFill>
                <a:schemeClr val="tx1"/>
              </a:solidFill>
              <a:latin typeface="Calibri" panose="020F0502020204030204" pitchFamily="34" charset="0"/>
              <a:cs typeface="Calibri" panose="020F0502020204030204" pitchFamily="34" charset="0"/>
            </a:endParaRPr>
          </a:p>
        </p:txBody>
      </p:sp>
      <p:sp>
        <p:nvSpPr>
          <p:cNvPr id="44" name="Rectangle 4"/>
          <p:cNvSpPr>
            <a:spLocks noChangeArrowheads="1"/>
          </p:cNvSpPr>
          <p:nvPr/>
        </p:nvSpPr>
        <p:spPr bwMode="auto">
          <a:xfrm>
            <a:off x="221566" y="3075992"/>
            <a:ext cx="290401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nchor="b">
            <a:spAutoFit/>
          </a:bodyPr>
          <a:lstStyle/>
          <a:p>
            <a:pPr marL="114300" indent="-114300" algn="l"/>
            <a:r>
              <a:rPr lang="en-US" altLang="zh-CN" sz="800" i="1" dirty="0">
                <a:latin typeface="Calibri" panose="020F0502020204030204" pitchFamily="34" charset="0"/>
                <a:cs typeface="Calibri" panose="020F0502020204030204" pitchFamily="34" charset="0"/>
              </a:rPr>
              <a:t>Source: </a:t>
            </a:r>
            <a:r>
              <a:rPr lang="en-US" altLang="en-US" sz="800" i="1" dirty="0">
                <a:latin typeface="Calibri" panose="020F0502020204030204" pitchFamily="34" charset="0"/>
                <a:cs typeface="Calibri" panose="020F0502020204030204" pitchFamily="34" charset="0"/>
              </a:rPr>
              <a:t>RMB tracker by </a:t>
            </a:r>
            <a:r>
              <a:rPr lang="en-US" altLang="en-US" sz="800" i="1" dirty="0" smtClean="0">
                <a:latin typeface="Calibri" panose="020F0502020204030204" pitchFamily="34" charset="0"/>
                <a:cs typeface="Calibri" panose="020F0502020204030204" pitchFamily="34" charset="0"/>
              </a:rPr>
              <a:t>SWIFT as of July 2018</a:t>
            </a:r>
            <a:endParaRPr lang="en-US" altLang="en-US" sz="800" i="1" dirty="0">
              <a:latin typeface="Calibri" panose="020F0502020204030204" pitchFamily="34" charset="0"/>
              <a:cs typeface="Calibri" panose="020F0502020204030204" pitchFamily="34" charset="0"/>
            </a:endParaRPr>
          </a:p>
        </p:txBody>
      </p:sp>
      <p:graphicFrame>
        <p:nvGraphicFramePr>
          <p:cNvPr id="9" name="Chart 8"/>
          <p:cNvGraphicFramePr/>
          <p:nvPr>
            <p:extLst>
              <p:ext uri="{D42A27DB-BD31-4B8C-83A1-F6EECF244321}">
                <p14:modId xmlns:p14="http://schemas.microsoft.com/office/powerpoint/2010/main" val="3485056480"/>
              </p:ext>
            </p:extLst>
          </p:nvPr>
        </p:nvGraphicFramePr>
        <p:xfrm>
          <a:off x="5268711" y="782970"/>
          <a:ext cx="5045981" cy="13912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49760919"/>
              </p:ext>
            </p:extLst>
          </p:nvPr>
        </p:nvGraphicFramePr>
        <p:xfrm>
          <a:off x="5362158" y="3254499"/>
          <a:ext cx="5141896" cy="2397830"/>
        </p:xfrm>
        <a:graphic>
          <a:graphicData uri="http://schemas.openxmlformats.org/drawingml/2006/table">
            <a:tbl>
              <a:tblPr firstRow="1" bandRow="1">
                <a:tableStyleId>{3B4B98B0-60AC-42C2-AFA5-B58CD77FA1E5}</a:tableStyleId>
              </a:tblPr>
              <a:tblGrid>
                <a:gridCol w="1285474">
                  <a:extLst>
                    <a:ext uri="{9D8B030D-6E8A-4147-A177-3AD203B41FA5}">
                      <a16:colId xmlns="" xmlns:a16="http://schemas.microsoft.com/office/drawing/2014/main" val="20000"/>
                    </a:ext>
                  </a:extLst>
                </a:gridCol>
                <a:gridCol w="1285474">
                  <a:extLst>
                    <a:ext uri="{9D8B030D-6E8A-4147-A177-3AD203B41FA5}">
                      <a16:colId xmlns="" xmlns:a16="http://schemas.microsoft.com/office/drawing/2014/main" val="20001"/>
                    </a:ext>
                  </a:extLst>
                </a:gridCol>
                <a:gridCol w="1285474">
                  <a:extLst>
                    <a:ext uri="{9D8B030D-6E8A-4147-A177-3AD203B41FA5}">
                      <a16:colId xmlns="" xmlns:a16="http://schemas.microsoft.com/office/drawing/2014/main" val="20002"/>
                    </a:ext>
                  </a:extLst>
                </a:gridCol>
                <a:gridCol w="1285474">
                  <a:extLst>
                    <a:ext uri="{9D8B030D-6E8A-4147-A177-3AD203B41FA5}">
                      <a16:colId xmlns="" xmlns:a16="http://schemas.microsoft.com/office/drawing/2014/main" val="20003"/>
                    </a:ext>
                  </a:extLst>
                </a:gridCol>
              </a:tblGrid>
              <a:tr h="486156">
                <a:tc>
                  <a:txBody>
                    <a:bodyPr/>
                    <a:lstStyle/>
                    <a:p>
                      <a:r>
                        <a:rPr lang="en-US" altLang="zh-CN" sz="900" dirty="0" smtClean="0"/>
                        <a:t>Market</a:t>
                      </a:r>
                      <a:endParaRPr lang="zh-CN" altLang="en-US" sz="900" b="1" dirty="0">
                        <a:solidFill>
                          <a:schemeClr val="bg1"/>
                        </a:solidFill>
                      </a:endParaRPr>
                    </a:p>
                  </a:txBody>
                  <a:tcPr marL="99705" marR="99705" marT="40513" marB="40513" anchor="ctr"/>
                </a:tc>
                <a:tc>
                  <a:txBody>
                    <a:bodyPr/>
                    <a:lstStyle/>
                    <a:p>
                      <a:r>
                        <a:rPr lang="en-US" altLang="zh-CN" sz="900" b="1" kern="1200" dirty="0" smtClean="0">
                          <a:solidFill>
                            <a:schemeClr val="tx1"/>
                          </a:solidFill>
                          <a:latin typeface="+mn-lt"/>
                          <a:ea typeface="+mn-ea"/>
                          <a:cs typeface="+mn-cs"/>
                        </a:rPr>
                        <a:t>No. of Listed Companies</a:t>
                      </a:r>
                      <a:endParaRPr lang="zh-CN" altLang="en-US" sz="900" b="1" kern="1200" dirty="0">
                        <a:solidFill>
                          <a:schemeClr val="tx1"/>
                        </a:solidFill>
                        <a:latin typeface="+mn-lt"/>
                        <a:ea typeface="+mn-ea"/>
                        <a:cs typeface="+mn-cs"/>
                      </a:endParaRPr>
                    </a:p>
                  </a:txBody>
                  <a:tcPr marL="99705" marR="99705" marT="40513" marB="40513" anchor="ctr"/>
                </a:tc>
                <a:tc>
                  <a:txBody>
                    <a:bodyPr/>
                    <a:lstStyle/>
                    <a:p>
                      <a:r>
                        <a:rPr lang="en-US" altLang="zh-CN" sz="900" b="1" kern="1200" dirty="0" smtClean="0">
                          <a:solidFill>
                            <a:schemeClr val="tx1"/>
                          </a:solidFill>
                          <a:latin typeface="+mn-lt"/>
                          <a:ea typeface="+mn-ea"/>
                          <a:cs typeface="+mn-cs"/>
                        </a:rPr>
                        <a:t>Market Cap</a:t>
                      </a:r>
                    </a:p>
                    <a:p>
                      <a:r>
                        <a:rPr lang="en-US" altLang="zh-CN" sz="900" b="1" kern="1200" dirty="0" smtClean="0">
                          <a:solidFill>
                            <a:schemeClr val="tx1"/>
                          </a:solidFill>
                          <a:latin typeface="+mn-lt"/>
                          <a:ea typeface="+mn-ea"/>
                          <a:cs typeface="+mn-cs"/>
                        </a:rPr>
                        <a:t>(in USD billion)</a:t>
                      </a:r>
                      <a:endParaRPr lang="zh-CN" altLang="en-US" sz="900" b="1" kern="1200" dirty="0">
                        <a:solidFill>
                          <a:schemeClr val="tx1"/>
                        </a:solidFill>
                        <a:latin typeface="+mn-lt"/>
                        <a:ea typeface="+mn-ea"/>
                        <a:cs typeface="+mn-cs"/>
                      </a:endParaRPr>
                    </a:p>
                  </a:txBody>
                  <a:tcPr marL="99705" marR="99705" marT="40513" marB="40513" anchor="ctr"/>
                </a:tc>
                <a:tc>
                  <a:txBody>
                    <a:bodyPr/>
                    <a:lstStyle/>
                    <a:p>
                      <a:r>
                        <a:rPr lang="en-US" altLang="zh-CN" sz="900" dirty="0" smtClean="0"/>
                        <a:t>Average Daily</a:t>
                      </a:r>
                      <a:r>
                        <a:rPr lang="en-US" altLang="zh-CN" sz="900" baseline="0" dirty="0" smtClean="0"/>
                        <a:t> Trading Value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t>(in USD billion)</a:t>
                      </a:r>
                      <a:endParaRPr lang="zh-CN" altLang="en-US" sz="900" b="1" dirty="0" smtClean="0">
                        <a:solidFill>
                          <a:schemeClr val="bg1"/>
                        </a:solidFill>
                      </a:endParaRPr>
                    </a:p>
                  </a:txBody>
                  <a:tcPr marL="99705" marR="99705" marT="40513" marB="40513" anchor="ctr"/>
                </a:tc>
                <a:extLst>
                  <a:ext uri="{0D108BD9-81ED-4DB2-BD59-A6C34878D82A}">
                    <a16:rowId xmlns="" xmlns:a16="http://schemas.microsoft.com/office/drawing/2014/main" val="10000"/>
                  </a:ext>
                </a:extLst>
              </a:tr>
              <a:tr h="476331">
                <a:tc>
                  <a:txBody>
                    <a:bodyPr/>
                    <a:lstStyle/>
                    <a:p>
                      <a:r>
                        <a:rPr lang="en-US" altLang="zh-CN" sz="900" dirty="0" smtClean="0"/>
                        <a:t>Shanghai Main Board</a:t>
                      </a:r>
                      <a:endParaRPr lang="zh-CN" altLang="en-US" sz="900" b="0" dirty="0"/>
                    </a:p>
                  </a:txBody>
                  <a:tcPr marL="99705" marR="99705" marT="40513" marB="40513" anchor="ctr"/>
                </a:tc>
                <a:tc>
                  <a:txBody>
                    <a:bodyPr/>
                    <a:lstStyle/>
                    <a:p>
                      <a:pPr algn="ctr"/>
                      <a:r>
                        <a:rPr lang="en-US" altLang="zh-CN" sz="900" dirty="0" smtClean="0"/>
                        <a:t>1420</a:t>
                      </a:r>
                      <a:endParaRPr lang="zh-CN" altLang="en-US" sz="900" b="0" dirty="0"/>
                    </a:p>
                  </a:txBody>
                  <a:tcPr marL="99705" marR="99705" marT="40513" marB="40513" anchor="ctr"/>
                </a:tc>
                <a:tc>
                  <a:txBody>
                    <a:bodyPr/>
                    <a:lstStyle/>
                    <a:p>
                      <a:pPr algn="ctr"/>
                      <a:r>
                        <a:rPr lang="en-US" altLang="zh-CN" sz="900" dirty="0" smtClean="0"/>
                        <a:t>5179</a:t>
                      </a:r>
                      <a:endParaRPr lang="zh-CN" altLang="en-US" sz="900" b="0" dirty="0"/>
                    </a:p>
                  </a:txBody>
                  <a:tcPr marL="99705" marR="99705" marT="40513" marB="40513" anchor="ctr"/>
                </a:tc>
                <a:tc>
                  <a:txBody>
                    <a:bodyPr/>
                    <a:lstStyle/>
                    <a:p>
                      <a:pPr algn="ctr"/>
                      <a:r>
                        <a:rPr lang="en-US" altLang="zh-CN" sz="900" dirty="0" smtClean="0"/>
                        <a:t>32</a:t>
                      </a:r>
                    </a:p>
                  </a:txBody>
                  <a:tcPr marL="99705" marR="99705" marT="40513" marB="40513" anchor="ctr"/>
                </a:tc>
                <a:extLst>
                  <a:ext uri="{0D108BD9-81ED-4DB2-BD59-A6C34878D82A}">
                    <a16:rowId xmlns="" xmlns:a16="http://schemas.microsoft.com/office/drawing/2014/main" val="10001"/>
                  </a:ext>
                </a:extLst>
              </a:tr>
              <a:tr h="476331">
                <a:tc>
                  <a:txBody>
                    <a:bodyPr/>
                    <a:lstStyle/>
                    <a:p>
                      <a:r>
                        <a:rPr lang="en-US" altLang="zh-CN" sz="900" dirty="0" smtClean="0"/>
                        <a:t>Shenzhen Main Board</a:t>
                      </a:r>
                      <a:endParaRPr lang="zh-CN" altLang="en-US" sz="900" b="0" dirty="0"/>
                    </a:p>
                  </a:txBody>
                  <a:tcPr marL="99705" marR="99705" marT="40513" marB="40513" anchor="ctr"/>
                </a:tc>
                <a:tc>
                  <a:txBody>
                    <a:bodyPr/>
                    <a:lstStyle/>
                    <a:p>
                      <a:pPr algn="ctr"/>
                      <a:r>
                        <a:rPr lang="en-US" altLang="zh-CN" sz="900" dirty="0" smtClean="0"/>
                        <a:t>465</a:t>
                      </a:r>
                      <a:endParaRPr lang="zh-CN" altLang="en-US" sz="900" b="0" dirty="0"/>
                    </a:p>
                  </a:txBody>
                  <a:tcPr marL="99705" marR="99705" marT="40513" marB="40513" anchor="ctr"/>
                </a:tc>
                <a:tc>
                  <a:txBody>
                    <a:bodyPr/>
                    <a:lstStyle/>
                    <a:p>
                      <a:pPr algn="ctr"/>
                      <a:r>
                        <a:rPr lang="en-US" altLang="zh-CN" sz="900" dirty="0" smtClean="0"/>
                        <a:t>1208</a:t>
                      </a:r>
                    </a:p>
                  </a:txBody>
                  <a:tcPr marL="99705" marR="99705" marT="40513" marB="40513" anchor="ctr"/>
                </a:tc>
                <a:tc>
                  <a:txBody>
                    <a:bodyPr/>
                    <a:lstStyle/>
                    <a:p>
                      <a:pPr algn="ctr"/>
                      <a:r>
                        <a:rPr lang="en-US" altLang="zh-CN" sz="900" dirty="0" smtClean="0"/>
                        <a:t>11</a:t>
                      </a:r>
                      <a:endParaRPr lang="zh-CN" altLang="en-US" sz="900" b="0" dirty="0"/>
                    </a:p>
                  </a:txBody>
                  <a:tcPr marL="99705" marR="99705" marT="40513" marB="40513" anchor="ctr"/>
                </a:tc>
                <a:extLst>
                  <a:ext uri="{0D108BD9-81ED-4DB2-BD59-A6C34878D82A}">
                    <a16:rowId xmlns="" xmlns:a16="http://schemas.microsoft.com/office/drawing/2014/main" val="10002"/>
                  </a:ext>
                </a:extLst>
              </a:tr>
              <a:tr h="476331">
                <a:tc>
                  <a:txBody>
                    <a:bodyPr/>
                    <a:lstStyle/>
                    <a:p>
                      <a:r>
                        <a:rPr lang="en-US" altLang="zh-CN" sz="900" dirty="0" smtClean="0"/>
                        <a:t>Shenzhen-</a:t>
                      </a:r>
                      <a:r>
                        <a:rPr lang="en-US" altLang="zh-CN" sz="900" baseline="0" dirty="0" smtClean="0"/>
                        <a:t> </a:t>
                      </a:r>
                      <a:r>
                        <a:rPr lang="en-US" altLang="zh-CN" sz="900" dirty="0" smtClean="0"/>
                        <a:t>SME Board</a:t>
                      </a:r>
                      <a:endParaRPr lang="zh-CN" altLang="en-US" sz="900" b="0" dirty="0"/>
                    </a:p>
                  </a:txBody>
                  <a:tcPr marL="99705" marR="99705" marT="40513" marB="40513" anchor="ctr"/>
                </a:tc>
                <a:tc>
                  <a:txBody>
                    <a:bodyPr/>
                    <a:lstStyle/>
                    <a:p>
                      <a:pPr algn="ctr"/>
                      <a:r>
                        <a:rPr lang="en-US" altLang="zh-CN" sz="900" dirty="0" smtClean="0"/>
                        <a:t>910</a:t>
                      </a:r>
                      <a:endParaRPr lang="zh-CN" altLang="en-US" sz="900" b="0" dirty="0"/>
                    </a:p>
                  </a:txBody>
                  <a:tcPr marL="99705" marR="99705" marT="40513" marB="40513" anchor="ctr"/>
                </a:tc>
                <a:tc>
                  <a:txBody>
                    <a:bodyPr/>
                    <a:lstStyle/>
                    <a:p>
                      <a:pPr algn="ctr"/>
                      <a:r>
                        <a:rPr lang="en-US" altLang="zh-CN" sz="900" dirty="0" smtClean="0"/>
                        <a:t>1636</a:t>
                      </a:r>
                      <a:endParaRPr lang="zh-CN" altLang="en-US" sz="900" b="0" dirty="0"/>
                    </a:p>
                  </a:txBody>
                  <a:tcPr marL="99705" marR="99705" marT="40513" marB="40513" anchor="ctr"/>
                </a:tc>
                <a:tc>
                  <a:txBody>
                    <a:bodyPr/>
                    <a:lstStyle/>
                    <a:p>
                      <a:pPr algn="ctr"/>
                      <a:r>
                        <a:rPr lang="en-US" altLang="zh-CN" sz="900" dirty="0" smtClean="0"/>
                        <a:t>17</a:t>
                      </a:r>
                      <a:endParaRPr lang="zh-CN" altLang="en-US" sz="900" b="0" dirty="0"/>
                    </a:p>
                  </a:txBody>
                  <a:tcPr marL="99705" marR="99705" marT="40513" marB="40513" anchor="ctr"/>
                </a:tc>
                <a:extLst>
                  <a:ext uri="{0D108BD9-81ED-4DB2-BD59-A6C34878D82A}">
                    <a16:rowId xmlns="" xmlns:a16="http://schemas.microsoft.com/office/drawing/2014/main" val="10003"/>
                  </a:ext>
                </a:extLst>
              </a:tr>
              <a:tr h="476331">
                <a:tc>
                  <a:txBody>
                    <a:bodyPr/>
                    <a:lstStyle/>
                    <a:p>
                      <a:r>
                        <a:rPr lang="en-US" altLang="zh-CN" sz="900" dirty="0" smtClean="0"/>
                        <a:t>Shenzhen-</a:t>
                      </a:r>
                      <a:r>
                        <a:rPr lang="en-US" altLang="zh-CN" sz="900" dirty="0" err="1" smtClean="0"/>
                        <a:t>ChiNext</a:t>
                      </a:r>
                      <a:r>
                        <a:rPr lang="en-US" altLang="zh-CN" sz="900" dirty="0" smtClean="0"/>
                        <a:t> Board</a:t>
                      </a:r>
                      <a:endParaRPr lang="zh-CN" altLang="en-US" sz="900" b="0" dirty="0"/>
                    </a:p>
                  </a:txBody>
                  <a:tcPr marL="99705" marR="99705" marT="40513" marB="40513" anchor="ctr"/>
                </a:tc>
                <a:tc>
                  <a:txBody>
                    <a:bodyPr/>
                    <a:lstStyle/>
                    <a:p>
                      <a:pPr algn="ctr"/>
                      <a:r>
                        <a:rPr lang="en-US" altLang="zh-CN" sz="900" dirty="0" smtClean="0"/>
                        <a:t>722</a:t>
                      </a:r>
                      <a:endParaRPr lang="zh-CN" altLang="en-US" sz="900" b="0" dirty="0"/>
                    </a:p>
                  </a:txBody>
                  <a:tcPr marL="99705" marR="99705" marT="40513" marB="40513" anchor="ctr"/>
                </a:tc>
                <a:tc>
                  <a:txBody>
                    <a:bodyPr/>
                    <a:lstStyle/>
                    <a:p>
                      <a:pPr algn="ctr"/>
                      <a:r>
                        <a:rPr lang="en-US" altLang="zh-CN" sz="900" b="0" dirty="0" smtClean="0"/>
                        <a:t>862</a:t>
                      </a:r>
                      <a:endParaRPr lang="zh-CN" altLang="en-US" sz="900" b="0" dirty="0"/>
                    </a:p>
                  </a:txBody>
                  <a:tcPr marL="99705" marR="99705" marT="40513" marB="40513" anchor="ctr"/>
                </a:tc>
                <a:tc>
                  <a:txBody>
                    <a:bodyPr/>
                    <a:lstStyle/>
                    <a:p>
                      <a:pPr algn="ctr"/>
                      <a:r>
                        <a:rPr lang="en-US" altLang="zh-CN" sz="900" dirty="0" smtClean="0"/>
                        <a:t>14</a:t>
                      </a:r>
                      <a:endParaRPr lang="zh-CN" altLang="en-US" sz="900" b="0" dirty="0"/>
                    </a:p>
                  </a:txBody>
                  <a:tcPr marL="99705" marR="99705" marT="40513" marB="40513" anchor="ctr"/>
                </a:tc>
                <a:extLst>
                  <a:ext uri="{0D108BD9-81ED-4DB2-BD59-A6C34878D82A}">
                    <a16:rowId xmlns="" xmlns:a16="http://schemas.microsoft.com/office/drawing/2014/main" val="10004"/>
                  </a:ext>
                </a:extLst>
              </a:tr>
            </a:tbl>
          </a:graphicData>
        </a:graphic>
      </p:graphicFrame>
      <p:sp>
        <p:nvSpPr>
          <p:cNvPr id="29" name="Rectangle 28"/>
          <p:cNvSpPr/>
          <p:nvPr/>
        </p:nvSpPr>
        <p:spPr>
          <a:xfrm>
            <a:off x="5255273" y="2742557"/>
            <a:ext cx="3950109" cy="400110"/>
          </a:xfrm>
          <a:prstGeom prst="rect">
            <a:avLst/>
          </a:prstGeom>
        </p:spPr>
        <p:txBody>
          <a:bodyPr>
            <a:spAutoFit/>
          </a:bodyPr>
          <a:lstStyle/>
          <a:p>
            <a:pPr algn="l">
              <a:spcBef>
                <a:spcPts val="975"/>
              </a:spcBef>
              <a:defRPr/>
            </a:pPr>
            <a:r>
              <a:rPr lang="en-US" sz="1000" b="1" dirty="0" smtClean="0">
                <a:solidFill>
                  <a:srgbClr val="00B0F0"/>
                </a:solidFill>
                <a:latin typeface="Calibri" panose="020F0502020204030204" pitchFamily="34" charset="0"/>
                <a:cs typeface="Calibri" panose="020F0502020204030204" pitchFamily="34" charset="0"/>
              </a:rPr>
              <a:t>Summary of China Equity Market </a:t>
            </a:r>
            <a:br>
              <a:rPr lang="en-US" sz="1000" b="1" dirty="0" smtClean="0">
                <a:solidFill>
                  <a:srgbClr val="00B0F0"/>
                </a:solidFill>
                <a:latin typeface="Calibri" panose="020F0502020204030204" pitchFamily="34" charset="0"/>
                <a:cs typeface="Calibri" panose="020F0502020204030204" pitchFamily="34" charset="0"/>
              </a:rPr>
            </a:br>
            <a:r>
              <a:rPr lang="en-US" sz="1000" dirty="0" smtClean="0">
                <a:solidFill>
                  <a:schemeClr val="accent1"/>
                </a:solidFill>
                <a:latin typeface="Calibri" panose="020F0502020204030204" pitchFamily="34" charset="0"/>
                <a:cs typeface="Calibri" panose="020F0502020204030204" pitchFamily="34" charset="0"/>
              </a:rPr>
              <a:t>Mar 2018</a:t>
            </a:r>
            <a:endParaRPr lang="en-US" sz="1000" dirty="0">
              <a:solidFill>
                <a:schemeClr val="accent1"/>
              </a:solidFill>
              <a:latin typeface="Calibri" panose="020F0502020204030204" pitchFamily="34" charset="0"/>
              <a:cs typeface="Calibri" panose="020F0502020204030204" pitchFamily="34" charset="0"/>
            </a:endParaRPr>
          </a:p>
        </p:txBody>
      </p:sp>
      <p:graphicFrame>
        <p:nvGraphicFramePr>
          <p:cNvPr id="26" name="Chart 25"/>
          <p:cNvGraphicFramePr/>
          <p:nvPr>
            <p:extLst>
              <p:ext uri="{D42A27DB-BD31-4B8C-83A1-F6EECF244321}">
                <p14:modId xmlns:p14="http://schemas.microsoft.com/office/powerpoint/2010/main" val="782286541"/>
              </p:ext>
            </p:extLst>
          </p:nvPr>
        </p:nvGraphicFramePr>
        <p:xfrm>
          <a:off x="166175" y="1447606"/>
          <a:ext cx="3868383" cy="1643365"/>
        </p:xfrm>
        <a:graphic>
          <a:graphicData uri="http://schemas.openxmlformats.org/drawingml/2006/chart">
            <c:chart xmlns:c="http://schemas.openxmlformats.org/drawingml/2006/chart" xmlns:r="http://schemas.openxmlformats.org/officeDocument/2006/relationships" r:id="rId5"/>
          </a:graphicData>
        </a:graphic>
      </p:graphicFrame>
      <p:sp>
        <p:nvSpPr>
          <p:cNvPr id="65" name="Rectangle 2"/>
          <p:cNvSpPr>
            <a:spLocks noChangeArrowheads="1"/>
          </p:cNvSpPr>
          <p:nvPr/>
        </p:nvSpPr>
        <p:spPr bwMode="gray">
          <a:xfrm>
            <a:off x="166175" y="3485250"/>
            <a:ext cx="5068326"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a:spAutoFit/>
          </a:bodyPr>
          <a:lstStyle>
            <a:lvl1pPr eaLnBrk="0" hangingPunct="0">
              <a:defRPr sz="1400">
                <a:solidFill>
                  <a:schemeClr val="tx1"/>
                </a:solidFill>
                <a:latin typeface="Arial" pitchFamily="34" charset="0"/>
                <a:ea typeface="ヒラギノ角ゴ Pro W3"/>
                <a:cs typeface="ヒラギノ角ゴ Pro W3"/>
              </a:defRPr>
            </a:lvl1pPr>
            <a:lvl2pPr marL="742950" indent="-285750" eaLnBrk="0" hangingPunct="0">
              <a:defRPr sz="1400">
                <a:solidFill>
                  <a:schemeClr val="tx1"/>
                </a:solidFill>
                <a:latin typeface="Arial" pitchFamily="34" charset="0"/>
                <a:ea typeface="ヒラギノ角ゴ Pro W3"/>
                <a:cs typeface="ヒラギノ角ゴ Pro W3"/>
              </a:defRPr>
            </a:lvl2pPr>
            <a:lvl3pPr marL="1143000" indent="-228600" eaLnBrk="0" hangingPunct="0">
              <a:defRPr sz="1400">
                <a:solidFill>
                  <a:schemeClr val="tx1"/>
                </a:solidFill>
                <a:latin typeface="Arial" pitchFamily="34" charset="0"/>
                <a:ea typeface="ヒラギノ角ゴ Pro W3"/>
                <a:cs typeface="ヒラギノ角ゴ Pro W3"/>
              </a:defRPr>
            </a:lvl3pPr>
            <a:lvl4pPr marL="1600200" indent="-228600" eaLnBrk="0" hangingPunct="0">
              <a:defRPr sz="1400">
                <a:solidFill>
                  <a:schemeClr val="tx1"/>
                </a:solidFill>
                <a:latin typeface="Arial" pitchFamily="34" charset="0"/>
                <a:ea typeface="ヒラギノ角ゴ Pro W3"/>
                <a:cs typeface="ヒラギノ角ゴ Pro W3"/>
              </a:defRPr>
            </a:lvl4pPr>
            <a:lvl5pPr marL="2057400" indent="-228600" eaLnBrk="0" hangingPunct="0">
              <a:defRPr sz="1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1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1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1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1400">
                <a:solidFill>
                  <a:schemeClr val="tx1"/>
                </a:solidFill>
                <a:latin typeface="Arial" pitchFamily="34" charset="0"/>
                <a:ea typeface="ヒラギノ角ゴ Pro W3"/>
                <a:cs typeface="ヒラギノ角ゴ Pro W3"/>
              </a:defRPr>
            </a:lvl9pPr>
          </a:lstStyle>
          <a:p>
            <a:pPr algn="l" eaLnBrk="1" hangingPunct="1">
              <a:defRPr/>
            </a:pPr>
            <a:r>
              <a:rPr lang="en-US" altLang="en-US" sz="1000" b="1" dirty="0">
                <a:solidFill>
                  <a:srgbClr val="00B0F0"/>
                </a:solidFill>
                <a:latin typeface="Calibri" panose="020F0502020204030204" pitchFamily="34" charset="0"/>
                <a:cs typeface="Calibri" panose="020F0502020204030204" pitchFamily="34" charset="0"/>
              </a:rPr>
              <a:t>China is the world’s 3rd largest bond market</a:t>
            </a:r>
          </a:p>
          <a:p>
            <a:pPr algn="l" eaLnBrk="1" hangingPunct="1">
              <a:defRPr/>
            </a:pPr>
            <a:r>
              <a:rPr lang="en-US" altLang="en-US" sz="1000" b="1" dirty="0">
                <a:latin typeface="Calibri" panose="020F0502020204030204" pitchFamily="34" charset="0"/>
                <a:cs typeface="Calibri" panose="020F0502020204030204" pitchFamily="34" charset="0"/>
              </a:rPr>
              <a:t>China Interbank Bond Market </a:t>
            </a:r>
            <a:r>
              <a:rPr lang="en-US" altLang="en-US" sz="1000" i="1" dirty="0">
                <a:latin typeface="Calibri" panose="020F0502020204030204" pitchFamily="34" charset="0"/>
                <a:cs typeface="Calibri" panose="020F0502020204030204" pitchFamily="34" charset="0"/>
              </a:rPr>
              <a:t>(June 2018, USD10.34 trillion)</a:t>
            </a:r>
          </a:p>
          <a:p>
            <a:pPr algn="l" eaLnBrk="1" hangingPunct="1">
              <a:defRPr/>
            </a:pPr>
            <a:r>
              <a:rPr lang="en-US" altLang="en-US" sz="1000" b="1" dirty="0">
                <a:latin typeface="Calibri" panose="020F0502020204030204" pitchFamily="34" charset="0"/>
                <a:cs typeface="Calibri" panose="020F0502020204030204" pitchFamily="34" charset="0"/>
              </a:rPr>
              <a:t>- 96.3% of Total Bond Market</a:t>
            </a:r>
            <a:endParaRPr lang="en-US" altLang="en-US" sz="1000" b="1" dirty="0" smtClean="0">
              <a:latin typeface="Calibri" panose="020F0502020204030204" pitchFamily="34" charset="0"/>
              <a:cs typeface="Calibri" panose="020F0502020204030204" pitchFamily="34" charset="0"/>
            </a:endParaRPr>
          </a:p>
        </p:txBody>
      </p:sp>
      <p:sp>
        <p:nvSpPr>
          <p:cNvPr id="68" name="Slide Number Placeholder 2"/>
          <p:cNvSpPr txBox="1">
            <a:spLocks/>
          </p:cNvSpPr>
          <p:nvPr/>
        </p:nvSpPr>
        <p:spPr>
          <a:xfrm>
            <a:off x="401732" y="5671626"/>
            <a:ext cx="628651" cy="175719"/>
          </a:xfrm>
          <a:prstGeom prst="rect">
            <a:avLst/>
          </a:prstGeom>
        </p:spPr>
        <p:txBody>
          <a:bodyPr/>
          <a:lstStyle>
            <a:defPPr>
              <a:defRPr lang="en-US"/>
            </a:defPPr>
            <a:lvl1pPr algn="ctr" rtl="0" fontAlgn="base">
              <a:spcBef>
                <a:spcPct val="0"/>
              </a:spcBef>
              <a:spcAft>
                <a:spcPct val="0"/>
              </a:spcAft>
              <a:defRPr sz="1400" kern="1200">
                <a:solidFill>
                  <a:schemeClr val="tx1"/>
                </a:solidFill>
                <a:latin typeface="Arial" pitchFamily="34" charset="0"/>
                <a:ea typeface="ヒラギノ角ゴ Pro W3" pitchFamily="124" charset="-128"/>
                <a:cs typeface="+mn-cs"/>
              </a:defRPr>
            </a:lvl1pPr>
            <a:lvl2pPr marL="457200" algn="ctr" rtl="0" fontAlgn="base">
              <a:spcBef>
                <a:spcPct val="0"/>
              </a:spcBef>
              <a:spcAft>
                <a:spcPct val="0"/>
              </a:spcAft>
              <a:defRPr sz="1400" kern="1200">
                <a:solidFill>
                  <a:schemeClr val="tx1"/>
                </a:solidFill>
                <a:latin typeface="Arial" pitchFamily="34" charset="0"/>
                <a:ea typeface="ヒラギノ角ゴ Pro W3" pitchFamily="124" charset="-128"/>
                <a:cs typeface="+mn-cs"/>
              </a:defRPr>
            </a:lvl2pPr>
            <a:lvl3pPr marL="914400" algn="ctr" rtl="0" fontAlgn="base">
              <a:spcBef>
                <a:spcPct val="0"/>
              </a:spcBef>
              <a:spcAft>
                <a:spcPct val="0"/>
              </a:spcAft>
              <a:defRPr sz="1400" kern="1200">
                <a:solidFill>
                  <a:schemeClr val="tx1"/>
                </a:solidFill>
                <a:latin typeface="Arial" pitchFamily="34" charset="0"/>
                <a:ea typeface="ヒラギノ角ゴ Pro W3" pitchFamily="124" charset="-128"/>
                <a:cs typeface="+mn-cs"/>
              </a:defRPr>
            </a:lvl3pPr>
            <a:lvl4pPr marL="1371600" algn="ctr" rtl="0" fontAlgn="base">
              <a:spcBef>
                <a:spcPct val="0"/>
              </a:spcBef>
              <a:spcAft>
                <a:spcPct val="0"/>
              </a:spcAft>
              <a:defRPr sz="1400" kern="1200">
                <a:solidFill>
                  <a:schemeClr val="tx1"/>
                </a:solidFill>
                <a:latin typeface="Arial" pitchFamily="34" charset="0"/>
                <a:ea typeface="ヒラギノ角ゴ Pro W3" pitchFamily="124" charset="-128"/>
                <a:cs typeface="+mn-cs"/>
              </a:defRPr>
            </a:lvl4pPr>
            <a:lvl5pPr marL="1828800" algn="ctr" rtl="0" fontAlgn="base">
              <a:spcBef>
                <a:spcPct val="0"/>
              </a:spcBef>
              <a:spcAft>
                <a:spcPct val="0"/>
              </a:spcAft>
              <a:defRPr sz="1400" kern="1200">
                <a:solidFill>
                  <a:schemeClr val="tx1"/>
                </a:solidFill>
                <a:latin typeface="Arial" pitchFamily="34" charset="0"/>
                <a:ea typeface="ヒラギノ角ゴ Pro W3" pitchFamily="124" charset="-128"/>
                <a:cs typeface="+mn-cs"/>
              </a:defRPr>
            </a:lvl5pPr>
            <a:lvl6pPr marL="2286000" algn="l" defTabSz="914400" rtl="0" eaLnBrk="1" latinLnBrk="0" hangingPunct="1">
              <a:defRPr sz="1400" kern="1200">
                <a:solidFill>
                  <a:schemeClr val="tx1"/>
                </a:solidFill>
                <a:latin typeface="Arial" pitchFamily="34" charset="0"/>
                <a:ea typeface="ヒラギノ角ゴ Pro W3" pitchFamily="124" charset="-128"/>
                <a:cs typeface="+mn-cs"/>
              </a:defRPr>
            </a:lvl6pPr>
            <a:lvl7pPr marL="2743200" algn="l" defTabSz="914400" rtl="0" eaLnBrk="1" latinLnBrk="0" hangingPunct="1">
              <a:defRPr sz="1400" kern="1200">
                <a:solidFill>
                  <a:schemeClr val="tx1"/>
                </a:solidFill>
                <a:latin typeface="Arial" pitchFamily="34" charset="0"/>
                <a:ea typeface="ヒラギノ角ゴ Pro W3" pitchFamily="124" charset="-128"/>
                <a:cs typeface="+mn-cs"/>
              </a:defRPr>
            </a:lvl7pPr>
            <a:lvl8pPr marL="3200400" algn="l" defTabSz="914400" rtl="0" eaLnBrk="1" latinLnBrk="0" hangingPunct="1">
              <a:defRPr sz="1400" kern="1200">
                <a:solidFill>
                  <a:schemeClr val="tx1"/>
                </a:solidFill>
                <a:latin typeface="Arial" pitchFamily="34" charset="0"/>
                <a:ea typeface="ヒラギノ角ゴ Pro W3" pitchFamily="124" charset="-128"/>
                <a:cs typeface="+mn-cs"/>
              </a:defRPr>
            </a:lvl8pPr>
            <a:lvl9pPr marL="3657600" algn="l" defTabSz="914400" rtl="0" eaLnBrk="1" latinLnBrk="0" hangingPunct="1">
              <a:defRPr sz="1400" kern="1200">
                <a:solidFill>
                  <a:schemeClr val="tx1"/>
                </a:solidFill>
                <a:latin typeface="Arial" pitchFamily="34" charset="0"/>
                <a:ea typeface="ヒラギノ角ゴ Pro W3" pitchFamily="124" charset="-128"/>
                <a:cs typeface="+mn-cs"/>
              </a:defRPr>
            </a:lvl9pPr>
          </a:lstStyle>
          <a:p>
            <a:fld id="{CD8541B8-E317-4ED3-9351-4426DD22A5E0}" type="slidenum">
              <a:rPr lang="en-US" sz="1000" smtClean="0">
                <a:solidFill>
                  <a:prstClr val="white"/>
                </a:solidFill>
                <a:latin typeface="Calibri" panose="020F0502020204030204" pitchFamily="34" charset="0"/>
                <a:cs typeface="Calibri" panose="020F0502020204030204" pitchFamily="34" charset="0"/>
              </a:rPr>
              <a:pPr/>
              <a:t>4</a:t>
            </a:fld>
            <a:endParaRPr lang="en-US" sz="1000" dirty="0">
              <a:solidFill>
                <a:prstClr val="white"/>
              </a:solidFill>
              <a:latin typeface="Calibri" panose="020F0502020204030204" pitchFamily="34" charset="0"/>
              <a:cs typeface="Calibri" panose="020F0502020204030204" pitchFamily="34" charset="0"/>
            </a:endParaRPr>
          </a:p>
        </p:txBody>
      </p:sp>
      <p:sp>
        <p:nvSpPr>
          <p:cNvPr id="70" name="Rectangle 4"/>
          <p:cNvSpPr>
            <a:spLocks noChangeArrowheads="1"/>
          </p:cNvSpPr>
          <p:nvPr/>
        </p:nvSpPr>
        <p:spPr bwMode="auto">
          <a:xfrm>
            <a:off x="5344874" y="2195284"/>
            <a:ext cx="434304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nchor="b">
            <a:spAutoFit/>
          </a:bodyPr>
          <a:lstStyle/>
          <a:p>
            <a:pPr marL="114300" indent="-114300" algn="l">
              <a:buFont typeface="Symbol" pitchFamily="18" charset="2"/>
              <a:buNone/>
              <a:defRPr/>
            </a:pPr>
            <a:r>
              <a:rPr lang="en-US" altLang="zh-CN" sz="800" i="1" dirty="0">
                <a:latin typeface="Calibri" panose="020F0502020204030204" pitchFamily="34" charset="0"/>
                <a:cs typeface="Calibri" panose="020F0502020204030204" pitchFamily="34" charset="0"/>
              </a:rPr>
              <a:t>Source: </a:t>
            </a:r>
            <a:r>
              <a:rPr lang="en-US" altLang="zh-CN" sz="800" i="1" dirty="0" smtClean="0">
                <a:latin typeface="Calibri" panose="020F0502020204030204" pitchFamily="34" charset="0"/>
                <a:cs typeface="Calibri" panose="020F0502020204030204" pitchFamily="34" charset="0"/>
              </a:rPr>
              <a:t>Bloomberg</a:t>
            </a:r>
            <a:r>
              <a:rPr lang="en-US" altLang="zh-CN" sz="800" i="1" dirty="0">
                <a:latin typeface="Calibri" panose="020F0502020204030204" pitchFamily="34" charset="0"/>
                <a:cs typeface="Calibri" panose="020F0502020204030204" pitchFamily="34" charset="0"/>
              </a:rPr>
              <a:t> </a:t>
            </a:r>
            <a:r>
              <a:rPr lang="en-US" altLang="zh-CN" sz="800" i="1" dirty="0" smtClean="0">
                <a:latin typeface="Calibri" panose="020F0502020204030204" pitchFamily="34" charset="0"/>
                <a:cs typeface="Calibri" panose="020F0502020204030204" pitchFamily="34" charset="0"/>
              </a:rPr>
              <a:t>as April 2018</a:t>
            </a:r>
            <a:endParaRPr lang="en-US" altLang="zh-CN" sz="800" i="1" dirty="0">
              <a:latin typeface="Calibri" panose="020F0502020204030204" pitchFamily="34" charset="0"/>
              <a:cs typeface="Calibri" panose="020F0502020204030204" pitchFamily="34" charset="0"/>
            </a:endParaRPr>
          </a:p>
        </p:txBody>
      </p:sp>
      <p:sp>
        <p:nvSpPr>
          <p:cNvPr id="18" name="TextBox 17"/>
          <p:cNvSpPr txBox="1"/>
          <p:nvPr/>
        </p:nvSpPr>
        <p:spPr>
          <a:xfrm>
            <a:off x="2860093" y="4152428"/>
            <a:ext cx="2067178" cy="830997"/>
          </a:xfrm>
          <a:prstGeom prst="rect">
            <a:avLst/>
          </a:prstGeom>
          <a:noFill/>
        </p:spPr>
        <p:txBody>
          <a:bodyPr wrap="square" rtlCol="0">
            <a:spAutoFit/>
          </a:bodyPr>
          <a:lstStyle/>
          <a:p>
            <a:pPr marL="114300" indent="-114300" algn="l"/>
            <a:r>
              <a:rPr lang="en-US" altLang="zh-CN" sz="800" i="1" dirty="0">
                <a:latin typeface="Calibri" panose="020F0502020204030204" pitchFamily="34" charset="0"/>
                <a:cs typeface="Calibri" panose="020F0502020204030204" pitchFamily="34" charset="0"/>
              </a:rPr>
              <a:t>Note: </a:t>
            </a:r>
          </a:p>
          <a:p>
            <a:pPr marL="171450" indent="-171450" algn="l">
              <a:buFont typeface="Arial" panose="020B0604020202020204" pitchFamily="34" charset="0"/>
              <a:buChar char="•"/>
            </a:pPr>
            <a:r>
              <a:rPr lang="en-US" altLang="zh-CN" sz="800" i="1" dirty="0">
                <a:latin typeface="Calibri" panose="020F0502020204030204" pitchFamily="34" charset="0"/>
                <a:cs typeface="Calibri" panose="020F0502020204030204" pitchFamily="34" charset="0"/>
              </a:rPr>
              <a:t>Credit Bond includes </a:t>
            </a:r>
            <a:r>
              <a:rPr lang="en-US" altLang="zh-CN" sz="800" i="1" dirty="0" smtClean="0">
                <a:latin typeface="Calibri" panose="020F0502020204030204" pitchFamily="34" charset="0"/>
                <a:cs typeface="Calibri" panose="020F0502020204030204" pitchFamily="34" charset="0"/>
              </a:rPr>
              <a:t>Enterprise </a:t>
            </a:r>
            <a:r>
              <a:rPr lang="en-US" altLang="zh-CN" sz="800" i="1" dirty="0">
                <a:latin typeface="Calibri" panose="020F0502020204030204" pitchFamily="34" charset="0"/>
                <a:cs typeface="Calibri" panose="020F0502020204030204" pitchFamily="34" charset="0"/>
              </a:rPr>
              <a:t>Bond, Commercial Bank Bond, Government Sponsored Bond, MTN</a:t>
            </a:r>
            <a:r>
              <a:rPr lang="en-US" altLang="zh-CN" sz="800" i="1" dirty="0" smtClean="0">
                <a:latin typeface="Calibri" panose="020F0502020204030204" pitchFamily="34" charset="0"/>
                <a:cs typeface="Calibri" panose="020F0502020204030204" pitchFamily="34" charset="0"/>
              </a:rPr>
              <a:t>, and PPN</a:t>
            </a:r>
          </a:p>
          <a:p>
            <a:pPr marL="171450" indent="-171450" algn="l">
              <a:buFont typeface="Arial" panose="020B0604020202020204" pitchFamily="34" charset="0"/>
              <a:buChar char="•"/>
            </a:pPr>
            <a:r>
              <a:rPr lang="en-US" altLang="zh-CN" sz="800" i="1" dirty="0" smtClean="0">
                <a:latin typeface="Calibri" panose="020F0502020204030204" pitchFamily="34" charset="0"/>
                <a:cs typeface="Calibri" panose="020F0502020204030204" pitchFamily="34" charset="0"/>
              </a:rPr>
              <a:t>“</a:t>
            </a:r>
            <a:r>
              <a:rPr lang="en-US" altLang="zh-CN" sz="800" i="1" dirty="0">
                <a:latin typeface="Calibri" panose="020F0502020204030204" pitchFamily="34" charset="0"/>
                <a:cs typeface="Calibri" panose="020F0502020204030204" pitchFamily="34" charset="0"/>
              </a:rPr>
              <a:t>Others” include CP, SCP, ABS, Tier 2 Capital Tool, and </a:t>
            </a:r>
            <a:r>
              <a:rPr lang="en-US" altLang="zh-CN" sz="800" i="1" dirty="0" smtClean="0">
                <a:latin typeface="Calibri" panose="020F0502020204030204" pitchFamily="34" charset="0"/>
                <a:cs typeface="Calibri" panose="020F0502020204030204" pitchFamily="34" charset="0"/>
              </a:rPr>
              <a:t>etc</a:t>
            </a:r>
            <a:r>
              <a:rPr lang="en-US" altLang="zh-CN" sz="800" i="1" dirty="0">
                <a:latin typeface="Calibri" panose="020F0502020204030204" pitchFamily="34" charset="0"/>
                <a:cs typeface="Calibri" panose="020F0502020204030204" pitchFamily="34" charset="0"/>
              </a:rPr>
              <a:t>.</a:t>
            </a:r>
          </a:p>
        </p:txBody>
      </p:sp>
      <p:graphicFrame>
        <p:nvGraphicFramePr>
          <p:cNvPr id="19" name="Chart 18"/>
          <p:cNvGraphicFramePr>
            <a:graphicFrameLocks/>
          </p:cNvGraphicFramePr>
          <p:nvPr>
            <p:extLst>
              <p:ext uri="{D42A27DB-BD31-4B8C-83A1-F6EECF244321}">
                <p14:modId xmlns:p14="http://schemas.microsoft.com/office/powerpoint/2010/main" val="878872087"/>
              </p:ext>
            </p:extLst>
          </p:nvPr>
        </p:nvGraphicFramePr>
        <p:xfrm>
          <a:off x="0" y="3936094"/>
          <a:ext cx="3798829" cy="2049192"/>
        </p:xfrm>
        <a:graphic>
          <a:graphicData uri="http://schemas.openxmlformats.org/drawingml/2006/chart">
            <c:chart xmlns:c="http://schemas.openxmlformats.org/drawingml/2006/chart" xmlns:r="http://schemas.openxmlformats.org/officeDocument/2006/relationships" r:id="rId6"/>
          </a:graphicData>
        </a:graphic>
      </p:graphicFrame>
      <p:sp>
        <p:nvSpPr>
          <p:cNvPr id="20" name="Rectangle 4"/>
          <p:cNvSpPr>
            <a:spLocks noChangeArrowheads="1"/>
          </p:cNvSpPr>
          <p:nvPr/>
        </p:nvSpPr>
        <p:spPr bwMode="auto">
          <a:xfrm>
            <a:off x="812872" y="5837373"/>
            <a:ext cx="218086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nchor="b">
            <a:spAutoFit/>
          </a:bodyPr>
          <a:lstStyle/>
          <a:p>
            <a:pPr marL="114300" indent="-114300" algn="l"/>
            <a:r>
              <a:rPr lang="en-US" altLang="zh-CN" sz="800" i="1" dirty="0" smtClean="0">
                <a:latin typeface="Calibri" panose="020F0502020204030204" pitchFamily="34" charset="0"/>
                <a:cs typeface="Calibri" panose="020F0502020204030204" pitchFamily="34" charset="0"/>
              </a:rPr>
              <a:t>Source</a:t>
            </a:r>
            <a:r>
              <a:rPr lang="en-US" altLang="zh-CN" sz="800" i="1" dirty="0">
                <a:latin typeface="Calibri" panose="020F0502020204030204" pitchFamily="34" charset="0"/>
                <a:cs typeface="Calibri" panose="020F0502020204030204" pitchFamily="34" charset="0"/>
              </a:rPr>
              <a:t>: </a:t>
            </a:r>
            <a:r>
              <a:rPr lang="en-US" altLang="en-US" sz="800" i="1" dirty="0" smtClean="0">
                <a:latin typeface="Calibri" panose="020F0502020204030204" pitchFamily="34" charset="0"/>
                <a:cs typeface="Calibri" panose="020F0502020204030204" pitchFamily="34" charset="0"/>
              </a:rPr>
              <a:t>CCDC and SCH as of June 2018</a:t>
            </a:r>
            <a:endParaRPr lang="en-US" altLang="en-US" sz="800" i="1" dirty="0">
              <a:latin typeface="Calibri" panose="020F0502020204030204" pitchFamily="34" charset="0"/>
              <a:cs typeface="Calibri" panose="020F0502020204030204" pitchFamily="34" charset="0"/>
            </a:endParaRPr>
          </a:p>
        </p:txBody>
      </p:sp>
      <p:sp>
        <p:nvSpPr>
          <p:cNvPr id="23" name="Rectangle 47"/>
          <p:cNvSpPr>
            <a:spLocks noChangeArrowheads="1"/>
          </p:cNvSpPr>
          <p:nvPr/>
        </p:nvSpPr>
        <p:spPr bwMode="gray">
          <a:xfrm>
            <a:off x="105146" y="520358"/>
            <a:ext cx="103705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accent2"/>
                </a:solidFill>
                <a:latin typeface="Arial" pitchFamily="34" charset="0"/>
              </a:defRPr>
            </a:lvl1pPr>
            <a:lvl2pPr marL="742950" indent="-285750" eaLnBrk="0" hangingPunct="0">
              <a:defRPr sz="1400">
                <a:solidFill>
                  <a:schemeClr val="accent2"/>
                </a:solidFill>
                <a:latin typeface="Arial" pitchFamily="34" charset="0"/>
              </a:defRPr>
            </a:lvl2pPr>
            <a:lvl3pPr marL="1143000" indent="-228600" eaLnBrk="0" hangingPunct="0">
              <a:defRPr sz="1400">
                <a:solidFill>
                  <a:schemeClr val="accent2"/>
                </a:solidFill>
                <a:latin typeface="Arial" pitchFamily="34" charset="0"/>
              </a:defRPr>
            </a:lvl3pPr>
            <a:lvl4pPr marL="1600200" indent="-228600" eaLnBrk="0" hangingPunct="0">
              <a:defRPr sz="1400">
                <a:solidFill>
                  <a:schemeClr val="accent2"/>
                </a:solidFill>
                <a:latin typeface="Arial" pitchFamily="34" charset="0"/>
              </a:defRPr>
            </a:lvl4pPr>
            <a:lvl5pPr marL="2057400" indent="-228600" eaLnBrk="0" hangingPunct="0">
              <a:defRPr sz="1400">
                <a:solidFill>
                  <a:schemeClr val="accent2"/>
                </a:solidFill>
                <a:latin typeface="Arial" pitchFamily="34" charset="0"/>
              </a:defRPr>
            </a:lvl5pPr>
            <a:lvl6pPr marL="2514600" indent="-228600" eaLnBrk="0" fontAlgn="base" hangingPunct="0">
              <a:spcBef>
                <a:spcPct val="50000"/>
              </a:spcBef>
              <a:spcAft>
                <a:spcPct val="0"/>
              </a:spcAft>
              <a:defRPr sz="1400">
                <a:solidFill>
                  <a:schemeClr val="accent2"/>
                </a:solidFill>
                <a:latin typeface="Arial" pitchFamily="34" charset="0"/>
              </a:defRPr>
            </a:lvl6pPr>
            <a:lvl7pPr marL="2971800" indent="-228600" eaLnBrk="0" fontAlgn="base" hangingPunct="0">
              <a:spcBef>
                <a:spcPct val="50000"/>
              </a:spcBef>
              <a:spcAft>
                <a:spcPct val="0"/>
              </a:spcAft>
              <a:defRPr sz="1400">
                <a:solidFill>
                  <a:schemeClr val="accent2"/>
                </a:solidFill>
                <a:latin typeface="Arial" pitchFamily="34" charset="0"/>
              </a:defRPr>
            </a:lvl7pPr>
            <a:lvl8pPr marL="3429000" indent="-228600" eaLnBrk="0" fontAlgn="base" hangingPunct="0">
              <a:spcBef>
                <a:spcPct val="50000"/>
              </a:spcBef>
              <a:spcAft>
                <a:spcPct val="0"/>
              </a:spcAft>
              <a:defRPr sz="1400">
                <a:solidFill>
                  <a:schemeClr val="accent2"/>
                </a:solidFill>
                <a:latin typeface="Arial" pitchFamily="34" charset="0"/>
              </a:defRPr>
            </a:lvl8pPr>
            <a:lvl9pPr marL="3886200" indent="-228600" eaLnBrk="0" fontAlgn="base" hangingPunct="0">
              <a:spcBef>
                <a:spcPct val="50000"/>
              </a:spcBef>
              <a:spcAft>
                <a:spcPct val="0"/>
              </a:spcAft>
              <a:defRPr sz="1400">
                <a:solidFill>
                  <a:schemeClr val="accent2"/>
                </a:solidFill>
                <a:latin typeface="Arial" pitchFamily="34" charset="0"/>
              </a:defRPr>
            </a:lvl9pPr>
          </a:lstStyle>
          <a:p>
            <a:pPr algn="l"/>
            <a:r>
              <a:rPr lang="en-GB" altLang="ja-JP" b="1" dirty="0" smtClean="0">
                <a:solidFill>
                  <a:srgbClr val="00B0F0"/>
                </a:solidFill>
              </a:rPr>
              <a:t>Too </a:t>
            </a:r>
            <a:r>
              <a:rPr lang="en-GB" altLang="ja-JP" b="1" dirty="0">
                <a:solidFill>
                  <a:srgbClr val="00B0F0"/>
                </a:solidFill>
              </a:rPr>
              <a:t>Big to Ignore</a:t>
            </a:r>
            <a:endParaRPr lang="en-US" b="1" kern="0" dirty="0">
              <a:solidFill>
                <a:srgbClr val="00B0F0"/>
              </a:solidFill>
            </a:endParaRPr>
          </a:p>
        </p:txBody>
      </p:sp>
      <p:sp>
        <p:nvSpPr>
          <p:cNvPr id="27" name="Title 1"/>
          <p:cNvSpPr txBox="1">
            <a:spLocks/>
          </p:cNvSpPr>
          <p:nvPr/>
        </p:nvSpPr>
        <p:spPr bwMode="gray">
          <a:xfrm>
            <a:off x="160844" y="70442"/>
            <a:ext cx="8152062" cy="369332"/>
          </a:xfrm>
          <a:prstGeom prst="rect">
            <a:avLst/>
          </a:prstGeom>
          <a:solidFill>
            <a:schemeClr val="bg1"/>
          </a:solidFill>
          <a:ln w="12700">
            <a:solidFill>
              <a:schemeClr val="bg1"/>
            </a:solidFill>
            <a:miter lim="800000"/>
            <a:headEnd/>
            <a:tailEnd/>
          </a:ln>
        </p:spPr>
        <p:txBody>
          <a:bodyPr vert="horz" wrap="square" lIns="0" tIns="0" rIns="0" bIns="0" numCol="1" anchor="t" anchorCtr="0" compatLnSpc="1">
            <a:prstTxWarp prst="textNoShape">
              <a:avLst/>
            </a:prstTxWarp>
            <a:spAutoFit/>
          </a:bodyPr>
          <a:lstStyle>
            <a:lvl1pPr algn="l" rtl="0" eaLnBrk="1" fontAlgn="base" hangingPunct="1">
              <a:spcBef>
                <a:spcPct val="0"/>
              </a:spcBef>
              <a:spcAft>
                <a:spcPct val="0"/>
              </a:spcAft>
              <a:defRPr sz="2400">
                <a:solidFill>
                  <a:schemeClr val="accent1"/>
                </a:solidFill>
                <a:latin typeface="+mj-lt"/>
                <a:ea typeface="+mj-ea"/>
                <a:cs typeface="+mj-cs"/>
              </a:defRPr>
            </a:lvl1pPr>
            <a:lvl2pPr algn="l" rtl="0" eaLnBrk="1" fontAlgn="base" hangingPunct="1">
              <a:spcBef>
                <a:spcPct val="0"/>
              </a:spcBef>
              <a:spcAft>
                <a:spcPct val="0"/>
              </a:spcAft>
              <a:defRPr sz="2400">
                <a:solidFill>
                  <a:schemeClr val="accent1"/>
                </a:solidFill>
                <a:latin typeface="Arial" pitchFamily="34" charset="0"/>
                <a:ea typeface="STKaiti" pitchFamily="2" charset="-122"/>
                <a:cs typeface="Geneva" pitchFamily="34" charset="0"/>
              </a:defRPr>
            </a:lvl2pPr>
            <a:lvl3pPr algn="l" rtl="0" eaLnBrk="1" fontAlgn="base" hangingPunct="1">
              <a:spcBef>
                <a:spcPct val="0"/>
              </a:spcBef>
              <a:spcAft>
                <a:spcPct val="0"/>
              </a:spcAft>
              <a:defRPr sz="2400">
                <a:solidFill>
                  <a:schemeClr val="accent1"/>
                </a:solidFill>
                <a:latin typeface="Arial" pitchFamily="34" charset="0"/>
                <a:ea typeface="STKaiti" pitchFamily="2" charset="-122"/>
                <a:cs typeface="Geneva" pitchFamily="34" charset="0"/>
              </a:defRPr>
            </a:lvl3pPr>
            <a:lvl4pPr algn="l" rtl="0" eaLnBrk="1" fontAlgn="base" hangingPunct="1">
              <a:spcBef>
                <a:spcPct val="0"/>
              </a:spcBef>
              <a:spcAft>
                <a:spcPct val="0"/>
              </a:spcAft>
              <a:defRPr sz="2400">
                <a:solidFill>
                  <a:schemeClr val="accent1"/>
                </a:solidFill>
                <a:latin typeface="Arial" pitchFamily="34" charset="0"/>
                <a:ea typeface="STKaiti" pitchFamily="2" charset="-122"/>
                <a:cs typeface="Geneva" pitchFamily="34" charset="0"/>
              </a:defRPr>
            </a:lvl4pPr>
            <a:lvl5pPr algn="l" rtl="0" eaLnBrk="1" fontAlgn="base" hangingPunct="1">
              <a:spcBef>
                <a:spcPct val="0"/>
              </a:spcBef>
              <a:spcAft>
                <a:spcPct val="0"/>
              </a:spcAft>
              <a:defRPr sz="2400">
                <a:solidFill>
                  <a:schemeClr val="accent1"/>
                </a:solidFill>
                <a:latin typeface="Arial" pitchFamily="34" charset="0"/>
                <a:ea typeface="STKaiti" pitchFamily="2" charset="-122"/>
                <a:cs typeface="Geneva" pitchFamily="34" charset="0"/>
              </a:defRPr>
            </a:lvl5pPr>
            <a:lvl6pPr marL="457200" algn="l" rtl="0" eaLnBrk="1" fontAlgn="base" hangingPunct="1">
              <a:spcBef>
                <a:spcPct val="0"/>
              </a:spcBef>
              <a:spcAft>
                <a:spcPct val="0"/>
              </a:spcAft>
              <a:defRPr sz="2400">
                <a:solidFill>
                  <a:schemeClr val="accent1"/>
                </a:solidFill>
                <a:latin typeface="Arial" pitchFamily="34" charset="0"/>
                <a:ea typeface="ヒラギノ角ゴ Pro W3" pitchFamily="124" charset="-128"/>
                <a:cs typeface="Geneva" pitchFamily="34" charset="0"/>
              </a:defRPr>
            </a:lvl6pPr>
            <a:lvl7pPr marL="914400" algn="l" rtl="0" eaLnBrk="1" fontAlgn="base" hangingPunct="1">
              <a:spcBef>
                <a:spcPct val="0"/>
              </a:spcBef>
              <a:spcAft>
                <a:spcPct val="0"/>
              </a:spcAft>
              <a:defRPr sz="2400">
                <a:solidFill>
                  <a:schemeClr val="accent1"/>
                </a:solidFill>
                <a:latin typeface="Arial" pitchFamily="34" charset="0"/>
                <a:ea typeface="ヒラギノ角ゴ Pro W3" pitchFamily="124" charset="-128"/>
                <a:cs typeface="Geneva" pitchFamily="34" charset="0"/>
              </a:defRPr>
            </a:lvl7pPr>
            <a:lvl8pPr marL="1371600" algn="l" rtl="0" eaLnBrk="1" fontAlgn="base" hangingPunct="1">
              <a:spcBef>
                <a:spcPct val="0"/>
              </a:spcBef>
              <a:spcAft>
                <a:spcPct val="0"/>
              </a:spcAft>
              <a:defRPr sz="2400">
                <a:solidFill>
                  <a:schemeClr val="accent1"/>
                </a:solidFill>
                <a:latin typeface="Arial" pitchFamily="34" charset="0"/>
                <a:ea typeface="ヒラギノ角ゴ Pro W3" pitchFamily="124" charset="-128"/>
                <a:cs typeface="Geneva" pitchFamily="34" charset="0"/>
              </a:defRPr>
            </a:lvl8pPr>
            <a:lvl9pPr marL="1828800" algn="l" rtl="0" eaLnBrk="1" fontAlgn="base" hangingPunct="1">
              <a:spcBef>
                <a:spcPct val="0"/>
              </a:spcBef>
              <a:spcAft>
                <a:spcPct val="0"/>
              </a:spcAft>
              <a:defRPr sz="2400">
                <a:solidFill>
                  <a:schemeClr val="accent1"/>
                </a:solidFill>
                <a:latin typeface="Arial" pitchFamily="34" charset="0"/>
                <a:ea typeface="ヒラギノ角ゴ Pro W3" pitchFamily="124" charset="-128"/>
                <a:cs typeface="Geneva" pitchFamily="34" charset="0"/>
              </a:defRPr>
            </a:lvl9pPr>
          </a:lstStyle>
          <a:p>
            <a:r>
              <a:rPr lang="en-GB" altLang="ja-JP" dirty="0" smtClean="0">
                <a:latin typeface="+mn-lt"/>
              </a:rPr>
              <a:t>China Market Snapshot</a:t>
            </a:r>
            <a:endParaRPr lang="en-US" sz="3200" kern="0" dirty="0">
              <a:latin typeface="+mn-lt"/>
            </a:endParaRPr>
          </a:p>
        </p:txBody>
      </p:sp>
      <p:sp>
        <p:nvSpPr>
          <p:cNvPr id="3" name="TextBox 2"/>
          <p:cNvSpPr txBox="1"/>
          <p:nvPr/>
        </p:nvSpPr>
        <p:spPr>
          <a:xfrm>
            <a:off x="9543968" y="5760430"/>
            <a:ext cx="1027845" cy="246221"/>
          </a:xfrm>
          <a:prstGeom prst="rect">
            <a:avLst/>
          </a:prstGeom>
          <a:noFill/>
        </p:spPr>
        <p:txBody>
          <a:bodyPr wrap="none" rtlCol="0">
            <a:spAutoFit/>
          </a:bodyPr>
          <a:lstStyle/>
          <a:p>
            <a:r>
              <a:rPr lang="en-GB" sz="1000" dirty="0" smtClean="0">
                <a:latin typeface="Calibri" panose="020F0502020204030204" pitchFamily="34" charset="0"/>
                <a:cs typeface="Calibri" panose="020F0502020204030204" pitchFamily="34" charset="0"/>
              </a:rPr>
              <a:t>Source: Citibank</a:t>
            </a:r>
            <a:endParaRPr lang="en-GB" sz="100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3647520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bwMode="gray">
          <a:xfrm>
            <a:off x="166176" y="53455"/>
            <a:ext cx="10352131" cy="334795"/>
          </a:xfrm>
        </p:spPr>
        <p:txBody>
          <a:bodyPr/>
          <a:lstStyle/>
          <a:p>
            <a:r>
              <a:rPr lang="en-US" sz="2400" dirty="0" smtClean="0"/>
              <a:t>China Connect | Overview and Potential Future </a:t>
            </a:r>
            <a:r>
              <a:rPr lang="en-US" sz="2400" dirty="0"/>
              <a:t>Expansion 	</a:t>
            </a:r>
          </a:p>
        </p:txBody>
      </p:sp>
      <p:sp>
        <p:nvSpPr>
          <p:cNvPr id="610" name="Rectangle 1"/>
          <p:cNvSpPr>
            <a:spLocks noChangeArrowheads="1"/>
          </p:cNvSpPr>
          <p:nvPr/>
        </p:nvSpPr>
        <p:spPr bwMode="gray">
          <a:xfrm>
            <a:off x="208428" y="3298311"/>
            <a:ext cx="8341052" cy="1769715"/>
          </a:xfrm>
          <a:prstGeom prst="rect">
            <a:avLst/>
          </a:prstGeom>
          <a:noFill/>
          <a:ln>
            <a:noFill/>
          </a:ln>
          <a:extLst/>
        </p:spPr>
        <p:txBody>
          <a:bodyPr wrap="square" lIns="0" tIns="0" rIns="0" bIns="0">
            <a:spAutoFit/>
          </a:bodyPr>
          <a:lstStyle>
            <a:lvl1pPr marL="171450" indent="-171450" algn="ctr" eaLnBrk="0" hangingPunct="0">
              <a:defRPr sz="1400">
                <a:solidFill>
                  <a:schemeClr val="tx1"/>
                </a:solidFill>
                <a:latin typeface="Arial" pitchFamily="34" charset="0"/>
                <a:ea typeface="ヒラギノ角ゴ Pro W3"/>
                <a:cs typeface="ヒラギノ角ゴ Pro W3"/>
              </a:defRPr>
            </a:lvl1pPr>
            <a:lvl2pPr marL="742950" indent="-285750" algn="ctr" eaLnBrk="0" hangingPunct="0">
              <a:defRPr sz="1400">
                <a:solidFill>
                  <a:schemeClr val="tx1"/>
                </a:solidFill>
                <a:latin typeface="Arial" pitchFamily="34" charset="0"/>
                <a:ea typeface="ヒラギノ角ゴ Pro W3"/>
                <a:cs typeface="ヒラギノ角ゴ Pro W3"/>
              </a:defRPr>
            </a:lvl2pPr>
            <a:lvl3pPr marL="1143000" indent="-228600" algn="ctr" eaLnBrk="0" hangingPunct="0">
              <a:defRPr sz="1400">
                <a:solidFill>
                  <a:schemeClr val="tx1"/>
                </a:solidFill>
                <a:latin typeface="Arial" pitchFamily="34" charset="0"/>
                <a:ea typeface="ヒラギノ角ゴ Pro W3"/>
                <a:cs typeface="ヒラギノ角ゴ Pro W3"/>
              </a:defRPr>
            </a:lvl3pPr>
            <a:lvl4pPr marL="1600200" indent="-228600" algn="ctr" eaLnBrk="0" hangingPunct="0">
              <a:defRPr sz="1400">
                <a:solidFill>
                  <a:schemeClr val="tx1"/>
                </a:solidFill>
                <a:latin typeface="Arial" pitchFamily="34" charset="0"/>
                <a:ea typeface="ヒラギノ角ゴ Pro W3"/>
                <a:cs typeface="ヒラギノ角ゴ Pro W3"/>
              </a:defRPr>
            </a:lvl4pPr>
            <a:lvl5pPr marL="2057400" indent="-228600" algn="ctr" eaLnBrk="0" hangingPunct="0">
              <a:defRPr sz="1400">
                <a:solidFill>
                  <a:schemeClr val="tx1"/>
                </a:solidFill>
                <a:latin typeface="Arial" pitchFamily="34" charset="0"/>
                <a:ea typeface="ヒラギノ角ゴ Pro W3"/>
                <a:cs typeface="ヒラギノ角ゴ Pro W3"/>
              </a:defRPr>
            </a:lvl5pPr>
            <a:lvl6pPr marL="2514600" indent="-228600" algn="ctr" eaLnBrk="0" fontAlgn="base" hangingPunct="0">
              <a:spcBef>
                <a:spcPct val="0"/>
              </a:spcBef>
              <a:spcAft>
                <a:spcPct val="0"/>
              </a:spcAft>
              <a:defRPr sz="1400">
                <a:solidFill>
                  <a:schemeClr val="tx1"/>
                </a:solidFill>
                <a:latin typeface="Arial" pitchFamily="34" charset="0"/>
                <a:ea typeface="ヒラギノ角ゴ Pro W3"/>
                <a:cs typeface="ヒラギノ角ゴ Pro W3"/>
              </a:defRPr>
            </a:lvl6pPr>
            <a:lvl7pPr marL="2971800" indent="-228600" algn="ctr" eaLnBrk="0" fontAlgn="base" hangingPunct="0">
              <a:spcBef>
                <a:spcPct val="0"/>
              </a:spcBef>
              <a:spcAft>
                <a:spcPct val="0"/>
              </a:spcAft>
              <a:defRPr sz="1400">
                <a:solidFill>
                  <a:schemeClr val="tx1"/>
                </a:solidFill>
                <a:latin typeface="Arial" pitchFamily="34" charset="0"/>
                <a:ea typeface="ヒラギノ角ゴ Pro W3"/>
                <a:cs typeface="ヒラギノ角ゴ Pro W3"/>
              </a:defRPr>
            </a:lvl7pPr>
            <a:lvl8pPr marL="3429000" indent="-228600" algn="ctr" eaLnBrk="0" fontAlgn="base" hangingPunct="0">
              <a:spcBef>
                <a:spcPct val="0"/>
              </a:spcBef>
              <a:spcAft>
                <a:spcPct val="0"/>
              </a:spcAft>
              <a:defRPr sz="1400">
                <a:solidFill>
                  <a:schemeClr val="tx1"/>
                </a:solidFill>
                <a:latin typeface="Arial" pitchFamily="34" charset="0"/>
                <a:ea typeface="ヒラギノ角ゴ Pro W3"/>
                <a:cs typeface="ヒラギノ角ゴ Pro W3"/>
              </a:defRPr>
            </a:lvl8pPr>
            <a:lvl9pPr marL="3886200" indent="-228600" algn="ctr" eaLnBrk="0" fontAlgn="base" hangingPunct="0">
              <a:spcBef>
                <a:spcPct val="0"/>
              </a:spcBef>
              <a:spcAft>
                <a:spcPct val="0"/>
              </a:spcAft>
              <a:defRPr sz="1400">
                <a:solidFill>
                  <a:schemeClr val="tx1"/>
                </a:solidFill>
                <a:latin typeface="Arial" pitchFamily="34" charset="0"/>
                <a:ea typeface="ヒラギノ角ゴ Pro W3"/>
                <a:cs typeface="ヒラギノ角ゴ Pro W3"/>
              </a:defRPr>
            </a:lvl9pPr>
          </a:lstStyle>
          <a:p>
            <a:pPr marL="0" indent="0" algn="l" eaLnBrk="1" hangingPunct="1">
              <a:spcBef>
                <a:spcPts val="200"/>
              </a:spcBef>
              <a:spcAft>
                <a:spcPts val="600"/>
              </a:spcAft>
              <a:buClr>
                <a:srgbClr val="C00000"/>
              </a:buClr>
              <a:buSzPct val="100000"/>
            </a:pPr>
            <a:r>
              <a:rPr lang="en-US" altLang="en-US" sz="1000" b="1" dirty="0" smtClean="0">
                <a:solidFill>
                  <a:schemeClr val="accent1"/>
                </a:solidFill>
              </a:rPr>
              <a:t>Recent or Upcoming Changes</a:t>
            </a:r>
          </a:p>
          <a:p>
            <a:pPr marL="285750" lvl="0" indent="-285750" algn="l">
              <a:buClr>
                <a:srgbClr val="C00000"/>
              </a:buClr>
              <a:buSzPct val="125000"/>
              <a:buFont typeface="Arial" panose="020B0604020202020204" pitchFamily="34" charset="0"/>
              <a:buChar char="•"/>
            </a:pPr>
            <a:r>
              <a:rPr lang="en-GB" sz="1000" dirty="0" smtClean="0">
                <a:solidFill>
                  <a:schemeClr val="tx1">
                    <a:lumMod val="50000"/>
                  </a:schemeClr>
                </a:solidFill>
              </a:rPr>
              <a:t>Jul </a:t>
            </a:r>
            <a:r>
              <a:rPr lang="en-GB" sz="1000" dirty="0">
                <a:solidFill>
                  <a:schemeClr val="tx1">
                    <a:lumMod val="50000"/>
                  </a:schemeClr>
                </a:solidFill>
              </a:rPr>
              <a:t>3, 2017, Bond Connect to China Interbank Bond Market (CIBM) was </a:t>
            </a:r>
            <a:r>
              <a:rPr lang="en-GB" sz="1000" dirty="0" smtClean="0">
                <a:solidFill>
                  <a:schemeClr val="tx1">
                    <a:lumMod val="50000"/>
                  </a:schemeClr>
                </a:solidFill>
              </a:rPr>
              <a:t>launched</a:t>
            </a:r>
            <a:endParaRPr lang="en-US" sz="1000" dirty="0" smtClean="0">
              <a:solidFill>
                <a:schemeClr val="tx1">
                  <a:lumMod val="50000"/>
                </a:schemeClr>
              </a:solidFill>
            </a:endParaRPr>
          </a:p>
          <a:p>
            <a:pPr marL="285750" lvl="0" indent="-285750" algn="l">
              <a:buClr>
                <a:srgbClr val="C00000"/>
              </a:buClr>
              <a:buSzPct val="125000"/>
              <a:buFont typeface="Arial" panose="020B0604020202020204" pitchFamily="34" charset="0"/>
              <a:buChar char="•"/>
            </a:pPr>
            <a:r>
              <a:rPr lang="en-GB" sz="1000" dirty="0" smtClean="0">
                <a:solidFill>
                  <a:schemeClr val="tx1">
                    <a:lumMod val="50000"/>
                  </a:schemeClr>
                </a:solidFill>
              </a:rPr>
              <a:t>Nov 20</a:t>
            </a:r>
            <a:r>
              <a:rPr lang="en-GB" sz="1000" dirty="0">
                <a:solidFill>
                  <a:schemeClr val="tx1">
                    <a:lumMod val="50000"/>
                  </a:schemeClr>
                </a:solidFill>
              </a:rPr>
              <a:t>, 2017, </a:t>
            </a:r>
            <a:r>
              <a:rPr lang="en-GB" sz="1000" dirty="0" err="1">
                <a:solidFill>
                  <a:schemeClr val="tx1">
                    <a:lumMod val="50000"/>
                  </a:schemeClr>
                </a:solidFill>
              </a:rPr>
              <a:t>HKEx</a:t>
            </a:r>
            <a:r>
              <a:rPr lang="en-GB" sz="1000" dirty="0">
                <a:solidFill>
                  <a:schemeClr val="tx1">
                    <a:lumMod val="50000"/>
                  </a:schemeClr>
                </a:solidFill>
              </a:rPr>
              <a:t> introduced the </a:t>
            </a:r>
            <a:r>
              <a:rPr lang="en-GB" sz="1000" dirty="0" err="1">
                <a:solidFill>
                  <a:schemeClr val="tx1">
                    <a:lumMod val="50000"/>
                  </a:schemeClr>
                </a:solidFill>
              </a:rPr>
              <a:t>Realtime</a:t>
            </a:r>
            <a:r>
              <a:rPr lang="en-GB" sz="1000" dirty="0">
                <a:solidFill>
                  <a:schemeClr val="tx1">
                    <a:lumMod val="50000"/>
                  </a:schemeClr>
                </a:solidFill>
              </a:rPr>
              <a:t> Delivery-versus-Payment (RDP) settlement for Stock </a:t>
            </a:r>
            <a:r>
              <a:rPr lang="en-GB" sz="1000" dirty="0" smtClean="0">
                <a:solidFill>
                  <a:schemeClr val="tx1">
                    <a:lumMod val="50000"/>
                  </a:schemeClr>
                </a:solidFill>
              </a:rPr>
              <a:t>Connect</a:t>
            </a:r>
            <a:endParaRPr lang="en-US" sz="1000" dirty="0" smtClean="0">
              <a:solidFill>
                <a:schemeClr val="tx1">
                  <a:lumMod val="50000"/>
                </a:schemeClr>
              </a:solidFill>
            </a:endParaRPr>
          </a:p>
          <a:p>
            <a:pPr marL="285750" lvl="0" indent="-285750" algn="l">
              <a:buClr>
                <a:srgbClr val="C00000"/>
              </a:buClr>
              <a:buSzPct val="125000"/>
              <a:buFont typeface="Arial" panose="020B0604020202020204" pitchFamily="34" charset="0"/>
              <a:buChar char="•"/>
            </a:pPr>
            <a:r>
              <a:rPr lang="en-GB" sz="1000" dirty="0" smtClean="0">
                <a:solidFill>
                  <a:schemeClr val="tx1">
                    <a:lumMod val="50000"/>
                  </a:schemeClr>
                </a:solidFill>
              </a:rPr>
              <a:t>March </a:t>
            </a:r>
            <a:r>
              <a:rPr lang="en-GB" sz="1000" dirty="0">
                <a:solidFill>
                  <a:schemeClr val="tx1">
                    <a:lumMod val="50000"/>
                  </a:schemeClr>
                </a:solidFill>
              </a:rPr>
              <a:t>23, 2018, Bloomberg has announced the inclusion of China government and policy bonds to Bloomberg Barclays Global Aggregated Index over a 20 month period starting April 2019. This is subject to </a:t>
            </a:r>
            <a:r>
              <a:rPr lang="en-GB" sz="1000" dirty="0" smtClean="0">
                <a:solidFill>
                  <a:schemeClr val="tx1">
                    <a:lumMod val="50000"/>
                  </a:schemeClr>
                </a:solidFill>
              </a:rPr>
              <a:t>implementation of several planned operational enhancements including DVP, block trade, tax clarification. </a:t>
            </a:r>
            <a:endParaRPr lang="en-US" sz="1000" dirty="0" smtClean="0">
              <a:solidFill>
                <a:schemeClr val="tx1">
                  <a:lumMod val="50000"/>
                </a:schemeClr>
              </a:solidFill>
            </a:endParaRPr>
          </a:p>
          <a:p>
            <a:pPr marL="285750" lvl="0" indent="-285750" algn="l">
              <a:buClr>
                <a:srgbClr val="C00000"/>
              </a:buClr>
              <a:buSzPct val="125000"/>
              <a:buFont typeface="Arial" panose="020B0604020202020204" pitchFamily="34" charset="0"/>
              <a:buChar char="•"/>
            </a:pPr>
            <a:r>
              <a:rPr lang="en-GB" sz="1000" dirty="0" smtClean="0">
                <a:solidFill>
                  <a:schemeClr val="tx1">
                    <a:lumMod val="50000"/>
                  </a:schemeClr>
                </a:solidFill>
              </a:rPr>
              <a:t>May </a:t>
            </a:r>
            <a:r>
              <a:rPr lang="en-GB" sz="1000" dirty="0">
                <a:solidFill>
                  <a:schemeClr val="tx1">
                    <a:lumMod val="50000"/>
                  </a:schemeClr>
                </a:solidFill>
              </a:rPr>
              <a:t>18, 2018, PBOC issued Circular no. [2018] 96 to allow financial institutions in Hong Kong conduct CNY (onshore rate) spot FX and hedging services</a:t>
            </a:r>
            <a:r>
              <a:rPr lang="en-GB" sz="1000" b="1" dirty="0">
                <a:solidFill>
                  <a:schemeClr val="tx1">
                    <a:lumMod val="50000"/>
                  </a:schemeClr>
                </a:solidFill>
              </a:rPr>
              <a:t> </a:t>
            </a:r>
            <a:r>
              <a:rPr lang="en-GB" sz="1000" dirty="0">
                <a:solidFill>
                  <a:schemeClr val="tx1">
                    <a:lumMod val="50000"/>
                  </a:schemeClr>
                </a:solidFill>
              </a:rPr>
              <a:t>for Stock Connect investors </a:t>
            </a:r>
            <a:endParaRPr lang="en-GB" sz="1000" dirty="0" smtClean="0">
              <a:solidFill>
                <a:schemeClr val="tx1">
                  <a:lumMod val="50000"/>
                </a:schemeClr>
              </a:solidFill>
            </a:endParaRPr>
          </a:p>
          <a:p>
            <a:pPr marL="285750" lvl="0" indent="-285750" algn="l">
              <a:buClr>
                <a:srgbClr val="C00000"/>
              </a:buClr>
              <a:buSzPct val="125000"/>
              <a:buFont typeface="Arial" panose="020B0604020202020204" pitchFamily="34" charset="0"/>
              <a:buChar char="•"/>
            </a:pPr>
            <a:r>
              <a:rPr lang="en-GB" sz="1000" dirty="0" smtClean="0">
                <a:solidFill>
                  <a:schemeClr val="tx1">
                    <a:lumMod val="50000"/>
                  </a:schemeClr>
                </a:solidFill>
              </a:rPr>
              <a:t>May </a:t>
            </a:r>
            <a:r>
              <a:rPr lang="en-GB" sz="1000" dirty="0">
                <a:solidFill>
                  <a:schemeClr val="tx1">
                    <a:lumMod val="50000"/>
                  </a:schemeClr>
                </a:solidFill>
              </a:rPr>
              <a:t>31, 2018, A-shares have also been included to the MSCI indexes for the first </a:t>
            </a:r>
            <a:r>
              <a:rPr lang="en-GB" sz="1000" dirty="0" smtClean="0">
                <a:solidFill>
                  <a:schemeClr val="tx1">
                    <a:lumMod val="50000"/>
                  </a:schemeClr>
                </a:solidFill>
              </a:rPr>
              <a:t>time</a:t>
            </a:r>
          </a:p>
          <a:p>
            <a:pPr marL="285750" indent="-285750" algn="l">
              <a:buClr>
                <a:srgbClr val="C00000"/>
              </a:buClr>
              <a:buSzPct val="125000"/>
              <a:buFont typeface="Arial" panose="020B0604020202020204" pitchFamily="34" charset="0"/>
              <a:buChar char="•"/>
            </a:pPr>
            <a:r>
              <a:rPr lang="en-US" altLang="en-US" sz="1000" dirty="0" smtClean="0">
                <a:solidFill>
                  <a:schemeClr val="tx1">
                    <a:lumMod val="50000"/>
                  </a:schemeClr>
                </a:solidFill>
              </a:rPr>
              <a:t>August 2018, Bond </a:t>
            </a:r>
            <a:r>
              <a:rPr lang="en-US" altLang="en-US" sz="1000" dirty="0">
                <a:solidFill>
                  <a:schemeClr val="tx1">
                    <a:lumMod val="50000"/>
                  </a:schemeClr>
                </a:solidFill>
              </a:rPr>
              <a:t>Connect operational </a:t>
            </a:r>
            <a:r>
              <a:rPr lang="en-US" altLang="en-US" sz="1000" dirty="0" smtClean="0">
                <a:solidFill>
                  <a:schemeClr val="tx1">
                    <a:lumMod val="50000"/>
                  </a:schemeClr>
                </a:solidFill>
              </a:rPr>
              <a:t>enhancements e.g. DVP </a:t>
            </a:r>
            <a:r>
              <a:rPr lang="en-US" altLang="en-US" sz="1000" dirty="0">
                <a:solidFill>
                  <a:schemeClr val="tx1">
                    <a:lumMod val="50000"/>
                  </a:schemeClr>
                </a:solidFill>
              </a:rPr>
              <a:t>settlement, trade allocation, </a:t>
            </a:r>
            <a:r>
              <a:rPr lang="en-US" altLang="en-US" sz="1000" dirty="0" smtClean="0">
                <a:solidFill>
                  <a:schemeClr val="tx1">
                    <a:lumMod val="50000"/>
                  </a:schemeClr>
                </a:solidFill>
              </a:rPr>
              <a:t>and 3 years tax waiver  </a:t>
            </a:r>
          </a:p>
          <a:p>
            <a:pPr marL="285750" indent="-285750" algn="l">
              <a:buClr>
                <a:srgbClr val="C00000"/>
              </a:buClr>
              <a:buSzPct val="125000"/>
              <a:buFont typeface="Arial" panose="020B0604020202020204" pitchFamily="34" charset="0"/>
              <a:buChar char="•"/>
            </a:pPr>
            <a:r>
              <a:rPr lang="en-US" altLang="en-US" sz="1000" dirty="0" smtClean="0">
                <a:solidFill>
                  <a:schemeClr val="tx1">
                    <a:lumMod val="50000"/>
                  </a:schemeClr>
                </a:solidFill>
              </a:rPr>
              <a:t>Sept </a:t>
            </a:r>
            <a:r>
              <a:rPr lang="en-US" altLang="en-US" sz="1000" dirty="0">
                <a:solidFill>
                  <a:schemeClr val="tx1">
                    <a:lumMod val="50000"/>
                  </a:schemeClr>
                </a:solidFill>
              </a:rPr>
              <a:t>26 </a:t>
            </a:r>
            <a:r>
              <a:rPr lang="en-US" altLang="en-US" sz="1000" dirty="0" smtClean="0">
                <a:solidFill>
                  <a:schemeClr val="tx1">
                    <a:lumMod val="50000"/>
                  </a:schemeClr>
                </a:solidFill>
              </a:rPr>
              <a:t>2018, Introduction of Investor ID for Stock Connect</a:t>
            </a:r>
          </a:p>
        </p:txBody>
      </p:sp>
      <p:sp>
        <p:nvSpPr>
          <p:cNvPr id="611" name="Rectangle 610"/>
          <p:cNvSpPr/>
          <p:nvPr/>
        </p:nvSpPr>
        <p:spPr bwMode="gray">
          <a:xfrm>
            <a:off x="8723730" y="1094259"/>
            <a:ext cx="1996476" cy="1431178"/>
          </a:xfrm>
          <a:prstGeom prst="rect">
            <a:avLst/>
          </a:prstGeom>
          <a:noFill/>
          <a:ln w="28575" cap="flat" cmpd="sng" algn="ctr">
            <a:solidFill>
              <a:schemeClr val="tx1"/>
            </a:solidFill>
            <a:prstDash val="sysDot"/>
            <a:round/>
            <a:headEnd type="none" w="med" len="med"/>
            <a:tailEnd type="none" w="med" len="med"/>
          </a:ln>
          <a:effectLst/>
          <a:extLst/>
        </p:spPr>
        <p:txBody>
          <a:bodyPr vert="horz" wrap="square" lIns="18288" tIns="91440" rIns="18288" bIns="91440" numCol="1" rtlCol="0" anchor="t" anchorCtr="0" compatLnSpc="1">
            <a:prstTxWarp prst="textNoShape">
              <a:avLst/>
            </a:prstTxWarp>
          </a:bodyPr>
          <a:lstStyle/>
          <a:p>
            <a:pPr>
              <a:spcBef>
                <a:spcPts val="0"/>
              </a:spcBef>
            </a:pPr>
            <a:r>
              <a:rPr lang="en-US" sz="1000" b="1" dirty="0">
                <a:solidFill>
                  <a:schemeClr val="accent1"/>
                </a:solidFill>
              </a:rPr>
              <a:t>MSCI A-Share Inclusion</a:t>
            </a:r>
            <a:endParaRPr lang="en-US" sz="1000" dirty="0">
              <a:solidFill>
                <a:schemeClr val="accent5"/>
              </a:solidFill>
              <a:ea typeface="+mj-ea"/>
            </a:endParaRPr>
          </a:p>
          <a:p>
            <a:pPr marL="285750" indent="-174625" algn="l">
              <a:spcBef>
                <a:spcPts val="0"/>
              </a:spcBef>
              <a:buFont typeface="Arial" panose="020B0604020202020204" pitchFamily="34" charset="0"/>
              <a:buChar char="•"/>
            </a:pPr>
            <a:r>
              <a:rPr lang="en-US" sz="1000" dirty="0">
                <a:solidFill>
                  <a:schemeClr val="accent5"/>
                </a:solidFill>
                <a:ea typeface="+mj-ea"/>
              </a:rPr>
              <a:t>I</a:t>
            </a:r>
            <a:r>
              <a:rPr lang="en-US" sz="1000" dirty="0" smtClean="0">
                <a:solidFill>
                  <a:schemeClr val="accent5"/>
                </a:solidFill>
                <a:ea typeface="+mj-ea"/>
              </a:rPr>
              <a:t>mplemented on 1 June 2018  </a:t>
            </a:r>
          </a:p>
          <a:p>
            <a:pPr marL="285750" indent="-174625" algn="l">
              <a:spcBef>
                <a:spcPts val="0"/>
              </a:spcBef>
              <a:buFont typeface="Arial" panose="020B0604020202020204" pitchFamily="34" charset="0"/>
              <a:buChar char="•"/>
            </a:pPr>
            <a:r>
              <a:rPr lang="en-US" sz="1000" dirty="0">
                <a:solidFill>
                  <a:schemeClr val="accent5"/>
                </a:solidFill>
                <a:ea typeface="+mj-ea"/>
              </a:rPr>
              <a:t>2nd tranche on </a:t>
            </a:r>
            <a:r>
              <a:rPr lang="en-US" sz="1000" dirty="0" smtClean="0">
                <a:solidFill>
                  <a:schemeClr val="accent5"/>
                </a:solidFill>
                <a:ea typeface="+mj-ea"/>
              </a:rPr>
              <a:t>Sep </a:t>
            </a:r>
            <a:r>
              <a:rPr lang="en-US" sz="1000" dirty="0">
                <a:solidFill>
                  <a:schemeClr val="accent5"/>
                </a:solidFill>
                <a:ea typeface="+mj-ea"/>
              </a:rPr>
              <a:t>1st  2018</a:t>
            </a:r>
          </a:p>
          <a:p>
            <a:pPr marL="285750" indent="-174625" algn="l">
              <a:spcBef>
                <a:spcPts val="0"/>
              </a:spcBef>
              <a:buFont typeface="Arial" panose="020B0604020202020204" pitchFamily="34" charset="0"/>
              <a:buChar char="•"/>
            </a:pPr>
            <a:endParaRPr kumimoji="0" lang="en-US" sz="1000" b="0" i="0" u="none" strike="noStrike" cap="none" normalizeH="0" baseline="0" dirty="0" smtClean="0">
              <a:ln>
                <a:noFill/>
              </a:ln>
              <a:solidFill>
                <a:schemeClr val="accent5"/>
              </a:solidFill>
              <a:effectLst/>
              <a:latin typeface="Arial" pitchFamily="34" charset="0"/>
              <a:ea typeface="+mj-ea"/>
            </a:endParaRPr>
          </a:p>
        </p:txBody>
      </p:sp>
      <p:sp>
        <p:nvSpPr>
          <p:cNvPr id="613" name="Rectangle 612"/>
          <p:cNvSpPr/>
          <p:nvPr/>
        </p:nvSpPr>
        <p:spPr bwMode="gray">
          <a:xfrm>
            <a:off x="6618047" y="1101357"/>
            <a:ext cx="1996476" cy="1496055"/>
          </a:xfrm>
          <a:prstGeom prst="rect">
            <a:avLst/>
          </a:prstGeom>
          <a:solidFill>
            <a:srgbClr val="CCF2FC">
              <a:alpha val="61000"/>
            </a:srgbClr>
          </a:solidFill>
          <a:ln w="6350" cap="flat" cmpd="sng" algn="ctr">
            <a:noFill/>
            <a:prstDash val="solid"/>
            <a:round/>
            <a:headEnd type="none" w="med" len="med"/>
            <a:tailEnd type="none" w="med" len="med"/>
          </a:ln>
          <a:effectLst/>
          <a:extLst/>
        </p:spPr>
        <p:txBody>
          <a:bodyPr vert="horz" wrap="square" lIns="18288" tIns="274320" rIns="18288" bIns="274320" numCol="1" rtlCol="0" anchor="t" anchorCtr="0" compatLnSpc="1">
            <a:prstTxWarp prst="textNoShape">
              <a:avLst/>
            </a:prstTxWarp>
          </a:bodyPr>
          <a:lstStyle/>
          <a:p>
            <a:pPr>
              <a:spcBef>
                <a:spcPts val="200"/>
              </a:spcBef>
            </a:pPr>
            <a:r>
              <a:rPr lang="en-US" sz="1000" b="1" dirty="0" smtClean="0">
                <a:solidFill>
                  <a:schemeClr val="accent1"/>
                </a:solidFill>
              </a:rPr>
              <a:t>Exchange </a:t>
            </a:r>
            <a:r>
              <a:rPr lang="en-US" sz="1000" b="1" dirty="0">
                <a:solidFill>
                  <a:schemeClr val="accent1"/>
                </a:solidFill>
              </a:rPr>
              <a:t/>
            </a:r>
            <a:br>
              <a:rPr lang="en-US" sz="1000" b="1" dirty="0">
                <a:solidFill>
                  <a:schemeClr val="accent1"/>
                </a:solidFill>
              </a:rPr>
            </a:br>
            <a:r>
              <a:rPr lang="en-US" sz="1000" b="1" dirty="0">
                <a:solidFill>
                  <a:schemeClr val="accent1"/>
                </a:solidFill>
              </a:rPr>
              <a:t>Traded Fund</a:t>
            </a:r>
          </a:p>
          <a:p>
            <a:pPr>
              <a:spcBef>
                <a:spcPts val="200"/>
              </a:spcBef>
            </a:pPr>
            <a:endParaRPr lang="en-US" sz="1000" dirty="0" smtClean="0">
              <a:solidFill>
                <a:schemeClr val="accent5"/>
              </a:solidFill>
            </a:endParaRPr>
          </a:p>
          <a:p>
            <a:pPr>
              <a:spcBef>
                <a:spcPts val="200"/>
              </a:spcBef>
            </a:pPr>
            <a:r>
              <a:rPr lang="en-US" sz="1000" dirty="0" smtClean="0">
                <a:solidFill>
                  <a:schemeClr val="accent5"/>
                </a:solidFill>
              </a:rPr>
              <a:t>SH/SZ </a:t>
            </a:r>
            <a:r>
              <a:rPr lang="en-US" sz="1000" dirty="0">
                <a:solidFill>
                  <a:schemeClr val="accent5"/>
                </a:solidFill>
              </a:rPr>
              <a:t/>
            </a:r>
            <a:br>
              <a:rPr lang="en-US" sz="1000" dirty="0">
                <a:solidFill>
                  <a:schemeClr val="accent5"/>
                </a:solidFill>
              </a:rPr>
            </a:br>
            <a:r>
              <a:rPr lang="en-US" sz="1000" dirty="0">
                <a:solidFill>
                  <a:schemeClr val="accent5"/>
                </a:solidFill>
              </a:rPr>
              <a:t>Connect </a:t>
            </a:r>
            <a:endParaRPr lang="en-US" sz="1000" dirty="0" smtClean="0">
              <a:solidFill>
                <a:schemeClr val="accent5"/>
              </a:solidFill>
            </a:endParaRPr>
          </a:p>
          <a:p>
            <a:pPr>
              <a:spcBef>
                <a:spcPts val="200"/>
              </a:spcBef>
            </a:pPr>
            <a:r>
              <a:rPr lang="en-US" sz="1000" dirty="0" smtClean="0">
                <a:solidFill>
                  <a:schemeClr val="accent5"/>
                </a:solidFill>
              </a:rPr>
              <a:t>(2019*)</a:t>
            </a:r>
            <a:endParaRPr lang="en-US" sz="1000" dirty="0">
              <a:solidFill>
                <a:schemeClr val="accent5"/>
              </a:solidFill>
            </a:endParaRPr>
          </a:p>
          <a:p>
            <a:pPr>
              <a:spcBef>
                <a:spcPts val="200"/>
              </a:spcBef>
            </a:pPr>
            <a:endParaRPr kumimoji="0" lang="en-US" sz="1000" b="0" i="0" u="none" strike="noStrike" cap="none" normalizeH="0" baseline="0" dirty="0" smtClean="0">
              <a:ln>
                <a:noFill/>
              </a:ln>
              <a:solidFill>
                <a:schemeClr val="accent5"/>
              </a:solidFill>
              <a:effectLst/>
              <a:latin typeface="Arial" pitchFamily="34" charset="0"/>
              <a:ea typeface="+mj-ea"/>
            </a:endParaRPr>
          </a:p>
        </p:txBody>
      </p:sp>
      <p:sp>
        <p:nvSpPr>
          <p:cNvPr id="614" name="Rectangle 613"/>
          <p:cNvSpPr/>
          <p:nvPr/>
        </p:nvSpPr>
        <p:spPr bwMode="gray">
          <a:xfrm>
            <a:off x="4503811" y="1101356"/>
            <a:ext cx="1996476" cy="1486725"/>
          </a:xfrm>
          <a:prstGeom prst="rect">
            <a:avLst/>
          </a:prstGeom>
          <a:solidFill>
            <a:srgbClr val="CCF2FC">
              <a:alpha val="61000"/>
            </a:srgbClr>
          </a:solidFill>
          <a:ln w="6350" cap="flat" cmpd="sng" algn="ctr">
            <a:noFill/>
            <a:prstDash val="solid"/>
            <a:round/>
            <a:headEnd type="none" w="med" len="med"/>
            <a:tailEnd type="none" w="med" len="med"/>
          </a:ln>
          <a:effectLst/>
          <a:extLst/>
        </p:spPr>
        <p:txBody>
          <a:bodyPr vert="horz" wrap="square" lIns="18288" tIns="274320" rIns="18288" bIns="274320" numCol="1" rtlCol="0" anchor="t" anchorCtr="0" compatLnSpc="1">
            <a:prstTxWarp prst="textNoShape">
              <a:avLst/>
            </a:prstTxWarp>
          </a:bodyPr>
          <a:lstStyle/>
          <a:p>
            <a:pPr>
              <a:spcBef>
                <a:spcPts val="200"/>
              </a:spcBef>
            </a:pPr>
            <a:r>
              <a:rPr lang="en-US" sz="1000" b="1" dirty="0">
                <a:solidFill>
                  <a:schemeClr val="accent1"/>
                </a:solidFill>
              </a:rPr>
              <a:t>Bond</a:t>
            </a:r>
          </a:p>
          <a:p>
            <a:pPr>
              <a:spcBef>
                <a:spcPts val="200"/>
              </a:spcBef>
            </a:pPr>
            <a:endParaRPr lang="en-US" sz="1000" dirty="0">
              <a:solidFill>
                <a:schemeClr val="accent5"/>
              </a:solidFill>
            </a:endParaRPr>
          </a:p>
          <a:p>
            <a:pPr>
              <a:spcBef>
                <a:spcPts val="200"/>
              </a:spcBef>
            </a:pPr>
            <a:endParaRPr lang="en-US" sz="1000" dirty="0">
              <a:solidFill>
                <a:schemeClr val="accent5"/>
              </a:solidFill>
            </a:endParaRPr>
          </a:p>
          <a:p>
            <a:pPr>
              <a:spcBef>
                <a:spcPts val="200"/>
              </a:spcBef>
            </a:pPr>
            <a:r>
              <a:rPr lang="en-US" sz="1000" dirty="0">
                <a:solidFill>
                  <a:schemeClr val="accent5"/>
                </a:solidFill>
              </a:rPr>
              <a:t>CIBM Connect (</a:t>
            </a:r>
            <a:r>
              <a:rPr lang="en-US" sz="1000" dirty="0" smtClean="0">
                <a:solidFill>
                  <a:schemeClr val="accent5"/>
                </a:solidFill>
              </a:rPr>
              <a:t>2017)</a:t>
            </a:r>
            <a:endParaRPr lang="en-US" sz="1000" dirty="0">
              <a:solidFill>
                <a:schemeClr val="accent5"/>
              </a:solidFill>
            </a:endParaRPr>
          </a:p>
          <a:p>
            <a:pPr>
              <a:spcBef>
                <a:spcPts val="200"/>
              </a:spcBef>
            </a:pPr>
            <a:r>
              <a:rPr lang="en-US" sz="1000" dirty="0">
                <a:solidFill>
                  <a:schemeClr val="accent5"/>
                </a:solidFill>
              </a:rPr>
              <a:t>Listed Bond Connect </a:t>
            </a:r>
            <a:r>
              <a:rPr lang="en-US" sz="1000" dirty="0" smtClean="0">
                <a:solidFill>
                  <a:schemeClr val="accent5"/>
                </a:solidFill>
              </a:rPr>
              <a:t>(2019*)</a:t>
            </a:r>
            <a:endParaRPr lang="en-US" sz="1000" dirty="0">
              <a:solidFill>
                <a:schemeClr val="accent5"/>
              </a:solidFill>
              <a:ea typeface="+mj-ea"/>
            </a:endParaRPr>
          </a:p>
        </p:txBody>
      </p:sp>
      <p:sp>
        <p:nvSpPr>
          <p:cNvPr id="616" name="MessageBox"/>
          <p:cNvSpPr/>
          <p:nvPr>
            <p:custDataLst>
              <p:tags r:id="rId2"/>
            </p:custDataLst>
          </p:nvPr>
        </p:nvSpPr>
        <p:spPr bwMode="gray">
          <a:xfrm>
            <a:off x="275514" y="595826"/>
            <a:ext cx="10469001" cy="184666"/>
          </a:xfrm>
          <a:prstGeom prst="rect">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6350" cap="flat" cmpd="sng" algn="ctr">
                <a:solidFill>
                  <a:schemeClr val="tx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spAutoFit/>
          </a:bodyPr>
          <a:lstStyle/>
          <a:p>
            <a:pPr algn="l"/>
            <a:r>
              <a:rPr lang="en-US" sz="1200" dirty="0" smtClean="0">
                <a:solidFill>
                  <a:srgbClr val="00BDF2"/>
                </a:solidFill>
                <a:latin typeface="Arial"/>
                <a:ea typeface="+mj-ea"/>
              </a:rPr>
              <a:t>With the launch of Bond Connect, international investors could easily access over 80% of onshore securities investments</a:t>
            </a:r>
            <a:endParaRPr kumimoji="0" lang="en-US" sz="1200" i="0" u="none" strike="noStrike" cap="none" normalizeH="0" baseline="0" dirty="0" smtClean="0">
              <a:ln>
                <a:noFill/>
              </a:ln>
              <a:solidFill>
                <a:srgbClr val="00BDF2"/>
              </a:solidFill>
              <a:effectLst/>
              <a:latin typeface="Arial"/>
              <a:ea typeface="+mj-ea"/>
            </a:endParaRPr>
          </a:p>
        </p:txBody>
      </p:sp>
      <p:cxnSp>
        <p:nvCxnSpPr>
          <p:cNvPr id="619" name="MessageLine"/>
          <p:cNvCxnSpPr/>
          <p:nvPr/>
        </p:nvCxnSpPr>
        <p:spPr bwMode="gray">
          <a:xfrm>
            <a:off x="164866" y="936347"/>
            <a:ext cx="10469001" cy="0"/>
          </a:xfrm>
          <a:prstGeom prst="line">
            <a:avLst/>
          </a:prstGeom>
          <a:solidFill>
            <a:schemeClr val="folHlink"/>
          </a:solidFill>
          <a:ln w="6350" cap="flat" cmpd="sng" algn="ctr">
            <a:solidFill>
              <a:srgbClr val="97999B"/>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25" name="Rectangle 1224"/>
          <p:cNvSpPr/>
          <p:nvPr/>
        </p:nvSpPr>
        <p:spPr bwMode="gray">
          <a:xfrm>
            <a:off x="8726244" y="2983501"/>
            <a:ext cx="1996476" cy="2449344"/>
          </a:xfrm>
          <a:prstGeom prst="rect">
            <a:avLst/>
          </a:prstGeom>
          <a:noFill/>
          <a:ln w="28575" cap="flat" cmpd="sng" algn="ctr">
            <a:solidFill>
              <a:schemeClr val="tx1"/>
            </a:solidFill>
            <a:prstDash val="sysDot"/>
            <a:round/>
            <a:headEnd type="none" w="med" len="med"/>
            <a:tailEnd type="none" w="med" len="med"/>
          </a:ln>
          <a:effectLst/>
          <a:extLst/>
        </p:spPr>
        <p:txBody>
          <a:bodyPr vert="horz" wrap="square" lIns="18288" tIns="91440" rIns="18288" bIns="91440" numCol="1" rtlCol="0" anchor="t" anchorCtr="0" compatLnSpc="1">
            <a:prstTxWarp prst="textNoShape">
              <a:avLst/>
            </a:prstTxWarp>
          </a:bodyPr>
          <a:lstStyle/>
          <a:p>
            <a:pPr>
              <a:spcBef>
                <a:spcPts val="0"/>
              </a:spcBef>
            </a:pPr>
            <a:r>
              <a:rPr lang="en-US" sz="1000" b="1" dirty="0" smtClean="0">
                <a:solidFill>
                  <a:schemeClr val="accent1"/>
                </a:solidFill>
              </a:rPr>
              <a:t>China Bond Inclusion</a:t>
            </a:r>
            <a:endParaRPr lang="en-US" sz="1000" dirty="0">
              <a:solidFill>
                <a:schemeClr val="accent5"/>
              </a:solidFill>
              <a:ea typeface="+mj-ea"/>
            </a:endParaRPr>
          </a:p>
          <a:p>
            <a:pPr marL="285750" indent="-174625" algn="l">
              <a:spcBef>
                <a:spcPts val="0"/>
              </a:spcBef>
              <a:buFont typeface="Arial" panose="020B0604020202020204" pitchFamily="34" charset="0"/>
              <a:buChar char="•"/>
            </a:pPr>
            <a:r>
              <a:rPr lang="en-US" sz="1000" dirty="0" smtClean="0">
                <a:solidFill>
                  <a:schemeClr val="accent5"/>
                </a:solidFill>
                <a:ea typeface="+mj-ea"/>
              </a:rPr>
              <a:t>23 Mar 2018 announced the inclusion of China bond into the Bloomberg Barclays Global Aggregate Index starting April 2019 over 20 month period  </a:t>
            </a:r>
            <a:endParaRPr kumimoji="0" lang="en-US" sz="1000" b="0" i="0" u="none" strike="noStrike" cap="none" normalizeH="0" baseline="0" dirty="0" smtClean="0">
              <a:ln>
                <a:noFill/>
              </a:ln>
              <a:solidFill>
                <a:schemeClr val="accent5"/>
              </a:solidFill>
              <a:effectLst/>
              <a:latin typeface="Arial" pitchFamily="34" charset="0"/>
              <a:ea typeface="+mj-ea"/>
            </a:endParaRPr>
          </a:p>
        </p:txBody>
      </p:sp>
      <p:sp>
        <p:nvSpPr>
          <p:cNvPr id="615" name="Rectangle 614"/>
          <p:cNvSpPr/>
          <p:nvPr/>
        </p:nvSpPr>
        <p:spPr bwMode="gray">
          <a:xfrm>
            <a:off x="167473" y="1101356"/>
            <a:ext cx="1996476" cy="1455110"/>
          </a:xfrm>
          <a:prstGeom prst="rect">
            <a:avLst/>
          </a:prstGeom>
          <a:solidFill>
            <a:srgbClr val="CCF2FC">
              <a:alpha val="60784"/>
            </a:srgbClr>
          </a:solidFill>
          <a:ln w="6350" cap="flat" cmpd="sng" algn="ctr">
            <a:noFill/>
            <a:prstDash val="solid"/>
            <a:round/>
            <a:headEnd type="none" w="med" len="med"/>
            <a:tailEnd type="none" w="med" len="med"/>
          </a:ln>
          <a:effectLst/>
          <a:extLst/>
        </p:spPr>
        <p:txBody>
          <a:bodyPr vert="horz" wrap="square" lIns="18288" tIns="274320" rIns="18288" bIns="274320" numCol="1" rtlCol="0" anchor="t" anchorCtr="0" compatLnSpc="1">
            <a:prstTxWarp prst="textNoShape">
              <a:avLst/>
            </a:prstTxWarp>
          </a:bodyPr>
          <a:lstStyle/>
          <a:p>
            <a:pPr>
              <a:spcBef>
                <a:spcPts val="200"/>
              </a:spcBef>
            </a:pPr>
            <a:r>
              <a:rPr lang="en-US" sz="1000" b="1" dirty="0">
                <a:solidFill>
                  <a:schemeClr val="accent1"/>
                </a:solidFill>
                <a:ea typeface="+mj-ea"/>
              </a:rPr>
              <a:t>China A Equity</a:t>
            </a:r>
          </a:p>
          <a:p>
            <a:pPr>
              <a:spcBef>
                <a:spcPts val="200"/>
              </a:spcBef>
            </a:pPr>
            <a:endParaRPr lang="en-US" sz="1000" dirty="0" smtClean="0">
              <a:solidFill>
                <a:schemeClr val="accent5"/>
              </a:solidFill>
              <a:ea typeface="+mj-ea"/>
            </a:endParaRPr>
          </a:p>
          <a:p>
            <a:pPr>
              <a:spcBef>
                <a:spcPts val="200"/>
              </a:spcBef>
            </a:pPr>
            <a:r>
              <a:rPr lang="en-US" sz="1000" dirty="0" smtClean="0">
                <a:solidFill>
                  <a:schemeClr val="accent5"/>
                </a:solidFill>
                <a:ea typeface="+mj-ea"/>
              </a:rPr>
              <a:t>SH </a:t>
            </a:r>
            <a:r>
              <a:rPr lang="en-US" sz="1000" dirty="0">
                <a:solidFill>
                  <a:schemeClr val="accent5"/>
                </a:solidFill>
                <a:ea typeface="+mj-ea"/>
              </a:rPr>
              <a:t>Connect (2014)</a:t>
            </a:r>
          </a:p>
          <a:p>
            <a:pPr>
              <a:spcBef>
                <a:spcPts val="200"/>
              </a:spcBef>
            </a:pPr>
            <a:r>
              <a:rPr lang="en-US" sz="1000" dirty="0">
                <a:solidFill>
                  <a:schemeClr val="accent5"/>
                </a:solidFill>
                <a:ea typeface="+mj-ea"/>
              </a:rPr>
              <a:t>SZ Connect (2016)</a:t>
            </a:r>
          </a:p>
          <a:p>
            <a:pPr>
              <a:spcBef>
                <a:spcPts val="200"/>
              </a:spcBef>
            </a:pPr>
            <a:r>
              <a:rPr lang="en-US" sz="1000" dirty="0">
                <a:solidFill>
                  <a:schemeClr val="accent5"/>
                </a:solidFill>
                <a:ea typeface="+mj-ea"/>
              </a:rPr>
              <a:t>IPO </a:t>
            </a:r>
            <a:r>
              <a:rPr lang="en-US" sz="1000" dirty="0" smtClean="0">
                <a:solidFill>
                  <a:schemeClr val="accent5"/>
                </a:solidFill>
                <a:ea typeface="+mj-ea"/>
              </a:rPr>
              <a:t>(2019*)</a:t>
            </a:r>
            <a:endParaRPr lang="en-US" sz="1000" dirty="0">
              <a:solidFill>
                <a:schemeClr val="accent5"/>
              </a:solidFill>
              <a:ea typeface="+mj-ea"/>
            </a:endParaRPr>
          </a:p>
        </p:txBody>
      </p:sp>
      <p:sp>
        <p:nvSpPr>
          <p:cNvPr id="8" name="Rectangle 7"/>
          <p:cNvSpPr/>
          <p:nvPr/>
        </p:nvSpPr>
        <p:spPr>
          <a:xfrm>
            <a:off x="167472" y="2964608"/>
            <a:ext cx="8394509" cy="246221"/>
          </a:xfrm>
          <a:prstGeom prst="rect">
            <a:avLst/>
          </a:prstGeom>
          <a:solidFill>
            <a:schemeClr val="accent1"/>
          </a:solidFill>
          <a:ln w="9525">
            <a:solidFill>
              <a:schemeClr val="tx1"/>
            </a:solidFill>
          </a:ln>
        </p:spPr>
        <p:txBody>
          <a:bodyPr wrap="square">
            <a:spAutoFit/>
          </a:bodyPr>
          <a:lstStyle/>
          <a:p>
            <a:pPr algn="l" eaLnBrk="1" hangingPunct="1">
              <a:spcBef>
                <a:spcPts val="200"/>
              </a:spcBef>
              <a:spcAft>
                <a:spcPts val="600"/>
              </a:spcAft>
              <a:buClr>
                <a:srgbClr val="C00000"/>
              </a:buClr>
              <a:buSzPct val="100000"/>
            </a:pPr>
            <a:r>
              <a:rPr lang="en-US" altLang="en-US" sz="1000" dirty="0" smtClean="0">
                <a:solidFill>
                  <a:schemeClr val="bg1"/>
                </a:solidFill>
              </a:rPr>
              <a:t>Recognized as the most </a:t>
            </a:r>
            <a:r>
              <a:rPr lang="en-US" altLang="en-US" sz="1000" dirty="0">
                <a:solidFill>
                  <a:schemeClr val="bg1"/>
                </a:solidFill>
              </a:rPr>
              <a:t>efficient and scalable China access platform for international investors</a:t>
            </a:r>
          </a:p>
        </p:txBody>
      </p:sp>
      <p:sp>
        <p:nvSpPr>
          <p:cNvPr id="612" name="Rectangle 611"/>
          <p:cNvSpPr/>
          <p:nvPr/>
        </p:nvSpPr>
        <p:spPr bwMode="gray">
          <a:xfrm>
            <a:off x="2312922" y="1094259"/>
            <a:ext cx="1996476" cy="1474129"/>
          </a:xfrm>
          <a:prstGeom prst="rect">
            <a:avLst/>
          </a:prstGeom>
          <a:solidFill>
            <a:srgbClr val="CCF2FC">
              <a:alpha val="61000"/>
            </a:srgbClr>
          </a:solidFill>
          <a:ln w="6350" cap="flat" cmpd="sng" algn="ctr">
            <a:noFill/>
            <a:prstDash val="solid"/>
            <a:round/>
            <a:headEnd type="none" w="med" len="med"/>
            <a:tailEnd type="none" w="med" len="med"/>
          </a:ln>
          <a:effectLst/>
          <a:extLst/>
        </p:spPr>
        <p:txBody>
          <a:bodyPr vert="horz" wrap="square" lIns="18288" tIns="274320" rIns="18288" bIns="274320" numCol="1" rtlCol="0" anchor="t" anchorCtr="0" compatLnSpc="1">
            <a:prstTxWarp prst="textNoShape">
              <a:avLst/>
            </a:prstTxWarp>
          </a:bodyPr>
          <a:lstStyle/>
          <a:p>
            <a:pPr>
              <a:spcBef>
                <a:spcPts val="200"/>
              </a:spcBef>
            </a:pPr>
            <a:r>
              <a:rPr lang="en-US" sz="1000" b="1" dirty="0">
                <a:solidFill>
                  <a:schemeClr val="accent1"/>
                </a:solidFill>
                <a:ea typeface="+mj-ea"/>
              </a:rPr>
              <a:t>Mutual Recognition of Funds</a:t>
            </a:r>
          </a:p>
          <a:p>
            <a:pPr>
              <a:spcBef>
                <a:spcPts val="200"/>
              </a:spcBef>
            </a:pPr>
            <a:endParaRPr lang="en-US" sz="1000" dirty="0">
              <a:solidFill>
                <a:schemeClr val="accent5"/>
              </a:solidFill>
              <a:ea typeface="+mj-ea"/>
            </a:endParaRPr>
          </a:p>
          <a:p>
            <a:pPr>
              <a:spcBef>
                <a:spcPts val="200"/>
              </a:spcBef>
            </a:pPr>
            <a:endParaRPr lang="en-US" sz="1000" dirty="0">
              <a:solidFill>
                <a:schemeClr val="accent5"/>
              </a:solidFill>
              <a:ea typeface="+mj-ea"/>
            </a:endParaRPr>
          </a:p>
          <a:p>
            <a:pPr>
              <a:spcBef>
                <a:spcPts val="200"/>
              </a:spcBef>
            </a:pPr>
            <a:r>
              <a:rPr lang="en-US" sz="1000" dirty="0" smtClean="0">
                <a:solidFill>
                  <a:schemeClr val="accent5"/>
                </a:solidFill>
                <a:ea typeface="+mj-ea"/>
              </a:rPr>
              <a:t>MRF </a:t>
            </a:r>
            <a:r>
              <a:rPr lang="en-US" sz="1000" dirty="0">
                <a:solidFill>
                  <a:schemeClr val="accent5"/>
                </a:solidFill>
                <a:ea typeface="+mj-ea"/>
              </a:rPr>
              <a:t>(2015</a:t>
            </a:r>
            <a:r>
              <a:rPr lang="en-US" sz="1000" dirty="0" smtClean="0">
                <a:solidFill>
                  <a:schemeClr val="accent5"/>
                </a:solidFill>
                <a:ea typeface="+mj-ea"/>
              </a:rPr>
              <a:t>)</a:t>
            </a:r>
          </a:p>
        </p:txBody>
      </p:sp>
      <p:sp>
        <p:nvSpPr>
          <p:cNvPr id="10" name="Rectangle 9"/>
          <p:cNvSpPr/>
          <p:nvPr/>
        </p:nvSpPr>
        <p:spPr>
          <a:xfrm>
            <a:off x="655193" y="5334020"/>
            <a:ext cx="7985842" cy="584775"/>
          </a:xfrm>
          <a:prstGeom prst="rect">
            <a:avLst/>
          </a:prstGeom>
        </p:spPr>
        <p:txBody>
          <a:bodyPr wrap="square">
            <a:spAutoFit/>
          </a:bodyPr>
          <a:lstStyle/>
          <a:p>
            <a:pPr marL="171450" indent="-171450">
              <a:buFont typeface="Arial" panose="020B0604020202020204" pitchFamily="34" charset="0"/>
              <a:buChar char="•"/>
            </a:pPr>
            <a:r>
              <a:rPr lang="en-US" sz="800" i="1" dirty="0" smtClean="0"/>
              <a:t>According to Bloomberg In </a:t>
            </a:r>
            <a:r>
              <a:rPr lang="en-US" sz="800" i="1" dirty="0"/>
              <a:t>order to be considered for inclusion in the Global Aggregate Index, a local currency debt market must be classified as investment grade and its currency must be freely tradable, convertible, </a:t>
            </a:r>
            <a:r>
              <a:rPr lang="en-US" sz="800" i="1" dirty="0" err="1"/>
              <a:t>hedgeable</a:t>
            </a:r>
            <a:r>
              <a:rPr lang="en-US" sz="800" i="1" dirty="0"/>
              <a:t>, and free of capital controls.  Ongoing enhancements from the </a:t>
            </a:r>
            <a:r>
              <a:rPr lang="en-US" sz="800" i="1" dirty="0" err="1"/>
              <a:t>PBoC</a:t>
            </a:r>
            <a:r>
              <a:rPr lang="en-US" sz="800" i="1" dirty="0"/>
              <a:t> have resulted in RMB-denominated securities meeting these absolute index rules</a:t>
            </a:r>
            <a:r>
              <a:rPr lang="en-US" sz="800" i="1" dirty="0" smtClean="0"/>
              <a:t>.</a:t>
            </a:r>
          </a:p>
          <a:p>
            <a:pPr marL="171450" indent="-171450">
              <a:buFont typeface="Arial" panose="020B0604020202020204" pitchFamily="34" charset="0"/>
              <a:buChar char="•"/>
            </a:pPr>
            <a:r>
              <a:rPr lang="en-US" sz="800" i="1" dirty="0" smtClean="0"/>
              <a:t>There are Citibank's estimates as official target dates will or have been announces by HK and China regulators.</a:t>
            </a:r>
            <a:endParaRPr lang="en-US" sz="800" i="1" dirty="0"/>
          </a:p>
        </p:txBody>
      </p:sp>
      <p:sp>
        <p:nvSpPr>
          <p:cNvPr id="1233" name="TextBox 1232"/>
          <p:cNvSpPr txBox="1"/>
          <p:nvPr/>
        </p:nvSpPr>
        <p:spPr>
          <a:xfrm>
            <a:off x="9543968" y="5760430"/>
            <a:ext cx="1027845" cy="246221"/>
          </a:xfrm>
          <a:prstGeom prst="rect">
            <a:avLst/>
          </a:prstGeom>
          <a:noFill/>
        </p:spPr>
        <p:txBody>
          <a:bodyPr wrap="none" rtlCol="0">
            <a:spAutoFit/>
          </a:bodyPr>
          <a:lstStyle/>
          <a:p>
            <a:r>
              <a:rPr lang="en-GB" sz="1000" dirty="0" smtClean="0">
                <a:latin typeface="Calibri" panose="020F0502020204030204" pitchFamily="34" charset="0"/>
                <a:cs typeface="Calibri" panose="020F0502020204030204" pitchFamily="34" charset="0"/>
              </a:rPr>
              <a:t>Source: Citibank</a:t>
            </a:r>
            <a:endParaRPr lang="en-GB" sz="100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2039043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1512" y="1040260"/>
            <a:ext cx="9893739" cy="4734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18" name="Rectangle 27"/>
          <p:cNvSpPr>
            <a:spLocks noGrp="1" noChangeArrowheads="1"/>
          </p:cNvSpPr>
          <p:nvPr>
            <p:ph type="title"/>
          </p:nvPr>
        </p:nvSpPr>
        <p:spPr bwMode="gray">
          <a:xfrm>
            <a:off x="164867" y="184837"/>
            <a:ext cx="8605142" cy="463798"/>
          </a:xfrm>
        </p:spPr>
        <p:txBody>
          <a:bodyPr>
            <a:noAutofit/>
          </a:bodyPr>
          <a:lstStyle/>
          <a:p>
            <a:r>
              <a:rPr lang="en-US" altLang="zh-CN" sz="2400" dirty="0" smtClean="0">
                <a:ea typeface="Geneva"/>
              </a:rPr>
              <a:t>CIBM | Number of Foreign Institutional Investor Accounts</a:t>
            </a:r>
            <a:endParaRPr lang="en-US" altLang="zh-CN" sz="2400" dirty="0">
              <a:ea typeface="Geneva"/>
            </a:endParaRPr>
          </a:p>
        </p:txBody>
      </p:sp>
      <p:sp>
        <p:nvSpPr>
          <p:cNvPr id="40" name="Slide Number Placeholder 2"/>
          <p:cNvSpPr txBox="1">
            <a:spLocks/>
          </p:cNvSpPr>
          <p:nvPr/>
        </p:nvSpPr>
        <p:spPr bwMode="auto">
          <a:xfrm>
            <a:off x="164867" y="5713787"/>
            <a:ext cx="392933" cy="323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75000"/>
              </a:spcBef>
              <a:buClr>
                <a:schemeClr val="tx2"/>
              </a:buClr>
              <a:buFont typeface="Symbol" pitchFamily="18" charset="2"/>
              <a:buChar char="·"/>
              <a:defRPr sz="1400">
                <a:solidFill>
                  <a:srgbClr val="53565A"/>
                </a:solidFill>
                <a:latin typeface="Arial" pitchFamily="34" charset="0"/>
                <a:ea typeface="MS PGothic" pitchFamily="34" charset="-128"/>
                <a:cs typeface="Geneva"/>
              </a:defRPr>
            </a:lvl1pPr>
            <a:lvl2pPr marL="742950" indent="-285750" eaLnBrk="0" hangingPunct="0">
              <a:spcBef>
                <a:spcPct val="25000"/>
              </a:spcBef>
              <a:buClr>
                <a:schemeClr val="tx2"/>
              </a:buClr>
              <a:buFont typeface="Arial" pitchFamily="34" charset="0"/>
              <a:buChar char="–"/>
              <a:defRPr sz="1400">
                <a:solidFill>
                  <a:srgbClr val="53565A"/>
                </a:solidFill>
                <a:latin typeface="Arial" pitchFamily="34" charset="0"/>
                <a:ea typeface="MS PGothic" pitchFamily="34" charset="-128"/>
                <a:cs typeface="Geneva"/>
              </a:defRPr>
            </a:lvl2pPr>
            <a:lvl3pPr marL="1143000" indent="-228600" eaLnBrk="0" hangingPunct="0">
              <a:spcBef>
                <a:spcPct val="25000"/>
              </a:spcBef>
              <a:buClr>
                <a:schemeClr val="tx2"/>
              </a:buClr>
              <a:buFont typeface="Symbol" pitchFamily="18" charset="2"/>
              <a:buChar char="·"/>
              <a:defRPr sz="1400">
                <a:solidFill>
                  <a:srgbClr val="53565A"/>
                </a:solidFill>
                <a:latin typeface="Arial" pitchFamily="34" charset="0"/>
                <a:ea typeface="MS PGothic" pitchFamily="34" charset="-128"/>
                <a:cs typeface="Geneva"/>
              </a:defRPr>
            </a:lvl3pPr>
            <a:lvl4pPr marL="1600200" indent="-228600" eaLnBrk="0" hangingPunct="0">
              <a:spcBef>
                <a:spcPct val="25000"/>
              </a:spcBef>
              <a:buClr>
                <a:schemeClr val="tx2"/>
              </a:buClr>
              <a:buFont typeface="Arial" pitchFamily="34" charset="0"/>
              <a:buChar char="–"/>
              <a:defRPr sz="1400">
                <a:solidFill>
                  <a:srgbClr val="53565A"/>
                </a:solidFill>
                <a:latin typeface="Arial" pitchFamily="34" charset="0"/>
                <a:ea typeface="MS PGothic" pitchFamily="34" charset="-128"/>
                <a:cs typeface="Geneva"/>
              </a:defRPr>
            </a:lvl4pPr>
            <a:lvl5pPr marL="2057400" indent="-228600" eaLnBrk="0" hangingPunct="0">
              <a:spcBef>
                <a:spcPct val="25000"/>
              </a:spcBef>
              <a:buClr>
                <a:schemeClr val="tx2"/>
              </a:buClr>
              <a:buFont typeface="Symbol" pitchFamily="18" charset="2"/>
              <a:buChar char="·"/>
              <a:defRPr sz="1400">
                <a:solidFill>
                  <a:srgbClr val="53565A"/>
                </a:solidFill>
                <a:latin typeface="Arial" pitchFamily="34" charset="0"/>
                <a:ea typeface="MS PGothic" pitchFamily="34" charset="-128"/>
                <a:cs typeface="Geneva"/>
              </a:defRPr>
            </a:lvl5pPr>
            <a:lvl6pPr marL="2514600" indent="-228600" eaLnBrk="0" fontAlgn="base" hangingPunct="0">
              <a:spcBef>
                <a:spcPct val="25000"/>
              </a:spcBef>
              <a:spcAft>
                <a:spcPct val="0"/>
              </a:spcAft>
              <a:buClr>
                <a:schemeClr val="tx2"/>
              </a:buClr>
              <a:buFont typeface="Symbol" pitchFamily="18" charset="2"/>
              <a:buChar char="·"/>
              <a:defRPr sz="1400">
                <a:solidFill>
                  <a:srgbClr val="53565A"/>
                </a:solidFill>
                <a:latin typeface="Arial" pitchFamily="34" charset="0"/>
                <a:ea typeface="MS PGothic" pitchFamily="34" charset="-128"/>
                <a:cs typeface="Geneva"/>
              </a:defRPr>
            </a:lvl6pPr>
            <a:lvl7pPr marL="2971800" indent="-228600" eaLnBrk="0" fontAlgn="base" hangingPunct="0">
              <a:spcBef>
                <a:spcPct val="25000"/>
              </a:spcBef>
              <a:spcAft>
                <a:spcPct val="0"/>
              </a:spcAft>
              <a:buClr>
                <a:schemeClr val="tx2"/>
              </a:buClr>
              <a:buFont typeface="Symbol" pitchFamily="18" charset="2"/>
              <a:buChar char="·"/>
              <a:defRPr sz="1400">
                <a:solidFill>
                  <a:srgbClr val="53565A"/>
                </a:solidFill>
                <a:latin typeface="Arial" pitchFamily="34" charset="0"/>
                <a:ea typeface="MS PGothic" pitchFamily="34" charset="-128"/>
                <a:cs typeface="Geneva"/>
              </a:defRPr>
            </a:lvl7pPr>
            <a:lvl8pPr marL="3429000" indent="-228600" eaLnBrk="0" fontAlgn="base" hangingPunct="0">
              <a:spcBef>
                <a:spcPct val="25000"/>
              </a:spcBef>
              <a:spcAft>
                <a:spcPct val="0"/>
              </a:spcAft>
              <a:buClr>
                <a:schemeClr val="tx2"/>
              </a:buClr>
              <a:buFont typeface="Symbol" pitchFamily="18" charset="2"/>
              <a:buChar char="·"/>
              <a:defRPr sz="1400">
                <a:solidFill>
                  <a:srgbClr val="53565A"/>
                </a:solidFill>
                <a:latin typeface="Arial" pitchFamily="34" charset="0"/>
                <a:ea typeface="MS PGothic" pitchFamily="34" charset="-128"/>
                <a:cs typeface="Geneva"/>
              </a:defRPr>
            </a:lvl8pPr>
            <a:lvl9pPr marL="3886200" indent="-228600" eaLnBrk="0" fontAlgn="base" hangingPunct="0">
              <a:spcBef>
                <a:spcPct val="25000"/>
              </a:spcBef>
              <a:spcAft>
                <a:spcPct val="0"/>
              </a:spcAft>
              <a:buClr>
                <a:schemeClr val="tx2"/>
              </a:buClr>
              <a:buFont typeface="Symbol" pitchFamily="18" charset="2"/>
              <a:buChar char="·"/>
              <a:defRPr sz="1400">
                <a:solidFill>
                  <a:srgbClr val="53565A"/>
                </a:solidFill>
                <a:latin typeface="Arial" pitchFamily="34" charset="0"/>
                <a:ea typeface="MS PGothic" pitchFamily="34" charset="-128"/>
                <a:cs typeface="Geneva"/>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4CF33B6D-3415-46C5-B729-8ACA67380247}" type="slidenum">
              <a:rPr kumimoji="0" lang="en-US" altLang="en-US" sz="1200" b="0" i="0" u="none" strike="noStrike" kern="1200" cap="none" spc="0" normalizeH="0" baseline="0" noProof="0">
                <a:ln>
                  <a:noFill/>
                </a:ln>
                <a:solidFill>
                  <a:srgbClr val="53565A"/>
                </a:solidFill>
                <a:effectLst/>
                <a:uLnTx/>
                <a:uFillTx/>
                <a:latin typeface="Arial" pitchFamily="34" charset="0"/>
                <a:ea typeface="STKaiti" charset="-122"/>
              </a:rPr>
              <a:pPr marL="0" marR="0" lvl="0" indent="0" algn="l"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srgbClr val="53565A"/>
              </a:solidFill>
              <a:effectLst/>
              <a:uLnTx/>
              <a:uFillTx/>
              <a:latin typeface="Arial" pitchFamily="34" charset="0"/>
              <a:ea typeface="STKaiti" charset="-122"/>
            </a:endParaRPr>
          </a:p>
        </p:txBody>
      </p:sp>
      <p:sp>
        <p:nvSpPr>
          <p:cNvPr id="2" name="Rectangle 1"/>
          <p:cNvSpPr/>
          <p:nvPr/>
        </p:nvSpPr>
        <p:spPr bwMode="auto">
          <a:xfrm>
            <a:off x="6408787" y="1886348"/>
            <a:ext cx="1299175" cy="720080"/>
          </a:xfrm>
          <a:prstGeom prst="rect">
            <a:avLst/>
          </a:prstGeom>
          <a:solidFill>
            <a:schemeClr val="bg1"/>
          </a:solidFill>
          <a:ln w="6350"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800" dirty="0" smtClean="0">
                <a:ea typeface="+mj-ea"/>
              </a:rPr>
              <a:t>Increased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mj-ea"/>
              </a:rPr>
              <a:t>to 425 Investors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mj-ea"/>
              </a:rPr>
              <a:t>as of Aug18</a:t>
            </a:r>
          </a:p>
        </p:txBody>
      </p:sp>
      <p:sp>
        <p:nvSpPr>
          <p:cNvPr id="7" name="MessageBox"/>
          <p:cNvSpPr/>
          <p:nvPr>
            <p:custDataLst>
              <p:tags r:id="rId2"/>
            </p:custDataLst>
          </p:nvPr>
        </p:nvSpPr>
        <p:spPr bwMode="gray">
          <a:xfrm>
            <a:off x="325074" y="664761"/>
            <a:ext cx="10469001" cy="184666"/>
          </a:xfrm>
          <a:prstGeom prst="rect">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6350" cap="flat" cmpd="sng" algn="ctr">
                <a:solidFill>
                  <a:schemeClr val="tx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spAutoFit/>
          </a:bodyPr>
          <a:lstStyle/>
          <a:p>
            <a:pPr algn="l"/>
            <a:r>
              <a:rPr lang="en-US" sz="1200" dirty="0" smtClean="0">
                <a:solidFill>
                  <a:srgbClr val="00BDF2"/>
                </a:solidFill>
                <a:latin typeface="Arial"/>
                <a:ea typeface="+mj-ea"/>
              </a:rPr>
              <a:t>Bond Connect already represents over 40% of total institutional investor or funds accessing CIBM</a:t>
            </a:r>
            <a:endParaRPr kumimoji="0" lang="en-US" sz="1200" i="0" u="none" strike="noStrike" cap="none" normalizeH="0" baseline="0" dirty="0" smtClean="0">
              <a:ln>
                <a:noFill/>
              </a:ln>
              <a:solidFill>
                <a:srgbClr val="00BDF2"/>
              </a:solidFill>
              <a:effectLst/>
              <a:latin typeface="Arial"/>
              <a:ea typeface="+mj-ea"/>
            </a:endParaRPr>
          </a:p>
        </p:txBody>
      </p:sp>
      <p:sp>
        <p:nvSpPr>
          <p:cNvPr id="9" name="TextBox 8"/>
          <p:cNvSpPr txBox="1"/>
          <p:nvPr/>
        </p:nvSpPr>
        <p:spPr>
          <a:xfrm>
            <a:off x="9145091" y="5753660"/>
            <a:ext cx="1027845" cy="246221"/>
          </a:xfrm>
          <a:prstGeom prst="rect">
            <a:avLst/>
          </a:prstGeom>
          <a:noFill/>
        </p:spPr>
        <p:txBody>
          <a:bodyPr wrap="none" rtlCol="0">
            <a:spAutoFit/>
          </a:bodyPr>
          <a:lstStyle/>
          <a:p>
            <a:r>
              <a:rPr lang="en-GB" sz="1000" dirty="0" smtClean="0">
                <a:latin typeface="Calibri" panose="020F0502020204030204" pitchFamily="34" charset="0"/>
                <a:cs typeface="Calibri" panose="020F0502020204030204" pitchFamily="34" charset="0"/>
              </a:rPr>
              <a:t>Source: Citibank</a:t>
            </a:r>
            <a:endParaRPr lang="en-GB" sz="100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1733949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smtClean="0"/>
              <a:t>Bond Connect | Further Development of Bond Connect</a:t>
            </a:r>
            <a:endParaRPr lang="en-US" sz="2400" dirty="0"/>
          </a:p>
        </p:txBody>
      </p:sp>
      <p:sp>
        <p:nvSpPr>
          <p:cNvPr id="21" name="MessageBox"/>
          <p:cNvSpPr/>
          <p:nvPr>
            <p:custDataLst>
              <p:tags r:id="rId2"/>
            </p:custDataLst>
          </p:nvPr>
        </p:nvSpPr>
        <p:spPr bwMode="gray">
          <a:xfrm>
            <a:off x="432123" y="868363"/>
            <a:ext cx="10469001" cy="153888"/>
          </a:xfrm>
          <a:prstGeom prst="rect">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6350" cap="flat" cmpd="sng" algn="ctr">
                <a:solidFill>
                  <a:schemeClr val="tx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srgbClr val="00BDF2"/>
                </a:solidFill>
                <a:effectLst/>
                <a:uLnTx/>
                <a:uFillTx/>
                <a:latin typeface="Arial"/>
                <a:ea typeface="STKaiti"/>
                <a:cs typeface="+mn-cs"/>
              </a:rPr>
              <a:t>Upcoming key</a:t>
            </a:r>
            <a:r>
              <a:rPr kumimoji="0" lang="en-US" sz="1000" b="0" i="0" u="none" strike="noStrike" kern="1200" cap="none" spc="0" normalizeH="0" noProof="0" dirty="0" smtClean="0">
                <a:ln>
                  <a:noFill/>
                </a:ln>
                <a:solidFill>
                  <a:srgbClr val="00BDF2"/>
                </a:solidFill>
                <a:effectLst/>
                <a:uLnTx/>
                <a:uFillTx/>
                <a:latin typeface="Arial"/>
                <a:ea typeface="STKaiti"/>
                <a:cs typeface="+mn-cs"/>
              </a:rPr>
              <a:t> developments highlighted in Bond Connect Anniversary Summit</a:t>
            </a:r>
            <a:endParaRPr kumimoji="0" lang="en-US" sz="1000" b="0" i="0" u="none" strike="noStrike" kern="1200" cap="none" spc="0" normalizeH="0" baseline="0" noProof="0" dirty="0" smtClean="0">
              <a:ln>
                <a:noFill/>
              </a:ln>
              <a:solidFill>
                <a:srgbClr val="00BDF2"/>
              </a:solidFill>
              <a:effectLst/>
              <a:uLnTx/>
              <a:uFillTx/>
              <a:latin typeface="Arial"/>
              <a:ea typeface="STKaiti"/>
              <a:cs typeface="+mn-cs"/>
            </a:endParaRPr>
          </a:p>
        </p:txBody>
      </p:sp>
      <p:graphicFrame>
        <p:nvGraphicFramePr>
          <p:cNvPr id="7" name="Group 3"/>
          <p:cNvGraphicFramePr>
            <a:graphicFrameLocks/>
          </p:cNvGraphicFramePr>
          <p:nvPr>
            <p:extLst>
              <p:ext uri="{D42A27DB-BD31-4B8C-83A1-F6EECF244321}">
                <p14:modId xmlns:p14="http://schemas.microsoft.com/office/powerpoint/2010/main" val="284349956"/>
              </p:ext>
            </p:extLst>
          </p:nvPr>
        </p:nvGraphicFramePr>
        <p:xfrm>
          <a:off x="1019917" y="1118363"/>
          <a:ext cx="9040357" cy="4656416"/>
        </p:xfrm>
        <a:graphic>
          <a:graphicData uri="http://schemas.openxmlformats.org/drawingml/2006/table">
            <a:tbl>
              <a:tblPr>
                <a:tableStyleId>{2D5ABB26-0587-4C30-8999-92F81FD0307C}</a:tableStyleId>
              </a:tblPr>
              <a:tblGrid>
                <a:gridCol w="8918021">
                  <a:extLst>
                    <a:ext uri="{9D8B030D-6E8A-4147-A177-3AD203B41FA5}">
                      <a16:colId xmlns:a16="http://schemas.microsoft.com/office/drawing/2014/main" xmlns="" val="20000"/>
                    </a:ext>
                  </a:extLst>
                </a:gridCol>
                <a:gridCol w="122336">
                  <a:extLst>
                    <a:ext uri="{9D8B030D-6E8A-4147-A177-3AD203B41FA5}">
                      <a16:colId xmlns:a16="http://schemas.microsoft.com/office/drawing/2014/main" xmlns="" val="20001"/>
                    </a:ext>
                  </a:extLst>
                </a:gridCol>
              </a:tblGrid>
              <a:tr h="4656416">
                <a:tc>
                  <a:txBody>
                    <a:bodyPr/>
                    <a:lstStyle/>
                    <a:p>
                      <a:pPr marL="228600" marR="0" lvl="2" indent="-228600" algn="l" defTabSz="914400" rtl="0" eaLnBrk="1" fontAlgn="auto" latinLnBrk="0" hangingPunct="1">
                        <a:lnSpc>
                          <a:spcPct val="200000"/>
                        </a:lnSpc>
                        <a:spcBef>
                          <a:spcPts val="0"/>
                        </a:spcBef>
                        <a:spcAft>
                          <a:spcPts val="0"/>
                        </a:spcAft>
                        <a:buClr>
                          <a:schemeClr val="accent5">
                            <a:lumMod val="50000"/>
                          </a:schemeClr>
                        </a:buClr>
                        <a:buSzPct val="100000"/>
                        <a:buFont typeface="+mj-lt"/>
                        <a:buAutoNum type="arabicPeriod"/>
                        <a:tabLst/>
                        <a:defRPr/>
                      </a:pPr>
                      <a:r>
                        <a:rPr lang="en-US" sz="1200" kern="1200" baseline="0" dirty="0" smtClean="0">
                          <a:solidFill>
                            <a:schemeClr val="tx1"/>
                          </a:solidFill>
                          <a:latin typeface="+mn-lt"/>
                          <a:ea typeface="+mn-ea"/>
                          <a:cs typeface="+mn-cs"/>
                        </a:rPr>
                        <a:t>Full </a:t>
                      </a:r>
                      <a:r>
                        <a:rPr lang="en-US" sz="1200" kern="1200" baseline="0" dirty="0" err="1" smtClean="0">
                          <a:solidFill>
                            <a:schemeClr val="tx1"/>
                          </a:solidFill>
                          <a:latin typeface="+mn-lt"/>
                          <a:ea typeface="+mn-ea"/>
                          <a:cs typeface="+mn-cs"/>
                        </a:rPr>
                        <a:t>realisation</a:t>
                      </a:r>
                      <a:r>
                        <a:rPr lang="en-US" sz="1200" kern="1200" baseline="0" dirty="0" smtClean="0">
                          <a:solidFill>
                            <a:schemeClr val="tx1"/>
                          </a:solidFill>
                          <a:latin typeface="+mn-lt"/>
                          <a:ea typeface="+mn-ea"/>
                          <a:cs typeface="+mn-cs"/>
                        </a:rPr>
                        <a:t> of the delivery versus payment settlement system (announced on 23Aug18) </a:t>
                      </a:r>
                    </a:p>
                    <a:p>
                      <a:pPr marL="457200" marR="0" lvl="3" indent="-230188" algn="l" defTabSz="914400" rtl="0" eaLnBrk="1" fontAlgn="auto" latinLnBrk="0" hangingPunct="1">
                        <a:lnSpc>
                          <a:spcPct val="200000"/>
                        </a:lnSpc>
                        <a:spcBef>
                          <a:spcPts val="0"/>
                        </a:spcBef>
                        <a:spcAft>
                          <a:spcPts val="0"/>
                        </a:spcAft>
                        <a:buClr>
                          <a:schemeClr val="accent5">
                            <a:lumMod val="50000"/>
                          </a:schemeClr>
                        </a:buClr>
                        <a:buSzPct val="100000"/>
                        <a:buFont typeface="+mj-lt"/>
                        <a:buNone/>
                        <a:tabLst/>
                        <a:defRPr/>
                      </a:pPr>
                      <a:r>
                        <a:rPr lang="en-US" sz="1200" kern="1200" baseline="0" dirty="0" smtClean="0">
                          <a:solidFill>
                            <a:schemeClr val="accent3">
                              <a:lumMod val="75000"/>
                            </a:schemeClr>
                          </a:solidFill>
                          <a:latin typeface="+mn-lt"/>
                          <a:ea typeface="+mn-ea"/>
                          <a:cs typeface="+mn-cs"/>
                        </a:rPr>
                        <a:t>DVP settlement is implemented on 24 Aug 2018 </a:t>
                      </a:r>
                    </a:p>
                    <a:p>
                      <a:pPr marL="228600" lvl="2" indent="-228600" algn="l" defTabSz="914400" rtl="0" eaLnBrk="1" latinLnBrk="0" hangingPunct="1">
                        <a:lnSpc>
                          <a:spcPct val="200000"/>
                        </a:lnSpc>
                        <a:spcBef>
                          <a:spcPts val="0"/>
                        </a:spcBef>
                        <a:spcAft>
                          <a:spcPts val="0"/>
                        </a:spcAft>
                        <a:buClr>
                          <a:schemeClr val="accent5">
                            <a:lumMod val="50000"/>
                          </a:schemeClr>
                        </a:buClr>
                        <a:buSzPct val="100000"/>
                        <a:buFont typeface="+mj-lt"/>
                        <a:buAutoNum type="arabicPeriod"/>
                      </a:pPr>
                      <a:r>
                        <a:rPr lang="en-US" sz="1200" kern="1200" baseline="0" dirty="0" smtClean="0">
                          <a:solidFill>
                            <a:schemeClr val="tx1"/>
                          </a:solidFill>
                          <a:latin typeface="+mn-lt"/>
                          <a:ea typeface="+mn-ea"/>
                          <a:cs typeface="+mn-cs"/>
                        </a:rPr>
                        <a:t>Launch of block trade allocation service (announced on 31Aug18) </a:t>
                      </a:r>
                    </a:p>
                    <a:p>
                      <a:pPr marL="457200" lvl="3" indent="-230188" algn="l" defTabSz="914400" rtl="0" eaLnBrk="1" latinLnBrk="0" hangingPunct="1">
                        <a:lnSpc>
                          <a:spcPct val="200000"/>
                        </a:lnSpc>
                        <a:spcBef>
                          <a:spcPts val="0"/>
                        </a:spcBef>
                        <a:spcAft>
                          <a:spcPts val="0"/>
                        </a:spcAft>
                        <a:buClr>
                          <a:schemeClr val="accent5">
                            <a:lumMod val="50000"/>
                          </a:schemeClr>
                        </a:buClr>
                        <a:buSzPct val="100000"/>
                        <a:buFont typeface="+mj-lt"/>
                        <a:buNone/>
                      </a:pPr>
                      <a:r>
                        <a:rPr lang="en-US" sz="1200" kern="1200" baseline="0" dirty="0" smtClean="0">
                          <a:solidFill>
                            <a:schemeClr val="accent3">
                              <a:lumMod val="75000"/>
                            </a:schemeClr>
                          </a:solidFill>
                          <a:latin typeface="+mn-lt"/>
                          <a:ea typeface="+mn-ea"/>
                          <a:cs typeface="+mn-cs"/>
                        </a:rPr>
                        <a:t>Pre-trade allocations function allows trader to allocate block trade in % or amounts up to 30 funds</a:t>
                      </a:r>
                    </a:p>
                    <a:p>
                      <a:pPr marL="228600" marR="0" lvl="2" indent="-228600" algn="l" defTabSz="914400" rtl="0" eaLnBrk="1" fontAlgn="auto" latinLnBrk="0" hangingPunct="1">
                        <a:lnSpc>
                          <a:spcPct val="200000"/>
                        </a:lnSpc>
                        <a:spcBef>
                          <a:spcPts val="600"/>
                        </a:spcBef>
                        <a:spcAft>
                          <a:spcPts val="0"/>
                        </a:spcAft>
                        <a:buClr>
                          <a:schemeClr val="accent5">
                            <a:lumMod val="50000"/>
                          </a:schemeClr>
                        </a:buClr>
                        <a:buSzPct val="100000"/>
                        <a:buFont typeface="+mj-lt"/>
                        <a:buAutoNum type="arabicPeriod"/>
                        <a:tabLst/>
                        <a:defRPr/>
                      </a:pPr>
                      <a:r>
                        <a:rPr lang="en-US" sz="1200" kern="1200" baseline="0" dirty="0" smtClean="0">
                          <a:solidFill>
                            <a:schemeClr val="tx1"/>
                          </a:solidFill>
                          <a:latin typeface="+mn-lt"/>
                          <a:ea typeface="+mn-ea"/>
                          <a:cs typeface="+mn-cs"/>
                        </a:rPr>
                        <a:t>Clarify tax policy for overseas investors (announced on 30Aug18)* </a:t>
                      </a:r>
                    </a:p>
                    <a:p>
                      <a:pPr marL="233363" marR="0" lvl="1" indent="0" algn="l" rtl="0" eaLnBrk="1" fontAlgn="base" latinLnBrk="0" hangingPunct="1">
                        <a:spcBef>
                          <a:spcPts val="200"/>
                        </a:spcBef>
                        <a:spcAft>
                          <a:spcPts val="0"/>
                        </a:spcAft>
                      </a:pPr>
                      <a:r>
                        <a:rPr lang="en-US" sz="1200" kern="1200" baseline="0" dirty="0" smtClean="0">
                          <a:solidFill>
                            <a:schemeClr val="accent4">
                              <a:lumMod val="50000"/>
                            </a:schemeClr>
                          </a:solidFill>
                          <a:latin typeface="+mn-lt"/>
                          <a:ea typeface="+mn-ea"/>
                          <a:cs typeface="+mn-cs"/>
                        </a:rPr>
                        <a:t>State Council announced that enterprise income tax and value added tax are exempt for three years. </a:t>
                      </a:r>
                      <a:r>
                        <a:rPr lang="en-US" sz="1200" b="0" baseline="0" dirty="0" smtClean="0">
                          <a:solidFill>
                            <a:schemeClr val="accent4">
                              <a:lumMod val="50000"/>
                            </a:schemeClr>
                          </a:solidFill>
                          <a:effectLst/>
                          <a:latin typeface="+mn-lt"/>
                          <a:ea typeface="+mn-ea"/>
                          <a:cs typeface="+mn-cs"/>
                        </a:rPr>
                        <a:t>Pending for State Administration of Taxation (SAT) to officially announce the implementation details</a:t>
                      </a:r>
                    </a:p>
                    <a:p>
                      <a:pPr marL="233363" marR="0" lvl="1" indent="0" algn="l" rtl="0" eaLnBrk="1" fontAlgn="base" latinLnBrk="0" hangingPunct="1">
                        <a:spcBef>
                          <a:spcPts val="200"/>
                        </a:spcBef>
                        <a:spcAft>
                          <a:spcPts val="0"/>
                        </a:spcAft>
                      </a:pPr>
                      <a:endParaRPr lang="en-US" sz="1200" b="0" baseline="0" dirty="0" smtClean="0">
                        <a:solidFill>
                          <a:schemeClr val="accent4">
                            <a:lumMod val="50000"/>
                          </a:schemeClr>
                        </a:solidFill>
                        <a:effectLst/>
                        <a:latin typeface="+mn-lt"/>
                        <a:ea typeface="+mn-ea"/>
                        <a:cs typeface="+mn-cs"/>
                      </a:endParaRPr>
                    </a:p>
                    <a:p>
                      <a:pPr marL="233363" marR="0" lvl="0" indent="-233363" algn="l" rtl="0" eaLnBrk="1" fontAlgn="base" latinLnBrk="0" hangingPunct="1">
                        <a:spcBef>
                          <a:spcPts val="200"/>
                        </a:spcBef>
                        <a:spcAft>
                          <a:spcPts val="0"/>
                        </a:spcAft>
                        <a:buFont typeface="+mj-lt"/>
                        <a:buAutoNum type="arabicPeriod" startAt="4"/>
                      </a:pPr>
                      <a:r>
                        <a:rPr lang="en-US" sz="1200" kern="1200" baseline="0" dirty="0" smtClean="0">
                          <a:solidFill>
                            <a:schemeClr val="tx1"/>
                          </a:solidFill>
                          <a:latin typeface="+mn-lt"/>
                          <a:ea typeface="+mn-ea"/>
                          <a:cs typeface="+mn-cs"/>
                        </a:rPr>
                        <a:t> Addition of 10 more Bond Connect dealers to a total of 34 (announced and effective on 3Jul18)</a:t>
                      </a:r>
                    </a:p>
                    <a:p>
                      <a:pPr marL="0" marR="0" lvl="0" indent="0" algn="l" rtl="0" eaLnBrk="1" fontAlgn="base" latinLnBrk="0" hangingPunct="1">
                        <a:spcBef>
                          <a:spcPts val="200"/>
                        </a:spcBef>
                        <a:spcAft>
                          <a:spcPts val="0"/>
                        </a:spcAft>
                        <a:buFont typeface="+mj-lt"/>
                        <a:buNone/>
                      </a:pPr>
                      <a:endParaRPr lang="en-US" sz="1200" kern="1200" baseline="0" dirty="0" smtClean="0">
                        <a:solidFill>
                          <a:schemeClr val="tx1"/>
                        </a:solidFill>
                        <a:latin typeface="+mn-lt"/>
                        <a:ea typeface="+mn-ea"/>
                        <a:cs typeface="+mn-cs"/>
                      </a:endParaRPr>
                    </a:p>
                    <a:p>
                      <a:pPr marL="0" marR="0" lvl="0" indent="0" algn="l" rtl="0" eaLnBrk="1" fontAlgn="base" latinLnBrk="0" hangingPunct="1">
                        <a:spcBef>
                          <a:spcPts val="200"/>
                        </a:spcBef>
                        <a:spcAft>
                          <a:spcPts val="0"/>
                        </a:spcAft>
                        <a:buFont typeface="+mj-lt"/>
                        <a:buNone/>
                      </a:pPr>
                      <a:r>
                        <a:rPr lang="en-US" sz="1200" kern="1200" baseline="0" dirty="0" smtClean="0">
                          <a:solidFill>
                            <a:schemeClr val="tx1"/>
                          </a:solidFill>
                          <a:latin typeface="+mn-lt"/>
                          <a:ea typeface="+mn-ea"/>
                          <a:cs typeface="+mn-cs"/>
                        </a:rPr>
                        <a:t>5.  Discounts of up to 50 per cent in Bond Connect transaction fees (announced and effective on 3Jul19)</a:t>
                      </a:r>
                    </a:p>
                    <a:p>
                      <a:pPr marL="342900" marR="0" lvl="0" indent="-342900" algn="l" rtl="0" eaLnBrk="1" fontAlgn="base" latinLnBrk="0" hangingPunct="1">
                        <a:spcBef>
                          <a:spcPts val="200"/>
                        </a:spcBef>
                        <a:spcAft>
                          <a:spcPts val="0"/>
                        </a:spcAft>
                        <a:buFont typeface="+mj-lt"/>
                        <a:buAutoNum type="arabicPeriod" startAt="5"/>
                      </a:pPr>
                      <a:endParaRPr lang="en-US" sz="1200" kern="1200" baseline="0" dirty="0" smtClean="0">
                        <a:solidFill>
                          <a:schemeClr val="tx1"/>
                        </a:solidFill>
                        <a:latin typeface="+mn-lt"/>
                        <a:ea typeface="+mn-ea"/>
                        <a:cs typeface="+mn-cs"/>
                      </a:endParaRPr>
                    </a:p>
                    <a:p>
                      <a:pPr marL="0" marR="0" lvl="0" indent="0" algn="l" rtl="0" eaLnBrk="1" fontAlgn="base" latinLnBrk="0" hangingPunct="1">
                        <a:spcBef>
                          <a:spcPts val="200"/>
                        </a:spcBef>
                        <a:spcAft>
                          <a:spcPts val="0"/>
                        </a:spcAft>
                        <a:buFont typeface="+mj-lt"/>
                        <a:buNone/>
                      </a:pPr>
                      <a:r>
                        <a:rPr lang="en-US" sz="1200" kern="1200" baseline="0" dirty="0" smtClean="0">
                          <a:solidFill>
                            <a:schemeClr val="tx1"/>
                          </a:solidFill>
                          <a:latin typeface="+mn-lt"/>
                          <a:ea typeface="+mn-ea"/>
                          <a:cs typeface="+mn-cs"/>
                        </a:rPr>
                        <a:t>6.  Permit international investors to access repo and derivatives markets  - </a:t>
                      </a:r>
                      <a:r>
                        <a:rPr lang="en-US" sz="1200" kern="1200" baseline="0" dirty="0" smtClean="0">
                          <a:solidFill>
                            <a:schemeClr val="accent4">
                              <a:lumMod val="50000"/>
                            </a:schemeClr>
                          </a:solidFill>
                          <a:latin typeface="+mn-lt"/>
                          <a:ea typeface="+mn-ea"/>
                          <a:cs typeface="+mn-cs"/>
                        </a:rPr>
                        <a:t>TBD</a:t>
                      </a:r>
                    </a:p>
                    <a:p>
                      <a:pPr marL="0" marR="0" lvl="0" indent="0" algn="l" rtl="0" eaLnBrk="1" fontAlgn="base" latinLnBrk="0" hangingPunct="1">
                        <a:spcBef>
                          <a:spcPts val="200"/>
                        </a:spcBef>
                        <a:spcAft>
                          <a:spcPts val="0"/>
                        </a:spcAft>
                        <a:buFont typeface="+mj-lt"/>
                        <a:buNone/>
                      </a:pPr>
                      <a:endParaRPr lang="en-US" sz="1200" kern="1200" baseline="0" dirty="0" smtClean="0">
                        <a:solidFill>
                          <a:schemeClr val="tx1"/>
                        </a:solidFill>
                        <a:latin typeface="+mn-lt"/>
                        <a:ea typeface="+mn-ea"/>
                        <a:cs typeface="+mn-cs"/>
                      </a:endParaRPr>
                    </a:p>
                    <a:p>
                      <a:pPr marL="0" marR="0" lvl="0" indent="0" algn="l" rtl="0" eaLnBrk="1" fontAlgn="base" latinLnBrk="0" hangingPunct="1">
                        <a:spcBef>
                          <a:spcPts val="200"/>
                        </a:spcBef>
                        <a:spcAft>
                          <a:spcPts val="0"/>
                        </a:spcAft>
                        <a:buFont typeface="+mj-lt"/>
                        <a:buNone/>
                      </a:pPr>
                      <a:r>
                        <a:rPr lang="en-US" sz="1200" kern="1200" baseline="0" dirty="0" smtClean="0">
                          <a:solidFill>
                            <a:schemeClr val="tx1"/>
                          </a:solidFill>
                          <a:latin typeface="+mn-lt"/>
                          <a:ea typeface="+mn-ea"/>
                          <a:cs typeface="+mn-cs"/>
                        </a:rPr>
                        <a:t>7.  Cooperation with </a:t>
                      </a:r>
                      <a:r>
                        <a:rPr lang="en-US" sz="1200" kern="1200" baseline="0" dirty="0" smtClean="0">
                          <a:solidFill>
                            <a:schemeClr val="tx1"/>
                          </a:solidFill>
                          <a:latin typeface="+mn-lt"/>
                          <a:ea typeface="+mn-ea"/>
                          <a:cs typeface="+mn-cs"/>
                        </a:rPr>
                        <a:t>other international </a:t>
                      </a:r>
                      <a:r>
                        <a:rPr lang="en-US" sz="1200" kern="1200" baseline="0" dirty="0" smtClean="0">
                          <a:solidFill>
                            <a:schemeClr val="tx1"/>
                          </a:solidFill>
                          <a:latin typeface="+mn-lt"/>
                          <a:ea typeface="+mn-ea"/>
                          <a:cs typeface="+mn-cs"/>
                        </a:rPr>
                        <a:t>e-trading platforms (e.g. Bloomberg) - </a:t>
                      </a:r>
                      <a:r>
                        <a:rPr lang="en-US" sz="1200" kern="1200" baseline="0" dirty="0" smtClean="0">
                          <a:solidFill>
                            <a:schemeClr val="accent4">
                              <a:lumMod val="50000"/>
                            </a:schemeClr>
                          </a:solidFill>
                          <a:latin typeface="+mn-lt"/>
                          <a:ea typeface="+mn-ea"/>
                          <a:cs typeface="+mn-cs"/>
                        </a:rPr>
                        <a:t>TBD</a:t>
                      </a:r>
                    </a:p>
                  </a:txBody>
                  <a:tcPr marL="48468" marR="48468" marT="24308" marB="243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2" indent="0" algn="l">
                        <a:lnSpc>
                          <a:spcPct val="150000"/>
                        </a:lnSpc>
                        <a:spcBef>
                          <a:spcPts val="600"/>
                        </a:spcBef>
                        <a:spcAft>
                          <a:spcPts val="0"/>
                        </a:spcAft>
                        <a:buClr>
                          <a:schemeClr val="accent6"/>
                        </a:buClr>
                        <a:buSzPct val="100000"/>
                        <a:buFont typeface="Arial" panose="020B0604020202020204" pitchFamily="34" charset="0"/>
                        <a:buNone/>
                      </a:pPr>
                      <a:endParaRPr lang="en-US" sz="1200" baseline="0" dirty="0" smtClean="0"/>
                    </a:p>
                  </a:txBody>
                  <a:tcPr marL="48468" marR="48468" marT="24308" marB="243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sp>
        <p:nvSpPr>
          <p:cNvPr id="2" name="TextBox 1"/>
          <p:cNvSpPr txBox="1"/>
          <p:nvPr/>
        </p:nvSpPr>
        <p:spPr>
          <a:xfrm>
            <a:off x="648147" y="5606064"/>
            <a:ext cx="7348105" cy="215444"/>
          </a:xfrm>
          <a:prstGeom prst="rect">
            <a:avLst/>
          </a:prstGeom>
          <a:noFill/>
        </p:spPr>
        <p:txBody>
          <a:bodyPr wrap="square" rtlCol="0">
            <a:spAutoFit/>
          </a:bodyPr>
          <a:lstStyle/>
          <a:p>
            <a:pPr algn="l"/>
            <a:r>
              <a:rPr lang="en-US" sz="800" baseline="0" dirty="0" smtClean="0">
                <a:ea typeface="+mj-ea"/>
              </a:rPr>
              <a:t>* Further</a:t>
            </a:r>
            <a:r>
              <a:rPr lang="en-US" sz="800" dirty="0" smtClean="0">
                <a:ea typeface="+mj-ea"/>
              </a:rPr>
              <a:t> details on the implementation are expected to be announced by China authorities</a:t>
            </a:r>
            <a:endParaRPr lang="en-US" sz="800" baseline="0" dirty="0">
              <a:ea typeface="+mj-ea"/>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783" y="1131777"/>
            <a:ext cx="663943" cy="539559"/>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783" y="1822897"/>
            <a:ext cx="663943" cy="539559"/>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783" y="2596664"/>
            <a:ext cx="663943" cy="539559"/>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783" y="3477686"/>
            <a:ext cx="663943" cy="539559"/>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783" y="3881418"/>
            <a:ext cx="663943" cy="539559"/>
          </a:xfrm>
          <a:prstGeom prst="rect">
            <a:avLst/>
          </a:prstGeom>
        </p:spPr>
      </p:pic>
      <p:sp>
        <p:nvSpPr>
          <p:cNvPr id="13" name="TextBox 12"/>
          <p:cNvSpPr txBox="1"/>
          <p:nvPr/>
        </p:nvSpPr>
        <p:spPr>
          <a:xfrm>
            <a:off x="9001075" y="5558755"/>
            <a:ext cx="1027845" cy="246221"/>
          </a:xfrm>
          <a:prstGeom prst="rect">
            <a:avLst/>
          </a:prstGeom>
          <a:noFill/>
        </p:spPr>
        <p:txBody>
          <a:bodyPr wrap="none" rtlCol="0">
            <a:spAutoFit/>
          </a:bodyPr>
          <a:lstStyle/>
          <a:p>
            <a:r>
              <a:rPr lang="en-GB" sz="1000" dirty="0" smtClean="0">
                <a:latin typeface="Calibri" panose="020F0502020204030204" pitchFamily="34" charset="0"/>
                <a:cs typeface="Calibri" panose="020F0502020204030204" pitchFamily="34" charset="0"/>
              </a:rPr>
              <a:t>Source: Citibank</a:t>
            </a:r>
            <a:endParaRPr lang="en-GB" sz="100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4235037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7338" y="86147"/>
            <a:ext cx="8605142" cy="463798"/>
          </a:xfrm>
        </p:spPr>
        <p:txBody>
          <a:bodyPr/>
          <a:lstStyle/>
          <a:p>
            <a:r>
              <a:rPr lang="en-US" sz="2400" dirty="0" smtClean="0"/>
              <a:t>Bond Connect | Northbound</a:t>
            </a:r>
            <a:endParaRPr lang="en-US" sz="2400" dirty="0"/>
          </a:p>
        </p:txBody>
      </p:sp>
      <p:graphicFrame>
        <p:nvGraphicFramePr>
          <p:cNvPr id="5" name="Group 3"/>
          <p:cNvGraphicFramePr>
            <a:graphicFrameLocks/>
          </p:cNvGraphicFramePr>
          <p:nvPr>
            <p:extLst>
              <p:ext uri="{D42A27DB-BD31-4B8C-83A1-F6EECF244321}">
                <p14:modId xmlns:p14="http://schemas.microsoft.com/office/powerpoint/2010/main" val="3708517625"/>
              </p:ext>
            </p:extLst>
          </p:nvPr>
        </p:nvGraphicFramePr>
        <p:xfrm>
          <a:off x="3466786" y="881494"/>
          <a:ext cx="7134213" cy="4801066"/>
        </p:xfrm>
        <a:graphic>
          <a:graphicData uri="http://schemas.openxmlformats.org/drawingml/2006/table">
            <a:tbl>
              <a:tblPr>
                <a:tableStyleId>{2D5ABB26-0587-4C30-8999-92F81FD0307C}</a:tableStyleId>
              </a:tblPr>
              <a:tblGrid>
                <a:gridCol w="856950">
                  <a:extLst>
                    <a:ext uri="{9D8B030D-6E8A-4147-A177-3AD203B41FA5}">
                      <a16:colId xmlns:a16="http://schemas.microsoft.com/office/drawing/2014/main" xmlns="" val="20000"/>
                    </a:ext>
                  </a:extLst>
                </a:gridCol>
                <a:gridCol w="2876099">
                  <a:extLst>
                    <a:ext uri="{9D8B030D-6E8A-4147-A177-3AD203B41FA5}">
                      <a16:colId xmlns:a16="http://schemas.microsoft.com/office/drawing/2014/main" xmlns="" val="20001"/>
                    </a:ext>
                  </a:extLst>
                </a:gridCol>
                <a:gridCol w="3401164"/>
              </a:tblGrid>
              <a:tr h="170155">
                <a:tc>
                  <a:txBody>
                    <a:bodyPr/>
                    <a:lstStyle/>
                    <a:p>
                      <a:pPr marL="0" marR="0" lvl="0" indent="0" algn="l" defTabSz="1838325" rtl="0" eaLnBrk="1" fontAlgn="base" latinLnBrk="0" hangingPunct="1">
                        <a:lnSpc>
                          <a:spcPct val="100000"/>
                        </a:lnSpc>
                        <a:spcBef>
                          <a:spcPts val="200"/>
                        </a:spcBef>
                        <a:spcAft>
                          <a:spcPct val="0"/>
                        </a:spcAft>
                        <a:buClr>
                          <a:schemeClr val="tx2"/>
                        </a:buClr>
                        <a:buSzTx/>
                        <a:buFont typeface="Symbol" pitchFamily="18" charset="2"/>
                        <a:buNone/>
                        <a:tabLst/>
                      </a:pPr>
                      <a:endParaRPr kumimoji="0" lang="en-US" sz="800" b="0" i="0" u="none" strike="noStrike" cap="none" normalizeH="0" baseline="0" dirty="0" smtClean="0">
                        <a:ln>
                          <a:noFill/>
                        </a:ln>
                        <a:solidFill>
                          <a:schemeClr val="bg1"/>
                        </a:solidFill>
                        <a:effectLst/>
                        <a:latin typeface="+mn-lt"/>
                        <a:ea typeface="+mj-ea"/>
                        <a:cs typeface="Geneva" pitchFamily="34" charset="0"/>
                      </a:endParaRPr>
                    </a:p>
                  </a:txBody>
                  <a:tcPr marL="48468" marR="48468" marT="24308" marB="24308" anchor="b" horzOverflow="overflow">
                    <a:lnL w="9525" cap="flat" cmpd="sng" algn="ctr">
                      <a:solidFill>
                        <a:schemeClr val="tx1">
                          <a:alpha val="0"/>
                        </a:schemeClr>
                      </a:solidFill>
                      <a:prstDash val="sysDot"/>
                      <a:round/>
                      <a:headEnd type="none" w="med" len="med"/>
                      <a:tailEnd type="none" w="med" len="med"/>
                    </a:lnL>
                    <a:lnR w="6350" cap="flat" cmpd="sng" algn="ctr">
                      <a:solidFill>
                        <a:srgbClr val="53565A">
                          <a:alpha val="0"/>
                        </a:srgbClr>
                      </a:solidFill>
                      <a:prstDash val="solid"/>
                      <a:round/>
                      <a:headEnd type="none" w="med" len="med"/>
                      <a:tailEnd type="none" w="med" len="med"/>
                    </a:lnR>
                    <a:lnT w="9525" cap="flat" cmpd="sng" algn="ctr">
                      <a:solidFill>
                        <a:schemeClr val="tx1">
                          <a:alpha val="0"/>
                        </a:schemeClr>
                      </a:solidFill>
                      <a:prstDash val="sysDot"/>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1838325" rtl="0" eaLnBrk="1" fontAlgn="base" latinLnBrk="0" hangingPunct="1">
                        <a:lnSpc>
                          <a:spcPct val="100000"/>
                        </a:lnSpc>
                        <a:spcBef>
                          <a:spcPts val="200"/>
                        </a:spcBef>
                        <a:spcAft>
                          <a:spcPct val="0"/>
                        </a:spcAft>
                        <a:buClr>
                          <a:schemeClr val="tx2"/>
                        </a:buClr>
                        <a:buSzTx/>
                        <a:buFont typeface="Symbol" pitchFamily="18" charset="2"/>
                        <a:buNone/>
                        <a:tabLst/>
                        <a:defRPr/>
                      </a:pPr>
                      <a:r>
                        <a:rPr kumimoji="0" lang="en-US" sz="800" b="1" i="0" u="none" strike="noStrike" kern="1200" cap="none" normalizeH="0" baseline="0" dirty="0" smtClean="0">
                          <a:ln>
                            <a:noFill/>
                          </a:ln>
                          <a:solidFill>
                            <a:schemeClr val="bg1"/>
                          </a:solidFill>
                          <a:effectLst/>
                          <a:latin typeface="+mn-lt"/>
                          <a:ea typeface="+mn-ea"/>
                          <a:cs typeface="Geneva" pitchFamily="34" charset="0"/>
                        </a:rPr>
                        <a:t>CIBM Direct </a:t>
                      </a:r>
                      <a:r>
                        <a:rPr kumimoji="0" lang="en-US" sz="800" b="1" i="0" u="none" strike="noStrike" kern="1200" cap="none" normalizeH="0" baseline="0" dirty="0" smtClean="0">
                          <a:ln>
                            <a:noFill/>
                          </a:ln>
                          <a:solidFill>
                            <a:schemeClr val="bg1"/>
                          </a:solidFill>
                          <a:effectLst/>
                          <a:latin typeface="+mn-lt"/>
                          <a:ea typeface="+mj-ea"/>
                          <a:cs typeface="Geneva" pitchFamily="34" charset="0"/>
                        </a:rPr>
                        <a:t>(2016)</a:t>
                      </a:r>
                      <a:endParaRPr kumimoji="0" lang="en-US" sz="800" b="1" i="0" u="none" strike="noStrike" kern="1200" cap="none" normalizeH="0" baseline="0" dirty="0" smtClean="0">
                        <a:ln>
                          <a:noFill/>
                        </a:ln>
                        <a:solidFill>
                          <a:schemeClr val="bg1"/>
                        </a:solidFill>
                        <a:effectLst/>
                        <a:latin typeface="+mn-lt"/>
                        <a:ea typeface="+mn-ea"/>
                        <a:cs typeface="Geneva" pitchFamily="34" charset="0"/>
                      </a:endParaRPr>
                    </a:p>
                  </a:txBody>
                  <a:tcPr marL="48468" marR="48468" marT="24308" marB="24308" anchor="b" horzOverflow="overflow">
                    <a:lnL w="6350" cap="flat" cmpd="sng" algn="ctr">
                      <a:solidFill>
                        <a:srgbClr val="53565A">
                          <a:alpha val="0"/>
                        </a:srgbClr>
                      </a:solidFill>
                      <a:prstDash val="solid"/>
                      <a:round/>
                      <a:headEnd type="none" w="med" len="med"/>
                      <a:tailEnd type="none" w="med" len="med"/>
                    </a:lnL>
                    <a:lnR w="6350" cap="flat" cmpd="sng" algn="ctr">
                      <a:solidFill>
                        <a:srgbClr val="53565A">
                          <a:alpha val="0"/>
                        </a:srgbClr>
                      </a:solidFill>
                      <a:prstDash val="solid"/>
                      <a:round/>
                      <a:headEnd type="none" w="med" len="med"/>
                      <a:tailEnd type="none" w="med" len="med"/>
                    </a:lnR>
                    <a:lnT w="9525" cap="flat" cmpd="sng" algn="ctr">
                      <a:solidFill>
                        <a:schemeClr val="tx1">
                          <a:alpha val="0"/>
                        </a:schemeClr>
                      </a:solidFill>
                      <a:prstDash val="sysDot"/>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1838325" rtl="0" eaLnBrk="1" fontAlgn="base" latinLnBrk="0" hangingPunct="1">
                        <a:lnSpc>
                          <a:spcPct val="100000"/>
                        </a:lnSpc>
                        <a:spcBef>
                          <a:spcPts val="200"/>
                        </a:spcBef>
                        <a:spcAft>
                          <a:spcPct val="0"/>
                        </a:spcAft>
                        <a:buClr>
                          <a:schemeClr val="tx2"/>
                        </a:buClr>
                        <a:buSzTx/>
                        <a:buFont typeface="Symbol" pitchFamily="18" charset="2"/>
                        <a:buNone/>
                        <a:tabLst/>
                      </a:pPr>
                      <a:r>
                        <a:rPr kumimoji="0" lang="en-US" sz="800" b="1" i="0" u="none" strike="noStrike" kern="1200" cap="none" normalizeH="0" baseline="0" dirty="0" smtClean="0">
                          <a:ln>
                            <a:noFill/>
                          </a:ln>
                          <a:solidFill>
                            <a:schemeClr val="bg1"/>
                          </a:solidFill>
                          <a:effectLst/>
                          <a:latin typeface="+mn-lt"/>
                          <a:ea typeface="+mj-ea"/>
                          <a:cs typeface="Geneva" pitchFamily="34" charset="0"/>
                        </a:rPr>
                        <a:t>Bond Connect (2017)</a:t>
                      </a:r>
                    </a:p>
                  </a:txBody>
                  <a:tcPr marL="48468" marR="48468" marT="24308" marB="24308" anchor="b" horzOverflow="overflow">
                    <a:lnL w="6350" cap="flat" cmpd="sng" algn="ctr">
                      <a:solidFill>
                        <a:srgbClr val="53565A">
                          <a:alpha val="0"/>
                        </a:srgbClr>
                      </a:solidFill>
                      <a:prstDash val="solid"/>
                      <a:round/>
                      <a:headEnd type="none" w="med" len="med"/>
                      <a:tailEnd type="none" w="med" len="med"/>
                    </a:lnL>
                    <a:lnR w="9525" cap="flat" cmpd="sng" algn="ctr">
                      <a:solidFill>
                        <a:schemeClr val="tx1">
                          <a:alpha val="0"/>
                        </a:schemeClr>
                      </a:solidFill>
                      <a:prstDash val="sysDot"/>
                      <a:round/>
                      <a:headEnd type="none" w="med" len="med"/>
                      <a:tailEnd type="none" w="med" len="med"/>
                    </a:lnR>
                    <a:lnT w="9525" cap="flat" cmpd="sng" algn="ctr">
                      <a:solidFill>
                        <a:schemeClr val="tx1">
                          <a:alpha val="0"/>
                        </a:schemeClr>
                      </a:solidFill>
                      <a:prstDash val="sysDot"/>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10000"/>
                  </a:ext>
                </a:extLst>
              </a:tr>
              <a:tr h="435740">
                <a:tc>
                  <a:txBody>
                    <a:bodyPr/>
                    <a:lstStyle/>
                    <a:p>
                      <a:pPr marL="0" marR="0" lvl="0" indent="0" algn="l" defTabSz="1838325" rtl="0" eaLnBrk="1" fontAlgn="base" latinLnBrk="0" hangingPunct="1">
                        <a:lnSpc>
                          <a:spcPct val="100000"/>
                        </a:lnSpc>
                        <a:spcBef>
                          <a:spcPts val="100"/>
                        </a:spcBef>
                        <a:spcAft>
                          <a:spcPct val="0"/>
                        </a:spcAft>
                        <a:buClr>
                          <a:schemeClr val="tx2"/>
                        </a:buClr>
                        <a:buSzTx/>
                        <a:buFont typeface="Symbol" pitchFamily="18" charset="2"/>
                        <a:buNone/>
                        <a:tabLst/>
                      </a:pPr>
                      <a:r>
                        <a:rPr kumimoji="0" lang="en-US" sz="800" b="0" i="0" u="none" strike="noStrike" kern="1200" cap="none" normalizeH="0" baseline="0" dirty="0" smtClean="0">
                          <a:ln>
                            <a:noFill/>
                          </a:ln>
                          <a:solidFill>
                            <a:schemeClr val="accent1"/>
                          </a:solidFill>
                          <a:effectLst/>
                          <a:latin typeface="+mn-lt"/>
                          <a:ea typeface="+mn-ea"/>
                          <a:cs typeface="Geneva" pitchFamily="34" charset="0"/>
                        </a:rPr>
                        <a:t>Account Structure </a:t>
                      </a:r>
                    </a:p>
                  </a:txBody>
                  <a:tcPr marL="48468" marR="48468" marT="24308" marB="24308" horzOverflow="overflow">
                    <a:lnL w="9525" cap="flat" cmpd="sng" algn="ctr">
                      <a:no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dirty="0" smtClean="0">
                          <a:solidFill>
                            <a:srgbClr val="53565A"/>
                          </a:solidFill>
                          <a:latin typeface="+mn-lt"/>
                          <a:ea typeface="+mn-ea"/>
                          <a:cs typeface="+mn-cs"/>
                        </a:rPr>
                        <a:t>CFETS</a:t>
                      </a:r>
                      <a:r>
                        <a:rPr lang="en-US" sz="800" b="0" kern="0" baseline="0" dirty="0" smtClean="0">
                          <a:solidFill>
                            <a:srgbClr val="53565A"/>
                          </a:solidFill>
                          <a:latin typeface="+mn-lt"/>
                          <a:ea typeface="+mn-ea"/>
                          <a:cs typeface="+mn-cs"/>
                        </a:rPr>
                        <a:t> Trading ID needs to be created </a:t>
                      </a:r>
                    </a:p>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baseline="0" dirty="0" smtClean="0">
                          <a:solidFill>
                            <a:srgbClr val="CB6015"/>
                          </a:solidFill>
                          <a:latin typeface="+mn-lt"/>
                          <a:ea typeface="+mn-ea"/>
                          <a:cs typeface="+mn-cs"/>
                        </a:rPr>
                        <a:t>Segregated &amp; direct account at CCDC/SHCH </a:t>
                      </a:r>
                    </a:p>
                  </a:txBody>
                  <a:tcPr marL="48468" marR="48468" marT="24308" marB="24308" horzOverflow="overflow">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baseline="0" dirty="0" smtClean="0">
                          <a:solidFill>
                            <a:srgbClr val="53565A"/>
                          </a:solidFill>
                          <a:latin typeface="+mn-lt"/>
                          <a:ea typeface="+mn-ea"/>
                          <a:cs typeface="+mn-cs"/>
                        </a:rPr>
                        <a:t>CFETS</a:t>
                      </a:r>
                      <a:r>
                        <a:rPr lang="en-US" sz="800" b="0" kern="0" dirty="0" smtClean="0">
                          <a:solidFill>
                            <a:srgbClr val="CB6015"/>
                          </a:solidFill>
                          <a:latin typeface="+mn-lt"/>
                          <a:ea typeface="+mn-ea"/>
                          <a:cs typeface="+mn-cs"/>
                        </a:rPr>
                        <a:t> </a:t>
                      </a:r>
                      <a:r>
                        <a:rPr lang="en-US" sz="800" b="0" kern="0" baseline="0" dirty="0" smtClean="0">
                          <a:solidFill>
                            <a:srgbClr val="53565A"/>
                          </a:solidFill>
                          <a:latin typeface="+mn-lt"/>
                          <a:ea typeface="+mn-ea"/>
                          <a:cs typeface="+mn-cs"/>
                        </a:rPr>
                        <a:t>Trading ID needs to be created </a:t>
                      </a:r>
                    </a:p>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baseline="0" dirty="0" smtClean="0">
                          <a:solidFill>
                            <a:srgbClr val="CB6015"/>
                          </a:solidFill>
                          <a:latin typeface="+mn-lt"/>
                          <a:ea typeface="+mn-ea"/>
                          <a:cs typeface="+mn-cs"/>
                        </a:rPr>
                        <a:t>Supports multi-layer custodian arrangement with subaccount at the CMU level</a:t>
                      </a:r>
                    </a:p>
                  </a:txBody>
                  <a:tcPr marL="48468" marR="48468" marT="24308" marB="24308" horzOverflow="overflow">
                    <a:lnL w="3175" cap="flat" cmpd="sng" algn="ctr">
                      <a:solidFill>
                        <a:schemeClr val="bg1">
                          <a:lumMod val="75000"/>
                        </a:schemeClr>
                      </a:solidFill>
                      <a:prstDash val="solid"/>
                      <a:round/>
                      <a:headEnd type="none" w="med" len="med"/>
                      <a:tailEnd type="none" w="med" len="med"/>
                    </a:lnL>
                    <a:lnR w="9525" cap="flat" cmpd="sng" algn="ctr">
                      <a:noFill/>
                      <a:prstDash val="sysDot"/>
                      <a:round/>
                      <a:headEnd type="none" w="med" len="med"/>
                      <a:tailEnd type="none" w="med" len="med"/>
                    </a:lnR>
                    <a:lnT w="12700" cap="flat" cmpd="sng" algn="ctr">
                      <a:solidFill>
                        <a:schemeClr val="accent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656311">
                <a:tc>
                  <a:txBody>
                    <a:bodyPr/>
                    <a:lstStyle/>
                    <a:p>
                      <a:pPr marL="0" marR="0" lvl="0" indent="0" algn="l" defTabSz="1838325" rtl="0" eaLnBrk="1" fontAlgn="base" latinLnBrk="0" hangingPunct="1">
                        <a:lnSpc>
                          <a:spcPct val="100000"/>
                        </a:lnSpc>
                        <a:spcBef>
                          <a:spcPts val="200"/>
                        </a:spcBef>
                        <a:spcAft>
                          <a:spcPct val="0"/>
                        </a:spcAft>
                        <a:buClr>
                          <a:schemeClr val="tx2"/>
                        </a:buClr>
                        <a:buSzTx/>
                        <a:buFont typeface="Symbol" pitchFamily="18" charset="2"/>
                        <a:buNone/>
                        <a:tabLst/>
                      </a:pPr>
                      <a:r>
                        <a:rPr kumimoji="0" lang="en-US" sz="800" b="0" i="0" u="none" strike="noStrike" cap="none" normalizeH="0" baseline="0" dirty="0" smtClean="0">
                          <a:ln>
                            <a:noFill/>
                          </a:ln>
                          <a:solidFill>
                            <a:srgbClr val="002D72"/>
                          </a:solidFill>
                          <a:effectLst/>
                          <a:latin typeface="+mn-lt"/>
                        </a:rPr>
                        <a:t>Eligible Investors</a:t>
                      </a:r>
                      <a:endParaRPr kumimoji="0" lang="en-US" sz="800" b="0" i="0" u="none" strike="noStrike" cap="none" normalizeH="0" baseline="0" dirty="0" smtClean="0">
                        <a:ln>
                          <a:noFill/>
                        </a:ln>
                        <a:solidFill>
                          <a:srgbClr val="002D72"/>
                        </a:solidFill>
                        <a:effectLst/>
                        <a:latin typeface="+mn-lt"/>
                        <a:ea typeface="+mj-ea"/>
                        <a:cs typeface="Geneva" pitchFamily="34" charset="0"/>
                      </a:endParaRPr>
                    </a:p>
                  </a:txBody>
                  <a:tcPr marL="48468" marR="48468" marT="24308" marB="24308" horzOverflow="overflow">
                    <a:lnL w="9525" cap="flat" cmpd="sng" algn="ctr">
                      <a:no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69863" marR="0" lvl="0" indent="-169863" algn="l" defTabSz="1838325" rtl="0" eaLnBrk="1" fontAlgn="base" latinLnBrk="0" hangingPunct="1">
                        <a:lnSpc>
                          <a:spcPct val="100000"/>
                        </a:lnSpc>
                        <a:spcBef>
                          <a:spcPts val="100"/>
                        </a:spcBef>
                        <a:spcAft>
                          <a:spcPct val="0"/>
                        </a:spcAft>
                        <a:buClr>
                          <a:schemeClr val="accent6"/>
                        </a:buClr>
                        <a:buSzTx/>
                        <a:buFont typeface="Symbol" pitchFamily="18" charset="2"/>
                        <a:buChar char="·"/>
                        <a:tabLst/>
                      </a:pPr>
                      <a:r>
                        <a:rPr kumimoji="0" lang="en-US" sz="800" b="0" i="0" u="none" strike="noStrike" kern="1200" cap="none" normalizeH="0" baseline="0" dirty="0" smtClean="0">
                          <a:ln>
                            <a:noFill/>
                          </a:ln>
                          <a:solidFill>
                            <a:schemeClr val="tx1"/>
                          </a:solidFill>
                          <a:effectLst/>
                          <a:latin typeface="+mn-lt"/>
                          <a:ea typeface="+mn-ea"/>
                          <a:cs typeface="Geneva" pitchFamily="34" charset="0"/>
                        </a:rPr>
                        <a:t>The overseas financial institutions lawfully registered and incorporated, including commercial banks, insurance companies, securities companies, fund management companies and other asset management institutions, investment products issued by the aforementioned institutions to clients in accordance with the laws and regulations, and other medium and long term institutional investors approved by the PBOC, such as pension funds, charity funds and endowment funds</a:t>
                      </a:r>
                      <a:endParaRPr lang="en-US" sz="800" b="0" kern="0" dirty="0" smtClean="0">
                        <a:solidFill>
                          <a:srgbClr val="CB6015"/>
                        </a:solidFill>
                        <a:latin typeface="+mn-lt"/>
                        <a:ea typeface="+mn-ea"/>
                        <a:cs typeface="+mn-cs"/>
                      </a:endParaRPr>
                    </a:p>
                  </a:txBody>
                  <a:tcPr marL="48468" marR="48468" marT="24308" marB="24308" horzOverflow="overflow">
                    <a:lnL w="3175" cap="flat" cmpd="sng" algn="ctr">
                      <a:solidFill>
                        <a:schemeClr val="bg1">
                          <a:lumMod val="75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xmlns="" val="10003"/>
                  </a:ext>
                </a:extLst>
              </a:tr>
              <a:tr h="413233">
                <a:tc>
                  <a:txBody>
                    <a:bodyPr/>
                    <a:lstStyle/>
                    <a:p>
                      <a:pPr marL="0" marR="0" lvl="0" indent="0" algn="l" defTabSz="1838325" rtl="0" eaLnBrk="1" fontAlgn="base" latinLnBrk="0" hangingPunct="1">
                        <a:lnSpc>
                          <a:spcPct val="100000"/>
                        </a:lnSpc>
                        <a:spcBef>
                          <a:spcPts val="100"/>
                        </a:spcBef>
                        <a:spcAft>
                          <a:spcPct val="0"/>
                        </a:spcAft>
                        <a:buClr>
                          <a:schemeClr val="tx2"/>
                        </a:buClr>
                        <a:buSzTx/>
                        <a:buFont typeface="Symbol" pitchFamily="18" charset="2"/>
                        <a:buNone/>
                        <a:tabLst/>
                      </a:pPr>
                      <a:r>
                        <a:rPr kumimoji="0" lang="en-US" sz="800" b="0" i="0" u="none" strike="noStrike" kern="1200" cap="none" normalizeH="0" baseline="0" dirty="0" smtClean="0">
                          <a:ln>
                            <a:noFill/>
                          </a:ln>
                          <a:solidFill>
                            <a:schemeClr val="accent1"/>
                          </a:solidFill>
                          <a:effectLst/>
                          <a:latin typeface="+mn-lt"/>
                          <a:ea typeface="+mn-ea"/>
                          <a:cs typeface="Geneva" pitchFamily="34" charset="0"/>
                        </a:rPr>
                        <a:t>Access  Requirement</a:t>
                      </a:r>
                    </a:p>
                  </a:txBody>
                  <a:tcPr marL="48468" marR="48468" marT="24308" marB="24308" horzOverflow="overflow">
                    <a:lnL w="9525" cap="flat" cmpd="sng" algn="ctr">
                      <a:no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kumimoji="0" lang="en-US" sz="800" b="0" i="0" u="none" strike="noStrike" kern="1200" cap="none" normalizeH="0" baseline="0" dirty="0" smtClean="0">
                          <a:ln>
                            <a:noFill/>
                          </a:ln>
                          <a:solidFill>
                            <a:srgbClr val="CB6015"/>
                          </a:solidFill>
                          <a:effectLst/>
                          <a:latin typeface="+mn-lt"/>
                          <a:ea typeface="+mn-ea"/>
                          <a:cs typeface="Geneva" pitchFamily="34" charset="0"/>
                        </a:rPr>
                        <a:t>Appoint Bond Settlement Agent (BSA)  in China and execute BSA agreement and submit required KYC documents</a:t>
                      </a:r>
                    </a:p>
                  </a:txBody>
                  <a:tcPr marL="48468" marR="48468" marT="24308" marB="24308" horzOverflow="overflow">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dirty="0" smtClean="0">
                          <a:solidFill>
                            <a:srgbClr val="CB6015"/>
                          </a:solidFill>
                          <a:latin typeface="+mn-lt"/>
                          <a:ea typeface="+mn-ea"/>
                          <a:cs typeface="+mn-cs"/>
                        </a:rPr>
                        <a:t>Access an</a:t>
                      </a:r>
                      <a:r>
                        <a:rPr lang="en-US" sz="800" b="0" kern="0" baseline="0" dirty="0" smtClean="0">
                          <a:solidFill>
                            <a:srgbClr val="CB6015"/>
                          </a:solidFill>
                          <a:latin typeface="+mn-lt"/>
                          <a:ea typeface="+mn-ea"/>
                          <a:cs typeface="+mn-cs"/>
                        </a:rPr>
                        <a:t> </a:t>
                      </a:r>
                      <a:r>
                        <a:rPr lang="en-US" sz="800" b="0" kern="0" dirty="0" smtClean="0">
                          <a:solidFill>
                            <a:srgbClr val="CB6015"/>
                          </a:solidFill>
                          <a:latin typeface="+mn-lt"/>
                          <a:ea typeface="+mn-ea"/>
                          <a:cs typeface="+mn-cs"/>
                        </a:rPr>
                        <a:t>approved</a:t>
                      </a:r>
                      <a:r>
                        <a:rPr lang="en-US" sz="800" b="0" kern="0" baseline="0" dirty="0" smtClean="0">
                          <a:solidFill>
                            <a:srgbClr val="CB6015"/>
                          </a:solidFill>
                          <a:latin typeface="+mn-lt"/>
                          <a:ea typeface="+mn-ea"/>
                          <a:cs typeface="+mn-cs"/>
                        </a:rPr>
                        <a:t> </a:t>
                      </a:r>
                      <a:r>
                        <a:rPr lang="en-US" sz="800" b="0" kern="0" dirty="0" smtClean="0">
                          <a:solidFill>
                            <a:srgbClr val="CB6015"/>
                          </a:solidFill>
                          <a:latin typeface="+mn-lt"/>
                          <a:ea typeface="+mn-ea"/>
                          <a:cs typeface="+mn-cs"/>
                        </a:rPr>
                        <a:t>electronic platform(s) e.g.</a:t>
                      </a:r>
                      <a:r>
                        <a:rPr lang="en-US" sz="800" b="0" kern="0" baseline="0" dirty="0" smtClean="0">
                          <a:solidFill>
                            <a:srgbClr val="CB6015"/>
                          </a:solidFill>
                          <a:latin typeface="+mn-lt"/>
                          <a:ea typeface="+mn-ea"/>
                          <a:cs typeface="+mn-cs"/>
                        </a:rPr>
                        <a:t> </a:t>
                      </a:r>
                      <a:r>
                        <a:rPr lang="en-US" sz="800" b="0" kern="0" baseline="0" dirty="0" err="1" smtClean="0">
                          <a:solidFill>
                            <a:srgbClr val="CB6015"/>
                          </a:solidFill>
                          <a:latin typeface="+mn-lt"/>
                          <a:ea typeface="+mn-ea"/>
                          <a:cs typeface="+mn-cs"/>
                        </a:rPr>
                        <a:t>T</a:t>
                      </a:r>
                      <a:r>
                        <a:rPr lang="en-US" sz="800" b="0" kern="0" dirty="0" err="1" smtClean="0">
                          <a:solidFill>
                            <a:srgbClr val="CB6015"/>
                          </a:solidFill>
                          <a:latin typeface="+mn-lt"/>
                          <a:ea typeface="+mn-ea"/>
                          <a:cs typeface="+mn-cs"/>
                        </a:rPr>
                        <a:t>radeweb</a:t>
                      </a:r>
                      <a:r>
                        <a:rPr lang="en-US" sz="800" b="0" kern="0" dirty="0" smtClean="0">
                          <a:solidFill>
                            <a:srgbClr val="CB6015"/>
                          </a:solidFill>
                          <a:latin typeface="+mn-lt"/>
                          <a:ea typeface="+mn-ea"/>
                          <a:cs typeface="+mn-cs"/>
                        </a:rPr>
                        <a:t> and</a:t>
                      </a:r>
                      <a:r>
                        <a:rPr lang="en-US" sz="800" b="0" kern="0" baseline="0" dirty="0" smtClean="0">
                          <a:solidFill>
                            <a:srgbClr val="CB6015"/>
                          </a:solidFill>
                          <a:latin typeface="+mn-lt"/>
                          <a:ea typeface="+mn-ea"/>
                          <a:cs typeface="+mn-cs"/>
                        </a:rPr>
                        <a:t> a CMU custodian</a:t>
                      </a:r>
                    </a:p>
                  </a:txBody>
                  <a:tcPr marL="48468" marR="48468" marT="24308" marB="24308" horzOverflow="overflow">
                    <a:lnL w="3175" cap="flat" cmpd="sng" algn="ctr">
                      <a:solidFill>
                        <a:schemeClr val="bg1">
                          <a:lumMod val="75000"/>
                        </a:schemeClr>
                      </a:solidFill>
                      <a:prstDash val="solid"/>
                      <a:round/>
                      <a:headEnd type="none" w="med" len="med"/>
                      <a:tailEnd type="none" w="med" len="med"/>
                    </a:lnL>
                    <a:lnR w="9525" cap="flat" cmpd="sng" algn="ctr">
                      <a:noFill/>
                      <a:prstDash val="sysDot"/>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845371">
                <a:tc>
                  <a:txBody>
                    <a:bodyPr/>
                    <a:lstStyle/>
                    <a:p>
                      <a:pPr marL="0" marR="0" lvl="0" indent="0" algn="l" defTabSz="1838325" rtl="0" eaLnBrk="1" fontAlgn="base" latinLnBrk="0" hangingPunct="1">
                        <a:lnSpc>
                          <a:spcPct val="100000"/>
                        </a:lnSpc>
                        <a:spcBef>
                          <a:spcPts val="200"/>
                        </a:spcBef>
                        <a:spcAft>
                          <a:spcPct val="0"/>
                        </a:spcAft>
                        <a:buClr>
                          <a:schemeClr val="tx2"/>
                        </a:buClr>
                        <a:buSzTx/>
                        <a:buFont typeface="Symbol" pitchFamily="18" charset="2"/>
                        <a:buNone/>
                        <a:tabLst/>
                      </a:pPr>
                      <a:r>
                        <a:rPr kumimoji="0" lang="en-US" sz="800" b="0" i="0" u="none" strike="noStrike" cap="none" normalizeH="0" baseline="0" dirty="0" smtClean="0">
                          <a:ln>
                            <a:noFill/>
                          </a:ln>
                          <a:solidFill>
                            <a:srgbClr val="002D72"/>
                          </a:solidFill>
                          <a:effectLst/>
                          <a:latin typeface="+mn-lt"/>
                          <a:ea typeface="+mj-ea"/>
                          <a:cs typeface="Geneva" pitchFamily="34" charset="0"/>
                        </a:rPr>
                        <a:t>Trading</a:t>
                      </a:r>
                    </a:p>
                  </a:txBody>
                  <a:tcPr marL="48468" marR="48468" marT="24308" marB="24308" horzOverflow="overflow">
                    <a:lnL w="9525" cap="flat" cmpd="sng" algn="ctr">
                      <a:no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de-DE" sz="800" b="0" kern="0" dirty="0" smtClean="0">
                          <a:solidFill>
                            <a:schemeClr val="tx1"/>
                          </a:solidFill>
                          <a:latin typeface="+mn-lt"/>
                          <a:ea typeface="+mn-ea"/>
                          <a:cs typeface="+mn-cs"/>
                        </a:rPr>
                        <a:t>Hours: 09:00–12:00 &amp; 13:30–16:30</a:t>
                      </a:r>
                    </a:p>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de-DE" sz="800" b="0" kern="0" dirty="0" smtClean="0">
                          <a:solidFill>
                            <a:srgbClr val="CB6015"/>
                          </a:solidFill>
                          <a:latin typeface="+mn-lt"/>
                          <a:ea typeface="+mn-ea"/>
                          <a:cs typeface="+mn-cs"/>
                        </a:rPr>
                        <a:t>All</a:t>
                      </a:r>
                      <a:r>
                        <a:rPr lang="de-DE" sz="800" b="0" kern="0" baseline="0" dirty="0" smtClean="0">
                          <a:solidFill>
                            <a:srgbClr val="CB6015"/>
                          </a:solidFill>
                          <a:latin typeface="+mn-lt"/>
                          <a:ea typeface="+mn-ea"/>
                          <a:cs typeface="+mn-cs"/>
                        </a:rPr>
                        <a:t> CIBM Market Makers and participants</a:t>
                      </a:r>
                    </a:p>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de-DE" sz="800" b="0" kern="0" baseline="0" dirty="0" smtClean="0">
                          <a:solidFill>
                            <a:srgbClr val="CB6015"/>
                          </a:solidFill>
                          <a:latin typeface="+mn-lt"/>
                          <a:ea typeface="+mn-ea"/>
                          <a:cs typeface="+mn-cs"/>
                        </a:rPr>
                        <a:t>Price inquiry via BSA, or directly contact counterparty, however must formally conduct the trade via the BSA</a:t>
                      </a:r>
                      <a:endParaRPr lang="en-US" sz="800" b="0" kern="0" dirty="0" smtClean="0">
                        <a:solidFill>
                          <a:srgbClr val="CB6015"/>
                        </a:solidFill>
                        <a:latin typeface="+mn-lt"/>
                        <a:ea typeface="+mn-ea"/>
                        <a:cs typeface="+mn-cs"/>
                      </a:endParaRPr>
                    </a:p>
                  </a:txBody>
                  <a:tcPr marL="48468" marR="48468" marT="24308" marB="24308" horzOverflow="overflow">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dirty="0" smtClean="0">
                          <a:solidFill>
                            <a:schemeClr val="tx1"/>
                          </a:solidFill>
                          <a:latin typeface="+mn-lt"/>
                          <a:ea typeface="+mn-ea"/>
                          <a:cs typeface="+mn-cs"/>
                        </a:rPr>
                        <a:t>Hours: </a:t>
                      </a:r>
                      <a:r>
                        <a:rPr lang="de-DE" sz="800" b="0" kern="0" dirty="0" smtClean="0">
                          <a:solidFill>
                            <a:schemeClr val="tx1"/>
                          </a:solidFill>
                          <a:latin typeface="+mn-lt"/>
                          <a:ea typeface="+mn-ea"/>
                          <a:cs typeface="+mn-cs"/>
                        </a:rPr>
                        <a:t>09:00–12:00 &amp; 13:30–16:30 </a:t>
                      </a:r>
                    </a:p>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baseline="0" dirty="0" smtClean="0">
                          <a:solidFill>
                            <a:srgbClr val="CB6015"/>
                          </a:solidFill>
                          <a:latin typeface="+mn-lt"/>
                          <a:ea typeface="+mn-ea"/>
                          <a:cs typeface="+mn-cs"/>
                        </a:rPr>
                        <a:t>Approved Bond Connect Market Makers (34)</a:t>
                      </a:r>
                    </a:p>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baseline="0" dirty="0" smtClean="0">
                          <a:solidFill>
                            <a:srgbClr val="CB6015"/>
                          </a:solidFill>
                          <a:latin typeface="+mn-lt"/>
                          <a:ea typeface="+mn-ea"/>
                          <a:cs typeface="+mn-cs"/>
                        </a:rPr>
                        <a:t>Price inquiry with the BCMM directly , however must formally execute the trade via </a:t>
                      </a:r>
                      <a:r>
                        <a:rPr lang="en-US" sz="800" b="0" kern="0" baseline="0" dirty="0" err="1" smtClean="0">
                          <a:solidFill>
                            <a:srgbClr val="CB6015"/>
                          </a:solidFill>
                          <a:latin typeface="+mn-lt"/>
                          <a:ea typeface="+mn-ea"/>
                          <a:cs typeface="+mn-cs"/>
                        </a:rPr>
                        <a:t>Tradeweb</a:t>
                      </a:r>
                      <a:r>
                        <a:rPr lang="en-US" sz="800" b="0" kern="0" baseline="0" dirty="0" smtClean="0">
                          <a:solidFill>
                            <a:srgbClr val="CB6015"/>
                          </a:solidFill>
                          <a:latin typeface="+mn-lt"/>
                          <a:ea typeface="+mn-ea"/>
                          <a:cs typeface="+mn-cs"/>
                        </a:rPr>
                        <a:t> using RFQ</a:t>
                      </a:r>
                    </a:p>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baseline="0" dirty="0" smtClean="0">
                          <a:solidFill>
                            <a:srgbClr val="CB6015"/>
                          </a:solidFill>
                          <a:latin typeface="+mn-lt"/>
                          <a:ea typeface="+mn-ea"/>
                          <a:cs typeface="+mn-cs"/>
                        </a:rPr>
                        <a:t>Block trade allocations function allows trader to send one RFQ for up to 30 CFETS IDs  </a:t>
                      </a:r>
                    </a:p>
                  </a:txBody>
                  <a:tcPr marL="48468" marR="48468" marT="24308" marB="24308" horzOverflow="overflow">
                    <a:lnL w="3175" cap="flat" cmpd="sng" algn="ctr">
                      <a:solidFill>
                        <a:schemeClr val="bg1">
                          <a:lumMod val="75000"/>
                        </a:schemeClr>
                      </a:solidFill>
                      <a:prstDash val="solid"/>
                      <a:round/>
                      <a:headEnd type="none" w="med" len="med"/>
                      <a:tailEnd type="none" w="med" len="med"/>
                    </a:lnL>
                    <a:lnR w="9525" cap="flat" cmpd="sng" algn="ctr">
                      <a:noFill/>
                      <a:prstDash val="sysDot"/>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701325">
                <a:tc>
                  <a:txBody>
                    <a:bodyPr/>
                    <a:lstStyle/>
                    <a:p>
                      <a:pPr marL="0" marR="0" lvl="0" indent="0" algn="l" defTabSz="1838325" rtl="0" eaLnBrk="1" fontAlgn="base" latinLnBrk="0" hangingPunct="1">
                        <a:lnSpc>
                          <a:spcPct val="100000"/>
                        </a:lnSpc>
                        <a:spcBef>
                          <a:spcPts val="200"/>
                        </a:spcBef>
                        <a:spcAft>
                          <a:spcPct val="0"/>
                        </a:spcAft>
                        <a:buClr>
                          <a:schemeClr val="tx2"/>
                        </a:buClr>
                        <a:buSzTx/>
                        <a:buFont typeface="Symbol" pitchFamily="18" charset="2"/>
                        <a:buNone/>
                        <a:tabLst/>
                      </a:pPr>
                      <a:r>
                        <a:rPr kumimoji="0" lang="en-US" sz="800" b="0" i="0" u="none" strike="noStrike" cap="none" normalizeH="0" baseline="0" dirty="0" smtClean="0">
                          <a:ln>
                            <a:noFill/>
                          </a:ln>
                          <a:solidFill>
                            <a:srgbClr val="002D72"/>
                          </a:solidFill>
                          <a:effectLst/>
                          <a:latin typeface="+mn-lt"/>
                        </a:rPr>
                        <a:t>Eligible Securities</a:t>
                      </a:r>
                      <a:endParaRPr kumimoji="0" lang="en-US" sz="800" b="0" i="0" u="none" strike="noStrike" cap="none" normalizeH="0" baseline="0" dirty="0" smtClean="0">
                        <a:ln>
                          <a:noFill/>
                        </a:ln>
                        <a:solidFill>
                          <a:srgbClr val="002D72"/>
                        </a:solidFill>
                        <a:effectLst/>
                        <a:latin typeface="+mn-lt"/>
                        <a:ea typeface="+mj-ea"/>
                        <a:cs typeface="Geneva" pitchFamily="34" charset="0"/>
                      </a:endParaRPr>
                    </a:p>
                  </a:txBody>
                  <a:tcPr marL="48468" marR="48468" marT="24308" marB="24308" horzOverflow="overflow">
                    <a:lnL w="9525" cap="flat" cmpd="sng" algn="ctr">
                      <a:no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kumimoji="0" lang="en-US" sz="800" b="0" i="0" u="none" strike="noStrike" kern="1200" cap="none" normalizeH="0" baseline="0" dirty="0" smtClean="0">
                          <a:ln>
                            <a:noFill/>
                          </a:ln>
                          <a:solidFill>
                            <a:schemeClr val="tx1"/>
                          </a:solidFill>
                          <a:effectLst/>
                          <a:latin typeface="+mn-lt"/>
                          <a:ea typeface="+mn-ea"/>
                          <a:cs typeface="Geneva" pitchFamily="34" charset="0"/>
                        </a:rPr>
                        <a:t>Cash bond, </a:t>
                      </a:r>
                    </a:p>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kumimoji="0" lang="en-US" sz="800" b="0" i="0" u="none" strike="noStrike" kern="1200" cap="none" normalizeH="0" baseline="0" dirty="0" smtClean="0">
                          <a:ln>
                            <a:noFill/>
                          </a:ln>
                          <a:solidFill>
                            <a:srgbClr val="CB6015"/>
                          </a:solidFill>
                          <a:effectLst/>
                          <a:latin typeface="+mn-lt"/>
                          <a:ea typeface="+mn-ea"/>
                          <a:cs typeface="Geneva" pitchFamily="34" charset="0"/>
                        </a:rPr>
                        <a:t>Bond lending, bond forward, IRS and FRA (for hedging purpose only)</a:t>
                      </a:r>
                    </a:p>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kumimoji="0" lang="en-US" sz="800" b="0" i="0" u="none" strike="noStrike" kern="1200" cap="none" normalizeH="0" baseline="0" dirty="0" smtClean="0">
                          <a:ln>
                            <a:noFill/>
                          </a:ln>
                          <a:solidFill>
                            <a:srgbClr val="CB6015"/>
                          </a:solidFill>
                          <a:effectLst/>
                          <a:latin typeface="+mn-lt"/>
                          <a:ea typeface="+mn-ea"/>
                          <a:cs typeface="Geneva" pitchFamily="34" charset="0"/>
                        </a:rPr>
                        <a:t>Repos only allowed for ROIIs, RMB Participating/Clearing Banks (Need NAFMII)</a:t>
                      </a:r>
                    </a:p>
                  </a:txBody>
                  <a:tcPr marL="48468" marR="48468" marT="24308" marB="24308" horzOverflow="overflow">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dirty="0" smtClean="0">
                          <a:solidFill>
                            <a:schemeClr val="tx1"/>
                          </a:solidFill>
                          <a:latin typeface="+mn-lt"/>
                          <a:ea typeface="+mn-ea"/>
                          <a:cs typeface="+mn-cs"/>
                        </a:rPr>
                        <a:t>Cash bond </a:t>
                      </a:r>
                    </a:p>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baseline="0" dirty="0" smtClean="0">
                          <a:solidFill>
                            <a:srgbClr val="CB6015"/>
                          </a:solidFill>
                          <a:latin typeface="+mn-lt"/>
                          <a:ea typeface="+mn-ea"/>
                          <a:cs typeface="+mn-cs"/>
                        </a:rPr>
                        <a:t>Repos &amp; CNY derivatives at later stage</a:t>
                      </a:r>
                      <a:endParaRPr lang="en-US" sz="800" b="0" kern="0" dirty="0" smtClean="0">
                        <a:solidFill>
                          <a:srgbClr val="CB6015"/>
                        </a:solidFill>
                        <a:latin typeface="+mn-lt"/>
                        <a:ea typeface="+mn-ea"/>
                        <a:cs typeface="+mn-cs"/>
                      </a:endParaRPr>
                    </a:p>
                  </a:txBody>
                  <a:tcPr marL="48468" marR="48468" marT="24308" marB="24308" horzOverflow="overflow">
                    <a:lnL w="3175" cap="flat" cmpd="sng" algn="ctr">
                      <a:solidFill>
                        <a:schemeClr val="bg1">
                          <a:lumMod val="75000"/>
                        </a:schemeClr>
                      </a:solidFill>
                      <a:prstDash val="solid"/>
                      <a:round/>
                      <a:headEnd type="none" w="med" len="med"/>
                      <a:tailEnd type="none" w="med" len="med"/>
                    </a:lnL>
                    <a:lnR w="9525" cap="flat" cmpd="sng" algn="ctr">
                      <a:noFill/>
                      <a:prstDash val="sysDot"/>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14201">
                <a:tc>
                  <a:txBody>
                    <a:bodyPr/>
                    <a:lstStyle/>
                    <a:p>
                      <a:pPr marL="0" marR="0" lvl="0" indent="0" algn="l" defTabSz="1838325" rtl="0" eaLnBrk="1" fontAlgn="base" latinLnBrk="0" hangingPunct="1">
                        <a:lnSpc>
                          <a:spcPct val="100000"/>
                        </a:lnSpc>
                        <a:spcBef>
                          <a:spcPts val="200"/>
                        </a:spcBef>
                        <a:spcAft>
                          <a:spcPct val="0"/>
                        </a:spcAft>
                        <a:buClr>
                          <a:schemeClr val="tx2"/>
                        </a:buClr>
                        <a:buSzTx/>
                        <a:buFont typeface="Symbol" pitchFamily="18" charset="2"/>
                        <a:buNone/>
                        <a:tabLst/>
                      </a:pPr>
                      <a:r>
                        <a:rPr kumimoji="0" lang="en-US" sz="800" b="0" i="0" u="none" strike="noStrike" cap="none" normalizeH="0" baseline="0" dirty="0" smtClean="0">
                          <a:ln>
                            <a:noFill/>
                          </a:ln>
                          <a:solidFill>
                            <a:srgbClr val="002D72"/>
                          </a:solidFill>
                          <a:effectLst/>
                          <a:latin typeface="+mn-lt"/>
                        </a:rPr>
                        <a:t>Settlement Cycle</a:t>
                      </a:r>
                      <a:endParaRPr kumimoji="0" lang="en-US" sz="800" b="0" i="0" u="none" strike="noStrike" cap="none" normalizeH="0" baseline="0" dirty="0" smtClean="0">
                        <a:ln>
                          <a:noFill/>
                        </a:ln>
                        <a:solidFill>
                          <a:srgbClr val="002D72"/>
                        </a:solidFill>
                        <a:effectLst/>
                        <a:latin typeface="+mn-lt"/>
                        <a:ea typeface="+mj-ea"/>
                        <a:cs typeface="Geneva" pitchFamily="34" charset="0"/>
                      </a:endParaRPr>
                    </a:p>
                  </a:txBody>
                  <a:tcPr marL="48468" marR="48468" marT="24308" marB="24308" horzOverflow="overflow">
                    <a:lnL w="9525" cap="flat" cmpd="sng" algn="ctr">
                      <a:no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dirty="0" smtClean="0">
                          <a:solidFill>
                            <a:srgbClr val="53565A"/>
                          </a:solidFill>
                          <a:latin typeface="+mn-lt"/>
                          <a:ea typeface="+mn-ea"/>
                          <a:cs typeface="+mn-cs"/>
                        </a:rPr>
                        <a:t>T+0 or T+1 or T+2 (for foreign investors only)</a:t>
                      </a:r>
                    </a:p>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dirty="0" smtClean="0">
                          <a:solidFill>
                            <a:srgbClr val="53565A"/>
                          </a:solidFill>
                          <a:latin typeface="+mn-lt"/>
                          <a:ea typeface="+mn-ea"/>
                          <a:cs typeface="+mn-cs"/>
                        </a:rPr>
                        <a:t>Gross settlement, DVP</a:t>
                      </a:r>
                    </a:p>
                  </a:txBody>
                  <a:tcPr marL="48468" marR="48468" marT="24308" marB="24308" horzOverflow="overflow">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dirty="0" smtClean="0">
                          <a:solidFill>
                            <a:srgbClr val="53565A"/>
                          </a:solidFill>
                          <a:latin typeface="+mn-lt"/>
                          <a:ea typeface="+mn-ea"/>
                          <a:cs typeface="+mn-cs"/>
                        </a:rPr>
                        <a:t>T+0 or T+1 or T+2 (for foreign investors only)</a:t>
                      </a:r>
                    </a:p>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dirty="0" smtClean="0">
                          <a:solidFill>
                            <a:srgbClr val="53565A"/>
                          </a:solidFill>
                          <a:latin typeface="+mn-lt"/>
                          <a:ea typeface="+mn-ea"/>
                          <a:cs typeface="+mn-cs"/>
                        </a:rPr>
                        <a:t>Gross settlement, DVP  </a:t>
                      </a:r>
                    </a:p>
                  </a:txBody>
                  <a:tcPr marL="48468" marR="48468" marT="24308" marB="24308" horzOverflow="overflow">
                    <a:lnL w="3175" cap="flat" cmpd="sng" algn="ctr">
                      <a:solidFill>
                        <a:schemeClr val="bg1">
                          <a:lumMod val="75000"/>
                        </a:schemeClr>
                      </a:solidFill>
                      <a:prstDash val="solid"/>
                      <a:round/>
                      <a:headEnd type="none" w="med" len="med"/>
                      <a:tailEnd type="none" w="med" len="med"/>
                    </a:lnL>
                    <a:lnR w="9525" cap="flat" cmpd="sng" algn="ctr">
                      <a:noFill/>
                      <a:prstDash val="sysDot"/>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291694">
                <a:tc>
                  <a:txBody>
                    <a:bodyPr/>
                    <a:lstStyle/>
                    <a:p>
                      <a:pPr marL="0" marR="0" lvl="0" indent="0" algn="l" defTabSz="1838325" rtl="0" eaLnBrk="1" fontAlgn="base" latinLnBrk="0" hangingPunct="1">
                        <a:lnSpc>
                          <a:spcPct val="100000"/>
                        </a:lnSpc>
                        <a:spcBef>
                          <a:spcPts val="200"/>
                        </a:spcBef>
                        <a:spcAft>
                          <a:spcPct val="0"/>
                        </a:spcAft>
                        <a:buClr>
                          <a:schemeClr val="tx2"/>
                        </a:buClr>
                        <a:buSzTx/>
                        <a:buFont typeface="Symbol" pitchFamily="18" charset="2"/>
                        <a:buNone/>
                        <a:tabLst/>
                      </a:pPr>
                      <a:r>
                        <a:rPr kumimoji="0" lang="en-US" sz="800" b="0" i="0" u="none" strike="noStrike" cap="none" normalizeH="0" baseline="0" dirty="0" smtClean="0">
                          <a:ln>
                            <a:noFill/>
                          </a:ln>
                          <a:solidFill>
                            <a:srgbClr val="002D72"/>
                          </a:solidFill>
                          <a:effectLst/>
                          <a:latin typeface="+mn-lt"/>
                          <a:ea typeface="+mj-ea"/>
                          <a:cs typeface="Geneva" pitchFamily="34" charset="0"/>
                        </a:rPr>
                        <a:t>Settlement Cutoff</a:t>
                      </a:r>
                    </a:p>
                  </a:txBody>
                  <a:tcPr marL="48468" marR="48468" marT="24308" marB="24308" horzOverflow="overflow">
                    <a:lnL w="9525" cap="flat" cmpd="sng" algn="ctr">
                      <a:no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dirty="0" smtClean="0">
                          <a:solidFill>
                            <a:srgbClr val="CB6015"/>
                          </a:solidFill>
                          <a:latin typeface="+mn-lt"/>
                          <a:ea typeface="+mn-ea"/>
                          <a:cs typeface="+mn-cs"/>
                        </a:rPr>
                        <a:t>SD 17:00</a:t>
                      </a:r>
                    </a:p>
                  </a:txBody>
                  <a:tcPr marL="48468" marR="48468" marT="24308" marB="24308" horzOverflow="overflow">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baseline="0" dirty="0" smtClean="0">
                          <a:solidFill>
                            <a:srgbClr val="CB6015"/>
                          </a:solidFill>
                          <a:latin typeface="+mn-lt"/>
                          <a:ea typeface="+mn-ea"/>
                          <a:cs typeface="+mn-cs"/>
                        </a:rPr>
                        <a:t>SD 12:00</a:t>
                      </a:r>
                      <a:endParaRPr lang="en-US" sz="800" b="0" kern="0" dirty="0" smtClean="0">
                        <a:solidFill>
                          <a:srgbClr val="53565A"/>
                        </a:solidFill>
                        <a:latin typeface="+mn-lt"/>
                        <a:ea typeface="+mn-ea"/>
                        <a:cs typeface="+mn-cs"/>
                      </a:endParaRPr>
                    </a:p>
                  </a:txBody>
                  <a:tcPr marL="48468" marR="48468" marT="24308" marB="24308" horzOverflow="overflow">
                    <a:lnL w="3175" cap="flat" cmpd="sng" algn="ctr">
                      <a:solidFill>
                        <a:schemeClr val="bg1">
                          <a:lumMod val="75000"/>
                        </a:schemeClr>
                      </a:solidFill>
                      <a:prstDash val="solid"/>
                      <a:round/>
                      <a:headEnd type="none" w="med" len="med"/>
                      <a:tailEnd type="none" w="med" len="med"/>
                    </a:lnL>
                    <a:lnR w="9525" cap="flat" cmpd="sng" algn="ctr">
                      <a:noFill/>
                      <a:prstDash val="sysDot"/>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677017">
                <a:tc>
                  <a:txBody>
                    <a:bodyPr/>
                    <a:lstStyle/>
                    <a:p>
                      <a:pPr marL="0" marR="0" lvl="0" indent="0" algn="l" defTabSz="1838325" rtl="0" eaLnBrk="1" fontAlgn="base" latinLnBrk="0" hangingPunct="1">
                        <a:lnSpc>
                          <a:spcPct val="100000"/>
                        </a:lnSpc>
                        <a:spcBef>
                          <a:spcPts val="200"/>
                        </a:spcBef>
                        <a:spcAft>
                          <a:spcPct val="0"/>
                        </a:spcAft>
                        <a:buClr>
                          <a:schemeClr val="tx2"/>
                        </a:buClr>
                        <a:buSzTx/>
                        <a:buFont typeface="Symbol" pitchFamily="18" charset="2"/>
                        <a:buNone/>
                        <a:tabLst/>
                      </a:pPr>
                      <a:r>
                        <a:rPr kumimoji="0" lang="en-US" sz="800" b="0" i="0" u="none" strike="noStrike" cap="none" normalizeH="0" baseline="0" dirty="0" smtClean="0">
                          <a:ln>
                            <a:noFill/>
                          </a:ln>
                          <a:solidFill>
                            <a:srgbClr val="002D72"/>
                          </a:solidFill>
                          <a:effectLst/>
                          <a:latin typeface="+mn-lt"/>
                          <a:ea typeface="+mj-ea"/>
                          <a:cs typeface="Geneva" pitchFamily="34" charset="0"/>
                        </a:rPr>
                        <a:t>FX Hedging</a:t>
                      </a:r>
                    </a:p>
                  </a:txBody>
                  <a:tcPr marL="48468" marR="48468" marT="24308" marB="0" horzOverflow="overflow">
                    <a:lnL w="9525" cap="flat" cmpd="sng" algn="ctr">
                      <a:no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dirty="0" smtClean="0">
                          <a:solidFill>
                            <a:srgbClr val="53565A"/>
                          </a:solidFill>
                          <a:latin typeface="+mn-lt"/>
                          <a:ea typeface="+mn-ea"/>
                          <a:cs typeface="+mn-cs"/>
                        </a:rPr>
                        <a:t>Able to access CNY or CNH</a:t>
                      </a:r>
                      <a:endParaRPr lang="en-US" sz="800" b="0" kern="0" baseline="0" dirty="0" smtClean="0">
                        <a:solidFill>
                          <a:srgbClr val="53565A"/>
                        </a:solidFill>
                        <a:latin typeface="+mn-lt"/>
                        <a:ea typeface="+mn-ea"/>
                        <a:cs typeface="+mn-cs"/>
                      </a:endParaRPr>
                    </a:p>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baseline="0" dirty="0" smtClean="0">
                          <a:solidFill>
                            <a:srgbClr val="CB6015"/>
                          </a:solidFill>
                          <a:latin typeface="+mn-lt"/>
                          <a:ea typeface="+mn-ea"/>
                          <a:cs typeface="+mn-cs"/>
                        </a:rPr>
                        <a:t>CNY FX &amp; hedging available via BSA</a:t>
                      </a:r>
                    </a:p>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baseline="0" dirty="0" smtClean="0">
                          <a:solidFill>
                            <a:srgbClr val="CB6015"/>
                          </a:solidFill>
                          <a:latin typeface="+mn-lt"/>
                          <a:ea typeface="+mn-ea"/>
                          <a:cs typeface="+mn-cs"/>
                        </a:rPr>
                        <a:t>Ratio of FCY to RMB when paying into and repatriate from China, should not deviate more than 10%</a:t>
                      </a:r>
                      <a:endParaRPr lang="en-US" sz="800" b="0" kern="0" dirty="0" smtClean="0">
                        <a:solidFill>
                          <a:srgbClr val="CB6015"/>
                        </a:solidFill>
                        <a:latin typeface="+mn-lt"/>
                        <a:ea typeface="+mn-ea"/>
                        <a:cs typeface="+mn-cs"/>
                      </a:endParaRPr>
                    </a:p>
                  </a:txBody>
                  <a:tcPr marL="48468" marR="48468" marT="24308" marB="0" horzOverflow="overflow">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baseline="0" dirty="0" smtClean="0">
                          <a:solidFill>
                            <a:srgbClr val="53565A"/>
                          </a:solidFill>
                          <a:latin typeface="+mn-lt"/>
                          <a:ea typeface="+mn-ea"/>
                          <a:cs typeface="+mn-cs"/>
                        </a:rPr>
                        <a:t>Able to access CNY or CNH</a:t>
                      </a:r>
                    </a:p>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baseline="0" dirty="0" smtClean="0">
                          <a:solidFill>
                            <a:srgbClr val="CB6015"/>
                          </a:solidFill>
                          <a:latin typeface="+mn-lt"/>
                          <a:ea typeface="+mn-ea"/>
                          <a:cs typeface="+mn-cs"/>
                        </a:rPr>
                        <a:t>CNY FX &amp; hedging purpose of Bond Connect trades available via CMU member, which engages a HK Settlement Bank</a:t>
                      </a:r>
                      <a:endParaRPr lang="en-US" sz="800" b="0" kern="0" dirty="0" smtClean="0">
                        <a:solidFill>
                          <a:srgbClr val="CB6015"/>
                        </a:solidFill>
                        <a:latin typeface="+mn-lt"/>
                        <a:ea typeface="+mn-ea"/>
                        <a:cs typeface="+mn-cs"/>
                      </a:endParaRPr>
                    </a:p>
                  </a:txBody>
                  <a:tcPr marL="48468" marR="48468" marT="24308" marB="0" horzOverflow="overflow">
                    <a:lnL w="3175" cap="flat" cmpd="sng" algn="ctr">
                      <a:solidFill>
                        <a:schemeClr val="bg1">
                          <a:lumMod val="75000"/>
                        </a:schemeClr>
                      </a:solidFill>
                      <a:prstDash val="solid"/>
                      <a:round/>
                      <a:headEnd type="none" w="med" len="med"/>
                      <a:tailEnd type="none" w="med" len="med"/>
                    </a:lnL>
                    <a:lnR w="9525" cap="flat" cmpd="sng" algn="ctr">
                      <a:noFill/>
                      <a:prstDash val="sysDot"/>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267386">
                <a:tc>
                  <a:txBody>
                    <a:bodyPr/>
                    <a:lstStyle/>
                    <a:p>
                      <a:pPr marL="0" marR="0" lvl="0" indent="0" algn="l" defTabSz="1838325" rtl="0" eaLnBrk="1" fontAlgn="base" latinLnBrk="0" hangingPunct="1">
                        <a:lnSpc>
                          <a:spcPct val="100000"/>
                        </a:lnSpc>
                        <a:spcBef>
                          <a:spcPts val="200"/>
                        </a:spcBef>
                        <a:spcAft>
                          <a:spcPct val="0"/>
                        </a:spcAft>
                        <a:buClr>
                          <a:schemeClr val="tx2"/>
                        </a:buClr>
                        <a:buSzTx/>
                        <a:buFont typeface="Symbol" pitchFamily="18" charset="2"/>
                        <a:buNone/>
                        <a:tabLst/>
                      </a:pPr>
                      <a:r>
                        <a:rPr kumimoji="0" lang="en-US" sz="800" b="0" i="0" u="none" strike="noStrike" cap="none" normalizeH="0" baseline="0" dirty="0" smtClean="0">
                          <a:ln>
                            <a:noFill/>
                          </a:ln>
                          <a:solidFill>
                            <a:srgbClr val="002D72"/>
                          </a:solidFill>
                          <a:effectLst/>
                          <a:latin typeface="+mn-lt"/>
                          <a:ea typeface="+mj-ea"/>
                          <a:cs typeface="Geneva" pitchFamily="34" charset="0"/>
                        </a:rPr>
                        <a:t>Cash balance</a:t>
                      </a:r>
                    </a:p>
                  </a:txBody>
                  <a:tcPr marL="48468" marR="48468" marT="24308" marB="0" horzOverflow="overflow">
                    <a:lnL w="9525" cap="flat" cmpd="sng" algn="ctr">
                      <a:noFill/>
                      <a:prstDash val="sysDot"/>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defTabSz="1838325" rtl="0" eaLnBrk="1" fontAlgn="base" latinLnBrk="0" hangingPunct="1">
                        <a:lnSpc>
                          <a:spcPct val="100000"/>
                        </a:lnSpc>
                        <a:spcBef>
                          <a:spcPts val="200"/>
                        </a:spcBef>
                        <a:spcAft>
                          <a:spcPct val="0"/>
                        </a:spcAft>
                        <a:buClr>
                          <a:srgbClr val="97999B"/>
                        </a:buClr>
                        <a:buSzPct val="100000"/>
                        <a:buFont typeface="Symbol"/>
                        <a:buChar char="·"/>
                        <a:tabLst/>
                        <a:defRPr/>
                      </a:pPr>
                      <a:r>
                        <a:rPr lang="en-US" sz="800" b="0" kern="0" dirty="0" smtClean="0">
                          <a:solidFill>
                            <a:srgbClr val="CB6015"/>
                          </a:solidFill>
                          <a:latin typeface="+mn-lt"/>
                          <a:ea typeface="+mn-ea"/>
                          <a:cs typeface="+mn-cs"/>
                        </a:rPr>
                        <a:t>Maintained with BSA or custodian</a:t>
                      </a:r>
                      <a:r>
                        <a:rPr lang="en-US" sz="800" b="0" kern="0" baseline="0" dirty="0" smtClean="0">
                          <a:solidFill>
                            <a:srgbClr val="CB6015"/>
                          </a:solidFill>
                          <a:latin typeface="+mn-lt"/>
                          <a:ea typeface="+mn-ea"/>
                          <a:cs typeface="+mn-cs"/>
                        </a:rPr>
                        <a:t> in Mainland China</a:t>
                      </a:r>
                      <a:endParaRPr lang="en-US" sz="800" b="0" kern="0" dirty="0" smtClean="0">
                        <a:solidFill>
                          <a:srgbClr val="CB6015"/>
                        </a:solidFill>
                        <a:latin typeface="+mn-lt"/>
                        <a:ea typeface="+mn-ea"/>
                        <a:cs typeface="+mn-cs"/>
                      </a:endParaRPr>
                    </a:p>
                  </a:txBody>
                  <a:tcPr marL="48468" marR="48468" marT="24308" marB="0" horzOverflow="overflow">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1838325" rtl="0" eaLnBrk="1" fontAlgn="base" latinLnBrk="0" hangingPunct="1">
                        <a:lnSpc>
                          <a:spcPct val="100000"/>
                        </a:lnSpc>
                        <a:spcBef>
                          <a:spcPts val="200"/>
                        </a:spcBef>
                        <a:spcAft>
                          <a:spcPct val="0"/>
                        </a:spcAft>
                        <a:buClr>
                          <a:srgbClr val="97999B"/>
                        </a:buClr>
                        <a:buSzPct val="100000"/>
                        <a:buFont typeface="Arial" panose="020B0604020202020204" pitchFamily="34" charset="0"/>
                        <a:buChar char="•"/>
                        <a:tabLst/>
                        <a:defRPr/>
                      </a:pPr>
                      <a:r>
                        <a:rPr lang="en-US" sz="800" b="0" kern="0" dirty="0" smtClean="0">
                          <a:solidFill>
                            <a:srgbClr val="CB6015"/>
                          </a:solidFill>
                          <a:latin typeface="+mn-lt"/>
                          <a:ea typeface="+mn-ea"/>
                          <a:cs typeface="+mn-cs"/>
                        </a:rPr>
                        <a:t>Maintained custodian</a:t>
                      </a:r>
                      <a:r>
                        <a:rPr lang="en-US" sz="800" b="0" kern="0" baseline="0" dirty="0" smtClean="0">
                          <a:solidFill>
                            <a:srgbClr val="CB6015"/>
                          </a:solidFill>
                          <a:latin typeface="+mn-lt"/>
                          <a:ea typeface="+mn-ea"/>
                          <a:cs typeface="+mn-cs"/>
                        </a:rPr>
                        <a:t> in Hong Kong including CNY balance</a:t>
                      </a:r>
                      <a:endParaRPr lang="en-US" sz="800" b="0" kern="0" dirty="0" smtClean="0">
                        <a:solidFill>
                          <a:srgbClr val="CB6015"/>
                        </a:solidFill>
                        <a:latin typeface="+mn-lt"/>
                        <a:ea typeface="+mn-ea"/>
                        <a:cs typeface="+mn-cs"/>
                      </a:endParaRPr>
                    </a:p>
                  </a:txBody>
                  <a:tcPr marL="48468" marR="48468" marT="24308" marB="0" horzOverflow="overflow">
                    <a:lnL w="3175" cap="flat" cmpd="sng" algn="ctr">
                      <a:solidFill>
                        <a:schemeClr val="bg1">
                          <a:lumMod val="75000"/>
                        </a:schemeClr>
                      </a:solidFill>
                      <a:prstDash val="solid"/>
                      <a:round/>
                      <a:headEnd type="none" w="med" len="med"/>
                      <a:tailEnd type="none" w="med" len="med"/>
                    </a:lnL>
                    <a:lnR w="9525" cap="flat" cmpd="sng" algn="ctr">
                      <a:noFill/>
                      <a:prstDash val="sysDot"/>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TextBox 5"/>
          <p:cNvSpPr txBox="1"/>
          <p:nvPr/>
        </p:nvSpPr>
        <p:spPr bwMode="gray">
          <a:xfrm>
            <a:off x="695535" y="1010697"/>
            <a:ext cx="376706" cy="123111"/>
          </a:xfrm>
          <a:prstGeom prst="rect">
            <a:avLst/>
          </a:prstGeom>
          <a:noFill/>
        </p:spPr>
        <p:txBody>
          <a:bodyPr wrap="non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00" b="1" i="0" u="none" strike="noStrike" kern="1200" cap="none" spc="0" normalizeH="0" baseline="0" noProof="0" dirty="0" smtClean="0">
                <a:ln>
                  <a:noFill/>
                </a:ln>
                <a:solidFill>
                  <a:srgbClr val="002D72"/>
                </a:solidFill>
                <a:effectLst/>
                <a:uLnTx/>
                <a:uFillTx/>
                <a:latin typeface="Arial" pitchFamily="34" charset="0"/>
                <a:ea typeface="STKaiti"/>
                <a:cs typeface="+mn-cs"/>
              </a:rPr>
              <a:t>Trading</a:t>
            </a:r>
          </a:p>
        </p:txBody>
      </p:sp>
      <p:sp>
        <p:nvSpPr>
          <p:cNvPr id="7" name="Rectangle 6"/>
          <p:cNvSpPr/>
          <p:nvPr/>
        </p:nvSpPr>
        <p:spPr bwMode="gray">
          <a:xfrm>
            <a:off x="270590" y="2057141"/>
            <a:ext cx="1296162" cy="608762"/>
          </a:xfrm>
          <a:prstGeom prst="rect">
            <a:avLst/>
          </a:prstGeom>
          <a:solidFill>
            <a:schemeClr val="accent1"/>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Arial" pitchFamily="34" charset="0"/>
                <a:ea typeface="STKaiti"/>
                <a:cs typeface="+mn-cs"/>
              </a:rPr>
              <a:t>China Foreign Exchange Trade </a:t>
            </a:r>
            <a:r>
              <a:rPr kumimoji="0" lang="en-US" sz="800" b="0" i="0" u="none" strike="noStrike" kern="1200" cap="none" spc="0" normalizeH="0" baseline="0" noProof="0" dirty="0" smtClean="0">
                <a:ln>
                  <a:noFill/>
                </a:ln>
                <a:solidFill>
                  <a:srgbClr val="FFFFFF"/>
                </a:solidFill>
                <a:effectLst/>
                <a:uLnTx/>
                <a:uFillTx/>
                <a:latin typeface="Arial" pitchFamily="34" charset="0"/>
                <a:ea typeface="STKaiti"/>
                <a:cs typeface="+mn-cs"/>
              </a:rPr>
              <a:t>System (CFETS)</a:t>
            </a:r>
          </a:p>
        </p:txBody>
      </p:sp>
      <p:sp>
        <p:nvSpPr>
          <p:cNvPr id="8" name="Rectangle 7"/>
          <p:cNvSpPr/>
          <p:nvPr/>
        </p:nvSpPr>
        <p:spPr bwMode="gray">
          <a:xfrm>
            <a:off x="270590" y="5005474"/>
            <a:ext cx="1296162" cy="572394"/>
          </a:xfrm>
          <a:prstGeom prst="rect">
            <a:avLst/>
          </a:prstGeom>
          <a:solidFill>
            <a:schemeClr val="accent1"/>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Arial" pitchFamily="34" charset="0"/>
                <a:ea typeface="STKaiti"/>
                <a:cs typeface="+mn-cs"/>
              </a:rPr>
              <a:t>HK or Overseas Investors</a:t>
            </a:r>
            <a:endParaRPr kumimoji="0" lang="en-US" sz="800" b="0" i="0" u="none" strike="noStrike" kern="1200" cap="none" spc="0" normalizeH="0" baseline="0" noProof="0" dirty="0" smtClean="0">
              <a:ln>
                <a:noFill/>
              </a:ln>
              <a:solidFill>
                <a:srgbClr val="FFFFFF"/>
              </a:solidFill>
              <a:effectLst/>
              <a:uLnTx/>
              <a:uFillTx/>
              <a:latin typeface="Arial" pitchFamily="34" charset="0"/>
              <a:ea typeface="STKaiti"/>
              <a:cs typeface="+mn-cs"/>
            </a:endParaRPr>
          </a:p>
        </p:txBody>
      </p:sp>
      <p:cxnSp>
        <p:nvCxnSpPr>
          <p:cNvPr id="9" name="Straight Arrow Connector 8"/>
          <p:cNvCxnSpPr>
            <a:stCxn id="11" idx="0"/>
            <a:endCxn id="7" idx="2"/>
          </p:cNvCxnSpPr>
          <p:nvPr/>
        </p:nvCxnSpPr>
        <p:spPr bwMode="gray">
          <a:xfrm flipH="1" flipV="1">
            <a:off x="918671" y="2665903"/>
            <a:ext cx="19421" cy="762237"/>
          </a:xfrm>
          <a:prstGeom prst="straightConnector1">
            <a:avLst/>
          </a:prstGeom>
          <a:solidFill>
            <a:schemeClr val="folHlink"/>
          </a:solidFill>
          <a:ln w="6350" cap="flat" cmpd="sng" algn="ctr">
            <a:solidFill>
              <a:schemeClr val="accent3"/>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p:cNvSpPr/>
          <p:nvPr/>
        </p:nvSpPr>
        <p:spPr bwMode="gray">
          <a:xfrm>
            <a:off x="217728" y="3428140"/>
            <a:ext cx="1440728" cy="571317"/>
          </a:xfrm>
          <a:prstGeom prst="rect">
            <a:avLst/>
          </a:prstGeom>
          <a:solidFill>
            <a:schemeClr val="accent1"/>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smtClean="0">
                <a:ln>
                  <a:noFill/>
                </a:ln>
                <a:solidFill>
                  <a:srgbClr val="FFFFFF"/>
                </a:solidFill>
                <a:effectLst/>
                <a:uLnTx/>
                <a:uFillTx/>
                <a:latin typeface="Arial" pitchFamily="34" charset="0"/>
                <a:ea typeface="STKaiti"/>
                <a:cs typeface="+mn-cs"/>
              </a:rPr>
              <a:t>Tradeweb / Bloomberg (TBD)</a:t>
            </a:r>
          </a:p>
        </p:txBody>
      </p:sp>
      <p:sp>
        <p:nvSpPr>
          <p:cNvPr id="13" name="TextBox 12"/>
          <p:cNvSpPr txBox="1"/>
          <p:nvPr/>
        </p:nvSpPr>
        <p:spPr bwMode="gray">
          <a:xfrm rot="5400000">
            <a:off x="1754903" y="2037864"/>
            <a:ext cx="123111" cy="2510503"/>
          </a:xfrm>
          <a:prstGeom prst="rect">
            <a:avLst/>
          </a:prstGeom>
          <a:noFill/>
        </p:spPr>
        <p:txBody>
          <a:bodyPr vert="vert270"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smtClean="0">
                <a:ln>
                  <a:noFill/>
                </a:ln>
                <a:solidFill>
                  <a:srgbClr val="CB6015"/>
                </a:solidFill>
                <a:effectLst/>
                <a:uLnTx/>
                <a:uFillTx/>
                <a:latin typeface="Arial" pitchFamily="34" charset="0"/>
                <a:ea typeface="STKaiti"/>
                <a:cs typeface="+mn-cs"/>
              </a:rPr>
              <a:t>Hong Kong</a:t>
            </a:r>
            <a:endParaRPr kumimoji="0" lang="en-US" sz="800" b="0" i="0" u="none" strike="noStrike" kern="1200" cap="none" spc="0" normalizeH="0" baseline="0" noProof="0" dirty="0">
              <a:ln>
                <a:noFill/>
              </a:ln>
              <a:solidFill>
                <a:srgbClr val="CB6015"/>
              </a:solidFill>
              <a:effectLst/>
              <a:uLnTx/>
              <a:uFillTx/>
              <a:latin typeface="Arial" pitchFamily="34" charset="0"/>
              <a:ea typeface="STKaiti"/>
              <a:cs typeface="+mn-cs"/>
            </a:endParaRPr>
          </a:p>
        </p:txBody>
      </p:sp>
      <p:sp>
        <p:nvSpPr>
          <p:cNvPr id="14" name="TextBox 13"/>
          <p:cNvSpPr txBox="1"/>
          <p:nvPr/>
        </p:nvSpPr>
        <p:spPr bwMode="gray">
          <a:xfrm rot="5400000">
            <a:off x="1790717" y="2489472"/>
            <a:ext cx="123111" cy="1211129"/>
          </a:xfrm>
          <a:prstGeom prst="rect">
            <a:avLst/>
          </a:prstGeom>
          <a:noFill/>
        </p:spPr>
        <p:txBody>
          <a:bodyPr vert="vert270"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smtClean="0">
                <a:ln>
                  <a:noFill/>
                </a:ln>
                <a:solidFill>
                  <a:srgbClr val="CB6015"/>
                </a:solidFill>
                <a:effectLst/>
                <a:uLnTx/>
                <a:uFillTx/>
                <a:latin typeface="Arial" pitchFamily="34" charset="0"/>
                <a:ea typeface="STKaiti"/>
                <a:cs typeface="+mn-cs"/>
              </a:rPr>
              <a:t>Mainland China</a:t>
            </a:r>
            <a:endParaRPr kumimoji="0" lang="en-US" sz="800" b="0" i="0" u="none" strike="noStrike" kern="1200" cap="none" spc="0" normalizeH="0" baseline="0" noProof="0" dirty="0">
              <a:ln>
                <a:noFill/>
              </a:ln>
              <a:solidFill>
                <a:srgbClr val="CB6015"/>
              </a:solidFill>
              <a:effectLst/>
              <a:uLnTx/>
              <a:uFillTx/>
              <a:latin typeface="Arial" pitchFamily="34" charset="0"/>
              <a:ea typeface="STKaiti"/>
              <a:cs typeface="+mn-cs"/>
            </a:endParaRPr>
          </a:p>
        </p:txBody>
      </p:sp>
      <p:sp>
        <p:nvSpPr>
          <p:cNvPr id="15" name="TextBox 14"/>
          <p:cNvSpPr txBox="1"/>
          <p:nvPr/>
        </p:nvSpPr>
        <p:spPr bwMode="gray">
          <a:xfrm>
            <a:off x="2317588" y="1010697"/>
            <a:ext cx="525785" cy="123111"/>
          </a:xfrm>
          <a:prstGeom prst="rect">
            <a:avLst/>
          </a:prstGeom>
          <a:noFill/>
        </p:spPr>
        <p:txBody>
          <a:bodyPr wrap="non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00" b="1" i="0" u="none" strike="noStrike" kern="1200" cap="none" spc="0" normalizeH="0" baseline="0" noProof="0" dirty="0" smtClean="0">
                <a:ln>
                  <a:noFill/>
                </a:ln>
                <a:solidFill>
                  <a:srgbClr val="002D72"/>
                </a:solidFill>
                <a:effectLst/>
                <a:uLnTx/>
                <a:uFillTx/>
                <a:latin typeface="Arial" pitchFamily="34" charset="0"/>
                <a:ea typeface="STKaiti"/>
                <a:cs typeface="+mn-cs"/>
              </a:rPr>
              <a:t>Settlement</a:t>
            </a:r>
          </a:p>
        </p:txBody>
      </p:sp>
      <p:sp>
        <p:nvSpPr>
          <p:cNvPr id="16" name="Rectangle 15"/>
          <p:cNvSpPr/>
          <p:nvPr/>
        </p:nvSpPr>
        <p:spPr bwMode="gray">
          <a:xfrm>
            <a:off x="1938195" y="2060276"/>
            <a:ext cx="1296162" cy="608762"/>
          </a:xfrm>
          <a:prstGeom prst="rect">
            <a:avLst/>
          </a:prstGeom>
          <a:solidFill>
            <a:schemeClr val="accent1"/>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smtClean="0">
                <a:ln>
                  <a:noFill/>
                </a:ln>
                <a:solidFill>
                  <a:srgbClr val="FFFFFF"/>
                </a:solidFill>
                <a:effectLst/>
                <a:uLnTx/>
                <a:uFillTx/>
                <a:latin typeface="Arial" pitchFamily="34" charset="0"/>
                <a:ea typeface="STKaiti"/>
                <a:cs typeface="+mn-cs"/>
              </a:rPr>
              <a:t>CCDC/SHCH</a:t>
            </a:r>
          </a:p>
        </p:txBody>
      </p:sp>
      <p:cxnSp>
        <p:nvCxnSpPr>
          <p:cNvPr id="17" name="Straight Arrow Connector 16"/>
          <p:cNvCxnSpPr>
            <a:stCxn id="19" idx="0"/>
            <a:endCxn id="16" idx="2"/>
          </p:cNvCxnSpPr>
          <p:nvPr/>
        </p:nvCxnSpPr>
        <p:spPr bwMode="gray">
          <a:xfrm flipV="1">
            <a:off x="2586276" y="2669038"/>
            <a:ext cx="0" cy="762237"/>
          </a:xfrm>
          <a:prstGeom prst="straightConnector1">
            <a:avLst/>
          </a:prstGeom>
          <a:solidFill>
            <a:schemeClr val="folHlink"/>
          </a:solidFill>
          <a:ln w="6350" cap="flat" cmpd="sng" algn="ctr">
            <a:solidFill>
              <a:schemeClr val="accent3"/>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ctangle 18"/>
          <p:cNvSpPr/>
          <p:nvPr/>
        </p:nvSpPr>
        <p:spPr bwMode="gray">
          <a:xfrm>
            <a:off x="1938195" y="3431275"/>
            <a:ext cx="1296162" cy="568182"/>
          </a:xfrm>
          <a:prstGeom prst="rect">
            <a:avLst/>
          </a:prstGeom>
          <a:solidFill>
            <a:schemeClr val="accent1"/>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smtClean="0">
                <a:ln>
                  <a:noFill/>
                </a:ln>
                <a:solidFill>
                  <a:srgbClr val="FFFFFF"/>
                </a:solidFill>
                <a:effectLst/>
                <a:uLnTx/>
                <a:uFillTx/>
                <a:latin typeface="Arial" pitchFamily="34" charset="0"/>
                <a:ea typeface="STKaiti"/>
                <a:cs typeface="+mn-cs"/>
              </a:rPr>
              <a:t>Central Moneymarket Unit (CMU)</a:t>
            </a:r>
          </a:p>
        </p:txBody>
      </p:sp>
      <p:sp>
        <p:nvSpPr>
          <p:cNvPr id="20" name="Rectangle 19"/>
          <p:cNvSpPr/>
          <p:nvPr/>
        </p:nvSpPr>
        <p:spPr bwMode="gray">
          <a:xfrm>
            <a:off x="1938195" y="4232900"/>
            <a:ext cx="1296162" cy="563366"/>
          </a:xfrm>
          <a:prstGeom prst="rect">
            <a:avLst/>
          </a:prstGeom>
          <a:solidFill>
            <a:schemeClr val="accent1"/>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smtClean="0">
                <a:ln>
                  <a:noFill/>
                </a:ln>
                <a:solidFill>
                  <a:srgbClr val="FFFFFF"/>
                </a:solidFill>
                <a:effectLst/>
                <a:uLnTx/>
                <a:uFillTx/>
                <a:latin typeface="Arial" pitchFamily="34" charset="0"/>
                <a:ea typeface="STKaiti"/>
                <a:cs typeface="+mn-cs"/>
              </a:rPr>
              <a:t>  CMU Participant</a:t>
            </a:r>
          </a:p>
        </p:txBody>
      </p:sp>
      <p:sp>
        <p:nvSpPr>
          <p:cNvPr id="21" name="MessageBox"/>
          <p:cNvSpPr/>
          <p:nvPr>
            <p:custDataLst>
              <p:tags r:id="rId2"/>
            </p:custDataLst>
          </p:nvPr>
        </p:nvSpPr>
        <p:spPr bwMode="gray">
          <a:xfrm>
            <a:off x="432123" y="570458"/>
            <a:ext cx="9937104" cy="307777"/>
          </a:xfrm>
          <a:prstGeom prst="rect">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6350" cap="flat" cmpd="sng" algn="ctr">
                <a:solidFill>
                  <a:schemeClr val="tx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00BDF2"/>
                </a:solidFill>
                <a:effectLst/>
                <a:uLnTx/>
                <a:uFillTx/>
                <a:latin typeface="Arial"/>
                <a:ea typeface="STKaiti"/>
              </a:rPr>
              <a:t>Key </a:t>
            </a:r>
            <a:r>
              <a:rPr kumimoji="0" lang="en-US" sz="1000" b="0" i="0" u="none" strike="noStrike" kern="1200" cap="none" spc="0" normalizeH="0" baseline="0" noProof="0" dirty="0" smtClean="0">
                <a:ln>
                  <a:noFill/>
                </a:ln>
                <a:solidFill>
                  <a:srgbClr val="00BDF2"/>
                </a:solidFill>
                <a:effectLst/>
                <a:uLnTx/>
                <a:uFillTx/>
                <a:latin typeface="Arial"/>
                <a:ea typeface="STKaiti"/>
              </a:rPr>
              <a:t>benefits for investors are </a:t>
            </a:r>
            <a:r>
              <a:rPr lang="en-US" sz="1000" noProof="0" dirty="0" smtClean="0">
                <a:solidFill>
                  <a:srgbClr val="00BDF2"/>
                </a:solidFill>
                <a:latin typeface="Arial"/>
                <a:ea typeface="STKaiti"/>
              </a:rPr>
              <a:t>trading through an international platform, </a:t>
            </a:r>
            <a:r>
              <a:rPr kumimoji="0" lang="en-US" sz="1000" b="0" i="0" u="none" strike="noStrike" kern="1200" cap="none" spc="0" normalizeH="0" baseline="0" noProof="0" dirty="0" smtClean="0">
                <a:ln>
                  <a:noFill/>
                </a:ln>
                <a:solidFill>
                  <a:srgbClr val="00BDF2"/>
                </a:solidFill>
                <a:effectLst/>
                <a:uLnTx/>
                <a:uFillTx/>
                <a:latin typeface="Arial"/>
                <a:ea typeface="STKaiti"/>
              </a:rPr>
              <a:t>no account opening in China, no Bond Settlement Agent and custodian</a:t>
            </a:r>
            <a:r>
              <a:rPr kumimoji="0" lang="en-US" sz="1000" b="0" i="0" u="none" strike="noStrike" kern="1200" cap="none" spc="0" normalizeH="0" noProof="0" dirty="0" smtClean="0">
                <a:ln>
                  <a:noFill/>
                </a:ln>
                <a:solidFill>
                  <a:srgbClr val="00BDF2"/>
                </a:solidFill>
                <a:effectLst/>
                <a:uLnTx/>
                <a:uFillTx/>
                <a:latin typeface="Arial"/>
                <a:ea typeface="STKaiti"/>
              </a:rPr>
              <a:t> bank, cash and FX bank are </a:t>
            </a:r>
            <a:r>
              <a:rPr lang="en-US" sz="1000" dirty="0" smtClean="0">
                <a:solidFill>
                  <a:srgbClr val="00BDF2"/>
                </a:solidFill>
                <a:latin typeface="Arial"/>
                <a:ea typeface="STKaiti"/>
              </a:rPr>
              <a:t>offshore </a:t>
            </a:r>
            <a:r>
              <a:rPr lang="en-US" sz="1000" dirty="0" err="1">
                <a:solidFill>
                  <a:srgbClr val="00BDF2"/>
                </a:solidFill>
                <a:latin typeface="Arial"/>
                <a:ea typeface="STKaiti"/>
              </a:rPr>
              <a:t>i</a:t>
            </a:r>
            <a:r>
              <a:rPr kumimoji="0" lang="en-US" sz="1000" b="0" i="0" u="none" strike="noStrike" kern="1200" cap="none" spc="0" normalizeH="0" noProof="0" dirty="0" smtClean="0">
                <a:ln>
                  <a:noFill/>
                </a:ln>
                <a:solidFill>
                  <a:srgbClr val="00BDF2"/>
                </a:solidFill>
                <a:effectLst/>
                <a:uLnTx/>
                <a:uFillTx/>
                <a:latin typeface="Arial"/>
                <a:ea typeface="STKaiti"/>
              </a:rPr>
              <a:t>n </a:t>
            </a:r>
            <a:r>
              <a:rPr kumimoji="0" lang="en-US" sz="1000" b="0" i="0" u="none" strike="noStrike" kern="1200" cap="none" spc="0" normalizeH="0" noProof="0" dirty="0" smtClean="0">
                <a:ln>
                  <a:noFill/>
                </a:ln>
                <a:solidFill>
                  <a:srgbClr val="00BDF2"/>
                </a:solidFill>
                <a:effectLst/>
                <a:uLnTx/>
                <a:uFillTx/>
                <a:latin typeface="Arial"/>
                <a:ea typeface="STKaiti"/>
              </a:rPr>
              <a:t>Hong Kong. </a:t>
            </a:r>
            <a:endParaRPr kumimoji="0" lang="en-US" sz="1000" b="0" i="0" u="none" strike="noStrike" kern="1200" cap="none" spc="0" normalizeH="0" baseline="0" noProof="0" dirty="0" smtClean="0">
              <a:ln>
                <a:noFill/>
              </a:ln>
              <a:solidFill>
                <a:srgbClr val="00BDF2"/>
              </a:solidFill>
              <a:effectLst/>
              <a:uLnTx/>
              <a:uFillTx/>
              <a:latin typeface="Arial"/>
              <a:ea typeface="STKaiti"/>
            </a:endParaRPr>
          </a:p>
        </p:txBody>
      </p:sp>
      <p:cxnSp>
        <p:nvCxnSpPr>
          <p:cNvPr id="12" name="Straight Connector 11"/>
          <p:cNvCxnSpPr/>
          <p:nvPr/>
        </p:nvCxnSpPr>
        <p:spPr bwMode="auto">
          <a:xfrm>
            <a:off x="317793" y="3196545"/>
            <a:ext cx="2891438" cy="0"/>
          </a:xfrm>
          <a:prstGeom prst="line">
            <a:avLst/>
          </a:prstGeom>
          <a:ln>
            <a:prstDash val="sysDot"/>
            <a:headEnd type="none" w="med" len="med"/>
            <a:tailEnd type="none" w="med" len="med"/>
          </a:ln>
          <a:extLst/>
        </p:spPr>
        <p:style>
          <a:lnRef idx="1">
            <a:schemeClr val="accent5"/>
          </a:lnRef>
          <a:fillRef idx="0">
            <a:schemeClr val="accent5"/>
          </a:fillRef>
          <a:effectRef idx="0">
            <a:schemeClr val="accent5"/>
          </a:effectRef>
          <a:fontRef idx="minor">
            <a:schemeClr val="tx1"/>
          </a:fontRef>
        </p:style>
      </p:cxnSp>
      <p:sp>
        <p:nvSpPr>
          <p:cNvPr id="44" name="Rectangle 43"/>
          <p:cNvSpPr/>
          <p:nvPr/>
        </p:nvSpPr>
        <p:spPr bwMode="gray">
          <a:xfrm>
            <a:off x="270590" y="1270120"/>
            <a:ext cx="1296162" cy="608762"/>
          </a:xfrm>
          <a:prstGeom prst="rect">
            <a:avLst/>
          </a:prstGeom>
          <a:solidFill>
            <a:schemeClr val="accent1"/>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smtClean="0">
                <a:ln>
                  <a:noFill/>
                </a:ln>
                <a:solidFill>
                  <a:srgbClr val="FFFFFF"/>
                </a:solidFill>
                <a:effectLst/>
                <a:uLnTx/>
                <a:uFillTx/>
                <a:latin typeface="Arial" pitchFamily="34" charset="0"/>
                <a:ea typeface="STKaiti"/>
                <a:cs typeface="+mn-cs"/>
              </a:rPr>
              <a: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smtClean="0">
                <a:ln>
                  <a:noFill/>
                </a:ln>
                <a:solidFill>
                  <a:srgbClr val="FFFFFF"/>
                </a:solidFill>
                <a:effectLst/>
                <a:uLnTx/>
                <a:uFillTx/>
                <a:latin typeface="Arial" pitchFamily="34" charset="0"/>
                <a:ea typeface="STKaiti"/>
                <a:cs typeface="+mn-cs"/>
              </a:rPr>
              <a:t>Bond Connect Market Maker</a:t>
            </a:r>
          </a:p>
        </p:txBody>
      </p:sp>
      <p:cxnSp>
        <p:nvCxnSpPr>
          <p:cNvPr id="23" name="Straight Arrow Connector 22"/>
          <p:cNvCxnSpPr>
            <a:stCxn id="44" idx="2"/>
            <a:endCxn id="7" idx="0"/>
          </p:cNvCxnSpPr>
          <p:nvPr/>
        </p:nvCxnSpPr>
        <p:spPr bwMode="auto">
          <a:xfrm>
            <a:off x="918671" y="1878882"/>
            <a:ext cx="0" cy="178259"/>
          </a:xfrm>
          <a:prstGeom prst="straightConnector1">
            <a:avLst/>
          </a:prstGeom>
          <a:solidFill>
            <a:schemeClr val="folHlink"/>
          </a:solidFill>
          <a:ln w="95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p:cNvCxnSpPr>
            <a:stCxn id="8" idx="0"/>
            <a:endCxn id="11" idx="2"/>
          </p:cNvCxnSpPr>
          <p:nvPr/>
        </p:nvCxnSpPr>
        <p:spPr bwMode="auto">
          <a:xfrm flipV="1">
            <a:off x="918671" y="3999458"/>
            <a:ext cx="19421" cy="1006017"/>
          </a:xfrm>
          <a:prstGeom prst="straightConnector1">
            <a:avLst/>
          </a:prstGeom>
          <a:solidFill>
            <a:schemeClr val="folHlink"/>
          </a:solidFill>
          <a:ln w="95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p:nvPr/>
        </p:nvCxnSpPr>
        <p:spPr bwMode="auto">
          <a:xfrm flipV="1">
            <a:off x="2580479" y="4796267"/>
            <a:ext cx="0" cy="282085"/>
          </a:xfrm>
          <a:prstGeom prst="straightConnector1">
            <a:avLst/>
          </a:prstGeom>
          <a:solidFill>
            <a:schemeClr val="folHlink"/>
          </a:solidFill>
          <a:ln w="95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Rectangle 48"/>
          <p:cNvSpPr/>
          <p:nvPr/>
        </p:nvSpPr>
        <p:spPr bwMode="gray">
          <a:xfrm>
            <a:off x="1938195" y="5005475"/>
            <a:ext cx="1296162" cy="577219"/>
          </a:xfrm>
          <a:prstGeom prst="rect">
            <a:avLst/>
          </a:prstGeom>
          <a:solidFill>
            <a:schemeClr val="accent1"/>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smtClean="0">
                <a:ln>
                  <a:noFill/>
                </a:ln>
                <a:solidFill>
                  <a:srgbClr val="FFFFFF"/>
                </a:solidFill>
                <a:effectLst/>
                <a:uLnTx/>
                <a:uFillTx/>
                <a:latin typeface="Arial" pitchFamily="34" charset="0"/>
                <a:ea typeface="STKaiti"/>
                <a:cs typeface="+mn-cs"/>
              </a:rPr>
              <a:t>  Global Custodian</a:t>
            </a:r>
          </a:p>
        </p:txBody>
      </p:sp>
      <p:cxnSp>
        <p:nvCxnSpPr>
          <p:cNvPr id="51" name="Straight Arrow Connector 50"/>
          <p:cNvCxnSpPr>
            <a:stCxn id="8" idx="3"/>
            <a:endCxn id="49" idx="1"/>
          </p:cNvCxnSpPr>
          <p:nvPr/>
        </p:nvCxnSpPr>
        <p:spPr bwMode="auto">
          <a:xfrm>
            <a:off x="1566752" y="5291672"/>
            <a:ext cx="371443" cy="2413"/>
          </a:xfrm>
          <a:prstGeom prst="straightConnector1">
            <a:avLst/>
          </a:prstGeom>
          <a:solidFill>
            <a:schemeClr val="folHlink"/>
          </a:solidFill>
          <a:ln w="95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Elbow Connector 61"/>
          <p:cNvCxnSpPr>
            <a:endCxn id="20" idx="1"/>
          </p:cNvCxnSpPr>
          <p:nvPr/>
        </p:nvCxnSpPr>
        <p:spPr bwMode="auto">
          <a:xfrm rot="5400000" flipH="1" flipV="1">
            <a:off x="1459485" y="4810470"/>
            <a:ext cx="774597" cy="182824"/>
          </a:xfrm>
          <a:prstGeom prst="bentConnector2">
            <a:avLst/>
          </a:prstGeom>
          <a:ln>
            <a:headEnd type="none" w="med" len="med"/>
            <a:tailEnd type="triangle"/>
          </a:ln>
          <a:extLst/>
        </p:spPr>
        <p:style>
          <a:lnRef idx="1">
            <a:schemeClr val="accent2"/>
          </a:lnRef>
          <a:fillRef idx="0">
            <a:schemeClr val="accent2"/>
          </a:fillRef>
          <a:effectRef idx="0">
            <a:schemeClr val="accent2"/>
          </a:effectRef>
          <a:fontRef idx="minor">
            <a:schemeClr val="tx1"/>
          </a:fontRef>
        </p:style>
      </p:cxnSp>
      <p:cxnSp>
        <p:nvCxnSpPr>
          <p:cNvPr id="70" name="Straight Arrow Connector 69"/>
          <p:cNvCxnSpPr>
            <a:stCxn id="20" idx="0"/>
          </p:cNvCxnSpPr>
          <p:nvPr/>
        </p:nvCxnSpPr>
        <p:spPr bwMode="auto">
          <a:xfrm flipV="1">
            <a:off x="2586276" y="3999457"/>
            <a:ext cx="5798" cy="233442"/>
          </a:xfrm>
          <a:prstGeom prst="straightConnector1">
            <a:avLst/>
          </a:prstGeom>
          <a:solidFill>
            <a:schemeClr val="folHlink"/>
          </a:solidFill>
          <a:ln w="95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p:cNvCxnSpPr>
            <a:endCxn id="16" idx="1"/>
          </p:cNvCxnSpPr>
          <p:nvPr/>
        </p:nvCxnSpPr>
        <p:spPr bwMode="auto">
          <a:xfrm>
            <a:off x="1566752" y="2361522"/>
            <a:ext cx="371443" cy="3135"/>
          </a:xfrm>
          <a:prstGeom prst="straightConnector1">
            <a:avLst/>
          </a:prstGeom>
          <a:solidFill>
            <a:schemeClr val="folHlink"/>
          </a:solidFill>
          <a:ln w="95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Slide Number Placeholder 2"/>
          <p:cNvSpPr txBox="1">
            <a:spLocks/>
          </p:cNvSpPr>
          <p:nvPr/>
        </p:nvSpPr>
        <p:spPr bwMode="auto">
          <a:xfrm>
            <a:off x="164867" y="5713787"/>
            <a:ext cx="392933" cy="323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75000"/>
              </a:spcBef>
              <a:buClr>
                <a:schemeClr val="tx2"/>
              </a:buClr>
              <a:buFont typeface="Symbol" pitchFamily="18" charset="2"/>
              <a:buChar char="·"/>
              <a:defRPr sz="1400">
                <a:solidFill>
                  <a:srgbClr val="53565A"/>
                </a:solidFill>
                <a:latin typeface="Arial" pitchFamily="34" charset="0"/>
                <a:ea typeface="MS PGothic" pitchFamily="34" charset="-128"/>
                <a:cs typeface="Geneva"/>
              </a:defRPr>
            </a:lvl1pPr>
            <a:lvl2pPr marL="742950" indent="-285750" eaLnBrk="0" hangingPunct="0">
              <a:spcBef>
                <a:spcPct val="25000"/>
              </a:spcBef>
              <a:buClr>
                <a:schemeClr val="tx2"/>
              </a:buClr>
              <a:buFont typeface="Arial" pitchFamily="34" charset="0"/>
              <a:buChar char="–"/>
              <a:defRPr sz="1400">
                <a:solidFill>
                  <a:srgbClr val="53565A"/>
                </a:solidFill>
                <a:latin typeface="Arial" pitchFamily="34" charset="0"/>
                <a:ea typeface="MS PGothic" pitchFamily="34" charset="-128"/>
                <a:cs typeface="Geneva"/>
              </a:defRPr>
            </a:lvl2pPr>
            <a:lvl3pPr marL="1143000" indent="-228600" eaLnBrk="0" hangingPunct="0">
              <a:spcBef>
                <a:spcPct val="25000"/>
              </a:spcBef>
              <a:buClr>
                <a:schemeClr val="tx2"/>
              </a:buClr>
              <a:buFont typeface="Symbol" pitchFamily="18" charset="2"/>
              <a:buChar char="·"/>
              <a:defRPr sz="1400">
                <a:solidFill>
                  <a:srgbClr val="53565A"/>
                </a:solidFill>
                <a:latin typeface="Arial" pitchFamily="34" charset="0"/>
                <a:ea typeface="MS PGothic" pitchFamily="34" charset="-128"/>
                <a:cs typeface="Geneva"/>
              </a:defRPr>
            </a:lvl3pPr>
            <a:lvl4pPr marL="1600200" indent="-228600" eaLnBrk="0" hangingPunct="0">
              <a:spcBef>
                <a:spcPct val="25000"/>
              </a:spcBef>
              <a:buClr>
                <a:schemeClr val="tx2"/>
              </a:buClr>
              <a:buFont typeface="Arial" pitchFamily="34" charset="0"/>
              <a:buChar char="–"/>
              <a:defRPr sz="1400">
                <a:solidFill>
                  <a:srgbClr val="53565A"/>
                </a:solidFill>
                <a:latin typeface="Arial" pitchFamily="34" charset="0"/>
                <a:ea typeface="MS PGothic" pitchFamily="34" charset="-128"/>
                <a:cs typeface="Geneva"/>
              </a:defRPr>
            </a:lvl4pPr>
            <a:lvl5pPr marL="2057400" indent="-228600" eaLnBrk="0" hangingPunct="0">
              <a:spcBef>
                <a:spcPct val="25000"/>
              </a:spcBef>
              <a:buClr>
                <a:schemeClr val="tx2"/>
              </a:buClr>
              <a:buFont typeface="Symbol" pitchFamily="18" charset="2"/>
              <a:buChar char="·"/>
              <a:defRPr sz="1400">
                <a:solidFill>
                  <a:srgbClr val="53565A"/>
                </a:solidFill>
                <a:latin typeface="Arial" pitchFamily="34" charset="0"/>
                <a:ea typeface="MS PGothic" pitchFamily="34" charset="-128"/>
                <a:cs typeface="Geneva"/>
              </a:defRPr>
            </a:lvl5pPr>
            <a:lvl6pPr marL="2514600" indent="-228600" eaLnBrk="0" fontAlgn="base" hangingPunct="0">
              <a:spcBef>
                <a:spcPct val="25000"/>
              </a:spcBef>
              <a:spcAft>
                <a:spcPct val="0"/>
              </a:spcAft>
              <a:buClr>
                <a:schemeClr val="tx2"/>
              </a:buClr>
              <a:buFont typeface="Symbol" pitchFamily="18" charset="2"/>
              <a:buChar char="·"/>
              <a:defRPr sz="1400">
                <a:solidFill>
                  <a:srgbClr val="53565A"/>
                </a:solidFill>
                <a:latin typeface="Arial" pitchFamily="34" charset="0"/>
                <a:ea typeface="MS PGothic" pitchFamily="34" charset="-128"/>
                <a:cs typeface="Geneva"/>
              </a:defRPr>
            </a:lvl6pPr>
            <a:lvl7pPr marL="2971800" indent="-228600" eaLnBrk="0" fontAlgn="base" hangingPunct="0">
              <a:spcBef>
                <a:spcPct val="25000"/>
              </a:spcBef>
              <a:spcAft>
                <a:spcPct val="0"/>
              </a:spcAft>
              <a:buClr>
                <a:schemeClr val="tx2"/>
              </a:buClr>
              <a:buFont typeface="Symbol" pitchFamily="18" charset="2"/>
              <a:buChar char="·"/>
              <a:defRPr sz="1400">
                <a:solidFill>
                  <a:srgbClr val="53565A"/>
                </a:solidFill>
                <a:latin typeface="Arial" pitchFamily="34" charset="0"/>
                <a:ea typeface="MS PGothic" pitchFamily="34" charset="-128"/>
                <a:cs typeface="Geneva"/>
              </a:defRPr>
            </a:lvl7pPr>
            <a:lvl8pPr marL="3429000" indent="-228600" eaLnBrk="0" fontAlgn="base" hangingPunct="0">
              <a:spcBef>
                <a:spcPct val="25000"/>
              </a:spcBef>
              <a:spcAft>
                <a:spcPct val="0"/>
              </a:spcAft>
              <a:buClr>
                <a:schemeClr val="tx2"/>
              </a:buClr>
              <a:buFont typeface="Symbol" pitchFamily="18" charset="2"/>
              <a:buChar char="·"/>
              <a:defRPr sz="1400">
                <a:solidFill>
                  <a:srgbClr val="53565A"/>
                </a:solidFill>
                <a:latin typeface="Arial" pitchFamily="34" charset="0"/>
                <a:ea typeface="MS PGothic" pitchFamily="34" charset="-128"/>
                <a:cs typeface="Geneva"/>
              </a:defRPr>
            </a:lvl8pPr>
            <a:lvl9pPr marL="3886200" indent="-228600" eaLnBrk="0" fontAlgn="base" hangingPunct="0">
              <a:spcBef>
                <a:spcPct val="25000"/>
              </a:spcBef>
              <a:spcAft>
                <a:spcPct val="0"/>
              </a:spcAft>
              <a:buClr>
                <a:schemeClr val="tx2"/>
              </a:buClr>
              <a:buFont typeface="Symbol" pitchFamily="18" charset="2"/>
              <a:buChar char="·"/>
              <a:defRPr sz="1400">
                <a:solidFill>
                  <a:srgbClr val="53565A"/>
                </a:solidFill>
                <a:latin typeface="Arial" pitchFamily="34" charset="0"/>
                <a:ea typeface="MS PGothic" pitchFamily="34" charset="-128"/>
                <a:cs typeface="Geneva"/>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4CF33B6D-3415-46C5-B729-8ACA67380247}" type="slidenum">
              <a:rPr kumimoji="0" lang="en-US" altLang="en-US" sz="800" b="0" i="0" u="none" strike="noStrike" kern="1200" cap="none" spc="0" normalizeH="0" baseline="0" noProof="0">
                <a:ln>
                  <a:noFill/>
                </a:ln>
                <a:solidFill>
                  <a:srgbClr val="53565A"/>
                </a:solidFill>
                <a:effectLst/>
                <a:uLnTx/>
                <a:uFillTx/>
                <a:latin typeface="Arial" pitchFamily="34" charset="0"/>
                <a:ea typeface="STKaiti" charset="-122"/>
              </a:rPr>
              <a:pPr marL="0" marR="0" lvl="0" indent="0" algn="l" defTabSz="914400" rtl="0" eaLnBrk="1" fontAlgn="base" latinLnBrk="0" hangingPunct="1">
                <a:lnSpc>
                  <a:spcPct val="100000"/>
                </a:lnSpc>
                <a:spcBef>
                  <a:spcPct val="0"/>
                </a:spcBef>
                <a:spcAft>
                  <a:spcPct val="0"/>
                </a:spcAft>
                <a:buClrTx/>
                <a:buSzTx/>
                <a:buFontTx/>
                <a:buNone/>
                <a:tabLst/>
                <a:defRPr/>
              </a:pPr>
              <a:t>8</a:t>
            </a:fld>
            <a:endParaRPr kumimoji="0" lang="en-US" altLang="en-US" sz="800" b="0" i="0" u="none" strike="noStrike" kern="1200" cap="none" spc="0" normalizeH="0" baseline="0" noProof="0" dirty="0">
              <a:ln>
                <a:noFill/>
              </a:ln>
              <a:solidFill>
                <a:srgbClr val="53565A"/>
              </a:solidFill>
              <a:effectLst/>
              <a:uLnTx/>
              <a:uFillTx/>
              <a:latin typeface="Arial" pitchFamily="34" charset="0"/>
              <a:ea typeface="STKaiti" charset="-122"/>
            </a:endParaRPr>
          </a:p>
        </p:txBody>
      </p:sp>
      <p:sp>
        <p:nvSpPr>
          <p:cNvPr id="2" name="Rectangle 1"/>
          <p:cNvSpPr/>
          <p:nvPr/>
        </p:nvSpPr>
        <p:spPr>
          <a:xfrm>
            <a:off x="1602925" y="5041157"/>
            <a:ext cx="304891" cy="215444"/>
          </a:xfrm>
          <a:prstGeom prst="rect">
            <a:avLst/>
          </a:prstGeom>
          <a:solidFill>
            <a:schemeClr val="bg1"/>
          </a:solidFill>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00" b="1" i="0" u="none" strike="noStrike" kern="1200" cap="none" spc="0" normalizeH="0" baseline="0" noProof="0" dirty="0" smtClean="0">
                <a:ln>
                  <a:noFill/>
                </a:ln>
                <a:solidFill>
                  <a:srgbClr val="53565A"/>
                </a:solidFill>
                <a:effectLst/>
                <a:uLnTx/>
                <a:uFillTx/>
                <a:latin typeface="Arial" pitchFamily="34" charset="0"/>
                <a:ea typeface="ヒラギノ角ゴ Pro W3" pitchFamily="124" charset="-128"/>
                <a:cs typeface="+mn-cs"/>
              </a:rPr>
              <a:t>Or</a:t>
            </a:r>
            <a:endParaRPr kumimoji="0" lang="en-US" sz="800" b="1" i="0" u="none" strike="noStrike" kern="1200" cap="none" spc="0" normalizeH="0" baseline="0" noProof="0" dirty="0">
              <a:ln>
                <a:noFill/>
              </a:ln>
              <a:solidFill>
                <a:srgbClr val="53565A"/>
              </a:solidFill>
              <a:effectLst/>
              <a:uLnTx/>
              <a:uFillTx/>
              <a:latin typeface="Arial" pitchFamily="34" charset="0"/>
              <a:ea typeface="ヒラギノ角ゴ Pro W3" pitchFamily="124" charset="-128"/>
              <a:cs typeface="+mn-cs"/>
            </a:endParaRPr>
          </a:p>
        </p:txBody>
      </p:sp>
      <p:sp>
        <p:nvSpPr>
          <p:cNvPr id="34" name="TextBox 33"/>
          <p:cNvSpPr txBox="1"/>
          <p:nvPr/>
        </p:nvSpPr>
        <p:spPr>
          <a:xfrm>
            <a:off x="9543968" y="5774779"/>
            <a:ext cx="1027845" cy="246221"/>
          </a:xfrm>
          <a:prstGeom prst="rect">
            <a:avLst/>
          </a:prstGeom>
          <a:noFill/>
        </p:spPr>
        <p:txBody>
          <a:bodyPr wrap="none" rtlCol="0">
            <a:spAutoFit/>
          </a:bodyPr>
          <a:lstStyle/>
          <a:p>
            <a:r>
              <a:rPr lang="en-GB" sz="1000" dirty="0" smtClean="0">
                <a:latin typeface="Calibri" panose="020F0502020204030204" pitchFamily="34" charset="0"/>
                <a:cs typeface="Calibri" panose="020F0502020204030204" pitchFamily="34" charset="0"/>
              </a:rPr>
              <a:t>Source: Citibank</a:t>
            </a:r>
            <a:endParaRPr lang="en-GB" sz="100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2756602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4867" y="125922"/>
            <a:ext cx="8605142" cy="463798"/>
          </a:xfrm>
        </p:spPr>
        <p:txBody>
          <a:bodyPr/>
          <a:lstStyle/>
          <a:p>
            <a:r>
              <a:rPr lang="en-US" dirty="0" smtClean="0"/>
              <a:t>Bond Connect | How to get ready?</a:t>
            </a:r>
            <a:endParaRPr lang="en-US" dirty="0"/>
          </a:p>
        </p:txBody>
      </p:sp>
      <p:graphicFrame>
        <p:nvGraphicFramePr>
          <p:cNvPr id="13" name="Group 3"/>
          <p:cNvGraphicFramePr>
            <a:graphicFrameLocks/>
          </p:cNvGraphicFramePr>
          <p:nvPr>
            <p:extLst/>
          </p:nvPr>
        </p:nvGraphicFramePr>
        <p:xfrm>
          <a:off x="211180" y="1887912"/>
          <a:ext cx="10205891" cy="2534959"/>
        </p:xfrm>
        <a:graphic>
          <a:graphicData uri="http://schemas.openxmlformats.org/drawingml/2006/table">
            <a:tbl>
              <a:tblPr>
                <a:tableStyleId>{2D5ABB26-0587-4C30-8999-92F81FD0307C}</a:tableStyleId>
              </a:tblPr>
              <a:tblGrid>
                <a:gridCol w="9260773">
                  <a:extLst>
                    <a:ext uri="{9D8B030D-6E8A-4147-A177-3AD203B41FA5}">
                      <a16:colId xmlns:a16="http://schemas.microsoft.com/office/drawing/2014/main" xmlns="" val="20000"/>
                    </a:ext>
                  </a:extLst>
                </a:gridCol>
                <a:gridCol w="945118">
                  <a:extLst>
                    <a:ext uri="{9D8B030D-6E8A-4147-A177-3AD203B41FA5}">
                      <a16:colId xmlns:a16="http://schemas.microsoft.com/office/drawing/2014/main" xmlns="" val="20001"/>
                    </a:ext>
                  </a:extLst>
                </a:gridCol>
              </a:tblGrid>
              <a:tr h="2452387">
                <a:tc>
                  <a:txBody>
                    <a:bodyPr/>
                    <a:lstStyle/>
                    <a:p>
                      <a:pPr marL="0" lvl="2" indent="0" algn="l">
                        <a:lnSpc>
                          <a:spcPct val="100000"/>
                        </a:lnSpc>
                        <a:spcBef>
                          <a:spcPts val="600"/>
                        </a:spcBef>
                        <a:spcAft>
                          <a:spcPts val="0"/>
                        </a:spcAft>
                        <a:buClr>
                          <a:schemeClr val="accent6"/>
                        </a:buClr>
                        <a:buSzPct val="100000"/>
                        <a:buFont typeface="Arial" panose="020B0604020202020204" pitchFamily="34" charset="0"/>
                        <a:buNone/>
                      </a:pPr>
                      <a:r>
                        <a:rPr lang="en-US" sz="1000" b="1" baseline="0" dirty="0" smtClean="0">
                          <a:solidFill>
                            <a:schemeClr val="accent1"/>
                          </a:solidFill>
                        </a:rPr>
                        <a:t>Fund Manager Checklist to Prepare to Use Bond Connect  </a:t>
                      </a:r>
                    </a:p>
                    <a:p>
                      <a:pPr marL="228600" marR="0" lvl="2" indent="-228600" algn="l" defTabSz="914400" rtl="0" eaLnBrk="1" fontAlgn="auto" latinLnBrk="0" hangingPunct="1">
                        <a:lnSpc>
                          <a:spcPct val="150000"/>
                        </a:lnSpc>
                        <a:spcBef>
                          <a:spcPts val="600"/>
                        </a:spcBef>
                        <a:spcAft>
                          <a:spcPts val="0"/>
                        </a:spcAft>
                        <a:buClr>
                          <a:schemeClr val="accent6"/>
                        </a:buClr>
                        <a:buSzPct val="100000"/>
                        <a:buFont typeface="+mj-lt"/>
                        <a:buAutoNum type="arabicPeriod"/>
                        <a:tabLst/>
                        <a:defRPr/>
                      </a:pPr>
                      <a:r>
                        <a:rPr lang="en-US" sz="1000" dirty="0" smtClean="0"/>
                        <a:t>Establish</a:t>
                      </a:r>
                      <a:r>
                        <a:rPr lang="en-US" sz="1000" baseline="0" dirty="0" smtClean="0"/>
                        <a:t> access to </a:t>
                      </a:r>
                      <a:r>
                        <a:rPr lang="en-US" sz="1000" baseline="0" dirty="0" err="1" smtClean="0"/>
                        <a:t>Tradeweb</a:t>
                      </a:r>
                      <a:r>
                        <a:rPr lang="en-US" sz="1000" baseline="0" dirty="0" smtClean="0"/>
                        <a:t> (initially) or Bloomberg </a:t>
                      </a:r>
                      <a:r>
                        <a:rPr lang="en-US" sz="1000" baseline="0" dirty="0" smtClean="0"/>
                        <a:t>(expected to be available </a:t>
                      </a:r>
                      <a:r>
                        <a:rPr lang="en-US" sz="1000" baseline="0" dirty="0" smtClean="0"/>
                        <a:t>soon)</a:t>
                      </a:r>
                      <a:endParaRPr lang="en-US" sz="1000" dirty="0" smtClean="0"/>
                    </a:p>
                    <a:p>
                      <a:pPr marL="228600" lvl="2" indent="-228600" algn="l">
                        <a:lnSpc>
                          <a:spcPct val="150000"/>
                        </a:lnSpc>
                        <a:spcBef>
                          <a:spcPts val="600"/>
                        </a:spcBef>
                        <a:spcAft>
                          <a:spcPts val="0"/>
                        </a:spcAft>
                        <a:buClr>
                          <a:schemeClr val="accent6"/>
                        </a:buClr>
                        <a:buSzPct val="100000"/>
                        <a:buFont typeface="+mj-lt"/>
                        <a:buAutoNum type="arabicPeriod"/>
                      </a:pPr>
                      <a:r>
                        <a:rPr lang="en-US" sz="1000" baseline="0" dirty="0" smtClean="0"/>
                        <a:t>For regulated funds: Check with depot bank and relevant regulator on disclosure or approval requirement for Bond Connect</a:t>
                      </a:r>
                    </a:p>
                    <a:p>
                      <a:pPr marL="228600" lvl="2" indent="-228600" algn="l">
                        <a:lnSpc>
                          <a:spcPct val="150000"/>
                        </a:lnSpc>
                        <a:spcBef>
                          <a:spcPts val="600"/>
                        </a:spcBef>
                        <a:spcAft>
                          <a:spcPts val="0"/>
                        </a:spcAft>
                        <a:buClr>
                          <a:schemeClr val="accent6"/>
                        </a:buClr>
                        <a:buSzPct val="100000"/>
                        <a:buFont typeface="+mj-lt"/>
                        <a:buAutoNum type="arabicPeriod"/>
                      </a:pPr>
                      <a:r>
                        <a:rPr lang="en-US" sz="1000" baseline="0" dirty="0" smtClean="0"/>
                        <a:t>Confirm with your custodian that they are a </a:t>
                      </a:r>
                      <a:r>
                        <a:rPr lang="en-US" sz="1000" kern="1200" dirty="0" smtClean="0">
                          <a:solidFill>
                            <a:srgbClr val="CB6015"/>
                          </a:solidFill>
                          <a:effectLst/>
                          <a:latin typeface="Arial" pitchFamily="34" charset="0"/>
                          <a:ea typeface="+mj-ea"/>
                          <a:cs typeface="+mn-cs"/>
                        </a:rPr>
                        <a:t>CMU Participant </a:t>
                      </a:r>
                      <a:r>
                        <a:rPr lang="en-US" sz="1000" baseline="0" dirty="0" smtClean="0"/>
                        <a:t>and </a:t>
                      </a:r>
                      <a:r>
                        <a:rPr lang="en-US" sz="1000" kern="1200" dirty="0" smtClean="0">
                          <a:solidFill>
                            <a:srgbClr val="CB6015"/>
                          </a:solidFill>
                          <a:effectLst/>
                          <a:latin typeface="Arial" pitchFamily="34" charset="0"/>
                          <a:ea typeface="+mj-ea"/>
                          <a:cs typeface="+mn-cs"/>
                        </a:rPr>
                        <a:t>CFETS Settlement Bank</a:t>
                      </a:r>
                      <a:r>
                        <a:rPr lang="en-US" sz="1000" kern="1200" baseline="30000" dirty="0" smtClean="0">
                          <a:solidFill>
                            <a:srgbClr val="CB6015"/>
                          </a:solidFill>
                          <a:effectLst/>
                          <a:latin typeface="Arial" pitchFamily="34" charset="0"/>
                          <a:ea typeface="+mj-ea"/>
                          <a:cs typeface="+mn-cs"/>
                        </a:rPr>
                        <a:t>1</a:t>
                      </a:r>
                      <a:r>
                        <a:rPr lang="en-US" sz="1000" kern="1200" dirty="0" smtClean="0">
                          <a:solidFill>
                            <a:srgbClr val="CB6015"/>
                          </a:solidFill>
                          <a:effectLst/>
                          <a:latin typeface="Arial" pitchFamily="34" charset="0"/>
                          <a:ea typeface="+mj-ea"/>
                          <a:cs typeface="+mn-cs"/>
                        </a:rPr>
                        <a:t> </a:t>
                      </a:r>
                      <a:r>
                        <a:rPr lang="en-US" sz="1000" baseline="0" dirty="0" smtClean="0"/>
                        <a:t>for Bond Connect  </a:t>
                      </a:r>
                    </a:p>
                    <a:p>
                      <a:pPr marL="228600" marR="0" lvl="2" indent="-228600" algn="l" defTabSz="914400" rtl="0" eaLnBrk="1" fontAlgn="auto" latinLnBrk="0" hangingPunct="1">
                        <a:lnSpc>
                          <a:spcPct val="150000"/>
                        </a:lnSpc>
                        <a:spcBef>
                          <a:spcPts val="600"/>
                        </a:spcBef>
                        <a:spcAft>
                          <a:spcPts val="0"/>
                        </a:spcAft>
                        <a:buClr>
                          <a:schemeClr val="accent6"/>
                        </a:buClr>
                        <a:buSzPct val="100000"/>
                        <a:buFont typeface="+mj-lt"/>
                        <a:buAutoNum type="arabicPeriod"/>
                        <a:tabLst/>
                        <a:defRPr/>
                      </a:pPr>
                      <a:r>
                        <a:rPr lang="en-US" sz="1000" baseline="0" dirty="0" smtClean="0"/>
                        <a:t>Instruct your custodian to setup CMU sub-account number for Bond Connect and assist with the </a:t>
                      </a:r>
                      <a:r>
                        <a:rPr lang="en-US" sz="1000" kern="1200" dirty="0" smtClean="0">
                          <a:solidFill>
                            <a:srgbClr val="CB6015"/>
                          </a:solidFill>
                          <a:effectLst/>
                          <a:latin typeface="Arial" pitchFamily="34" charset="0"/>
                          <a:ea typeface="+mj-ea"/>
                          <a:cs typeface="+mn-cs"/>
                        </a:rPr>
                        <a:t>CFETS Trading ID</a:t>
                      </a:r>
                      <a:r>
                        <a:rPr lang="en-US" sz="1000" baseline="0" dirty="0" smtClean="0">
                          <a:solidFill>
                            <a:schemeClr val="accent3"/>
                          </a:solidFill>
                        </a:rPr>
                        <a:t> </a:t>
                      </a:r>
                      <a:r>
                        <a:rPr lang="en-US" sz="1000" baseline="0" dirty="0" smtClean="0"/>
                        <a:t>registration  (takes about 13 business day upon receipt of completed registration form)</a:t>
                      </a:r>
                    </a:p>
                    <a:p>
                      <a:pPr marL="228600" marR="0" lvl="2" indent="-228600" algn="l" defTabSz="914400" rtl="0" eaLnBrk="1" fontAlgn="auto" latinLnBrk="0" hangingPunct="1">
                        <a:lnSpc>
                          <a:spcPct val="150000"/>
                        </a:lnSpc>
                        <a:spcBef>
                          <a:spcPts val="600"/>
                        </a:spcBef>
                        <a:spcAft>
                          <a:spcPts val="0"/>
                        </a:spcAft>
                        <a:buClr>
                          <a:schemeClr val="accent6"/>
                        </a:buClr>
                        <a:buSzPct val="100000"/>
                        <a:buFont typeface="+mj-lt"/>
                        <a:buAutoNum type="arabicPeriod"/>
                        <a:tabLst/>
                        <a:defRPr/>
                      </a:pPr>
                      <a:r>
                        <a:rPr lang="en-US" sz="1000" dirty="0" smtClean="0"/>
                        <a:t>Decide</a:t>
                      </a:r>
                      <a:r>
                        <a:rPr lang="en-US" sz="1000" baseline="0" dirty="0" smtClean="0"/>
                        <a:t> and </a:t>
                      </a:r>
                      <a:r>
                        <a:rPr lang="en-US" sz="1000" dirty="0" smtClean="0"/>
                        <a:t>establish RMB FX (CNH/CNY or</a:t>
                      </a:r>
                      <a:r>
                        <a:rPr lang="en-US" sz="1000" baseline="0" dirty="0" smtClean="0"/>
                        <a:t> both) </a:t>
                      </a:r>
                      <a:r>
                        <a:rPr lang="en-US" sz="1000" dirty="0" smtClean="0"/>
                        <a:t>funding,</a:t>
                      </a:r>
                      <a:r>
                        <a:rPr lang="en-US" sz="1000" baseline="0" dirty="0" smtClean="0"/>
                        <a:t> FX and hedging arrangement </a:t>
                      </a:r>
                      <a:r>
                        <a:rPr lang="en-US" sz="1000" dirty="0" smtClean="0"/>
                        <a:t>  </a:t>
                      </a:r>
                      <a:endParaRPr lang="en-US" sz="1000" baseline="0" dirty="0" smtClean="0"/>
                    </a:p>
                    <a:p>
                      <a:pPr marL="228600" lvl="2" indent="-228600" algn="l">
                        <a:lnSpc>
                          <a:spcPct val="150000"/>
                        </a:lnSpc>
                        <a:spcBef>
                          <a:spcPts val="600"/>
                        </a:spcBef>
                        <a:spcAft>
                          <a:spcPts val="0"/>
                        </a:spcAft>
                        <a:buClr>
                          <a:schemeClr val="accent6"/>
                        </a:buClr>
                        <a:buSzPct val="100000"/>
                        <a:buFont typeface="+mj-lt"/>
                        <a:buAutoNum type="arabicPeriod"/>
                      </a:pPr>
                      <a:r>
                        <a:rPr lang="en-US" sz="1000" baseline="0" dirty="0" smtClean="0"/>
                        <a:t>Review any additional documentation e.g. Bond Connect Terms and Conditions and fee arrangement  </a:t>
                      </a:r>
                    </a:p>
                    <a:p>
                      <a:pPr marL="228600" marR="0" lvl="2" indent="-228600" algn="l" defTabSz="914400" rtl="0" eaLnBrk="1" fontAlgn="auto" latinLnBrk="0" hangingPunct="1">
                        <a:lnSpc>
                          <a:spcPct val="150000"/>
                        </a:lnSpc>
                        <a:spcBef>
                          <a:spcPts val="600"/>
                        </a:spcBef>
                        <a:spcAft>
                          <a:spcPts val="0"/>
                        </a:spcAft>
                        <a:buClr>
                          <a:schemeClr val="accent6"/>
                        </a:buClr>
                        <a:buSzPct val="100000"/>
                        <a:buFont typeface="+mj-lt"/>
                        <a:buAutoNum type="arabicPeriod"/>
                        <a:tabLst/>
                        <a:defRPr/>
                      </a:pPr>
                      <a:r>
                        <a:rPr lang="en-US" sz="1000" dirty="0" smtClean="0"/>
                        <a:t>Review operation specifics including cutoff times </a:t>
                      </a:r>
                      <a:endParaRPr lang="en-US" sz="1000" baseline="0" dirty="0" smtClean="0"/>
                    </a:p>
                  </a:txBody>
                  <a:tcPr marL="48468" marR="48468" marT="24308" marB="243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2" indent="0" algn="l">
                        <a:lnSpc>
                          <a:spcPct val="150000"/>
                        </a:lnSpc>
                        <a:spcBef>
                          <a:spcPts val="600"/>
                        </a:spcBef>
                        <a:spcAft>
                          <a:spcPts val="0"/>
                        </a:spcAft>
                        <a:buClr>
                          <a:schemeClr val="accent6"/>
                        </a:buClr>
                        <a:buSzPct val="100000"/>
                        <a:buFont typeface="Arial" panose="020B0604020202020204" pitchFamily="34" charset="0"/>
                        <a:buNone/>
                      </a:pPr>
                      <a:endParaRPr lang="en-US" sz="1000" baseline="0" dirty="0" smtClean="0"/>
                    </a:p>
                  </a:txBody>
                  <a:tcPr marL="48468" marR="48468" marT="24308" marB="2430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cxnSp>
        <p:nvCxnSpPr>
          <p:cNvPr id="7" name="Straight Connector 6"/>
          <p:cNvCxnSpPr/>
          <p:nvPr/>
        </p:nvCxnSpPr>
        <p:spPr bwMode="auto">
          <a:xfrm>
            <a:off x="825502" y="863892"/>
            <a:ext cx="0" cy="202351"/>
          </a:xfrm>
          <a:prstGeom prst="line">
            <a:avLst/>
          </a:prstGeom>
          <a:ln>
            <a:headEnd type="none" w="med" len="med"/>
            <a:tailEnd type="none" w="med" len="med"/>
          </a:ln>
          <a:extLst/>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bwMode="auto">
          <a:xfrm>
            <a:off x="3831315" y="858316"/>
            <a:ext cx="1808" cy="198928"/>
          </a:xfrm>
          <a:prstGeom prst="line">
            <a:avLst/>
          </a:prstGeom>
          <a:ln>
            <a:headEnd type="none" w="med" len="med"/>
            <a:tailEnd type="none" w="med" len="med"/>
          </a:ln>
          <a:extLst/>
        </p:spPr>
        <p:style>
          <a:lnRef idx="1">
            <a:schemeClr val="dk1"/>
          </a:lnRef>
          <a:fillRef idx="0">
            <a:schemeClr val="dk1"/>
          </a:fillRef>
          <a:effectRef idx="0">
            <a:schemeClr val="dk1"/>
          </a:effectRef>
          <a:fontRef idx="minor">
            <a:schemeClr val="tx1"/>
          </a:fontRef>
        </p:style>
      </p:cxnSp>
      <p:sp>
        <p:nvSpPr>
          <p:cNvPr id="14" name="Pentagon 13"/>
          <p:cNvSpPr/>
          <p:nvPr/>
        </p:nvSpPr>
        <p:spPr bwMode="gray">
          <a:xfrm>
            <a:off x="164867" y="597149"/>
            <a:ext cx="10331526" cy="354353"/>
          </a:xfrm>
          <a:prstGeom prst="homePlate">
            <a:avLst/>
          </a:prstGeom>
          <a:gradFill flip="none" rotWithShape="1">
            <a:gsLst>
              <a:gs pos="50000">
                <a:srgbClr val="002D72"/>
              </a:gs>
              <a:gs pos="100000">
                <a:schemeClr val="accent1">
                  <a:tint val="44500"/>
                  <a:satMod val="160000"/>
                </a:schemeClr>
              </a:gs>
              <a:gs pos="100000">
                <a:schemeClr val="accent1">
                  <a:tint val="23500"/>
                  <a:satMod val="160000"/>
                </a:schemeClr>
              </a:gs>
            </a:gsLst>
            <a:lin ang="0" scaled="1"/>
            <a:tileRect/>
          </a:gradFill>
          <a:ln w="6350" cap="flat" cmpd="sng" algn="ctr">
            <a:noFill/>
            <a:prstDash val="solid"/>
            <a:round/>
            <a:headEnd type="none" w="med" len="med"/>
            <a:tailEnd type="none" w="med" len="med"/>
          </a:ln>
          <a:effectLst/>
          <a:extLst/>
        </p:spPr>
        <p:txBody>
          <a:bodyPr wrap="none" anchor="ctr"/>
          <a:lstStyle>
            <a:lvl1pPr eaLnBrk="0" hangingPunct="0">
              <a:spcBef>
                <a:spcPct val="75000"/>
              </a:spcBef>
              <a:buClr>
                <a:schemeClr val="tx2"/>
              </a:buClr>
              <a:buFont typeface="Symbol" pitchFamily="18" charset="2"/>
              <a:buChar char="·"/>
              <a:defRPr sz="1400">
                <a:solidFill>
                  <a:srgbClr val="53565A"/>
                </a:solidFill>
                <a:latin typeface="Arial" pitchFamily="34" charset="0"/>
                <a:ea typeface="STKaiti" charset="-122"/>
              </a:defRPr>
            </a:lvl1pPr>
            <a:lvl2pPr marL="742950" indent="-285750" eaLnBrk="0" hangingPunct="0">
              <a:spcBef>
                <a:spcPct val="25000"/>
              </a:spcBef>
              <a:buClr>
                <a:schemeClr val="tx2"/>
              </a:buClr>
              <a:buFont typeface="Arial" pitchFamily="34" charset="0"/>
              <a:buChar char="–"/>
              <a:defRPr sz="1400">
                <a:solidFill>
                  <a:srgbClr val="53565A"/>
                </a:solidFill>
                <a:latin typeface="Arial" pitchFamily="34" charset="0"/>
                <a:ea typeface="STKaiti" charset="-122"/>
              </a:defRPr>
            </a:lvl2pPr>
            <a:lvl3pPr marL="1143000" indent="-228600" eaLnBrk="0" hangingPunct="0">
              <a:spcBef>
                <a:spcPct val="25000"/>
              </a:spcBef>
              <a:buClr>
                <a:schemeClr val="tx2"/>
              </a:buClr>
              <a:buFont typeface="Symbol" pitchFamily="18" charset="2"/>
              <a:buChar char="·"/>
              <a:defRPr sz="1400">
                <a:solidFill>
                  <a:srgbClr val="53565A"/>
                </a:solidFill>
                <a:latin typeface="Arial" pitchFamily="34" charset="0"/>
                <a:ea typeface="STKaiti" charset="-122"/>
              </a:defRPr>
            </a:lvl3pPr>
            <a:lvl4pPr marL="1600200" indent="-228600" eaLnBrk="0" hangingPunct="0">
              <a:spcBef>
                <a:spcPct val="25000"/>
              </a:spcBef>
              <a:buClr>
                <a:schemeClr val="tx2"/>
              </a:buClr>
              <a:buFont typeface="Arial" pitchFamily="34" charset="0"/>
              <a:buChar char="–"/>
              <a:defRPr sz="1400">
                <a:solidFill>
                  <a:srgbClr val="53565A"/>
                </a:solidFill>
                <a:latin typeface="Arial" pitchFamily="34" charset="0"/>
                <a:ea typeface="STKaiti" charset="-122"/>
              </a:defRPr>
            </a:lvl4pPr>
            <a:lvl5pPr marL="2057400" indent="-228600" eaLnBrk="0" hangingPunct="0">
              <a:spcBef>
                <a:spcPct val="25000"/>
              </a:spcBef>
              <a:buClr>
                <a:schemeClr val="tx2"/>
              </a:buClr>
              <a:buFont typeface="Symbol" pitchFamily="18" charset="2"/>
              <a:buChar char="·"/>
              <a:defRPr sz="1400">
                <a:solidFill>
                  <a:srgbClr val="53565A"/>
                </a:solidFill>
                <a:latin typeface="Arial" pitchFamily="34" charset="0"/>
                <a:ea typeface="STKaiti" charset="-122"/>
              </a:defRPr>
            </a:lvl5pPr>
            <a:lvl6pPr marL="2514600" indent="-228600" eaLnBrk="0" fontAlgn="base" hangingPunct="0">
              <a:spcBef>
                <a:spcPct val="25000"/>
              </a:spcBef>
              <a:spcAft>
                <a:spcPct val="0"/>
              </a:spcAft>
              <a:buClr>
                <a:schemeClr val="tx2"/>
              </a:buClr>
              <a:buFont typeface="Symbol" pitchFamily="18" charset="2"/>
              <a:buChar char="·"/>
              <a:defRPr sz="1400">
                <a:solidFill>
                  <a:srgbClr val="53565A"/>
                </a:solidFill>
                <a:latin typeface="Arial" pitchFamily="34" charset="0"/>
                <a:ea typeface="STKaiti" charset="-122"/>
              </a:defRPr>
            </a:lvl6pPr>
            <a:lvl7pPr marL="2971800" indent="-228600" eaLnBrk="0" fontAlgn="base" hangingPunct="0">
              <a:spcBef>
                <a:spcPct val="25000"/>
              </a:spcBef>
              <a:spcAft>
                <a:spcPct val="0"/>
              </a:spcAft>
              <a:buClr>
                <a:schemeClr val="tx2"/>
              </a:buClr>
              <a:buFont typeface="Symbol" pitchFamily="18" charset="2"/>
              <a:buChar char="·"/>
              <a:defRPr sz="1400">
                <a:solidFill>
                  <a:srgbClr val="53565A"/>
                </a:solidFill>
                <a:latin typeface="Arial" pitchFamily="34" charset="0"/>
                <a:ea typeface="STKaiti" charset="-122"/>
              </a:defRPr>
            </a:lvl7pPr>
            <a:lvl8pPr marL="3429000" indent="-228600" eaLnBrk="0" fontAlgn="base" hangingPunct="0">
              <a:spcBef>
                <a:spcPct val="25000"/>
              </a:spcBef>
              <a:spcAft>
                <a:spcPct val="0"/>
              </a:spcAft>
              <a:buClr>
                <a:schemeClr val="tx2"/>
              </a:buClr>
              <a:buFont typeface="Symbol" pitchFamily="18" charset="2"/>
              <a:buChar char="·"/>
              <a:defRPr sz="1400">
                <a:solidFill>
                  <a:srgbClr val="53565A"/>
                </a:solidFill>
                <a:latin typeface="Arial" pitchFamily="34" charset="0"/>
                <a:ea typeface="STKaiti" charset="-122"/>
              </a:defRPr>
            </a:lvl8pPr>
            <a:lvl9pPr marL="3886200" indent="-228600" eaLnBrk="0" fontAlgn="base" hangingPunct="0">
              <a:spcBef>
                <a:spcPct val="25000"/>
              </a:spcBef>
              <a:spcAft>
                <a:spcPct val="0"/>
              </a:spcAft>
              <a:buClr>
                <a:schemeClr val="tx2"/>
              </a:buClr>
              <a:buFont typeface="Symbol" pitchFamily="18" charset="2"/>
              <a:buChar char="·"/>
              <a:defRPr sz="1400">
                <a:solidFill>
                  <a:srgbClr val="53565A"/>
                </a:solidFill>
                <a:latin typeface="Arial" pitchFamily="34" charset="0"/>
                <a:ea typeface="STKaiti"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smtClean="0">
              <a:ln>
                <a:noFill/>
              </a:ln>
              <a:solidFill>
                <a:srgbClr val="53565A"/>
              </a:solidFill>
              <a:effectLst/>
              <a:uLnTx/>
              <a:uFillTx/>
              <a:latin typeface="Arial" pitchFamily="34" charset="0"/>
              <a:ea typeface="ヒラギノ角ゴ Pro W3"/>
              <a:cs typeface="+mn-cs"/>
            </a:endParaRPr>
          </a:p>
        </p:txBody>
      </p:sp>
      <p:sp>
        <p:nvSpPr>
          <p:cNvPr id="19" name="TextBox 18"/>
          <p:cNvSpPr txBox="1"/>
          <p:nvPr/>
        </p:nvSpPr>
        <p:spPr bwMode="gray">
          <a:xfrm>
            <a:off x="180022" y="655512"/>
            <a:ext cx="1475908" cy="27699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FFFFFF"/>
                </a:solidFill>
                <a:effectLst/>
                <a:uLnTx/>
                <a:uFillTx/>
                <a:latin typeface="Arial" pitchFamily="34" charset="0"/>
                <a:ea typeface="STKaiti"/>
                <a:cs typeface="+mn-cs"/>
              </a:rPr>
              <a:t>May 16</a:t>
            </a:r>
            <a:r>
              <a:rPr kumimoji="0" lang="en-US" sz="1200" b="1" i="0" u="none" strike="noStrike" kern="1200" cap="none" spc="0" normalizeH="0" baseline="30000" noProof="0" dirty="0" smtClean="0">
                <a:ln>
                  <a:noFill/>
                </a:ln>
                <a:solidFill>
                  <a:srgbClr val="FFFFFF"/>
                </a:solidFill>
                <a:effectLst/>
                <a:uLnTx/>
                <a:uFillTx/>
                <a:latin typeface="Arial" pitchFamily="34" charset="0"/>
                <a:ea typeface="STKaiti"/>
                <a:cs typeface="+mn-cs"/>
              </a:rPr>
              <a:t>th</a:t>
            </a:r>
            <a:r>
              <a:rPr kumimoji="0" lang="en-US" sz="1200" b="1" i="0" u="none" strike="noStrike" kern="1200" cap="none" spc="0" normalizeH="0" baseline="0" noProof="0" dirty="0" smtClean="0">
                <a:ln>
                  <a:noFill/>
                </a:ln>
                <a:solidFill>
                  <a:srgbClr val="FFFFFF"/>
                </a:solidFill>
                <a:effectLst/>
                <a:uLnTx/>
                <a:uFillTx/>
                <a:latin typeface="Arial" pitchFamily="34" charset="0"/>
                <a:ea typeface="STKaiti"/>
                <a:cs typeface="+mn-cs"/>
              </a:rPr>
              <a:t> 2017</a:t>
            </a:r>
            <a:endParaRPr kumimoji="0" lang="en-US" sz="1200" b="1" i="0" u="none" strike="noStrike" kern="1200" cap="none" spc="0" normalizeH="0" baseline="0" noProof="0" dirty="0">
              <a:ln>
                <a:noFill/>
              </a:ln>
              <a:solidFill>
                <a:srgbClr val="FFFFFF"/>
              </a:solidFill>
              <a:effectLst/>
              <a:uLnTx/>
              <a:uFillTx/>
              <a:latin typeface="Arial" pitchFamily="34" charset="0"/>
              <a:ea typeface="STKaiti"/>
              <a:cs typeface="+mn-cs"/>
            </a:endParaRPr>
          </a:p>
        </p:txBody>
      </p:sp>
      <p:sp>
        <p:nvSpPr>
          <p:cNvPr id="21" name="TextBox 20"/>
          <p:cNvSpPr txBox="1"/>
          <p:nvPr/>
        </p:nvSpPr>
        <p:spPr bwMode="gray">
          <a:xfrm>
            <a:off x="1918878" y="655512"/>
            <a:ext cx="6999768" cy="27699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FFFFFF"/>
                </a:solidFill>
                <a:effectLst/>
                <a:uLnTx/>
                <a:uFillTx/>
                <a:latin typeface="Arial" pitchFamily="34" charset="0"/>
                <a:ea typeface="ヒラギノ角ゴ Pro W3" pitchFamily="124" charset="-128"/>
                <a:cs typeface="+mn-cs"/>
              </a:rPr>
              <a:t>June 2017            </a:t>
            </a:r>
            <a:r>
              <a:rPr kumimoji="0" lang="en-US" sz="1200" b="1" i="0" u="none" strike="noStrike" kern="1200" cap="none" spc="0" normalizeH="0" baseline="0" noProof="0" dirty="0" smtClean="0">
                <a:ln>
                  <a:noFill/>
                </a:ln>
                <a:solidFill>
                  <a:srgbClr val="FFFFFF"/>
                </a:solidFill>
                <a:effectLst/>
                <a:uLnTx/>
                <a:uFillTx/>
                <a:latin typeface="Arial" pitchFamily="34" charset="0"/>
                <a:ea typeface="STKaiti"/>
                <a:cs typeface="+mn-cs"/>
              </a:rPr>
              <a:t>July 3</a:t>
            </a:r>
            <a:r>
              <a:rPr kumimoji="0" lang="en-US" sz="1200" b="1" i="0" u="none" strike="noStrike" kern="1200" cap="none" spc="0" normalizeH="0" baseline="30000" noProof="0" dirty="0" smtClean="0">
                <a:ln>
                  <a:noFill/>
                </a:ln>
                <a:solidFill>
                  <a:srgbClr val="FFFFFF"/>
                </a:solidFill>
                <a:effectLst/>
                <a:uLnTx/>
                <a:uFillTx/>
                <a:latin typeface="Arial" pitchFamily="34" charset="0"/>
                <a:ea typeface="STKaiti"/>
                <a:cs typeface="+mn-cs"/>
              </a:rPr>
              <a:t>rd</a:t>
            </a:r>
            <a:r>
              <a:rPr kumimoji="0" lang="en-US" sz="1200" b="1" i="0" u="none" strike="noStrike" kern="1200" cap="none" spc="0" normalizeH="0" baseline="0" noProof="0" dirty="0" smtClean="0">
                <a:ln>
                  <a:noFill/>
                </a:ln>
                <a:solidFill>
                  <a:srgbClr val="FFFFFF"/>
                </a:solidFill>
                <a:effectLst/>
                <a:uLnTx/>
                <a:uFillTx/>
                <a:latin typeface="Arial" pitchFamily="34" charset="0"/>
                <a:ea typeface="STKaiti"/>
                <a:cs typeface="+mn-cs"/>
              </a:rPr>
              <a:t>  2017               Aug 7</a:t>
            </a:r>
            <a:r>
              <a:rPr kumimoji="0" lang="en-US" sz="1200" b="1" i="0" u="none" strike="noStrike" kern="1200" cap="none" spc="0" normalizeH="0" baseline="30000" noProof="0" dirty="0" smtClean="0">
                <a:ln>
                  <a:noFill/>
                </a:ln>
                <a:solidFill>
                  <a:srgbClr val="FFFFFF"/>
                </a:solidFill>
                <a:effectLst/>
                <a:uLnTx/>
                <a:uFillTx/>
                <a:latin typeface="Arial" pitchFamily="34" charset="0"/>
                <a:ea typeface="STKaiti"/>
                <a:cs typeface="+mn-cs"/>
              </a:rPr>
              <a:t>th</a:t>
            </a:r>
            <a:r>
              <a:rPr kumimoji="0" lang="en-US" sz="1200" b="1" i="0" u="none" strike="noStrike" kern="1200" cap="none" spc="0" normalizeH="0" baseline="0" noProof="0" dirty="0" smtClean="0">
                <a:ln>
                  <a:noFill/>
                </a:ln>
                <a:solidFill>
                  <a:srgbClr val="FFFFFF"/>
                </a:solidFill>
                <a:effectLst/>
                <a:uLnTx/>
                <a:uFillTx/>
                <a:latin typeface="Arial" pitchFamily="34" charset="0"/>
                <a:ea typeface="STKaiti"/>
                <a:cs typeface="+mn-cs"/>
              </a:rPr>
              <a:t> 2017                     Going</a:t>
            </a:r>
            <a:r>
              <a:rPr kumimoji="0" lang="en-US" sz="1200" b="1" i="0" u="none" strike="noStrike" kern="1200" cap="none" spc="0" normalizeH="0" noProof="0" dirty="0" smtClean="0">
                <a:ln>
                  <a:noFill/>
                </a:ln>
                <a:solidFill>
                  <a:srgbClr val="FFFFFF"/>
                </a:solidFill>
                <a:effectLst/>
                <a:uLnTx/>
                <a:uFillTx/>
                <a:latin typeface="Arial" pitchFamily="34" charset="0"/>
                <a:ea typeface="STKaiti"/>
                <a:cs typeface="+mn-cs"/>
              </a:rPr>
              <a:t> Forward</a:t>
            </a:r>
            <a:endParaRPr kumimoji="0" lang="en-US" sz="1200" b="1" i="0" u="none" strike="noStrike" kern="1200" cap="none" spc="0" normalizeH="0" baseline="0" noProof="0" dirty="0">
              <a:ln>
                <a:noFill/>
              </a:ln>
              <a:solidFill>
                <a:srgbClr val="FFFFFF"/>
              </a:solidFill>
              <a:effectLst/>
              <a:uLnTx/>
              <a:uFillTx/>
              <a:latin typeface="Arial" pitchFamily="34" charset="0"/>
              <a:ea typeface="STKaiti"/>
              <a:cs typeface="+mn-cs"/>
            </a:endParaRPr>
          </a:p>
        </p:txBody>
      </p:sp>
      <p:sp>
        <p:nvSpPr>
          <p:cNvPr id="22" name="Rectangle 21"/>
          <p:cNvSpPr/>
          <p:nvPr/>
        </p:nvSpPr>
        <p:spPr>
          <a:xfrm>
            <a:off x="3201559" y="1066243"/>
            <a:ext cx="1350780" cy="246221"/>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000" b="0" i="0" u="none" strike="noStrike" kern="1200" cap="none" spc="0" normalizeH="0" baseline="0" noProof="0" dirty="0" smtClean="0">
                <a:ln>
                  <a:noFill/>
                </a:ln>
                <a:solidFill>
                  <a:srgbClr val="53565A"/>
                </a:solidFill>
                <a:effectLst/>
                <a:uLnTx/>
                <a:uFillTx/>
                <a:latin typeface="Arial" pitchFamily="34" charset="0"/>
                <a:ea typeface="ヒラギノ角ゴ Pro W3"/>
                <a:cs typeface="+mn-cs"/>
              </a:rPr>
              <a:t> </a:t>
            </a:r>
            <a:r>
              <a:rPr kumimoji="0" lang="en-US" altLang="en-US" sz="1000" b="0" i="0" u="none" strike="noStrike" kern="1200" cap="none" spc="0" normalizeH="0" baseline="0" noProof="0" dirty="0">
                <a:ln>
                  <a:noFill/>
                </a:ln>
                <a:solidFill>
                  <a:srgbClr val="53565A"/>
                </a:solidFill>
                <a:effectLst/>
                <a:uLnTx/>
                <a:uFillTx/>
                <a:latin typeface="Arial" pitchFamily="34" charset="0"/>
                <a:ea typeface="ヒラギノ角ゴ Pro W3"/>
                <a:cs typeface="+mn-cs"/>
              </a:rPr>
              <a:t>P</a:t>
            </a:r>
            <a:r>
              <a:rPr kumimoji="0" lang="en-US" altLang="en-US" sz="1000" b="0" i="0" u="none" strike="noStrike" kern="1200" cap="none" spc="0" normalizeH="0" baseline="0" noProof="0" dirty="0" smtClean="0">
                <a:ln>
                  <a:noFill/>
                </a:ln>
                <a:solidFill>
                  <a:srgbClr val="53565A"/>
                </a:solidFill>
                <a:effectLst/>
                <a:uLnTx/>
                <a:uFillTx/>
                <a:latin typeface="Arial" pitchFamily="34" charset="0"/>
                <a:ea typeface="ヒラギノ角ゴ Pro W3"/>
                <a:cs typeface="+mn-cs"/>
              </a:rPr>
              <a:t>ilot launch</a:t>
            </a:r>
            <a:endParaRPr kumimoji="0" lang="en-US" altLang="en-US" sz="1000" b="0" i="0" u="none" strike="noStrike" kern="1200" cap="none" spc="0" normalizeH="0" baseline="0" noProof="0" dirty="0">
              <a:ln>
                <a:noFill/>
              </a:ln>
              <a:solidFill>
                <a:srgbClr val="53565A"/>
              </a:solidFill>
              <a:effectLst/>
              <a:uLnTx/>
              <a:uFillTx/>
              <a:latin typeface="Arial" pitchFamily="34" charset="0"/>
              <a:ea typeface="ヒラギノ角ゴ Pro W3"/>
              <a:cs typeface="+mn-cs"/>
            </a:endParaRPr>
          </a:p>
        </p:txBody>
      </p:sp>
      <p:sp>
        <p:nvSpPr>
          <p:cNvPr id="25" name="Rectangle 24"/>
          <p:cNvSpPr/>
          <p:nvPr/>
        </p:nvSpPr>
        <p:spPr>
          <a:xfrm>
            <a:off x="64151" y="1059816"/>
            <a:ext cx="1725217" cy="40011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000" b="0" i="0" u="none" strike="noStrike" kern="1200" cap="none" spc="0" normalizeH="0" baseline="0" noProof="0" dirty="0" smtClean="0">
                <a:ln>
                  <a:noFill/>
                </a:ln>
                <a:solidFill>
                  <a:srgbClr val="53565A"/>
                </a:solidFill>
                <a:effectLst/>
                <a:uLnTx/>
                <a:uFillTx/>
                <a:latin typeface="Arial" pitchFamily="34" charset="0"/>
                <a:ea typeface="ヒラギノ角ゴ Pro W3"/>
                <a:cs typeface="+mn-cs"/>
              </a:rPr>
              <a:t>Joint announcement by PBOC and HKMA</a:t>
            </a:r>
            <a:endParaRPr kumimoji="0" lang="en-US" altLang="en-US" sz="1000" b="0" i="0" u="none" strike="noStrike" kern="1200" cap="none" spc="0" normalizeH="0" baseline="0" noProof="0" dirty="0">
              <a:ln>
                <a:noFill/>
              </a:ln>
              <a:solidFill>
                <a:srgbClr val="53565A"/>
              </a:solidFill>
              <a:effectLst/>
              <a:uLnTx/>
              <a:uFillTx/>
              <a:latin typeface="Arial" pitchFamily="34" charset="0"/>
              <a:ea typeface="ヒラギノ角ゴ Pro W3"/>
              <a:cs typeface="+mn-cs"/>
            </a:endParaRPr>
          </a:p>
        </p:txBody>
      </p:sp>
      <p:cxnSp>
        <p:nvCxnSpPr>
          <p:cNvPr id="26" name="Straight Connector 25"/>
          <p:cNvCxnSpPr/>
          <p:nvPr/>
        </p:nvCxnSpPr>
        <p:spPr bwMode="auto">
          <a:xfrm>
            <a:off x="2430869" y="958024"/>
            <a:ext cx="0" cy="99315"/>
          </a:xfrm>
          <a:prstGeom prst="line">
            <a:avLst/>
          </a:prstGeom>
          <a:ln>
            <a:headEnd type="none" w="med" len="med"/>
            <a:tailEnd type="none" w="med" len="med"/>
          </a:ln>
          <a:extLst/>
        </p:spPr>
        <p:style>
          <a:lnRef idx="1">
            <a:schemeClr val="dk1"/>
          </a:lnRef>
          <a:fillRef idx="0">
            <a:schemeClr val="dk1"/>
          </a:fillRef>
          <a:effectRef idx="0">
            <a:schemeClr val="dk1"/>
          </a:effectRef>
          <a:fontRef idx="minor">
            <a:schemeClr val="tx1"/>
          </a:fontRef>
        </p:style>
      </p:cxnSp>
      <p:sp>
        <p:nvSpPr>
          <p:cNvPr id="20" name="Rectangle 19"/>
          <p:cNvSpPr/>
          <p:nvPr/>
        </p:nvSpPr>
        <p:spPr>
          <a:xfrm>
            <a:off x="1621804" y="1075147"/>
            <a:ext cx="1725217" cy="246221"/>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000" b="0" i="0" u="none" strike="noStrike" kern="1200" cap="none" spc="0" normalizeH="0" baseline="0" noProof="0" dirty="0" smtClean="0">
                <a:ln>
                  <a:noFill/>
                </a:ln>
                <a:solidFill>
                  <a:srgbClr val="53565A"/>
                </a:solidFill>
                <a:effectLst/>
                <a:uLnTx/>
                <a:uFillTx/>
                <a:latin typeface="Arial" pitchFamily="34" charset="0"/>
                <a:ea typeface="ヒラギノ角ゴ Pro W3"/>
                <a:cs typeface="+mn-cs"/>
              </a:rPr>
              <a:t> </a:t>
            </a:r>
            <a:r>
              <a:rPr kumimoji="0" lang="en-US" altLang="en-US" sz="1000" b="0" i="0" u="none" strike="noStrike" kern="1200" cap="none" spc="0" normalizeH="0" baseline="0" noProof="0" dirty="0">
                <a:ln>
                  <a:noFill/>
                </a:ln>
                <a:solidFill>
                  <a:srgbClr val="53565A"/>
                </a:solidFill>
                <a:effectLst/>
                <a:uLnTx/>
                <a:uFillTx/>
                <a:latin typeface="Arial" pitchFamily="34" charset="0"/>
                <a:ea typeface="ヒラギノ角ゴ Pro W3"/>
                <a:cs typeface="+mn-cs"/>
              </a:rPr>
              <a:t>R</a:t>
            </a:r>
            <a:r>
              <a:rPr kumimoji="0" lang="en-US" altLang="en-US" sz="1000" b="0" i="0" u="none" strike="noStrike" kern="1200" cap="none" spc="0" normalizeH="0" baseline="0" noProof="0" dirty="0" smtClean="0">
                <a:ln>
                  <a:noFill/>
                </a:ln>
                <a:solidFill>
                  <a:srgbClr val="53565A"/>
                </a:solidFill>
                <a:effectLst/>
                <a:uLnTx/>
                <a:uFillTx/>
                <a:latin typeface="Arial" pitchFamily="34" charset="0"/>
                <a:ea typeface="ヒラギノ角ゴ Pro W3"/>
                <a:cs typeface="+mn-cs"/>
              </a:rPr>
              <a:t>ules  published</a:t>
            </a:r>
            <a:endParaRPr kumimoji="0" lang="en-US" altLang="en-US" sz="1000" b="0" i="0" u="none" strike="noStrike" kern="1200" cap="none" spc="0" normalizeH="0" baseline="0" noProof="0" dirty="0">
              <a:ln>
                <a:noFill/>
              </a:ln>
              <a:solidFill>
                <a:srgbClr val="53565A"/>
              </a:solidFill>
              <a:effectLst/>
              <a:uLnTx/>
              <a:uFillTx/>
              <a:latin typeface="Arial" pitchFamily="34" charset="0"/>
              <a:ea typeface="ヒラギノ角ゴ Pro W3"/>
              <a:cs typeface="+mn-cs"/>
            </a:endParaRPr>
          </a:p>
        </p:txBody>
      </p:sp>
      <p:pic>
        <p:nvPicPr>
          <p:cNvPr id="1026" name="Picture 2" descr="Image result for checkli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28509" y="2343435"/>
            <a:ext cx="213421" cy="172668"/>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Image result for checkli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28509" y="2617386"/>
            <a:ext cx="213421" cy="172668"/>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Image result for checkli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28509" y="2908929"/>
            <a:ext cx="213421" cy="172668"/>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Image result for checkli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28509" y="3225584"/>
            <a:ext cx="213421" cy="172668"/>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Image result for checkli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28509" y="3547492"/>
            <a:ext cx="213421" cy="172668"/>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Image result for checkli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28509" y="3843460"/>
            <a:ext cx="213421" cy="172668"/>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Image result for checkli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28509" y="4118743"/>
            <a:ext cx="213421" cy="172668"/>
          </a:xfrm>
          <a:prstGeom prst="rect">
            <a:avLst/>
          </a:prstGeom>
          <a:noFill/>
          <a:extLst>
            <a:ext uri="{909E8E84-426E-40DD-AFC4-6F175D3DCCD1}">
              <a14:hiddenFill xmlns:a14="http://schemas.microsoft.com/office/drawing/2010/main">
                <a:solidFill>
                  <a:srgbClr val="FFFFFF"/>
                </a:solidFill>
              </a14:hiddenFill>
            </a:ext>
          </a:extLst>
        </p:spPr>
      </p:pic>
      <p:cxnSp>
        <p:nvCxnSpPr>
          <p:cNvPr id="38" name="Straight Connector 37"/>
          <p:cNvCxnSpPr/>
          <p:nvPr/>
        </p:nvCxnSpPr>
        <p:spPr bwMode="auto">
          <a:xfrm>
            <a:off x="5553323" y="850942"/>
            <a:ext cx="1808" cy="198928"/>
          </a:xfrm>
          <a:prstGeom prst="line">
            <a:avLst/>
          </a:prstGeom>
          <a:ln>
            <a:headEnd type="none" w="med" len="med"/>
            <a:tailEnd type="none" w="med" len="med"/>
          </a:ln>
          <a:extLst/>
        </p:spPr>
        <p:style>
          <a:lnRef idx="1">
            <a:schemeClr val="dk1"/>
          </a:lnRef>
          <a:fillRef idx="0">
            <a:schemeClr val="dk1"/>
          </a:fillRef>
          <a:effectRef idx="0">
            <a:schemeClr val="dk1"/>
          </a:effectRef>
          <a:fontRef idx="minor">
            <a:schemeClr val="tx1"/>
          </a:fontRef>
        </p:style>
      </p:cxnSp>
      <p:sp>
        <p:nvSpPr>
          <p:cNvPr id="40" name="Rectangle 39"/>
          <p:cNvSpPr/>
          <p:nvPr/>
        </p:nvSpPr>
        <p:spPr>
          <a:xfrm>
            <a:off x="4901655" y="1058868"/>
            <a:ext cx="1350780" cy="553998"/>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000" b="0" i="0" u="none" strike="noStrike" kern="1200" cap="none" spc="0" normalizeH="0" baseline="0" noProof="0" dirty="0" smtClean="0">
                <a:ln>
                  <a:noFill/>
                </a:ln>
                <a:solidFill>
                  <a:srgbClr val="53565A"/>
                </a:solidFill>
                <a:effectLst/>
                <a:uLnTx/>
                <a:uFillTx/>
                <a:latin typeface="Arial" pitchFamily="34" charset="0"/>
                <a:ea typeface="ヒラギノ角ゴ Pro W3"/>
                <a:cs typeface="+mn-cs"/>
              </a:rPr>
              <a:t> Citi Launched Integrated Bond Connect Solution</a:t>
            </a:r>
            <a:endParaRPr kumimoji="0" lang="en-US" altLang="en-US" sz="1000" b="0" i="0" u="none" strike="noStrike" kern="1200" cap="none" spc="0" normalizeH="0" baseline="0" noProof="0" dirty="0">
              <a:ln>
                <a:noFill/>
              </a:ln>
              <a:solidFill>
                <a:srgbClr val="53565A"/>
              </a:solidFill>
              <a:effectLst/>
              <a:uLnTx/>
              <a:uFillTx/>
              <a:latin typeface="Arial" pitchFamily="34" charset="0"/>
              <a:ea typeface="ヒラギノ角ゴ Pro W3"/>
              <a:cs typeface="+mn-cs"/>
            </a:endParaRPr>
          </a:p>
        </p:txBody>
      </p:sp>
      <p:sp>
        <p:nvSpPr>
          <p:cNvPr id="41" name="Rectangle 40"/>
          <p:cNvSpPr/>
          <p:nvPr/>
        </p:nvSpPr>
        <p:spPr>
          <a:xfrm>
            <a:off x="6383909" y="1084726"/>
            <a:ext cx="4381433" cy="707886"/>
          </a:xfrm>
          <a:prstGeom prst="rect">
            <a:avLst/>
          </a:prstGeom>
          <a:solidFill>
            <a:schemeClr val="bg1"/>
          </a:solidFill>
        </p:spPr>
        <p:txBody>
          <a:bodyPr wrap="square">
            <a:spAutoFit/>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altLang="en-US" sz="1000" dirty="0" smtClean="0">
                <a:solidFill>
                  <a:srgbClr val="53565A"/>
                </a:solidFill>
                <a:ea typeface="ヒラギノ角ゴ Pro W3"/>
              </a:rPr>
              <a:t>Enable block trade</a:t>
            </a:r>
            <a:endParaRPr lang="en-US" altLang="en-US" sz="1000" dirty="0">
              <a:solidFill>
                <a:srgbClr val="53565A"/>
              </a:solidFill>
              <a:ea typeface="ヒラギノ角ゴ Pro W3"/>
            </a:endParaRP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altLang="en-US" sz="1000" b="0" i="0" u="none" strike="noStrike" kern="1200" cap="none" spc="0" normalizeH="0" baseline="0" noProof="0" dirty="0" smtClean="0">
                <a:ln>
                  <a:noFill/>
                </a:ln>
                <a:solidFill>
                  <a:srgbClr val="53565A"/>
                </a:solidFill>
                <a:effectLst/>
                <a:uLnTx/>
                <a:uFillTx/>
                <a:latin typeface="Arial" pitchFamily="34" charset="0"/>
                <a:ea typeface="ヒラギノ角ゴ Pro W3"/>
                <a:cs typeface="+mn-cs"/>
              </a:rPr>
              <a:t>Tax Clarification on CIBM</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altLang="en-US" sz="1000" b="0" i="0" u="none" strike="noStrike" kern="1200" cap="none" spc="0" normalizeH="0" baseline="0" noProof="0" dirty="0" smtClean="0">
                <a:ln>
                  <a:noFill/>
                </a:ln>
                <a:solidFill>
                  <a:srgbClr val="53565A"/>
                </a:solidFill>
                <a:effectLst/>
                <a:uLnTx/>
                <a:uFillTx/>
                <a:latin typeface="Arial" pitchFamily="34" charset="0"/>
                <a:ea typeface="ヒラギノ角ゴ Pro W3"/>
                <a:cs typeface="+mn-cs"/>
              </a:rPr>
              <a:t>Using CIPS 2 to potentially deliver DVP settlement for CCDC securities and improve cutoff time</a:t>
            </a:r>
          </a:p>
        </p:txBody>
      </p:sp>
      <p:cxnSp>
        <p:nvCxnSpPr>
          <p:cNvPr id="42" name="Straight Connector 41"/>
          <p:cNvCxnSpPr/>
          <p:nvPr/>
        </p:nvCxnSpPr>
        <p:spPr bwMode="auto">
          <a:xfrm>
            <a:off x="7658743" y="941467"/>
            <a:ext cx="1808" cy="143259"/>
          </a:xfrm>
          <a:prstGeom prst="line">
            <a:avLst/>
          </a:prstGeom>
          <a:ln>
            <a:headEnd type="none" w="med" len="med"/>
            <a:tailEnd type="none" w="med" len="med"/>
          </a:ln>
          <a:extLst/>
        </p:spPr>
        <p:style>
          <a:lnRef idx="1">
            <a:schemeClr val="dk1"/>
          </a:lnRef>
          <a:fillRef idx="0">
            <a:schemeClr val="dk1"/>
          </a:fillRef>
          <a:effectRef idx="0">
            <a:schemeClr val="dk1"/>
          </a:effectRef>
          <a:fontRef idx="minor">
            <a:schemeClr val="tx1"/>
          </a:fontRef>
        </p:style>
      </p:cxnSp>
      <p:sp>
        <p:nvSpPr>
          <p:cNvPr id="48" name="Pentagon 47"/>
          <p:cNvSpPr/>
          <p:nvPr/>
        </p:nvSpPr>
        <p:spPr bwMode="gray">
          <a:xfrm>
            <a:off x="361334" y="4699825"/>
            <a:ext cx="1705463" cy="739028"/>
          </a:xfrm>
          <a:prstGeom prst="homePlate">
            <a:avLst>
              <a:gd name="adj" fmla="val 31727"/>
            </a:avLst>
          </a:prstGeom>
          <a:solidFill>
            <a:srgbClr val="EAEBEB"/>
          </a:solidFill>
          <a:ln w="12700" cap="flat" cmpd="sng" algn="ctr">
            <a:noFill/>
            <a:prstDash val="solid"/>
            <a:round/>
            <a:headEnd type="none" w="med" len="med"/>
            <a:tailEnd type="none" w="med" len="med"/>
          </a:ln>
          <a:effectLst>
            <a:outerShdw dist="37357" dir="2700000" sx="0" sy="0" rotWithShape="0">
              <a:scrgbClr r="0" g="0" b="0"/>
            </a:outerShdw>
            <a:reflection stA="0" dir="5400000" sy="-100000" algn="bl" rotWithShape="0"/>
          </a:effectLst>
          <a:ex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53565A"/>
                </a:solidFill>
                <a:effectLst/>
                <a:uLnTx/>
                <a:uFillTx/>
                <a:latin typeface="Arial" pitchFamily="34" charset="0"/>
                <a:ea typeface="STKaiti"/>
                <a:cs typeface="+mn-cs"/>
              </a:rPr>
              <a:t>Send MT599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53565A"/>
                </a:solidFill>
                <a:effectLst/>
                <a:uLnTx/>
                <a:uFillTx/>
                <a:latin typeface="Arial" pitchFamily="34" charset="0"/>
                <a:ea typeface="STKaiti"/>
                <a:cs typeface="+mn-cs"/>
              </a:rPr>
              <a:t>to custodian</a:t>
            </a:r>
          </a:p>
        </p:txBody>
      </p:sp>
      <p:sp>
        <p:nvSpPr>
          <p:cNvPr id="49" name="Chevron 48"/>
          <p:cNvSpPr/>
          <p:nvPr/>
        </p:nvSpPr>
        <p:spPr bwMode="gray">
          <a:xfrm>
            <a:off x="1945285" y="4699825"/>
            <a:ext cx="1981000" cy="739028"/>
          </a:xfrm>
          <a:prstGeom prst="chevron">
            <a:avLst>
              <a:gd name="adj" fmla="val 29443"/>
            </a:avLst>
          </a:prstGeom>
          <a:solidFill>
            <a:srgbClr val="EAEBEB"/>
          </a:solidFill>
          <a:ln w="12700" cap="flat" cmpd="sng" algn="ctr">
            <a:noFill/>
            <a:prstDash val="solid"/>
            <a:round/>
            <a:headEnd type="none" w="med" len="med"/>
            <a:tailEnd type="none" w="med" len="med"/>
          </a:ln>
          <a:effectLst>
            <a:outerShdw dist="37357" dir="2700000" sx="0" sy="0" rotWithShape="0">
              <a:scrgbClr r="0" g="0" b="0"/>
            </a:outerShdw>
            <a:reflection stA="0" dir="5400000" sy="-100000" algn="bl" rotWithShape="0"/>
          </a:effectLst>
          <a:ex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53565A"/>
                </a:solidFill>
                <a:effectLst/>
                <a:uLnTx/>
                <a:uFillTx/>
                <a:latin typeface="Arial" pitchFamily="34" charset="0"/>
                <a:ea typeface="STKaiti"/>
                <a:cs typeface="+mn-cs"/>
              </a:rPr>
              <a:t>Custodian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53565A"/>
                </a:solidFill>
                <a:effectLst/>
                <a:uLnTx/>
                <a:uFillTx/>
                <a:latin typeface="Arial" pitchFamily="34" charset="0"/>
                <a:ea typeface="STKaiti"/>
                <a:cs typeface="+mn-cs"/>
              </a:rPr>
              <a:t>opens CMU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53565A"/>
                </a:solidFill>
                <a:effectLst/>
                <a:uLnTx/>
                <a:uFillTx/>
                <a:latin typeface="Arial" pitchFamily="34" charset="0"/>
                <a:ea typeface="STKaiti"/>
                <a:cs typeface="+mn-cs"/>
              </a:rPr>
              <a:t>Subaccount</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1100" dirty="0" smtClean="0">
                <a:solidFill>
                  <a:srgbClr val="53565A"/>
                </a:solidFill>
                <a:ea typeface="STKaiti"/>
              </a:rPr>
              <a:t>(1 business day)</a:t>
            </a:r>
            <a:endParaRPr kumimoji="0" lang="en-US" sz="1100" b="0" i="0" u="none" strike="noStrike" kern="1200" cap="none" spc="0" normalizeH="0" baseline="0" noProof="0" dirty="0" smtClean="0">
              <a:ln>
                <a:noFill/>
              </a:ln>
              <a:solidFill>
                <a:srgbClr val="53565A"/>
              </a:solidFill>
              <a:effectLst/>
              <a:uLnTx/>
              <a:uFillTx/>
              <a:latin typeface="Arial" pitchFamily="34" charset="0"/>
              <a:ea typeface="STKaiti"/>
              <a:cs typeface="+mn-cs"/>
            </a:endParaRPr>
          </a:p>
        </p:txBody>
      </p:sp>
      <p:sp>
        <p:nvSpPr>
          <p:cNvPr id="50" name="Chevron 49"/>
          <p:cNvSpPr/>
          <p:nvPr/>
        </p:nvSpPr>
        <p:spPr bwMode="gray">
          <a:xfrm>
            <a:off x="4012070" y="4699825"/>
            <a:ext cx="2116141" cy="739028"/>
          </a:xfrm>
          <a:prstGeom prst="chevron">
            <a:avLst>
              <a:gd name="adj" fmla="val 28301"/>
            </a:avLst>
          </a:prstGeom>
          <a:solidFill>
            <a:srgbClr val="EAEBEB"/>
          </a:solidFill>
          <a:ln w="12700" cap="flat" cmpd="sng" algn="ctr">
            <a:noFill/>
            <a:prstDash val="solid"/>
            <a:round/>
            <a:headEnd type="none" w="med" len="med"/>
            <a:tailEnd type="none" w="med" len="med"/>
          </a:ln>
          <a:effectLst>
            <a:outerShdw dist="37357" dir="2700000" sx="0" sy="0" rotWithShape="0">
              <a:scrgbClr r="0" g="0" b="0"/>
            </a:outerShdw>
            <a:reflection stA="0" dir="5400000" sy="-100000" algn="bl" rotWithShape="0"/>
          </a:effectLst>
          <a:ex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53565A"/>
                </a:solidFill>
                <a:effectLst/>
                <a:uLnTx/>
                <a:uFillTx/>
                <a:latin typeface="Arial" pitchFamily="34" charset="0"/>
                <a:ea typeface="STKaiti"/>
                <a:cs typeface="+mn-cs"/>
              </a:rPr>
              <a:t>Submit CFETS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53565A"/>
                </a:solidFill>
                <a:effectLst/>
                <a:uLnTx/>
                <a:uFillTx/>
                <a:latin typeface="Arial" pitchFamily="34" charset="0"/>
                <a:ea typeface="STKaiti"/>
                <a:cs typeface="+mn-cs"/>
              </a:rPr>
              <a:t>Registration Form and</a:t>
            </a:r>
            <a:r>
              <a:rPr kumimoji="0" lang="en-US" sz="1100" b="0" i="0" u="none" strike="noStrike" kern="1200" cap="none" spc="0" normalizeH="0" noProof="0" dirty="0" smtClean="0">
                <a:ln>
                  <a:noFill/>
                </a:ln>
                <a:solidFill>
                  <a:srgbClr val="53565A"/>
                </a:solidFill>
                <a:effectLst/>
                <a:uLnTx/>
                <a:uFillTx/>
                <a:latin typeface="Arial" pitchFamily="34" charset="0"/>
                <a:ea typeface="STKaiti"/>
                <a:cs typeface="+mn-cs"/>
              </a:rPr>
              <a:t> PBOC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noProof="0" dirty="0" smtClean="0">
                <a:ln>
                  <a:noFill/>
                </a:ln>
                <a:solidFill>
                  <a:srgbClr val="53565A"/>
                </a:solidFill>
                <a:effectLst/>
                <a:uLnTx/>
                <a:uFillTx/>
                <a:latin typeface="Arial" pitchFamily="34" charset="0"/>
                <a:ea typeface="STKaiti"/>
                <a:cs typeface="+mn-cs"/>
              </a:rPr>
              <a:t>to provide approval</a:t>
            </a:r>
            <a:r>
              <a:rPr kumimoji="0" lang="en-US" sz="1100" b="0" i="0" u="none" strike="noStrike" kern="1200" cap="none" spc="0" normalizeH="0" baseline="0" noProof="0" dirty="0" smtClean="0">
                <a:ln>
                  <a:noFill/>
                </a:ln>
                <a:solidFill>
                  <a:srgbClr val="53565A"/>
                </a:solidFill>
                <a:effectLst/>
                <a:uLnTx/>
                <a:uFillTx/>
                <a:latin typeface="Arial" pitchFamily="34" charset="0"/>
                <a:ea typeface="STKaiti"/>
                <a:cs typeface="+mn-cs"/>
              </a:rPr>
              <a:t>  </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1100" dirty="0" smtClean="0">
                <a:solidFill>
                  <a:srgbClr val="53565A"/>
                </a:solidFill>
                <a:ea typeface="STKaiti"/>
              </a:rPr>
              <a:t>(~3-6 weeks)</a:t>
            </a:r>
            <a:endParaRPr kumimoji="0" lang="en-US" sz="1100" b="0" i="0" u="none" strike="noStrike" kern="1200" cap="none" spc="0" normalizeH="0" baseline="0" noProof="0" dirty="0" smtClean="0">
              <a:ln>
                <a:noFill/>
              </a:ln>
              <a:solidFill>
                <a:srgbClr val="53565A"/>
              </a:solidFill>
              <a:effectLst/>
              <a:uLnTx/>
              <a:uFillTx/>
              <a:latin typeface="Arial" pitchFamily="34" charset="0"/>
              <a:ea typeface="STKaiti"/>
              <a:cs typeface="+mn-cs"/>
            </a:endParaRPr>
          </a:p>
        </p:txBody>
      </p:sp>
      <p:sp>
        <p:nvSpPr>
          <p:cNvPr id="51" name="Chevron 50"/>
          <p:cNvSpPr/>
          <p:nvPr/>
        </p:nvSpPr>
        <p:spPr bwMode="gray">
          <a:xfrm>
            <a:off x="6305894" y="4699825"/>
            <a:ext cx="1981000" cy="739028"/>
          </a:xfrm>
          <a:prstGeom prst="chevron">
            <a:avLst>
              <a:gd name="adj" fmla="val 23732"/>
            </a:avLst>
          </a:prstGeom>
          <a:solidFill>
            <a:srgbClr val="EAEBEB"/>
          </a:solidFill>
          <a:ln w="12700" cap="flat" cmpd="sng" algn="ctr">
            <a:noFill/>
            <a:prstDash val="solid"/>
            <a:round/>
            <a:headEnd type="none" w="med" len="med"/>
            <a:tailEnd type="none" w="med" len="med"/>
          </a:ln>
          <a:effectLst>
            <a:outerShdw dist="37357" dir="2700000" sx="0" sy="0" rotWithShape="0">
              <a:scrgbClr r="0" g="0" b="0"/>
            </a:outerShdw>
            <a:reflection stA="0" dir="5400000" sy="-100000" algn="bl" rotWithShape="0"/>
          </a:effectLst>
          <a:ex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53565A"/>
                </a:solidFill>
                <a:effectLst/>
                <a:uLnTx/>
                <a:uFillTx/>
                <a:latin typeface="Arial" pitchFamily="34" charset="0"/>
                <a:ea typeface="STKaiti"/>
                <a:cs typeface="+mn-cs"/>
              </a:rPr>
              <a:t>CFETS ID Link to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53565A"/>
                </a:solidFill>
                <a:effectLst/>
                <a:uLnTx/>
                <a:uFillTx/>
                <a:latin typeface="Arial" pitchFamily="34" charset="0"/>
                <a:ea typeface="STKaiti"/>
                <a:cs typeface="+mn-cs"/>
              </a:rPr>
              <a:t>CMU subaccount</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1100" dirty="0" smtClean="0">
                <a:solidFill>
                  <a:srgbClr val="53565A"/>
                </a:solidFill>
                <a:ea typeface="STKaiti"/>
              </a:rPr>
              <a:t>(2-3 business day)</a:t>
            </a:r>
            <a:endParaRPr kumimoji="0" lang="en-US" sz="1100" b="0" i="0" u="none" strike="noStrike" kern="1200" cap="none" spc="0" normalizeH="0" baseline="0" noProof="0" dirty="0" smtClean="0">
              <a:ln>
                <a:noFill/>
              </a:ln>
              <a:solidFill>
                <a:srgbClr val="53565A"/>
              </a:solidFill>
              <a:effectLst/>
              <a:uLnTx/>
              <a:uFillTx/>
              <a:latin typeface="Arial" pitchFamily="34" charset="0"/>
              <a:ea typeface="STKaiti"/>
              <a:cs typeface="+mn-cs"/>
            </a:endParaRPr>
          </a:p>
        </p:txBody>
      </p:sp>
      <p:sp>
        <p:nvSpPr>
          <p:cNvPr id="52" name="Chevron 51"/>
          <p:cNvSpPr/>
          <p:nvPr/>
        </p:nvSpPr>
        <p:spPr bwMode="gray">
          <a:xfrm>
            <a:off x="8550360" y="4699825"/>
            <a:ext cx="1981000" cy="739028"/>
          </a:xfrm>
          <a:prstGeom prst="chevron">
            <a:avLst>
              <a:gd name="adj" fmla="val 18022"/>
            </a:avLst>
          </a:prstGeom>
          <a:solidFill>
            <a:srgbClr val="EAEBEB"/>
          </a:solidFill>
          <a:ln w="12700" cap="flat" cmpd="sng" algn="ctr">
            <a:noFill/>
            <a:prstDash val="solid"/>
            <a:round/>
            <a:headEnd type="none" w="med" len="med"/>
            <a:tailEnd type="none" w="med" len="med"/>
          </a:ln>
          <a:effectLst>
            <a:outerShdw dist="37357" dir="2700000" sx="0" sy="0" rotWithShape="0">
              <a:scrgbClr r="0" g="0" b="0"/>
            </a:outerShdw>
            <a:reflection stA="0" dir="5400000" sy="-100000" algn="bl" rotWithShape="0"/>
          </a:effectLst>
          <a:ex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CB6015"/>
                </a:solidFill>
                <a:effectLst/>
                <a:uLnTx/>
                <a:uFillTx/>
                <a:latin typeface="Arial" pitchFamily="34" charset="0"/>
                <a:ea typeface="STKaiti"/>
                <a:cs typeface="+mn-cs"/>
              </a:rPr>
              <a:t>Completed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CB6015"/>
                </a:solidFill>
                <a:effectLst/>
                <a:uLnTx/>
                <a:uFillTx/>
                <a:latin typeface="Arial" pitchFamily="34" charset="0"/>
                <a:ea typeface="STKaiti"/>
                <a:cs typeface="+mn-cs"/>
              </a:rPr>
              <a:t>Custody Setup</a:t>
            </a:r>
          </a:p>
        </p:txBody>
      </p:sp>
      <p:sp>
        <p:nvSpPr>
          <p:cNvPr id="54" name="TextBox 53"/>
          <p:cNvSpPr txBox="1"/>
          <p:nvPr/>
        </p:nvSpPr>
        <p:spPr bwMode="gray">
          <a:xfrm>
            <a:off x="3468238" y="4374971"/>
            <a:ext cx="2161779" cy="261610"/>
          </a:xfrm>
          <a:prstGeom prst="rect">
            <a:avLst/>
          </a:prstGeom>
          <a:solidFill>
            <a:schemeClr val="bg1"/>
          </a:solidFill>
          <a:ln>
            <a:noFill/>
          </a:ln>
          <a:effectLst>
            <a:outerShdw dist="37357" dir="2700000" sx="0" sy="0" rotWithShape="0">
              <a:scrgbClr r="0" g="0" b="0"/>
            </a:outerShdw>
            <a:reflection stA="0" dir="5400000" sy="-100000" algn="bl" rotWithShape="0"/>
          </a:effectLst>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100" dirty="0" smtClean="0">
                <a:solidFill>
                  <a:srgbClr val="CB6015"/>
                </a:solidFill>
                <a:ea typeface="STKaiti"/>
              </a:rPr>
              <a:t>4 - 6</a:t>
            </a:r>
            <a:r>
              <a:rPr kumimoji="0" lang="en-US" sz="1100" b="0" i="0" u="none" strike="noStrike" kern="1200" cap="none" spc="0" normalizeH="0" baseline="0" noProof="0" dirty="0" smtClean="0">
                <a:ln>
                  <a:noFill/>
                </a:ln>
                <a:solidFill>
                  <a:srgbClr val="CB6015"/>
                </a:solidFill>
                <a:effectLst/>
                <a:uLnTx/>
                <a:uFillTx/>
                <a:latin typeface="Arial" pitchFamily="34" charset="0"/>
                <a:ea typeface="STKaiti"/>
                <a:cs typeface="+mn-cs"/>
              </a:rPr>
              <a:t> Weeks</a:t>
            </a:r>
            <a:endParaRPr kumimoji="0" lang="en-US" sz="1100" b="0" i="0" u="none" strike="noStrike" kern="1200" cap="none" spc="0" normalizeH="0" baseline="0" noProof="0" dirty="0">
              <a:ln>
                <a:noFill/>
              </a:ln>
              <a:solidFill>
                <a:srgbClr val="CB6015"/>
              </a:solidFill>
              <a:effectLst/>
              <a:uLnTx/>
              <a:uFillTx/>
              <a:latin typeface="Arial" pitchFamily="34" charset="0"/>
              <a:ea typeface="STKaiti"/>
              <a:cs typeface="+mn-cs"/>
            </a:endParaRPr>
          </a:p>
        </p:txBody>
      </p:sp>
      <p:sp>
        <p:nvSpPr>
          <p:cNvPr id="55" name="Rectangle 54"/>
          <p:cNvSpPr/>
          <p:nvPr/>
        </p:nvSpPr>
        <p:spPr bwMode="gray">
          <a:xfrm>
            <a:off x="641272" y="5630763"/>
            <a:ext cx="9554979" cy="123111"/>
          </a:xfrm>
          <a:prstGeom prst="rect">
            <a:avLst/>
          </a:prstGeom>
          <a:effectLst>
            <a:outerShdw dist="37357" dir="2700000" sx="0" sy="0" rotWithShape="0">
              <a:scrgbClr r="0" g="0" b="0"/>
            </a:outerShdw>
            <a:reflection stA="0" dir="5400000" sy="-100000" algn="bl" rotWithShape="0"/>
          </a:effectLst>
        </p:spPr>
        <p:txBody>
          <a:bodyPr wrap="squar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smtClean="0">
                <a:ln>
                  <a:noFill/>
                </a:ln>
                <a:solidFill>
                  <a:srgbClr val="53565A"/>
                </a:solidFill>
                <a:effectLst/>
                <a:uLnTx/>
                <a:uFillTx/>
                <a:latin typeface="Arial" pitchFamily="34" charset="0"/>
                <a:ea typeface="ヒラギノ角ゴ Pro W3" pitchFamily="124" charset="-128"/>
                <a:cs typeface="+mn-cs"/>
              </a:rPr>
              <a:t>Higher </a:t>
            </a:r>
            <a:r>
              <a:rPr kumimoji="0" lang="en-US" sz="800" b="0" i="0" u="none" strike="noStrike" kern="1200" cap="none" spc="0" normalizeH="0" baseline="0" noProof="0" dirty="0">
                <a:ln>
                  <a:noFill/>
                </a:ln>
                <a:solidFill>
                  <a:srgbClr val="53565A"/>
                </a:solidFill>
                <a:effectLst/>
                <a:uLnTx/>
                <a:uFillTx/>
                <a:latin typeface="Arial" pitchFamily="34" charset="0"/>
                <a:ea typeface="ヒラギノ角ゴ Pro W3" pitchFamily="124" charset="-128"/>
                <a:cs typeface="+mn-cs"/>
              </a:rPr>
              <a:t>risk of fail trade and limited capability for CNY if the FX bank is not same as the CMU Participant/local custodian bank. </a:t>
            </a:r>
            <a:r>
              <a:rPr kumimoji="0" lang="en-US" sz="800" b="0" i="0" u="none" strike="noStrike" kern="1200" cap="none" spc="0" normalizeH="0" baseline="0" noProof="0" dirty="0" smtClean="0">
                <a:ln>
                  <a:noFill/>
                </a:ln>
                <a:solidFill>
                  <a:srgbClr val="53565A"/>
                </a:solidFill>
                <a:effectLst/>
                <a:uLnTx/>
                <a:uFillTx/>
                <a:latin typeface="Arial" pitchFamily="34" charset="0"/>
                <a:ea typeface="ヒラギノ角ゴ Pro W3" pitchFamily="124" charset="-128"/>
                <a:cs typeface="+mn-cs"/>
              </a:rPr>
              <a:t>As of January 15, 2018, there </a:t>
            </a:r>
            <a:r>
              <a:rPr kumimoji="0" lang="en-US" sz="800" b="0" i="0" u="none" strike="noStrike" kern="1200" cap="none" spc="0" normalizeH="0" baseline="0" noProof="0" dirty="0">
                <a:ln>
                  <a:noFill/>
                </a:ln>
                <a:solidFill>
                  <a:srgbClr val="53565A"/>
                </a:solidFill>
                <a:effectLst/>
                <a:uLnTx/>
                <a:uFillTx/>
                <a:latin typeface="Arial" pitchFamily="34" charset="0"/>
                <a:ea typeface="ヒラギノ角ゴ Pro W3" pitchFamily="124" charset="-128"/>
                <a:cs typeface="+mn-cs"/>
              </a:rPr>
              <a:t>are </a:t>
            </a:r>
            <a:r>
              <a:rPr kumimoji="0" lang="en-US" sz="800" b="0" i="0" u="none" strike="noStrike" kern="1200" cap="none" spc="0" normalizeH="0" baseline="0" noProof="0" dirty="0" smtClean="0">
                <a:ln>
                  <a:noFill/>
                </a:ln>
                <a:solidFill>
                  <a:srgbClr val="53565A"/>
                </a:solidFill>
                <a:effectLst/>
                <a:uLnTx/>
                <a:uFillTx/>
                <a:latin typeface="Arial" pitchFamily="34" charset="0"/>
                <a:ea typeface="ヒラギノ角ゴ Pro W3" pitchFamily="124" charset="-128"/>
                <a:cs typeface="+mn-cs"/>
              </a:rPr>
              <a:t>20 </a:t>
            </a:r>
            <a:r>
              <a:rPr kumimoji="0" lang="en-US" sz="800" b="0" i="0" u="none" strike="noStrike" kern="1200" cap="none" spc="0" normalizeH="0" baseline="0" noProof="0" dirty="0">
                <a:ln>
                  <a:noFill/>
                </a:ln>
                <a:solidFill>
                  <a:srgbClr val="53565A"/>
                </a:solidFill>
                <a:effectLst/>
                <a:uLnTx/>
                <a:uFillTx/>
                <a:latin typeface="Arial" pitchFamily="34" charset="0"/>
                <a:ea typeface="ヒラギノ角ゴ Pro W3" pitchFamily="124" charset="-128"/>
                <a:cs typeface="+mn-cs"/>
              </a:rPr>
              <a:t>eligible CFETS Settlement in Hong </a:t>
            </a:r>
            <a:r>
              <a:rPr kumimoji="0" lang="en-US" sz="800" b="0" i="0" u="none" strike="noStrike" kern="1200" cap="none" spc="0" normalizeH="0" baseline="0" noProof="0" dirty="0" smtClean="0">
                <a:ln>
                  <a:noFill/>
                </a:ln>
                <a:solidFill>
                  <a:srgbClr val="53565A"/>
                </a:solidFill>
                <a:effectLst/>
                <a:uLnTx/>
                <a:uFillTx/>
                <a:latin typeface="Arial" pitchFamily="34" charset="0"/>
                <a:ea typeface="ヒラギノ角ゴ Pro W3" pitchFamily="124" charset="-128"/>
                <a:cs typeface="+mn-cs"/>
              </a:rPr>
              <a:t>Kong.</a:t>
            </a:r>
            <a:endParaRPr kumimoji="0" lang="en-US" sz="800" b="0" i="0" u="none" strike="noStrike" kern="1200" cap="none" spc="0" normalizeH="0" baseline="0" noProof="0" dirty="0">
              <a:ln>
                <a:noFill/>
              </a:ln>
              <a:solidFill>
                <a:srgbClr val="53565A"/>
              </a:solidFill>
              <a:effectLst/>
              <a:uLnTx/>
              <a:uFillTx/>
              <a:latin typeface="Arial" pitchFamily="34" charset="0"/>
              <a:ea typeface="ヒラギノ角ゴ Pro W3" pitchFamily="124" charset="-128"/>
              <a:cs typeface="+mn-cs"/>
            </a:endParaRPr>
          </a:p>
        </p:txBody>
      </p:sp>
      <p:sp>
        <p:nvSpPr>
          <p:cNvPr id="43" name="TextBox 42"/>
          <p:cNvSpPr txBox="1"/>
          <p:nvPr/>
        </p:nvSpPr>
        <p:spPr>
          <a:xfrm>
            <a:off x="9543968" y="5774779"/>
            <a:ext cx="1027845" cy="246221"/>
          </a:xfrm>
          <a:prstGeom prst="rect">
            <a:avLst/>
          </a:prstGeom>
          <a:noFill/>
        </p:spPr>
        <p:txBody>
          <a:bodyPr wrap="none" rtlCol="0">
            <a:spAutoFit/>
          </a:bodyPr>
          <a:lstStyle/>
          <a:p>
            <a:r>
              <a:rPr lang="en-GB" sz="1000" dirty="0" smtClean="0">
                <a:latin typeface="Calibri" panose="020F0502020204030204" pitchFamily="34" charset="0"/>
                <a:cs typeface="Calibri" panose="020F0502020204030204" pitchFamily="34" charset="0"/>
              </a:rPr>
              <a:t>Source: Citibank</a:t>
            </a:r>
            <a:endParaRPr lang="en-GB" sz="1000"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297504419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YOUT" val="ppLayoutTwoObjects"/>
</p:tagLst>
</file>

<file path=ppt/tags/tag10.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1.xml><?xml version="1.0" encoding="utf-8"?>
<p:tagLst xmlns:a="http://schemas.openxmlformats.org/drawingml/2006/main" xmlns:r="http://schemas.openxmlformats.org/officeDocument/2006/relationships" xmlns:p="http://schemas.openxmlformats.org/presentationml/2006/main">
  <p:tag name="LAYOUT" val="ppLayoutCustom"/>
</p:tagLst>
</file>

<file path=ppt/tags/tag12.xml><?xml version="1.0" encoding="utf-8"?>
<p:tagLst xmlns:a="http://schemas.openxmlformats.org/drawingml/2006/main" xmlns:r="http://schemas.openxmlformats.org/officeDocument/2006/relationships" xmlns:p="http://schemas.openxmlformats.org/presentationml/2006/main">
  <p:tag name="LAYOUT" val="ppLayoutCustom"/>
</p:tagLst>
</file>

<file path=ppt/tags/tag13.xml><?xml version="1.0" encoding="utf-8"?>
<p:tagLst xmlns:a="http://schemas.openxmlformats.org/drawingml/2006/main" xmlns:r="http://schemas.openxmlformats.org/officeDocument/2006/relationships" xmlns:p="http://schemas.openxmlformats.org/presentationml/2006/main">
  <p:tag name="SSB" val="txtPageMessage"/>
</p:tagLst>
</file>

<file path=ppt/tags/tag14.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5.xml><?xml version="1.0" encoding="utf-8"?>
<p:tagLst xmlns:a="http://schemas.openxmlformats.org/drawingml/2006/main" xmlns:r="http://schemas.openxmlformats.org/officeDocument/2006/relationships" xmlns:p="http://schemas.openxmlformats.org/presentationml/2006/main">
  <p:tag name="SSB" val="txtPageMessage"/>
</p:tagLst>
</file>

<file path=ppt/tags/tag16.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7.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8.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9.xml><?xml version="1.0" encoding="utf-8"?>
<p:tagLst xmlns:a="http://schemas.openxmlformats.org/drawingml/2006/main" xmlns:r="http://schemas.openxmlformats.org/officeDocument/2006/relationships" xmlns:p="http://schemas.openxmlformats.org/presentationml/2006/main">
  <p:tag name="LAYOUT" val="ppLayoutObject"/>
</p:tagLst>
</file>

<file path=ppt/tags/tag2.xml><?xml version="1.0" encoding="utf-8"?>
<p:tagLst xmlns:a="http://schemas.openxmlformats.org/drawingml/2006/main" xmlns:r="http://schemas.openxmlformats.org/officeDocument/2006/relationships" xmlns:p="http://schemas.openxmlformats.org/presentationml/2006/main">
  <p:tag name="LAYOUT" val="ppLayoutTwoObjects"/>
</p:tagLst>
</file>

<file path=ppt/tags/tag3.xml><?xml version="1.0" encoding="utf-8"?>
<p:tagLst xmlns:a="http://schemas.openxmlformats.org/drawingml/2006/main" xmlns:r="http://schemas.openxmlformats.org/officeDocument/2006/relationships" xmlns:p="http://schemas.openxmlformats.org/presentationml/2006/main">
  <p:tag name="SSB" val="txtPageMessage"/>
</p:tagLst>
</file>

<file path=ppt/tags/tag4.xml><?xml version="1.0" encoding="utf-8"?>
<p:tagLst xmlns:a="http://schemas.openxmlformats.org/drawingml/2006/main" xmlns:r="http://schemas.openxmlformats.org/officeDocument/2006/relationships" xmlns:p="http://schemas.openxmlformats.org/presentationml/2006/main">
  <p:tag name="LAYOUT" val="ppLayoutObject"/>
</p:tagLst>
</file>

<file path=ppt/tags/tag5.xml><?xml version="1.0" encoding="utf-8"?>
<p:tagLst xmlns:a="http://schemas.openxmlformats.org/drawingml/2006/main" xmlns:r="http://schemas.openxmlformats.org/officeDocument/2006/relationships" xmlns:p="http://schemas.openxmlformats.org/presentationml/2006/main">
  <p:tag name="SSB" val="txtPageMessage"/>
</p:tagLst>
</file>

<file path=ppt/tags/tag6.xml><?xml version="1.0" encoding="utf-8"?>
<p:tagLst xmlns:a="http://schemas.openxmlformats.org/drawingml/2006/main" xmlns:r="http://schemas.openxmlformats.org/officeDocument/2006/relationships" xmlns:p="http://schemas.openxmlformats.org/presentationml/2006/main">
  <p:tag name="LAYOUT" val="ppLayoutObject"/>
</p:tagLst>
</file>

<file path=ppt/tags/tag7.xml><?xml version="1.0" encoding="utf-8"?>
<p:tagLst xmlns:a="http://schemas.openxmlformats.org/drawingml/2006/main" xmlns:r="http://schemas.openxmlformats.org/officeDocument/2006/relationships" xmlns:p="http://schemas.openxmlformats.org/presentationml/2006/main">
  <p:tag name="SSB" val="txtPageMessage"/>
</p:tagLst>
</file>

<file path=ppt/tags/tag8.xml><?xml version="1.0" encoding="utf-8"?>
<p:tagLst xmlns:a="http://schemas.openxmlformats.org/drawingml/2006/main" xmlns:r="http://schemas.openxmlformats.org/officeDocument/2006/relationships" xmlns:p="http://schemas.openxmlformats.org/presentationml/2006/main">
  <p:tag name="LAYOUT" val="ppLayoutObject"/>
</p:tagLst>
</file>

<file path=ppt/tags/tag9.xml><?xml version="1.0" encoding="utf-8"?>
<p:tagLst xmlns:a="http://schemas.openxmlformats.org/drawingml/2006/main" xmlns:r="http://schemas.openxmlformats.org/officeDocument/2006/relationships" xmlns:p="http://schemas.openxmlformats.org/presentationml/2006/main">
  <p:tag name="SSB" val="txtPageMessage"/>
</p:tagLst>
</file>

<file path=ppt/theme/theme1.xml><?xml version="1.0" encoding="utf-8"?>
<a:theme xmlns:a="http://schemas.openxmlformats.org/drawingml/2006/main" name="SWIFT 16-9 Template - July 2015">
  <a:themeElements>
    <a:clrScheme name="SWIFT">
      <a:dk1>
        <a:sysClr val="windowText" lastClr="000000"/>
      </a:dk1>
      <a:lt1>
        <a:sysClr val="window" lastClr="FFFFFF"/>
      </a:lt1>
      <a:dk2>
        <a:srgbClr val="766C62"/>
      </a:dk2>
      <a:lt2>
        <a:srgbClr val="EEECE1"/>
      </a:lt2>
      <a:accent1>
        <a:srgbClr val="693695"/>
      </a:accent1>
      <a:accent2>
        <a:srgbClr val="970254"/>
      </a:accent2>
      <a:accent3>
        <a:srgbClr val="FFCC00"/>
      </a:accent3>
      <a:accent4>
        <a:srgbClr val="DB5D25"/>
      </a:accent4>
      <a:accent5>
        <a:srgbClr val="B5A300"/>
      </a:accent5>
      <a:accent6>
        <a:srgbClr val="827C34"/>
      </a:accent6>
      <a:hlink>
        <a:srgbClr val="F0AB00"/>
      </a:hlink>
      <a:folHlink>
        <a:srgbClr val="A0CFEB"/>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SWIFT 16-9 Template - July 2015</Template>
  <TotalTime>8425</TotalTime>
  <Words>4334</Words>
  <Application>Microsoft Office PowerPoint</Application>
  <PresentationFormat>Custom</PresentationFormat>
  <Paragraphs>631</Paragraphs>
  <Slides>30</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SWIFT 16-9 Template - July 2015</vt:lpstr>
      <vt:lpstr>Worksheet</vt:lpstr>
      <vt:lpstr>China Access Market Practices   RMPG discussion</vt:lpstr>
      <vt:lpstr>PowerPoint Presentation</vt:lpstr>
      <vt:lpstr>PowerPoint Presentation</vt:lpstr>
      <vt:lpstr>PowerPoint Presentation</vt:lpstr>
      <vt:lpstr>China Connect | Overview and Potential Future Expansion  </vt:lpstr>
      <vt:lpstr>CIBM | Number of Foreign Institutional Investor Accounts</vt:lpstr>
      <vt:lpstr>Bond Connect | Further Development of Bond Connect</vt:lpstr>
      <vt:lpstr>Bond Connect | Northbound</vt:lpstr>
      <vt:lpstr>Bond Connect | How to get ready?</vt:lpstr>
      <vt:lpstr>Major Impact from Bond Index Inclusion</vt:lpstr>
      <vt:lpstr>Stock Connect | Northbound Flow Continues to Grow</vt:lpstr>
      <vt:lpstr>Impact of MSCI Inclusion</vt:lpstr>
      <vt:lpstr>Stock Connect vs. RQFII / QFII</vt:lpstr>
      <vt:lpstr>PowerPoint Presentation</vt:lpstr>
      <vt:lpstr>Offshore CNY – Background  </vt:lpstr>
      <vt:lpstr>The Industry Challenge at the Time</vt:lpstr>
      <vt:lpstr>Offshore CNY Guidelines for SWIFT MT &amp; ISO 15022 </vt:lpstr>
      <vt:lpstr>Securities @ 2012</vt:lpstr>
      <vt:lpstr>PowerPoint Presentation</vt:lpstr>
      <vt:lpstr>PowerPoint Presentation</vt:lpstr>
      <vt:lpstr>PowerPoint Presentation</vt:lpstr>
      <vt:lpstr>PowerPoint Presentation</vt:lpstr>
      <vt:lpstr>PowerPoint Presentation</vt:lpstr>
      <vt:lpstr>PowerPoint Presentation</vt:lpstr>
      <vt:lpstr>Bond Connect – PBOC’s regulation on RMB FX of Bond connect settlement</vt:lpstr>
      <vt:lpstr>Bond Connect – 2 CNY FX with only one RMB cash account</vt:lpstr>
      <vt:lpstr>PowerPoint Presentation</vt:lpstr>
      <vt:lpstr>Bond Connect Operational Challenges</vt:lpstr>
      <vt:lpstr>PowerPoint Presentation</vt:lpstr>
      <vt:lpstr>PowerPoint Presentation</vt:lpstr>
    </vt:vector>
  </TitlesOfParts>
  <Company>SWIFT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LIU Whikie</dc:creator>
  <dc:description>©2008</dc:description>
  <cp:lastModifiedBy>OCONNOR Lisa</cp:lastModifiedBy>
  <cp:revision>129</cp:revision>
  <cp:lastPrinted>2018-04-25T11:21:35Z</cp:lastPrinted>
  <dcterms:created xsi:type="dcterms:W3CDTF">2018-04-11T06:52:13Z</dcterms:created>
  <dcterms:modified xsi:type="dcterms:W3CDTF">2018-10-16T00:48:37Z</dcterms:modified>
</cp:coreProperties>
</file>