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73" r:id="rId3"/>
    <p:sldMasterId id="2147483687" r:id="rId4"/>
    <p:sldMasterId id="2147483699" r:id="rId5"/>
  </p:sldMasterIdLst>
  <p:notesMasterIdLst>
    <p:notesMasterId r:id="rId24"/>
  </p:notesMasterIdLst>
  <p:handoutMasterIdLst>
    <p:handoutMasterId r:id="rId25"/>
  </p:handoutMasterIdLst>
  <p:sldIdLst>
    <p:sldId id="776" r:id="rId6"/>
    <p:sldId id="889" r:id="rId7"/>
    <p:sldId id="908" r:id="rId8"/>
    <p:sldId id="897" r:id="rId9"/>
    <p:sldId id="878" r:id="rId10"/>
    <p:sldId id="909" r:id="rId11"/>
    <p:sldId id="907" r:id="rId12"/>
    <p:sldId id="900" r:id="rId13"/>
    <p:sldId id="901" r:id="rId14"/>
    <p:sldId id="920" r:id="rId15"/>
    <p:sldId id="919" r:id="rId16"/>
    <p:sldId id="921" r:id="rId17"/>
    <p:sldId id="914" r:id="rId18"/>
    <p:sldId id="915" r:id="rId19"/>
    <p:sldId id="917" r:id="rId20"/>
    <p:sldId id="918" r:id="rId21"/>
    <p:sldId id="886" r:id="rId22"/>
    <p:sldId id="887" r:id="rId23"/>
  </p:sldIdLst>
  <p:sldSz cx="9144000" cy="6858000" type="screen4x3"/>
  <p:notesSz cx="9926638" cy="143557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08179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816358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224537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632716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040895" algn="l" defTabSz="816358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449074" algn="l" defTabSz="816358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2857253" algn="l" defTabSz="816358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265432" algn="l" defTabSz="816358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SSENS Paul" initials="PJ" lastIdx="5" clrIdx="0"/>
  <p:cmAuthor id="1" name="JANSSENS Paul" initials="PJ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33CC"/>
    <a:srgbClr val="3366CC"/>
    <a:srgbClr val="3333FF"/>
    <a:srgbClr val="0066FF"/>
    <a:srgbClr val="0066CC"/>
    <a:srgbClr val="003399"/>
    <a:srgbClr val="000099"/>
    <a:srgbClr val="766A62"/>
    <a:srgbClr val="009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76181" autoAdjust="0"/>
  </p:normalViewPr>
  <p:slideViewPr>
    <p:cSldViewPr snapToGrid="0">
      <p:cViewPr>
        <p:scale>
          <a:sx n="66" d="100"/>
          <a:sy n="66" d="100"/>
        </p:scale>
        <p:origin x="-2910" y="-774"/>
      </p:cViewPr>
      <p:guideLst>
        <p:guide orient="horz" pos="1024"/>
        <p:guide orient="horz" pos="777"/>
        <p:guide orient="horz" pos="4272"/>
        <p:guide pos="1216"/>
        <p:guide pos="600"/>
        <p:guide pos="2304"/>
        <p:guide pos="2843"/>
        <p:guide pos="54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2010" y="-72"/>
      </p:cViewPr>
      <p:guideLst>
        <p:guide orient="horz" pos="452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10T11:46:24.499" idx="1">
    <p:pos x="3648" y="1518"/>
    <p:text>use format Q or R in this example to make a difference with Option 2 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3CD13-379D-48CD-AA74-7AE38F08814D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517E5C-4AFD-4A73-9E61-23C293D6209D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latin typeface="Calibri" panose="020F0502020204030204" pitchFamily="34" charset="0"/>
              <a:cs typeface="Calibri" panose="020F0502020204030204" pitchFamily="34" charset="0"/>
            </a:rPr>
            <a:t>LEI Issuer</a:t>
          </a:r>
        </a:p>
      </dgm:t>
    </dgm:pt>
    <dgm:pt modelId="{B2295927-04FD-46F4-9784-4ED7FA6BF44A}" type="parTrans" cxnId="{A7C50AF9-2230-49B7-A8DE-D9755FA1BD9D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8B2362-7808-4935-9484-92AD4BF47573}" type="sibTrans" cxnId="{A7C50AF9-2230-49B7-A8DE-D9755FA1BD9D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635B8E-C1FA-4E03-9920-5318A0D0A38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latin typeface="Calibri" panose="020F0502020204030204" pitchFamily="34" charset="0"/>
              <a:cs typeface="Calibri" panose="020F0502020204030204" pitchFamily="34" charset="0"/>
            </a:rPr>
            <a:t>LEI Issuer</a:t>
          </a:r>
          <a:endParaRPr lang="en-GB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A49E986-3535-4858-90BD-B952480722F7}" type="parTrans" cxnId="{CAB79CD9-81B9-4FDE-A370-E986717FD25C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A82CA04-1AA3-4C33-9DD3-F73E32F3E8BE}" type="sibTrans" cxnId="{CAB79CD9-81B9-4FDE-A370-E986717FD25C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16C5AF1-E948-476C-838C-FA898C31709D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latin typeface="Calibri" panose="020F0502020204030204" pitchFamily="34" charset="0"/>
              <a:cs typeface="Calibri" panose="020F0502020204030204" pitchFamily="34" charset="0"/>
            </a:rPr>
            <a:t>LEI Issuer</a:t>
          </a:r>
          <a:endParaRPr lang="en-GB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0E53D9-1B2C-42BD-847F-81E015BC6967}" type="parTrans" cxnId="{6DFD438B-8E45-4A88-BA83-44753C2DA4F0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52C17F6-C3CD-4FC3-A724-3F6B677C7D44}" type="sibTrans" cxnId="{6DFD438B-8E45-4A88-BA83-44753C2DA4F0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EA8DD60-170D-4BE6-A214-87D1A1F3662C}">
      <dgm:prSet phldrT="[Text]" custT="1"/>
      <dgm:spPr/>
      <dgm:t>
        <a:bodyPr/>
        <a:lstStyle/>
        <a:p>
          <a:r>
            <a:rPr lang="en-GB" sz="1800" dirty="0" smtClean="0">
              <a:latin typeface="Calibri" panose="020F0502020204030204" pitchFamily="34" charset="0"/>
              <a:cs typeface="Calibri" panose="020F0502020204030204" pitchFamily="34" charset="0"/>
            </a:rPr>
            <a:t>Global LEI Foundation</a:t>
          </a:r>
          <a:endParaRPr lang="en-GB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ECC3D7-92D6-4B77-BC68-1E46B10EA6BE}" type="sibTrans" cxnId="{9308C35C-5C23-4951-B5C2-9BD16D93F0BB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B1F65D-1890-4B51-BEC4-A5E7F46E40D9}" type="parTrans" cxnId="{9308C35C-5C23-4951-B5C2-9BD16D93F0BB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61D456-4FB5-471D-85E7-85877BB05343}" type="pres">
      <dgm:prSet presAssocID="{4C43CD13-379D-48CD-AA74-7AE38F0881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101F8A0-27C6-4CCD-8117-036843B21C95}" type="pres">
      <dgm:prSet presAssocID="{0EA8DD60-170D-4BE6-A214-87D1A1F3662C}" presName="centerShape" presStyleLbl="node0" presStyleIdx="0" presStyleCnt="1" custScaleX="242125" custScaleY="44736" custLinFactNeighborX="1843" custLinFactNeighborY="-37767"/>
      <dgm:spPr/>
      <dgm:t>
        <a:bodyPr/>
        <a:lstStyle/>
        <a:p>
          <a:endParaRPr lang="en-GB"/>
        </a:p>
      </dgm:t>
    </dgm:pt>
    <dgm:pt modelId="{90D320F9-6D56-4D93-869B-CE5AFCEE021B}" type="pres">
      <dgm:prSet presAssocID="{B2295927-04FD-46F4-9784-4ED7FA6BF44A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B8AA4CDD-F64B-47CA-93E0-22C6F69A98C6}" type="pres">
      <dgm:prSet presAssocID="{11517E5C-4AFD-4A73-9E61-23C293D6209D}" presName="node" presStyleLbl="node1" presStyleIdx="0" presStyleCnt="3" custScaleX="116816" custScaleY="28249" custRadScaleRad="95957" custRadScaleInc="-294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F4B119-E99E-46AB-B829-CD97D6BBD865}" type="pres">
      <dgm:prSet presAssocID="{FA49E986-3535-4858-90BD-B952480722F7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011F0097-C1AF-4EBB-B832-7A02DE7E2FEB}" type="pres">
      <dgm:prSet presAssocID="{1E635B8E-C1FA-4E03-9920-5318A0D0A381}" presName="node" presStyleLbl="node1" presStyleIdx="1" presStyleCnt="3" custScaleX="120852" custScaleY="25866" custRadScaleRad="18295" custRadScaleInc="193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A6B86F-279C-4D1E-ABB7-55B7BC8119BF}" type="pres">
      <dgm:prSet presAssocID="{120E53D9-1B2C-42BD-847F-81E015BC6967}" presName="parTrans" presStyleLbl="bgSibTrans2D1" presStyleIdx="2" presStyleCnt="3" custLinFactNeighborX="567" custLinFactNeighborY="-7593"/>
      <dgm:spPr/>
      <dgm:t>
        <a:bodyPr/>
        <a:lstStyle/>
        <a:p>
          <a:endParaRPr lang="en-GB"/>
        </a:p>
      </dgm:t>
    </dgm:pt>
    <dgm:pt modelId="{573DD224-C84C-4789-82AC-41C82A6FCCFB}" type="pres">
      <dgm:prSet presAssocID="{216C5AF1-E948-476C-838C-FA898C31709D}" presName="node" presStyleLbl="node1" presStyleIdx="2" presStyleCnt="3" custScaleX="110261" custScaleY="25948" custRadScaleRad="95702" custRadScaleInc="336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AB79CD9-81B9-4FDE-A370-E986717FD25C}" srcId="{0EA8DD60-170D-4BE6-A214-87D1A1F3662C}" destId="{1E635B8E-C1FA-4E03-9920-5318A0D0A381}" srcOrd="1" destOrd="0" parTransId="{FA49E986-3535-4858-90BD-B952480722F7}" sibTransId="{BA82CA04-1AA3-4C33-9DD3-F73E32F3E8BE}"/>
    <dgm:cxn modelId="{7E903FE4-77C3-4EEC-9A48-7B425A560B0A}" type="presOf" srcId="{120E53D9-1B2C-42BD-847F-81E015BC6967}" destId="{BBA6B86F-279C-4D1E-ABB7-55B7BC8119BF}" srcOrd="0" destOrd="0" presId="urn:microsoft.com/office/officeart/2005/8/layout/radial4"/>
    <dgm:cxn modelId="{C5B07808-F768-4995-99CC-2110A51C6590}" type="presOf" srcId="{B2295927-04FD-46F4-9784-4ED7FA6BF44A}" destId="{90D320F9-6D56-4D93-869B-CE5AFCEE021B}" srcOrd="0" destOrd="0" presId="urn:microsoft.com/office/officeart/2005/8/layout/radial4"/>
    <dgm:cxn modelId="{6DFD438B-8E45-4A88-BA83-44753C2DA4F0}" srcId="{0EA8DD60-170D-4BE6-A214-87D1A1F3662C}" destId="{216C5AF1-E948-476C-838C-FA898C31709D}" srcOrd="2" destOrd="0" parTransId="{120E53D9-1B2C-42BD-847F-81E015BC6967}" sibTransId="{F52C17F6-C3CD-4FC3-A724-3F6B677C7D44}"/>
    <dgm:cxn modelId="{12768F13-3A99-48D3-A9A6-C1BCF590894A}" type="presOf" srcId="{11517E5C-4AFD-4A73-9E61-23C293D6209D}" destId="{B8AA4CDD-F64B-47CA-93E0-22C6F69A98C6}" srcOrd="0" destOrd="0" presId="urn:microsoft.com/office/officeart/2005/8/layout/radial4"/>
    <dgm:cxn modelId="{5B610166-8601-445F-9F2F-1D23914CDCA2}" type="presOf" srcId="{0EA8DD60-170D-4BE6-A214-87D1A1F3662C}" destId="{1101F8A0-27C6-4CCD-8117-036843B21C95}" srcOrd="0" destOrd="0" presId="urn:microsoft.com/office/officeart/2005/8/layout/radial4"/>
    <dgm:cxn modelId="{1D483FDB-8783-4D6E-B19D-9D4B98441458}" type="presOf" srcId="{1E635B8E-C1FA-4E03-9920-5318A0D0A381}" destId="{011F0097-C1AF-4EBB-B832-7A02DE7E2FEB}" srcOrd="0" destOrd="0" presId="urn:microsoft.com/office/officeart/2005/8/layout/radial4"/>
    <dgm:cxn modelId="{9308C35C-5C23-4951-B5C2-9BD16D93F0BB}" srcId="{4C43CD13-379D-48CD-AA74-7AE38F08814D}" destId="{0EA8DD60-170D-4BE6-A214-87D1A1F3662C}" srcOrd="0" destOrd="0" parTransId="{D8B1F65D-1890-4B51-BEC4-A5E7F46E40D9}" sibTransId="{08ECC3D7-92D6-4B77-BC68-1E46B10EA6BE}"/>
    <dgm:cxn modelId="{1B899EB2-EA71-4540-B15E-2725DABDA2D5}" type="presOf" srcId="{FA49E986-3535-4858-90BD-B952480722F7}" destId="{0FF4B119-E99E-46AB-B829-CD97D6BBD865}" srcOrd="0" destOrd="0" presId="urn:microsoft.com/office/officeart/2005/8/layout/radial4"/>
    <dgm:cxn modelId="{A7C50AF9-2230-49B7-A8DE-D9755FA1BD9D}" srcId="{0EA8DD60-170D-4BE6-A214-87D1A1F3662C}" destId="{11517E5C-4AFD-4A73-9E61-23C293D6209D}" srcOrd="0" destOrd="0" parTransId="{B2295927-04FD-46F4-9784-4ED7FA6BF44A}" sibTransId="{268B2362-7808-4935-9484-92AD4BF47573}"/>
    <dgm:cxn modelId="{BA3A2721-1343-4D4C-9D28-7304AD34A497}" type="presOf" srcId="{4C43CD13-379D-48CD-AA74-7AE38F08814D}" destId="{2661D456-4FB5-471D-85E7-85877BB05343}" srcOrd="0" destOrd="0" presId="urn:microsoft.com/office/officeart/2005/8/layout/radial4"/>
    <dgm:cxn modelId="{D260A5F2-04FC-4261-8727-551A33B280CA}" type="presOf" srcId="{216C5AF1-E948-476C-838C-FA898C31709D}" destId="{573DD224-C84C-4789-82AC-41C82A6FCCFB}" srcOrd="0" destOrd="0" presId="urn:microsoft.com/office/officeart/2005/8/layout/radial4"/>
    <dgm:cxn modelId="{43F1DC98-C04B-4413-9487-0559EBBC0653}" type="presParOf" srcId="{2661D456-4FB5-471D-85E7-85877BB05343}" destId="{1101F8A0-27C6-4CCD-8117-036843B21C95}" srcOrd="0" destOrd="0" presId="urn:microsoft.com/office/officeart/2005/8/layout/radial4"/>
    <dgm:cxn modelId="{33F441E0-B526-460E-966E-07DA63081CD1}" type="presParOf" srcId="{2661D456-4FB5-471D-85E7-85877BB05343}" destId="{90D320F9-6D56-4D93-869B-CE5AFCEE021B}" srcOrd="1" destOrd="0" presId="urn:microsoft.com/office/officeart/2005/8/layout/radial4"/>
    <dgm:cxn modelId="{D9F5AB3D-7E20-4394-A39D-AEFF648E7F51}" type="presParOf" srcId="{2661D456-4FB5-471D-85E7-85877BB05343}" destId="{B8AA4CDD-F64B-47CA-93E0-22C6F69A98C6}" srcOrd="2" destOrd="0" presId="urn:microsoft.com/office/officeart/2005/8/layout/radial4"/>
    <dgm:cxn modelId="{6CB97280-2A19-4ED2-8D6A-BE515DEC01D2}" type="presParOf" srcId="{2661D456-4FB5-471D-85E7-85877BB05343}" destId="{0FF4B119-E99E-46AB-B829-CD97D6BBD865}" srcOrd="3" destOrd="0" presId="urn:microsoft.com/office/officeart/2005/8/layout/radial4"/>
    <dgm:cxn modelId="{666334A0-7A07-414C-A6DB-61439CCF012F}" type="presParOf" srcId="{2661D456-4FB5-471D-85E7-85877BB05343}" destId="{011F0097-C1AF-4EBB-B832-7A02DE7E2FEB}" srcOrd="4" destOrd="0" presId="urn:microsoft.com/office/officeart/2005/8/layout/radial4"/>
    <dgm:cxn modelId="{00AF911A-CA92-44C9-85B6-03E66A60F4EF}" type="presParOf" srcId="{2661D456-4FB5-471D-85E7-85877BB05343}" destId="{BBA6B86F-279C-4D1E-ABB7-55B7BC8119BF}" srcOrd="5" destOrd="0" presId="urn:microsoft.com/office/officeart/2005/8/layout/radial4"/>
    <dgm:cxn modelId="{02D0F7F8-6A81-41A9-9B6D-7620ADE844C6}" type="presParOf" srcId="{2661D456-4FB5-471D-85E7-85877BB05343}" destId="{573DD224-C84C-4789-82AC-41C82A6FCC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034CC-2FC2-48D6-B57E-ED4A0463AC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EFB0FF-CA95-4BC9-8C3A-3C256AF450A3}">
      <dgm:prSet phldrT="[Text]" custT="1"/>
      <dgm:spPr/>
      <dgm:t>
        <a:bodyPr/>
        <a:lstStyle/>
        <a:p>
          <a:r>
            <a:rPr lang="fr-BE" sz="2800" dirty="0" smtClean="0">
              <a:latin typeface="Calibri" panose="020F0502020204030204" pitchFamily="34" charset="0"/>
              <a:cs typeface="Calibri" panose="020F0502020204030204" pitchFamily="34" charset="0"/>
            </a:rPr>
            <a:t>www.swift.com/lei</a:t>
          </a:r>
          <a:endParaRPr lang="en-GB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F6F8D4-6B44-4209-8795-19D663B2CA1D}" type="parTrans" cxnId="{10BE6256-B556-4DCE-BE20-622617AE251A}">
      <dgm:prSet/>
      <dgm:spPr/>
      <dgm:t>
        <a:bodyPr/>
        <a:lstStyle/>
        <a:p>
          <a:endParaRPr lang="en-GB" sz="2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4C707E-FA77-4F04-9D4F-5A506F65B08F}" type="sibTrans" cxnId="{10BE6256-B556-4DCE-BE20-622617AE251A}">
      <dgm:prSet/>
      <dgm:spPr/>
      <dgm:t>
        <a:bodyPr/>
        <a:lstStyle/>
        <a:p>
          <a:endParaRPr lang="en-GB" sz="2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493AD5-2DF1-4E68-809D-662E3DA54822}">
      <dgm:prSet phldrT="[Text]" custT="1"/>
      <dgm:spPr/>
      <dgm:t>
        <a:bodyPr/>
        <a:lstStyle/>
        <a:p>
          <a:r>
            <a:rPr lang="fr-BE" sz="2800" dirty="0" smtClean="0">
              <a:latin typeface="Calibri" panose="020F0502020204030204" pitchFamily="34" charset="0"/>
              <a:cs typeface="Calibri" panose="020F0502020204030204" pitchFamily="34" charset="0"/>
            </a:rPr>
            <a:t>www.gmeiutility.org</a:t>
          </a:r>
          <a:endParaRPr lang="en-GB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D93E8E4-B820-411E-879B-495C9A1E55F0}" type="parTrans" cxnId="{C6463305-CE86-4D91-AF76-15C2F396E9AA}">
      <dgm:prSet/>
      <dgm:spPr/>
      <dgm:t>
        <a:bodyPr/>
        <a:lstStyle/>
        <a:p>
          <a:endParaRPr lang="en-GB" sz="2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EB0B51-0100-4B61-AFB2-61BDE92988B7}" type="sibTrans" cxnId="{C6463305-CE86-4D91-AF76-15C2F396E9AA}">
      <dgm:prSet/>
      <dgm:spPr/>
      <dgm:t>
        <a:bodyPr/>
        <a:lstStyle/>
        <a:p>
          <a:endParaRPr lang="en-GB" sz="2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CC6FC7-E6D7-45A1-BF30-6B3248DE53D3}">
      <dgm:prSet phldrT="[Text]" custT="1"/>
      <dgm:spPr/>
      <dgm:t>
        <a:bodyPr/>
        <a:lstStyle/>
        <a:p>
          <a:r>
            <a:rPr lang="fr-BE" sz="2800" dirty="0" smtClean="0">
              <a:latin typeface="Calibri" panose="020F0502020204030204" pitchFamily="34" charset="0"/>
              <a:cs typeface="Calibri" panose="020F0502020204030204" pitchFamily="34" charset="0"/>
            </a:rPr>
            <a:t>www.leiroc.org</a:t>
          </a:r>
          <a:endParaRPr lang="en-GB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A407C31-E303-48AA-A79A-2DE035FF4A03}" type="parTrans" cxnId="{A5198EB0-8933-4E76-B241-AE6BBCE3DE84}">
      <dgm:prSet/>
      <dgm:spPr/>
      <dgm:t>
        <a:bodyPr/>
        <a:lstStyle/>
        <a:p>
          <a:endParaRPr lang="en-GB" sz="2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6AFAF5-BAD2-49C7-8965-C8CD2EEDE09E}" type="sibTrans" cxnId="{A5198EB0-8933-4E76-B241-AE6BBCE3DE84}">
      <dgm:prSet/>
      <dgm:spPr/>
      <dgm:t>
        <a:bodyPr/>
        <a:lstStyle/>
        <a:p>
          <a:endParaRPr lang="en-GB" sz="2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6A9442-4EDA-4A6B-897E-F1DDFBE61D81}">
      <dgm:prSet phldrT="[Text]" custT="1"/>
      <dgm:spPr/>
      <dgm:t>
        <a:bodyPr/>
        <a:lstStyle/>
        <a:p>
          <a:r>
            <a:rPr lang="en-GB" sz="2800" smtClean="0">
              <a:latin typeface="Calibri" panose="020F0502020204030204" pitchFamily="34" charset="0"/>
              <a:cs typeface="Calibri" panose="020F0502020204030204" pitchFamily="34" charset="0"/>
            </a:rPr>
            <a:t>swiftref.swift.com/bic-lei-directory</a:t>
          </a:r>
          <a:endParaRPr lang="en-GB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1F1DFD-BD5C-4747-821F-403169BFE4C8}" type="parTrans" cxnId="{D7835B05-71FD-483A-99C0-4DB267F1C1C3}">
      <dgm:prSet/>
      <dgm:spPr/>
      <dgm:t>
        <a:bodyPr/>
        <a:lstStyle/>
        <a:p>
          <a:endParaRPr lang="en-GB"/>
        </a:p>
      </dgm:t>
    </dgm:pt>
    <dgm:pt modelId="{AFDDB398-E722-49F4-9FDF-C744DC74A82B}" type="sibTrans" cxnId="{D7835B05-71FD-483A-99C0-4DB267F1C1C3}">
      <dgm:prSet/>
      <dgm:spPr/>
      <dgm:t>
        <a:bodyPr/>
        <a:lstStyle/>
        <a:p>
          <a:endParaRPr lang="en-GB"/>
        </a:p>
      </dgm:t>
    </dgm:pt>
    <dgm:pt modelId="{2DDCAE71-6047-4945-BED7-7906A3982C66}">
      <dgm:prSet phldrT="[Text]" custT="1"/>
      <dgm:spPr/>
      <dgm:t>
        <a:bodyPr/>
        <a:lstStyle/>
        <a:p>
          <a:r>
            <a:rPr lang="en-GB" sz="2800" dirty="0" smtClean="0">
              <a:latin typeface="Calibri" panose="020F0502020204030204" pitchFamily="34" charset="0"/>
              <a:cs typeface="Calibri" panose="020F0502020204030204" pitchFamily="34" charset="0"/>
            </a:rPr>
            <a:t>www.gleif.org</a:t>
          </a:r>
          <a:endParaRPr lang="en-GB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6E7BC93-B183-4D46-A6E2-A9FDA1F22D7C}" type="parTrans" cxnId="{CC730445-8B16-449B-B97D-7EE9880D3277}">
      <dgm:prSet/>
      <dgm:spPr/>
      <dgm:t>
        <a:bodyPr/>
        <a:lstStyle/>
        <a:p>
          <a:endParaRPr lang="en-GB"/>
        </a:p>
      </dgm:t>
    </dgm:pt>
    <dgm:pt modelId="{8545795A-1B96-48F9-AADD-F45EE7D77FA5}" type="sibTrans" cxnId="{CC730445-8B16-449B-B97D-7EE9880D3277}">
      <dgm:prSet/>
      <dgm:spPr/>
      <dgm:t>
        <a:bodyPr/>
        <a:lstStyle/>
        <a:p>
          <a:endParaRPr lang="en-GB"/>
        </a:p>
      </dgm:t>
    </dgm:pt>
    <dgm:pt modelId="{E06467CA-2AF4-4493-A0A1-CFA31A54489C}" type="pres">
      <dgm:prSet presAssocID="{675034CC-2FC2-48D6-B57E-ED4A0463AC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8FA776-8D0E-413C-B8C9-C4158CECD1C6}" type="pres">
      <dgm:prSet presAssocID="{A7EFB0FF-CA95-4BC9-8C3A-3C256AF450A3}" presName="parentLin" presStyleCnt="0"/>
      <dgm:spPr/>
    </dgm:pt>
    <dgm:pt modelId="{80D4F348-B210-44BB-9521-B85D6FA6AFB8}" type="pres">
      <dgm:prSet presAssocID="{A7EFB0FF-CA95-4BC9-8C3A-3C256AF450A3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D24A75FD-6E89-4B98-BAD4-3DDD8CCE4A0E}" type="pres">
      <dgm:prSet presAssocID="{A7EFB0FF-CA95-4BC9-8C3A-3C256AF450A3}" presName="parentText" presStyleLbl="node1" presStyleIdx="0" presStyleCnt="5" custLinFactNeighborY="-181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04D40-EA3F-497D-AAB0-E0D07E4F9CB4}" type="pres">
      <dgm:prSet presAssocID="{A7EFB0FF-CA95-4BC9-8C3A-3C256AF450A3}" presName="negativeSpace" presStyleCnt="0"/>
      <dgm:spPr/>
    </dgm:pt>
    <dgm:pt modelId="{ED5D75E4-1738-4012-A9F6-5FA2B5BA4FBF}" type="pres">
      <dgm:prSet presAssocID="{A7EFB0FF-CA95-4BC9-8C3A-3C256AF450A3}" presName="childText" presStyleLbl="conFgAcc1" presStyleIdx="0" presStyleCnt="5">
        <dgm:presLayoutVars>
          <dgm:bulletEnabled val="1"/>
        </dgm:presLayoutVars>
      </dgm:prSet>
      <dgm:spPr/>
    </dgm:pt>
    <dgm:pt modelId="{6D191165-1A52-47DF-993B-F82BB15D3244}" type="pres">
      <dgm:prSet presAssocID="{2A4C707E-FA77-4F04-9D4F-5A506F65B08F}" presName="spaceBetweenRectangles" presStyleCnt="0"/>
      <dgm:spPr/>
    </dgm:pt>
    <dgm:pt modelId="{C4FBB43E-0917-4907-8268-331E03423E6B}" type="pres">
      <dgm:prSet presAssocID="{8B6A9442-4EDA-4A6B-897E-F1DDFBE61D81}" presName="parentLin" presStyleCnt="0"/>
      <dgm:spPr/>
    </dgm:pt>
    <dgm:pt modelId="{E169E785-3739-4EF2-83D8-C19C4485AC26}" type="pres">
      <dgm:prSet presAssocID="{8B6A9442-4EDA-4A6B-897E-F1DDFBE61D81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857EB5E9-EA3E-4049-BD67-ACC3EA63A032}" type="pres">
      <dgm:prSet presAssocID="{8B6A9442-4EDA-4A6B-897E-F1DDFBE61D8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7154CF-4E64-4C6A-9437-B32125E5FB4B}" type="pres">
      <dgm:prSet presAssocID="{8B6A9442-4EDA-4A6B-897E-F1DDFBE61D81}" presName="negativeSpace" presStyleCnt="0"/>
      <dgm:spPr/>
    </dgm:pt>
    <dgm:pt modelId="{F09CA327-7541-4DCD-9218-3E05CEA21C31}" type="pres">
      <dgm:prSet presAssocID="{8B6A9442-4EDA-4A6B-897E-F1DDFBE61D81}" presName="childText" presStyleLbl="conFgAcc1" presStyleIdx="1" presStyleCnt="5">
        <dgm:presLayoutVars>
          <dgm:bulletEnabled val="1"/>
        </dgm:presLayoutVars>
      </dgm:prSet>
      <dgm:spPr/>
    </dgm:pt>
    <dgm:pt modelId="{403A4E7E-DA47-4B33-B419-2A473156CCAF}" type="pres">
      <dgm:prSet presAssocID="{AFDDB398-E722-49F4-9FDF-C744DC74A82B}" presName="spaceBetweenRectangles" presStyleCnt="0"/>
      <dgm:spPr/>
    </dgm:pt>
    <dgm:pt modelId="{198F1598-7DDF-43E1-9C50-B70BE625C563}" type="pres">
      <dgm:prSet presAssocID="{5B493AD5-2DF1-4E68-809D-662E3DA54822}" presName="parentLin" presStyleCnt="0"/>
      <dgm:spPr/>
    </dgm:pt>
    <dgm:pt modelId="{93C70F41-16A8-4B5B-BE72-ADD8AA8373E6}" type="pres">
      <dgm:prSet presAssocID="{5B493AD5-2DF1-4E68-809D-662E3DA54822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72A3A20D-2160-4CCE-BC5C-EE70D8EEFA96}" type="pres">
      <dgm:prSet presAssocID="{5B493AD5-2DF1-4E68-809D-662E3DA5482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020B5D-58A6-4A2A-B753-360D07DB6BDC}" type="pres">
      <dgm:prSet presAssocID="{5B493AD5-2DF1-4E68-809D-662E3DA54822}" presName="negativeSpace" presStyleCnt="0"/>
      <dgm:spPr/>
    </dgm:pt>
    <dgm:pt modelId="{6D0EE6B0-258C-4768-87CB-BCB40DBB1754}" type="pres">
      <dgm:prSet presAssocID="{5B493AD5-2DF1-4E68-809D-662E3DA54822}" presName="childText" presStyleLbl="conFgAcc1" presStyleIdx="2" presStyleCnt="5">
        <dgm:presLayoutVars>
          <dgm:bulletEnabled val="1"/>
        </dgm:presLayoutVars>
      </dgm:prSet>
      <dgm:spPr/>
    </dgm:pt>
    <dgm:pt modelId="{1650039C-C4D0-4142-B522-C32D6F866BE4}" type="pres">
      <dgm:prSet presAssocID="{F6EB0B51-0100-4B61-AFB2-61BDE92988B7}" presName="spaceBetweenRectangles" presStyleCnt="0"/>
      <dgm:spPr/>
    </dgm:pt>
    <dgm:pt modelId="{89453BD9-FC7C-4843-897E-8176F1FFBA05}" type="pres">
      <dgm:prSet presAssocID="{2DDCAE71-6047-4945-BED7-7906A3982C66}" presName="parentLin" presStyleCnt="0"/>
      <dgm:spPr/>
    </dgm:pt>
    <dgm:pt modelId="{8CE6BD10-E43F-4EC6-9BE3-92860B1F3511}" type="pres">
      <dgm:prSet presAssocID="{2DDCAE71-6047-4945-BED7-7906A3982C66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F6FDE194-BF44-4AB3-83CE-053406EDD9A3}" type="pres">
      <dgm:prSet presAssocID="{2DDCAE71-6047-4945-BED7-7906A3982C6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F8088A-A22C-469A-B5C3-B9221E7CE87C}" type="pres">
      <dgm:prSet presAssocID="{2DDCAE71-6047-4945-BED7-7906A3982C66}" presName="negativeSpace" presStyleCnt="0"/>
      <dgm:spPr/>
    </dgm:pt>
    <dgm:pt modelId="{F3B5B972-228F-4D56-B2A5-6A147AEC074D}" type="pres">
      <dgm:prSet presAssocID="{2DDCAE71-6047-4945-BED7-7906A3982C66}" presName="childText" presStyleLbl="conFgAcc1" presStyleIdx="3" presStyleCnt="5">
        <dgm:presLayoutVars>
          <dgm:bulletEnabled val="1"/>
        </dgm:presLayoutVars>
      </dgm:prSet>
      <dgm:spPr/>
    </dgm:pt>
    <dgm:pt modelId="{6322D0CF-8845-4B97-B592-7E11DFF1C570}" type="pres">
      <dgm:prSet presAssocID="{8545795A-1B96-48F9-AADD-F45EE7D77FA5}" presName="spaceBetweenRectangles" presStyleCnt="0"/>
      <dgm:spPr/>
    </dgm:pt>
    <dgm:pt modelId="{5F1C31D7-59D5-4DD1-8262-B55C06AD52B0}" type="pres">
      <dgm:prSet presAssocID="{36CC6FC7-E6D7-45A1-BF30-6B3248DE53D3}" presName="parentLin" presStyleCnt="0"/>
      <dgm:spPr/>
    </dgm:pt>
    <dgm:pt modelId="{28074F2C-D5C2-4051-8806-1614A1B60B2C}" type="pres">
      <dgm:prSet presAssocID="{36CC6FC7-E6D7-45A1-BF30-6B3248DE53D3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12890436-28F4-40A2-9411-256ACE7D9ABC}" type="pres">
      <dgm:prSet presAssocID="{36CC6FC7-E6D7-45A1-BF30-6B3248DE53D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A80E1A-E432-4228-8CC3-5EA8ADE77F47}" type="pres">
      <dgm:prSet presAssocID="{36CC6FC7-E6D7-45A1-BF30-6B3248DE53D3}" presName="negativeSpace" presStyleCnt="0"/>
      <dgm:spPr/>
    </dgm:pt>
    <dgm:pt modelId="{8A37A042-044C-4CA3-A317-916E8E272C5D}" type="pres">
      <dgm:prSet presAssocID="{36CC6FC7-E6D7-45A1-BF30-6B3248DE53D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BB193EB-6D5A-4446-BD06-2F0FB1A44EC0}" type="presOf" srcId="{2DDCAE71-6047-4945-BED7-7906A3982C66}" destId="{8CE6BD10-E43F-4EC6-9BE3-92860B1F3511}" srcOrd="0" destOrd="0" presId="urn:microsoft.com/office/officeart/2005/8/layout/list1"/>
    <dgm:cxn modelId="{558D8E74-6C8C-46EE-94CB-45C7EA7AF53F}" type="presOf" srcId="{2DDCAE71-6047-4945-BED7-7906A3982C66}" destId="{F6FDE194-BF44-4AB3-83CE-053406EDD9A3}" srcOrd="1" destOrd="0" presId="urn:microsoft.com/office/officeart/2005/8/layout/list1"/>
    <dgm:cxn modelId="{ACDD15FB-9A24-4139-AE10-000848960889}" type="presOf" srcId="{A7EFB0FF-CA95-4BC9-8C3A-3C256AF450A3}" destId="{80D4F348-B210-44BB-9521-B85D6FA6AFB8}" srcOrd="0" destOrd="0" presId="urn:microsoft.com/office/officeart/2005/8/layout/list1"/>
    <dgm:cxn modelId="{D75AF4D7-83CC-4B82-9F8E-B0949CE13F26}" type="presOf" srcId="{675034CC-2FC2-48D6-B57E-ED4A0463AC8F}" destId="{E06467CA-2AF4-4493-A0A1-CFA31A54489C}" srcOrd="0" destOrd="0" presId="urn:microsoft.com/office/officeart/2005/8/layout/list1"/>
    <dgm:cxn modelId="{A5198EB0-8933-4E76-B241-AE6BBCE3DE84}" srcId="{675034CC-2FC2-48D6-B57E-ED4A0463AC8F}" destId="{36CC6FC7-E6D7-45A1-BF30-6B3248DE53D3}" srcOrd="4" destOrd="0" parTransId="{CA407C31-E303-48AA-A79A-2DE035FF4A03}" sibTransId="{D46AFAF5-BAD2-49C7-8965-C8CD2EEDE09E}"/>
    <dgm:cxn modelId="{D7835B05-71FD-483A-99C0-4DB267F1C1C3}" srcId="{675034CC-2FC2-48D6-B57E-ED4A0463AC8F}" destId="{8B6A9442-4EDA-4A6B-897E-F1DDFBE61D81}" srcOrd="1" destOrd="0" parTransId="{581F1DFD-BD5C-4747-821F-403169BFE4C8}" sibTransId="{AFDDB398-E722-49F4-9FDF-C744DC74A82B}"/>
    <dgm:cxn modelId="{A048B4B8-605D-4B93-814E-CEB1C7E1BB47}" type="presOf" srcId="{A7EFB0FF-CA95-4BC9-8C3A-3C256AF450A3}" destId="{D24A75FD-6E89-4B98-BAD4-3DDD8CCE4A0E}" srcOrd="1" destOrd="0" presId="urn:microsoft.com/office/officeart/2005/8/layout/list1"/>
    <dgm:cxn modelId="{E109E2A6-1C1E-47E8-BB2C-A4B8C939D039}" type="presOf" srcId="{5B493AD5-2DF1-4E68-809D-662E3DA54822}" destId="{72A3A20D-2160-4CCE-BC5C-EE70D8EEFA96}" srcOrd="1" destOrd="0" presId="urn:microsoft.com/office/officeart/2005/8/layout/list1"/>
    <dgm:cxn modelId="{BC12EED0-A067-4BE5-9BD9-4BBFBC93104D}" type="presOf" srcId="{36CC6FC7-E6D7-45A1-BF30-6B3248DE53D3}" destId="{12890436-28F4-40A2-9411-256ACE7D9ABC}" srcOrd="1" destOrd="0" presId="urn:microsoft.com/office/officeart/2005/8/layout/list1"/>
    <dgm:cxn modelId="{236244B7-9F70-4B4A-947B-F7F14D384BA6}" type="presOf" srcId="{5B493AD5-2DF1-4E68-809D-662E3DA54822}" destId="{93C70F41-16A8-4B5B-BE72-ADD8AA8373E6}" srcOrd="0" destOrd="0" presId="urn:microsoft.com/office/officeart/2005/8/layout/list1"/>
    <dgm:cxn modelId="{5B69C950-FEE9-400D-95DB-08C6472CC24B}" type="presOf" srcId="{8B6A9442-4EDA-4A6B-897E-F1DDFBE61D81}" destId="{E169E785-3739-4EF2-83D8-C19C4485AC26}" srcOrd="0" destOrd="0" presId="urn:microsoft.com/office/officeart/2005/8/layout/list1"/>
    <dgm:cxn modelId="{FB9B78EF-C01E-4BE4-95F5-B5AFB1C9948D}" type="presOf" srcId="{8B6A9442-4EDA-4A6B-897E-F1DDFBE61D81}" destId="{857EB5E9-EA3E-4049-BD67-ACC3EA63A032}" srcOrd="1" destOrd="0" presId="urn:microsoft.com/office/officeart/2005/8/layout/list1"/>
    <dgm:cxn modelId="{10BE6256-B556-4DCE-BE20-622617AE251A}" srcId="{675034CC-2FC2-48D6-B57E-ED4A0463AC8F}" destId="{A7EFB0FF-CA95-4BC9-8C3A-3C256AF450A3}" srcOrd="0" destOrd="0" parTransId="{4AF6F8D4-6B44-4209-8795-19D663B2CA1D}" sibTransId="{2A4C707E-FA77-4F04-9D4F-5A506F65B08F}"/>
    <dgm:cxn modelId="{C6463305-CE86-4D91-AF76-15C2F396E9AA}" srcId="{675034CC-2FC2-48D6-B57E-ED4A0463AC8F}" destId="{5B493AD5-2DF1-4E68-809D-662E3DA54822}" srcOrd="2" destOrd="0" parTransId="{7D93E8E4-B820-411E-879B-495C9A1E55F0}" sibTransId="{F6EB0B51-0100-4B61-AFB2-61BDE92988B7}"/>
    <dgm:cxn modelId="{CC730445-8B16-449B-B97D-7EE9880D3277}" srcId="{675034CC-2FC2-48D6-B57E-ED4A0463AC8F}" destId="{2DDCAE71-6047-4945-BED7-7906A3982C66}" srcOrd="3" destOrd="0" parTransId="{46E7BC93-B183-4D46-A6E2-A9FDA1F22D7C}" sibTransId="{8545795A-1B96-48F9-AADD-F45EE7D77FA5}"/>
    <dgm:cxn modelId="{B3B331F7-EC70-4F25-A344-58DA2D8817DF}" type="presOf" srcId="{36CC6FC7-E6D7-45A1-BF30-6B3248DE53D3}" destId="{28074F2C-D5C2-4051-8806-1614A1B60B2C}" srcOrd="0" destOrd="0" presId="urn:microsoft.com/office/officeart/2005/8/layout/list1"/>
    <dgm:cxn modelId="{8ED6CC34-6FEF-4E08-9373-DA3123B1B2BC}" type="presParOf" srcId="{E06467CA-2AF4-4493-A0A1-CFA31A54489C}" destId="{F68FA776-8D0E-413C-B8C9-C4158CECD1C6}" srcOrd="0" destOrd="0" presId="urn:microsoft.com/office/officeart/2005/8/layout/list1"/>
    <dgm:cxn modelId="{47737A4D-7D82-469E-ADBD-94F680AC72D7}" type="presParOf" srcId="{F68FA776-8D0E-413C-B8C9-C4158CECD1C6}" destId="{80D4F348-B210-44BB-9521-B85D6FA6AFB8}" srcOrd="0" destOrd="0" presId="urn:microsoft.com/office/officeart/2005/8/layout/list1"/>
    <dgm:cxn modelId="{292D1867-1D72-4743-910F-EC25E29CFA64}" type="presParOf" srcId="{F68FA776-8D0E-413C-B8C9-C4158CECD1C6}" destId="{D24A75FD-6E89-4B98-BAD4-3DDD8CCE4A0E}" srcOrd="1" destOrd="0" presId="urn:microsoft.com/office/officeart/2005/8/layout/list1"/>
    <dgm:cxn modelId="{C9496E2C-8A0B-4F6B-BAA5-023A21B12E27}" type="presParOf" srcId="{E06467CA-2AF4-4493-A0A1-CFA31A54489C}" destId="{D4904D40-EA3F-497D-AAB0-E0D07E4F9CB4}" srcOrd="1" destOrd="0" presId="urn:microsoft.com/office/officeart/2005/8/layout/list1"/>
    <dgm:cxn modelId="{D0EFDF7E-13C0-4007-B4A8-819CFDC2891C}" type="presParOf" srcId="{E06467CA-2AF4-4493-A0A1-CFA31A54489C}" destId="{ED5D75E4-1738-4012-A9F6-5FA2B5BA4FBF}" srcOrd="2" destOrd="0" presId="urn:microsoft.com/office/officeart/2005/8/layout/list1"/>
    <dgm:cxn modelId="{F3C8DE5D-876F-455D-BC5F-663861B2FB34}" type="presParOf" srcId="{E06467CA-2AF4-4493-A0A1-CFA31A54489C}" destId="{6D191165-1A52-47DF-993B-F82BB15D3244}" srcOrd="3" destOrd="0" presId="urn:microsoft.com/office/officeart/2005/8/layout/list1"/>
    <dgm:cxn modelId="{45739046-507E-4496-9661-23EA10FDC0AA}" type="presParOf" srcId="{E06467CA-2AF4-4493-A0A1-CFA31A54489C}" destId="{C4FBB43E-0917-4907-8268-331E03423E6B}" srcOrd="4" destOrd="0" presId="urn:microsoft.com/office/officeart/2005/8/layout/list1"/>
    <dgm:cxn modelId="{C5EEDDD8-E889-4160-BA32-F64CC05ECFCF}" type="presParOf" srcId="{C4FBB43E-0917-4907-8268-331E03423E6B}" destId="{E169E785-3739-4EF2-83D8-C19C4485AC26}" srcOrd="0" destOrd="0" presId="urn:microsoft.com/office/officeart/2005/8/layout/list1"/>
    <dgm:cxn modelId="{4CD1E998-95F4-469F-AD78-3228158C3E56}" type="presParOf" srcId="{C4FBB43E-0917-4907-8268-331E03423E6B}" destId="{857EB5E9-EA3E-4049-BD67-ACC3EA63A032}" srcOrd="1" destOrd="0" presId="urn:microsoft.com/office/officeart/2005/8/layout/list1"/>
    <dgm:cxn modelId="{5B630FDF-049E-4D58-983E-A08103285E91}" type="presParOf" srcId="{E06467CA-2AF4-4493-A0A1-CFA31A54489C}" destId="{917154CF-4E64-4C6A-9437-B32125E5FB4B}" srcOrd="5" destOrd="0" presId="urn:microsoft.com/office/officeart/2005/8/layout/list1"/>
    <dgm:cxn modelId="{4C527891-C823-428D-B066-09EF75D8C28B}" type="presParOf" srcId="{E06467CA-2AF4-4493-A0A1-CFA31A54489C}" destId="{F09CA327-7541-4DCD-9218-3E05CEA21C31}" srcOrd="6" destOrd="0" presId="urn:microsoft.com/office/officeart/2005/8/layout/list1"/>
    <dgm:cxn modelId="{064DEDBA-1B86-4D19-99B2-8652289CD3AC}" type="presParOf" srcId="{E06467CA-2AF4-4493-A0A1-CFA31A54489C}" destId="{403A4E7E-DA47-4B33-B419-2A473156CCAF}" srcOrd="7" destOrd="0" presId="urn:microsoft.com/office/officeart/2005/8/layout/list1"/>
    <dgm:cxn modelId="{3C91022F-3895-43F7-9754-C5953A87279A}" type="presParOf" srcId="{E06467CA-2AF4-4493-A0A1-CFA31A54489C}" destId="{198F1598-7DDF-43E1-9C50-B70BE625C563}" srcOrd="8" destOrd="0" presId="urn:microsoft.com/office/officeart/2005/8/layout/list1"/>
    <dgm:cxn modelId="{4C04563C-EDF7-4450-9690-C67FBD67993C}" type="presParOf" srcId="{198F1598-7DDF-43E1-9C50-B70BE625C563}" destId="{93C70F41-16A8-4B5B-BE72-ADD8AA8373E6}" srcOrd="0" destOrd="0" presId="urn:microsoft.com/office/officeart/2005/8/layout/list1"/>
    <dgm:cxn modelId="{8698025F-C138-40C5-B4D4-3D3C206D06CF}" type="presParOf" srcId="{198F1598-7DDF-43E1-9C50-B70BE625C563}" destId="{72A3A20D-2160-4CCE-BC5C-EE70D8EEFA96}" srcOrd="1" destOrd="0" presId="urn:microsoft.com/office/officeart/2005/8/layout/list1"/>
    <dgm:cxn modelId="{871C4D80-7BAC-442F-AF02-BEC2AAE9CFCB}" type="presParOf" srcId="{E06467CA-2AF4-4493-A0A1-CFA31A54489C}" destId="{00020B5D-58A6-4A2A-B753-360D07DB6BDC}" srcOrd="9" destOrd="0" presId="urn:microsoft.com/office/officeart/2005/8/layout/list1"/>
    <dgm:cxn modelId="{8B90FA72-6A3E-4F53-8242-D96CAF2AD5E3}" type="presParOf" srcId="{E06467CA-2AF4-4493-A0A1-CFA31A54489C}" destId="{6D0EE6B0-258C-4768-87CB-BCB40DBB1754}" srcOrd="10" destOrd="0" presId="urn:microsoft.com/office/officeart/2005/8/layout/list1"/>
    <dgm:cxn modelId="{BED44630-949F-4375-96F0-65253874A699}" type="presParOf" srcId="{E06467CA-2AF4-4493-A0A1-CFA31A54489C}" destId="{1650039C-C4D0-4142-B522-C32D6F866BE4}" srcOrd="11" destOrd="0" presId="urn:microsoft.com/office/officeart/2005/8/layout/list1"/>
    <dgm:cxn modelId="{2B199735-6D1A-4845-BBFC-892C233AD8C9}" type="presParOf" srcId="{E06467CA-2AF4-4493-A0A1-CFA31A54489C}" destId="{89453BD9-FC7C-4843-897E-8176F1FFBA05}" srcOrd="12" destOrd="0" presId="urn:microsoft.com/office/officeart/2005/8/layout/list1"/>
    <dgm:cxn modelId="{C15AE776-B730-4C6E-87B5-7B41786641AF}" type="presParOf" srcId="{89453BD9-FC7C-4843-897E-8176F1FFBA05}" destId="{8CE6BD10-E43F-4EC6-9BE3-92860B1F3511}" srcOrd="0" destOrd="0" presId="urn:microsoft.com/office/officeart/2005/8/layout/list1"/>
    <dgm:cxn modelId="{2ABAA555-F1DE-4F83-B37F-AB9A22405548}" type="presParOf" srcId="{89453BD9-FC7C-4843-897E-8176F1FFBA05}" destId="{F6FDE194-BF44-4AB3-83CE-053406EDD9A3}" srcOrd="1" destOrd="0" presId="urn:microsoft.com/office/officeart/2005/8/layout/list1"/>
    <dgm:cxn modelId="{980A8E7F-03C4-4D33-B6CC-F3EF2BBB12AE}" type="presParOf" srcId="{E06467CA-2AF4-4493-A0A1-CFA31A54489C}" destId="{9AF8088A-A22C-469A-B5C3-B9221E7CE87C}" srcOrd="13" destOrd="0" presId="urn:microsoft.com/office/officeart/2005/8/layout/list1"/>
    <dgm:cxn modelId="{08B4B3E0-ADAB-4BA8-AA2C-C3E2A759A449}" type="presParOf" srcId="{E06467CA-2AF4-4493-A0A1-CFA31A54489C}" destId="{F3B5B972-228F-4D56-B2A5-6A147AEC074D}" srcOrd="14" destOrd="0" presId="urn:microsoft.com/office/officeart/2005/8/layout/list1"/>
    <dgm:cxn modelId="{E1D9852F-9564-4CD5-B46F-B1A3827D506E}" type="presParOf" srcId="{E06467CA-2AF4-4493-A0A1-CFA31A54489C}" destId="{6322D0CF-8845-4B97-B592-7E11DFF1C570}" srcOrd="15" destOrd="0" presId="urn:microsoft.com/office/officeart/2005/8/layout/list1"/>
    <dgm:cxn modelId="{5C350B63-3F0C-4B8D-80AC-BC14CE7E5E31}" type="presParOf" srcId="{E06467CA-2AF4-4493-A0A1-CFA31A54489C}" destId="{5F1C31D7-59D5-4DD1-8262-B55C06AD52B0}" srcOrd="16" destOrd="0" presId="urn:microsoft.com/office/officeart/2005/8/layout/list1"/>
    <dgm:cxn modelId="{70C3D950-E9EB-4C19-82D6-EA32343570DB}" type="presParOf" srcId="{5F1C31D7-59D5-4DD1-8262-B55C06AD52B0}" destId="{28074F2C-D5C2-4051-8806-1614A1B60B2C}" srcOrd="0" destOrd="0" presId="urn:microsoft.com/office/officeart/2005/8/layout/list1"/>
    <dgm:cxn modelId="{E00771A7-D8D0-4F52-9B7F-44A0FCD4C4C7}" type="presParOf" srcId="{5F1C31D7-59D5-4DD1-8262-B55C06AD52B0}" destId="{12890436-28F4-40A2-9411-256ACE7D9ABC}" srcOrd="1" destOrd="0" presId="urn:microsoft.com/office/officeart/2005/8/layout/list1"/>
    <dgm:cxn modelId="{1A729B9A-F942-4826-A5A4-A893EC514365}" type="presParOf" srcId="{E06467CA-2AF4-4493-A0A1-CFA31A54489C}" destId="{ECA80E1A-E432-4228-8CC3-5EA8ADE77F47}" srcOrd="17" destOrd="0" presId="urn:microsoft.com/office/officeart/2005/8/layout/list1"/>
    <dgm:cxn modelId="{EC07793F-528B-4C4B-8F79-847F2C7D4FBA}" type="presParOf" srcId="{E06467CA-2AF4-4493-A0A1-CFA31A54489C}" destId="{8A37A042-044C-4CA3-A317-916E8E272C5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1F8A0-27C6-4CCD-8117-036843B21C95}">
      <dsp:nvSpPr>
        <dsp:cNvPr id="0" name=""/>
        <dsp:cNvSpPr/>
      </dsp:nvSpPr>
      <dsp:spPr>
        <a:xfrm>
          <a:off x="1513215" y="1040868"/>
          <a:ext cx="5184297" cy="957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Global LEI Foundation</a:t>
          </a:r>
          <a:endParaRPr lang="en-GB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72438" y="1181145"/>
        <a:ext cx="3665851" cy="677317"/>
      </dsp:txXfrm>
    </dsp:sp>
    <dsp:sp modelId="{90D320F9-6D56-4D93-869B-CE5AFCEE021B}">
      <dsp:nvSpPr>
        <dsp:cNvPr id="0" name=""/>
        <dsp:cNvSpPr/>
      </dsp:nvSpPr>
      <dsp:spPr>
        <a:xfrm rot="9226477">
          <a:off x="1241303" y="2144694"/>
          <a:ext cx="1952298" cy="610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A4CDD-F64B-47CA-93E0-22C6F69A98C6}">
      <dsp:nvSpPr>
        <dsp:cNvPr id="0" name=""/>
        <dsp:cNvSpPr/>
      </dsp:nvSpPr>
      <dsp:spPr>
        <a:xfrm>
          <a:off x="153704" y="2651328"/>
          <a:ext cx="2376162" cy="45969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LEI Issuer</a:t>
          </a:r>
        </a:p>
      </dsp:txBody>
      <dsp:txXfrm>
        <a:off x="167168" y="2664792"/>
        <a:ext cx="2349234" cy="432763"/>
      </dsp:txXfrm>
    </dsp:sp>
    <dsp:sp modelId="{0FF4B119-E99E-46AB-B829-CD97D6BBD865}">
      <dsp:nvSpPr>
        <dsp:cNvPr id="0" name=""/>
        <dsp:cNvSpPr/>
      </dsp:nvSpPr>
      <dsp:spPr>
        <a:xfrm rot="5400035">
          <a:off x="3542086" y="2322456"/>
          <a:ext cx="1126533" cy="610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F0097-C1AF-4EBB-B832-7A02DE7E2FEB}">
      <dsp:nvSpPr>
        <dsp:cNvPr id="0" name=""/>
        <dsp:cNvSpPr/>
      </dsp:nvSpPr>
      <dsp:spPr>
        <a:xfrm>
          <a:off x="2876217" y="2980382"/>
          <a:ext cx="2458259" cy="42091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LEI Issuer</a:t>
          </a:r>
          <a:endParaRPr lang="en-GB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88545" y="2992710"/>
        <a:ext cx="2433603" cy="396257"/>
      </dsp:txXfrm>
    </dsp:sp>
    <dsp:sp modelId="{BBA6B86F-279C-4D1E-ABB7-55B7BC8119BF}">
      <dsp:nvSpPr>
        <dsp:cNvPr id="0" name=""/>
        <dsp:cNvSpPr/>
      </dsp:nvSpPr>
      <dsp:spPr>
        <a:xfrm rot="1794005">
          <a:off x="4878051" y="2165391"/>
          <a:ext cx="1944471" cy="610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DD224-C84C-4789-82AC-41C82A6FCCFB}">
      <dsp:nvSpPr>
        <dsp:cNvPr id="0" name=""/>
        <dsp:cNvSpPr/>
      </dsp:nvSpPr>
      <dsp:spPr>
        <a:xfrm>
          <a:off x="5560675" y="2790367"/>
          <a:ext cx="2242827" cy="422248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LEI Issuer</a:t>
          </a:r>
          <a:endParaRPr lang="en-GB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73042" y="2802734"/>
        <a:ext cx="2218093" cy="397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D75E4-1738-4012-A9F6-5FA2B5BA4FBF}">
      <dsp:nvSpPr>
        <dsp:cNvPr id="0" name=""/>
        <dsp:cNvSpPr/>
      </dsp:nvSpPr>
      <dsp:spPr>
        <a:xfrm>
          <a:off x="0" y="297822"/>
          <a:ext cx="82176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A75FD-6E89-4B98-BAD4-3DDD8CCE4A0E}">
      <dsp:nvSpPr>
        <dsp:cNvPr id="0" name=""/>
        <dsp:cNvSpPr/>
      </dsp:nvSpPr>
      <dsp:spPr>
        <a:xfrm>
          <a:off x="410884" y="22519"/>
          <a:ext cx="575237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6" tIns="0" rIns="21742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www.swift.com/lei</a:t>
          </a:r>
          <a:endParaRPr lang="en-GB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6823" y="48458"/>
        <a:ext cx="5700500" cy="479482"/>
      </dsp:txXfrm>
    </dsp:sp>
    <dsp:sp modelId="{F09CA327-7541-4DCD-9218-3E05CEA21C31}">
      <dsp:nvSpPr>
        <dsp:cNvPr id="0" name=""/>
        <dsp:cNvSpPr/>
      </dsp:nvSpPr>
      <dsp:spPr>
        <a:xfrm>
          <a:off x="0" y="1114302"/>
          <a:ext cx="82176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EB5E9-EA3E-4049-BD67-ACC3EA63A032}">
      <dsp:nvSpPr>
        <dsp:cNvPr id="0" name=""/>
        <dsp:cNvSpPr/>
      </dsp:nvSpPr>
      <dsp:spPr>
        <a:xfrm>
          <a:off x="410884" y="848622"/>
          <a:ext cx="575237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6" tIns="0" rIns="21742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>
              <a:latin typeface="Calibri" panose="020F0502020204030204" pitchFamily="34" charset="0"/>
              <a:cs typeface="Calibri" panose="020F0502020204030204" pitchFamily="34" charset="0"/>
            </a:rPr>
            <a:t>swiftref.swift.com/bic-lei-directory</a:t>
          </a:r>
          <a:endParaRPr lang="en-GB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6823" y="874561"/>
        <a:ext cx="5700500" cy="479482"/>
      </dsp:txXfrm>
    </dsp:sp>
    <dsp:sp modelId="{6D0EE6B0-258C-4768-87CB-BCB40DBB1754}">
      <dsp:nvSpPr>
        <dsp:cNvPr id="0" name=""/>
        <dsp:cNvSpPr/>
      </dsp:nvSpPr>
      <dsp:spPr>
        <a:xfrm>
          <a:off x="0" y="1930782"/>
          <a:ext cx="82176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3A20D-2160-4CCE-BC5C-EE70D8EEFA96}">
      <dsp:nvSpPr>
        <dsp:cNvPr id="0" name=""/>
        <dsp:cNvSpPr/>
      </dsp:nvSpPr>
      <dsp:spPr>
        <a:xfrm>
          <a:off x="410884" y="1665102"/>
          <a:ext cx="575237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6" tIns="0" rIns="21742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www.gmeiutility.org</a:t>
          </a:r>
          <a:endParaRPr lang="en-GB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6823" y="1691041"/>
        <a:ext cx="5700500" cy="479482"/>
      </dsp:txXfrm>
    </dsp:sp>
    <dsp:sp modelId="{F3B5B972-228F-4D56-B2A5-6A147AEC074D}">
      <dsp:nvSpPr>
        <dsp:cNvPr id="0" name=""/>
        <dsp:cNvSpPr/>
      </dsp:nvSpPr>
      <dsp:spPr>
        <a:xfrm>
          <a:off x="0" y="2747262"/>
          <a:ext cx="82176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DE194-BF44-4AB3-83CE-053406EDD9A3}">
      <dsp:nvSpPr>
        <dsp:cNvPr id="0" name=""/>
        <dsp:cNvSpPr/>
      </dsp:nvSpPr>
      <dsp:spPr>
        <a:xfrm>
          <a:off x="410884" y="2481582"/>
          <a:ext cx="575237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6" tIns="0" rIns="21742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www.gleif.org</a:t>
          </a:r>
          <a:endParaRPr lang="en-GB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6823" y="2507521"/>
        <a:ext cx="5700500" cy="479482"/>
      </dsp:txXfrm>
    </dsp:sp>
    <dsp:sp modelId="{8A37A042-044C-4CA3-A317-916E8E272C5D}">
      <dsp:nvSpPr>
        <dsp:cNvPr id="0" name=""/>
        <dsp:cNvSpPr/>
      </dsp:nvSpPr>
      <dsp:spPr>
        <a:xfrm>
          <a:off x="0" y="3563742"/>
          <a:ext cx="82176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90436-28F4-40A2-9411-256ACE7D9ABC}">
      <dsp:nvSpPr>
        <dsp:cNvPr id="0" name=""/>
        <dsp:cNvSpPr/>
      </dsp:nvSpPr>
      <dsp:spPr>
        <a:xfrm>
          <a:off x="410884" y="3298062"/>
          <a:ext cx="575237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6" tIns="0" rIns="21742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www.leiroc.org</a:t>
          </a:r>
          <a:endParaRPr lang="en-GB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6823" y="3324001"/>
        <a:ext cx="5700500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01696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t" anchorCtr="0" compatLnSpc="1">
            <a:prstTxWarp prst="textNoShape">
              <a:avLst/>
            </a:prstTxWarp>
          </a:bodyPr>
          <a:lstStyle>
            <a:lvl1pPr defTabSz="1386586">
              <a:defRPr sz="19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944" y="0"/>
            <a:ext cx="4301695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t" anchorCtr="0" compatLnSpc="1">
            <a:prstTxWarp prst="textNoShape">
              <a:avLst/>
            </a:prstTxWarp>
          </a:bodyPr>
          <a:lstStyle>
            <a:lvl1pPr algn="r" defTabSz="1386586">
              <a:defRPr sz="19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13637975"/>
            <a:ext cx="4301696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b" anchorCtr="0" compatLnSpc="1">
            <a:prstTxWarp prst="textNoShape">
              <a:avLst/>
            </a:prstTxWarp>
          </a:bodyPr>
          <a:lstStyle>
            <a:lvl1pPr defTabSz="1386586">
              <a:defRPr sz="19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799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01696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t" anchorCtr="0" compatLnSpc="1">
            <a:prstTxWarp prst="textNoShape">
              <a:avLst/>
            </a:prstTxWarp>
          </a:bodyPr>
          <a:lstStyle>
            <a:lvl1pPr defTabSz="1386586">
              <a:defRPr sz="19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944" y="0"/>
            <a:ext cx="4301695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t" anchorCtr="0" compatLnSpc="1">
            <a:prstTxWarp prst="textNoShape">
              <a:avLst/>
            </a:prstTxWarp>
          </a:bodyPr>
          <a:lstStyle>
            <a:lvl1pPr algn="r" defTabSz="1386586">
              <a:defRPr sz="19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7088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249" y="6818989"/>
            <a:ext cx="7280145" cy="646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13637975"/>
            <a:ext cx="4301696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b" anchorCtr="0" compatLnSpc="1">
            <a:prstTxWarp prst="textNoShape">
              <a:avLst/>
            </a:prstTxWarp>
          </a:bodyPr>
          <a:lstStyle>
            <a:lvl1pPr defTabSz="1386586">
              <a:defRPr sz="19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944" y="13637975"/>
            <a:ext cx="4301695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37" tIns="69367" rIns="138737" bIns="69367" numCol="1" anchor="b" anchorCtr="0" compatLnSpc="1">
            <a:prstTxWarp prst="textNoShape">
              <a:avLst/>
            </a:prstTxWarp>
          </a:bodyPr>
          <a:lstStyle>
            <a:lvl1pPr algn="r" defTabSz="1386586">
              <a:defRPr sz="1900">
                <a:latin typeface="Times New Roman" pitchFamily="18" charset="0"/>
              </a:defRPr>
            </a:lvl1pPr>
          </a:lstStyle>
          <a:p>
            <a:fld id="{CF25249E-1E51-4E7D-A7EE-849F86720824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56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8179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16358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24537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3271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40895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074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253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432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4603F-FB5E-4FDA-B2AA-DEF9E6C14149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1076325"/>
            <a:ext cx="7177088" cy="5383213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076325"/>
            <a:ext cx="7177088" cy="5383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5249E-1E51-4E7D-A7EE-849F86720824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5249E-1E51-4E7D-A7EE-849F8672082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82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ClientOrEvent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7"/>
            <a:ext cx="6400800" cy="1046163"/>
          </a:xfrm>
        </p:spPr>
        <p:txBody>
          <a:bodyPr/>
          <a:lstStyle>
            <a:lvl1pPr marL="0" indent="0">
              <a:buFontTx/>
              <a:buNone/>
              <a:defRPr sz="29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Title"/>
          <p:cNvSpPr>
            <a:spLocks noGrp="1" noChangeArrowheads="1"/>
          </p:cNvSpPr>
          <p:nvPr>
            <p:ph type="ctrTitle"/>
          </p:nvPr>
        </p:nvSpPr>
        <p:spPr>
          <a:xfrm>
            <a:off x="1828800" y="2617789"/>
            <a:ext cx="6402388" cy="81121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SpeakerAndDate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2" y="4506913"/>
            <a:ext cx="4176713" cy="360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GB" dirty="0"/>
          </a:p>
        </p:txBody>
      </p:sp>
      <p:grpSp>
        <p:nvGrpSpPr>
          <p:cNvPr id="73740" name="Group 12"/>
          <p:cNvGrpSpPr>
            <a:grpSpLocks/>
          </p:cNvGrpSpPr>
          <p:nvPr/>
        </p:nvGrpSpPr>
        <p:grpSpPr bwMode="auto">
          <a:xfrm>
            <a:off x="2" y="0"/>
            <a:ext cx="9147175" cy="1828800"/>
            <a:chOff x="0" y="1280"/>
            <a:chExt cx="5762" cy="1144"/>
          </a:xfrm>
        </p:grpSpPr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0" y="1544"/>
              <a:ext cx="5762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grpSp>
          <p:nvGrpSpPr>
            <p:cNvPr id="73743" name="Group 15"/>
            <p:cNvGrpSpPr>
              <a:grpSpLocks/>
            </p:cNvGrpSpPr>
            <p:nvPr/>
          </p:nvGrpSpPr>
          <p:grpSpPr bwMode="auto">
            <a:xfrm>
              <a:off x="0" y="1368"/>
              <a:ext cx="5762" cy="88"/>
              <a:chOff x="0" y="1369"/>
              <a:chExt cx="5762" cy="89"/>
            </a:xfrm>
          </p:grpSpPr>
          <p:sp>
            <p:nvSpPr>
              <p:cNvPr id="73744" name="Rectangle 16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45" name="Rectangle 17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47" name="Group 19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51" name="Group 23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73752" name="Rectangle 24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53" name="Rectangle 25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54" name="Group 26"/>
            <p:cNvGrpSpPr>
              <a:grpSpLocks/>
            </p:cNvGrpSpPr>
            <p:nvPr/>
          </p:nvGrpSpPr>
          <p:grpSpPr bwMode="auto">
            <a:xfrm>
              <a:off x="0" y="1808"/>
              <a:ext cx="5762" cy="88"/>
              <a:chOff x="0" y="1812"/>
              <a:chExt cx="5762" cy="89"/>
            </a:xfrm>
          </p:grpSpPr>
          <p:sp>
            <p:nvSpPr>
              <p:cNvPr id="73755" name="Rectangle 27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56" name="Rectangle 28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57" name="Rectangle 29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9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58" name="Group 30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73759" name="Rectangle 31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62" name="Group 34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64" name="Rectangle 36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65" name="Group 37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73766" name="Rectangle 38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67" name="Rectangle 39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68" name="Rectangle 40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69" name="Group 41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73770" name="Rectangle 42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3772" name="Group 44"/>
            <p:cNvGrpSpPr>
              <a:grpSpLocks/>
            </p:cNvGrpSpPr>
            <p:nvPr/>
          </p:nvGrpSpPr>
          <p:grpSpPr bwMode="auto">
            <a:xfrm>
              <a:off x="0" y="2072"/>
              <a:ext cx="5756" cy="88"/>
              <a:chOff x="0" y="2077"/>
              <a:chExt cx="5756" cy="88"/>
            </a:xfrm>
          </p:grpSpPr>
          <p:sp>
            <p:nvSpPr>
              <p:cNvPr id="73773" name="Rectangle 45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8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8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75" name="Rectangle 47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76" name="Rectangle 48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8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  <p:grpSp>
          <p:nvGrpSpPr>
            <p:cNvPr id="73777" name="Group 49"/>
            <p:cNvGrpSpPr>
              <a:grpSpLocks/>
            </p:cNvGrpSpPr>
            <p:nvPr/>
          </p:nvGrpSpPr>
          <p:grpSpPr bwMode="auto">
            <a:xfrm>
              <a:off x="0" y="2248"/>
              <a:ext cx="5762" cy="88"/>
              <a:chOff x="0" y="2255"/>
              <a:chExt cx="5762" cy="89"/>
            </a:xfrm>
          </p:grpSpPr>
          <p:sp>
            <p:nvSpPr>
              <p:cNvPr id="73778" name="Rectangle 50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79" name="Rectangle 51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9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3780" name="Group 52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73781" name="Rectangle 53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82" name="Rectangle 54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  <p:sp>
            <p:nvSpPr>
              <p:cNvPr id="73783" name="Rectangle 55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 dirty="0"/>
              </a:p>
            </p:txBody>
          </p:sp>
        </p:grpSp>
      </p:grpSp>
      <p:pic>
        <p:nvPicPr>
          <p:cNvPr id="73786" name="Picture 58" descr="SWIFT_Logo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5" y="264319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66B30-5966-4269-94BA-8EC2DAD55E8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822E1-22CC-48CA-B4BE-758D536E3A6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81636" tIns="40818" rIns="81636" bIns="4081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81636" tIns="40818" rIns="81636" bIns="4081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81636" tIns="40818" rIns="81636" bIns="40818"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81636" tIns="40818" rIns="81636" bIns="40818" anchor="b"/>
          <a:lstStyle>
            <a:lvl1pPr marL="0" indent="0">
              <a:buNone/>
              <a:defRPr sz="1800"/>
            </a:lvl1pPr>
            <a:lvl2pPr marL="408179" indent="0">
              <a:buNone/>
              <a:defRPr sz="1600"/>
            </a:lvl2pPr>
            <a:lvl3pPr marL="816358" indent="0">
              <a:buNone/>
              <a:defRPr sz="1400"/>
            </a:lvl3pPr>
            <a:lvl4pPr marL="1224537" indent="0">
              <a:buNone/>
              <a:defRPr sz="1300"/>
            </a:lvl4pPr>
            <a:lvl5pPr marL="1632716" indent="0">
              <a:buNone/>
              <a:defRPr sz="1300"/>
            </a:lvl5pPr>
            <a:lvl6pPr marL="2040895" indent="0">
              <a:buNone/>
              <a:defRPr sz="1300"/>
            </a:lvl6pPr>
            <a:lvl7pPr marL="2449074" indent="0">
              <a:buNone/>
              <a:defRPr sz="1300"/>
            </a:lvl7pPr>
            <a:lvl8pPr marL="2857253" indent="0">
              <a:buNone/>
              <a:defRPr sz="1300"/>
            </a:lvl8pPr>
            <a:lvl9pPr marL="326543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81636" tIns="40818" rIns="81636" bIns="4081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81636" tIns="40818" rIns="81636" bIns="40818"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81636" tIns="40818" rIns="81636" bIns="40818"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81636" tIns="40818" rIns="81636" bIns="4081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lIns="81636" tIns="40818" rIns="81636" bIns="40818"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81636" tIns="40818" rIns="81636" bIns="40818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lIns="81636" tIns="40818" rIns="81636" bIns="40818"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lIns="81636" tIns="40818" rIns="81636" bIns="40818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81636" tIns="40818" rIns="81636" bIns="4081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lIns="81636" tIns="40818" rIns="81636" bIns="40818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 lIns="81636" tIns="40818" rIns="81636" bIns="40818"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 lIns="81636" tIns="40818" rIns="81636" bIns="40818"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889F7-7963-4A16-ADF8-FEE4D97DC54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7"/>
          </a:xfrm>
          <a:prstGeom prst="rect">
            <a:avLst/>
          </a:prstGeom>
        </p:spPr>
        <p:txBody>
          <a:bodyPr lIns="81636" tIns="40818" rIns="81636" bIns="40818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81636" tIns="40818" rIns="81636" bIns="40818"/>
          <a:lstStyle>
            <a:lvl1pPr marL="0" indent="0">
              <a:buNone/>
              <a:defRPr sz="2900"/>
            </a:lvl1pPr>
            <a:lvl2pPr marL="408179" indent="0">
              <a:buNone/>
              <a:defRPr sz="2500"/>
            </a:lvl2pPr>
            <a:lvl3pPr marL="816358" indent="0">
              <a:buNone/>
              <a:defRPr sz="2200"/>
            </a:lvl3pPr>
            <a:lvl4pPr marL="1224537" indent="0">
              <a:buNone/>
              <a:defRPr sz="1800"/>
            </a:lvl4pPr>
            <a:lvl5pPr marL="1632716" indent="0">
              <a:buNone/>
              <a:defRPr sz="1800"/>
            </a:lvl5pPr>
            <a:lvl6pPr marL="2040895" indent="0">
              <a:buNone/>
              <a:defRPr sz="1800"/>
            </a:lvl6pPr>
            <a:lvl7pPr marL="2449074" indent="0">
              <a:buNone/>
              <a:defRPr sz="1800"/>
            </a:lvl7pPr>
            <a:lvl8pPr marL="2857253" indent="0">
              <a:buNone/>
              <a:defRPr sz="1800"/>
            </a:lvl8pPr>
            <a:lvl9pPr marL="3265432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 lIns="81636" tIns="40818" rIns="81636" bIns="40818"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81636" tIns="40818" rIns="81636" bIns="4081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81636" tIns="40818" rIns="81636" bIns="4081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 lIns="81636" tIns="40818" rIns="81636" bIns="4081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 lIns="81636" tIns="40818" rIns="81636" bIns="4081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7"/>
            <a:ext cx="6400800" cy="1046163"/>
          </a:xfrm>
        </p:spPr>
        <p:txBody>
          <a:bodyPr/>
          <a:lstStyle>
            <a:lvl1pPr marL="0" indent="0">
              <a:buFontTx/>
              <a:buNone/>
              <a:defRPr sz="29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9"/>
            <a:ext cx="6402388" cy="81121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2" y="4506913"/>
            <a:ext cx="4176713" cy="360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GB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2" y="2628902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BF1FF9-678F-4BE2-A5B3-5B1888CD6BD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79" indent="0">
              <a:buNone/>
              <a:defRPr sz="1600"/>
            </a:lvl2pPr>
            <a:lvl3pPr marL="816358" indent="0">
              <a:buNone/>
              <a:defRPr sz="1400"/>
            </a:lvl3pPr>
            <a:lvl4pPr marL="1224537" indent="0">
              <a:buNone/>
              <a:defRPr sz="1300"/>
            </a:lvl4pPr>
            <a:lvl5pPr marL="1632716" indent="0">
              <a:buNone/>
              <a:defRPr sz="1300"/>
            </a:lvl5pPr>
            <a:lvl6pPr marL="2040895" indent="0">
              <a:buNone/>
              <a:defRPr sz="1300"/>
            </a:lvl6pPr>
            <a:lvl7pPr marL="2449074" indent="0">
              <a:buNone/>
              <a:defRPr sz="1300"/>
            </a:lvl7pPr>
            <a:lvl8pPr marL="2857253" indent="0">
              <a:buNone/>
              <a:defRPr sz="1300"/>
            </a:lvl8pPr>
            <a:lvl9pPr marL="326543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D1E44-FE49-4BE0-9E2D-CF1400F6DB4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30795D-BA14-4E85-98FE-1C4B03166F1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162C42-8833-4D8B-AC2F-E91C0AD647B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0DB194-1E54-4948-B749-2B0754730B8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A90721-FD3A-4FBF-BE89-77225C1C493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79" indent="0">
              <a:buNone/>
              <a:defRPr sz="1600"/>
            </a:lvl2pPr>
            <a:lvl3pPr marL="816358" indent="0">
              <a:buNone/>
              <a:defRPr sz="1400"/>
            </a:lvl3pPr>
            <a:lvl4pPr marL="1224537" indent="0">
              <a:buNone/>
              <a:defRPr sz="1300"/>
            </a:lvl4pPr>
            <a:lvl5pPr marL="1632716" indent="0">
              <a:buNone/>
              <a:defRPr sz="1300"/>
            </a:lvl5pPr>
            <a:lvl6pPr marL="2040895" indent="0">
              <a:buNone/>
              <a:defRPr sz="1300"/>
            </a:lvl6pPr>
            <a:lvl7pPr marL="2449074" indent="0">
              <a:buNone/>
              <a:defRPr sz="1300"/>
            </a:lvl7pPr>
            <a:lvl8pPr marL="2857253" indent="0">
              <a:buNone/>
              <a:defRPr sz="1300"/>
            </a:lvl8pPr>
            <a:lvl9pPr marL="326543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E00BC-2038-4A02-8E58-C064EC14C41D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55AD70-B9EF-4C09-884C-9B5A0B25A56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79" indent="0">
              <a:buNone/>
              <a:defRPr sz="2500"/>
            </a:lvl2pPr>
            <a:lvl3pPr marL="816358" indent="0">
              <a:buNone/>
              <a:defRPr sz="2200"/>
            </a:lvl3pPr>
            <a:lvl4pPr marL="1224537" indent="0">
              <a:buNone/>
              <a:defRPr sz="1800"/>
            </a:lvl4pPr>
            <a:lvl5pPr marL="1632716" indent="0">
              <a:buNone/>
              <a:defRPr sz="1800"/>
            </a:lvl5pPr>
            <a:lvl6pPr marL="2040895" indent="0">
              <a:buNone/>
              <a:defRPr sz="1800"/>
            </a:lvl6pPr>
            <a:lvl7pPr marL="2449074" indent="0">
              <a:buNone/>
              <a:defRPr sz="1800"/>
            </a:lvl7pPr>
            <a:lvl8pPr marL="2857253" indent="0">
              <a:buNone/>
              <a:defRPr sz="1800"/>
            </a:lvl8pPr>
            <a:lvl9pPr marL="3265432" indent="0">
              <a:buNone/>
              <a:defRPr sz="1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7DBF1E-8B96-475F-9F32-E98CD308326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9F38F0-2175-4976-85D9-0E887989CC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8E8ACA-526B-4D5D-8071-3667E32FB63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31977"/>
            <a:ext cx="7620000" cy="43402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EC44FAFE-AA21-4BD4-AF61-E88D785AF38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7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7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58BB71B6-21F7-4363-B3A4-526ABDD2321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ClientOrEvent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7"/>
            <a:ext cx="6400800" cy="1046163"/>
          </a:xfrm>
        </p:spPr>
        <p:txBody>
          <a:bodyPr/>
          <a:lstStyle>
            <a:lvl1pPr marL="0" indent="0">
              <a:buFontTx/>
              <a:buNone/>
              <a:defRPr sz="29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Title"/>
          <p:cNvSpPr>
            <a:spLocks noGrp="1" noChangeArrowheads="1"/>
          </p:cNvSpPr>
          <p:nvPr>
            <p:ph type="ctrTitle"/>
          </p:nvPr>
        </p:nvSpPr>
        <p:spPr>
          <a:xfrm>
            <a:off x="1828800" y="2617789"/>
            <a:ext cx="6402388" cy="81121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SpeakerAndDate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2" y="4506913"/>
            <a:ext cx="4176713" cy="360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" y="0"/>
            <a:ext cx="9147175" cy="1828800"/>
            <a:chOff x="0" y="1280"/>
            <a:chExt cx="5762" cy="1144"/>
          </a:xfrm>
        </p:grpSpPr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0" y="1544"/>
              <a:ext cx="5762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0" y="1368"/>
              <a:ext cx="5762" cy="88"/>
              <a:chOff x="0" y="1369"/>
              <a:chExt cx="5762" cy="89"/>
            </a:xfrm>
          </p:grpSpPr>
          <p:sp>
            <p:nvSpPr>
              <p:cNvPr id="73744" name="Rectangle 16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5" name="Rectangle 17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73752" name="Rectangle 24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3" name="Rectangle 25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0" y="1808"/>
              <a:ext cx="5762" cy="88"/>
              <a:chOff x="0" y="1812"/>
              <a:chExt cx="5762" cy="89"/>
            </a:xfrm>
          </p:grpSpPr>
          <p:sp>
            <p:nvSpPr>
              <p:cNvPr id="73755" name="Rectangle 27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6" name="Rectangle 28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7" name="Rectangle 29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9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73759" name="Rectangle 31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4" name="Rectangle 36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73766" name="Rectangle 38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7" name="Rectangle 39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8" name="Rectangle 40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73770" name="Rectangle 42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0" y="2072"/>
              <a:ext cx="5756" cy="88"/>
              <a:chOff x="0" y="2077"/>
              <a:chExt cx="5756" cy="88"/>
            </a:xfrm>
          </p:grpSpPr>
          <p:sp>
            <p:nvSpPr>
              <p:cNvPr id="73773" name="Rectangle 45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8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8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5" name="Rectangle 47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6" name="Rectangle 48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8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0" y="2248"/>
              <a:ext cx="5762" cy="88"/>
              <a:chOff x="0" y="2255"/>
              <a:chExt cx="5762" cy="89"/>
            </a:xfrm>
          </p:grpSpPr>
          <p:sp>
            <p:nvSpPr>
              <p:cNvPr id="73778" name="Rectangle 50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9" name="Rectangle 51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9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52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73781" name="Rectangle 53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82" name="Rectangle 54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83" name="Rectangle 55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73786" name="Picture 58" descr="SWIFT_Logo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5" y="264319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889F7-7963-4A16-ADF8-FEE4D97DC54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79" indent="0">
              <a:buNone/>
              <a:defRPr sz="1600"/>
            </a:lvl2pPr>
            <a:lvl3pPr marL="816358" indent="0">
              <a:buNone/>
              <a:defRPr sz="1400"/>
            </a:lvl3pPr>
            <a:lvl4pPr marL="1224537" indent="0">
              <a:buNone/>
              <a:defRPr sz="1300"/>
            </a:lvl4pPr>
            <a:lvl5pPr marL="1632716" indent="0">
              <a:buNone/>
              <a:defRPr sz="1300"/>
            </a:lvl5pPr>
            <a:lvl6pPr marL="2040895" indent="0">
              <a:buNone/>
              <a:defRPr sz="1300"/>
            </a:lvl6pPr>
            <a:lvl7pPr marL="2449074" indent="0">
              <a:buNone/>
              <a:defRPr sz="1300"/>
            </a:lvl7pPr>
            <a:lvl8pPr marL="2857253" indent="0">
              <a:buNone/>
              <a:defRPr sz="1300"/>
            </a:lvl8pPr>
            <a:lvl9pPr marL="326543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E00BC-2038-4A02-8E58-C064EC14C41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6451C-E0A2-4D88-BE0B-7867EA733F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6451C-E0A2-4D88-BE0B-7867EA733F3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62CFF-E97E-47F6-A255-759ED652DDA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D9202-4890-4E58-94BF-D2477459B59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16CF6-1E94-4A69-A3F5-3411A76B166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EDBA0-F73E-4B00-99E7-B08D0055A14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79" indent="0">
              <a:buNone/>
              <a:defRPr sz="2500"/>
            </a:lvl2pPr>
            <a:lvl3pPr marL="816358" indent="0">
              <a:buNone/>
              <a:defRPr sz="2200"/>
            </a:lvl3pPr>
            <a:lvl4pPr marL="1224537" indent="0">
              <a:buNone/>
              <a:defRPr sz="1800"/>
            </a:lvl4pPr>
            <a:lvl5pPr marL="1632716" indent="0">
              <a:buNone/>
              <a:defRPr sz="1800"/>
            </a:lvl5pPr>
            <a:lvl6pPr marL="2040895" indent="0">
              <a:buNone/>
              <a:defRPr sz="1800"/>
            </a:lvl6pPr>
            <a:lvl7pPr marL="2449074" indent="0">
              <a:buNone/>
              <a:defRPr sz="1800"/>
            </a:lvl7pPr>
            <a:lvl8pPr marL="2857253" indent="0">
              <a:buNone/>
              <a:defRPr sz="1800"/>
            </a:lvl8pPr>
            <a:lvl9pPr marL="3265432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FF1B4-0041-4B41-AC99-3E208969AD5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66B30-5966-4269-94BA-8EC2DAD55E8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822E1-22CC-48CA-B4BE-758D536E3A6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ClientOrEvent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7"/>
            <a:ext cx="6400800" cy="1046163"/>
          </a:xfrm>
        </p:spPr>
        <p:txBody>
          <a:bodyPr/>
          <a:lstStyle>
            <a:lvl1pPr marL="0" indent="0">
              <a:buFontTx/>
              <a:buNone/>
              <a:defRPr sz="29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Title"/>
          <p:cNvSpPr>
            <a:spLocks noGrp="1" noChangeArrowheads="1"/>
          </p:cNvSpPr>
          <p:nvPr>
            <p:ph type="ctrTitle"/>
          </p:nvPr>
        </p:nvSpPr>
        <p:spPr>
          <a:xfrm>
            <a:off x="1828800" y="2617789"/>
            <a:ext cx="6402388" cy="81121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SpeakerAndDate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2" y="4506913"/>
            <a:ext cx="4176713" cy="360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" y="0"/>
            <a:ext cx="9147175" cy="1828800"/>
            <a:chOff x="0" y="1280"/>
            <a:chExt cx="5762" cy="1144"/>
          </a:xfrm>
        </p:grpSpPr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0" y="1544"/>
              <a:ext cx="5762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0" y="1368"/>
              <a:ext cx="5762" cy="88"/>
              <a:chOff x="0" y="1369"/>
              <a:chExt cx="5762" cy="89"/>
            </a:xfrm>
          </p:grpSpPr>
          <p:sp>
            <p:nvSpPr>
              <p:cNvPr id="73744" name="Rectangle 16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5" name="Rectangle 17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73752" name="Rectangle 24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3" name="Rectangle 25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0" y="1808"/>
              <a:ext cx="5762" cy="88"/>
              <a:chOff x="0" y="1812"/>
              <a:chExt cx="5762" cy="89"/>
            </a:xfrm>
          </p:grpSpPr>
          <p:sp>
            <p:nvSpPr>
              <p:cNvPr id="73755" name="Rectangle 27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6" name="Rectangle 28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57" name="Rectangle 29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9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73759" name="Rectangle 31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4" name="Rectangle 36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73766" name="Rectangle 38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7" name="Rectangle 39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8" name="Rectangle 40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73770" name="Rectangle 42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0" y="2072"/>
              <a:ext cx="5756" cy="88"/>
              <a:chOff x="0" y="2077"/>
              <a:chExt cx="5756" cy="88"/>
            </a:xfrm>
          </p:grpSpPr>
          <p:sp>
            <p:nvSpPr>
              <p:cNvPr id="73773" name="Rectangle 45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8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8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5" name="Rectangle 47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6" name="Rectangle 48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8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0" y="2248"/>
              <a:ext cx="5762" cy="88"/>
              <a:chOff x="0" y="2255"/>
              <a:chExt cx="5762" cy="89"/>
            </a:xfrm>
          </p:grpSpPr>
          <p:sp>
            <p:nvSpPr>
              <p:cNvPr id="73778" name="Rectangle 50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9" name="Rectangle 51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9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52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73781" name="Rectangle 53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82" name="Rectangle 54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83" name="Rectangle 55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73786" name="Picture 58" descr="SWIFT_Logo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5" y="264319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889F7-7963-4A16-ADF8-FEE4D97DC54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79" indent="0">
              <a:buNone/>
              <a:defRPr sz="1600"/>
            </a:lvl2pPr>
            <a:lvl3pPr marL="816358" indent="0">
              <a:buNone/>
              <a:defRPr sz="1400"/>
            </a:lvl3pPr>
            <a:lvl4pPr marL="1224537" indent="0">
              <a:buNone/>
              <a:defRPr sz="1300"/>
            </a:lvl4pPr>
            <a:lvl5pPr marL="1632716" indent="0">
              <a:buNone/>
              <a:defRPr sz="1300"/>
            </a:lvl5pPr>
            <a:lvl6pPr marL="2040895" indent="0">
              <a:buNone/>
              <a:defRPr sz="1300"/>
            </a:lvl6pPr>
            <a:lvl7pPr marL="2449074" indent="0">
              <a:buNone/>
              <a:defRPr sz="1300"/>
            </a:lvl7pPr>
            <a:lvl8pPr marL="2857253" indent="0">
              <a:buNone/>
              <a:defRPr sz="1300"/>
            </a:lvl8pPr>
            <a:lvl9pPr marL="326543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E00BC-2038-4A02-8E58-C064EC14C41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62CFF-E97E-47F6-A255-759ED652DDA9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7"/>
            <a:ext cx="3733800" cy="434022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6451C-E0A2-4D88-BE0B-7867EA733F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62CFF-E97E-47F6-A255-759ED652DDA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D9202-4890-4E58-94BF-D2477459B59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16CF6-1E94-4A69-A3F5-3411A76B166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EDBA0-F73E-4B00-99E7-B08D0055A14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79" indent="0">
              <a:buNone/>
              <a:defRPr sz="2500"/>
            </a:lvl2pPr>
            <a:lvl3pPr marL="816358" indent="0">
              <a:buNone/>
              <a:defRPr sz="2200"/>
            </a:lvl3pPr>
            <a:lvl4pPr marL="1224537" indent="0">
              <a:buNone/>
              <a:defRPr sz="1800"/>
            </a:lvl4pPr>
            <a:lvl5pPr marL="1632716" indent="0">
              <a:buNone/>
              <a:defRPr sz="1800"/>
            </a:lvl5pPr>
            <a:lvl6pPr marL="2040895" indent="0">
              <a:buNone/>
              <a:defRPr sz="1800"/>
            </a:lvl6pPr>
            <a:lvl7pPr marL="2449074" indent="0">
              <a:buNone/>
              <a:defRPr sz="1800"/>
            </a:lvl7pPr>
            <a:lvl8pPr marL="2857253" indent="0">
              <a:buNone/>
              <a:defRPr sz="1800"/>
            </a:lvl8pPr>
            <a:lvl9pPr marL="3265432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FF1B4-0041-4B41-AC99-3E208969AD5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66B30-5966-4269-94BA-8EC2DAD55E8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822E1-22CC-48CA-B4BE-758D536E3A6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D9202-4890-4E58-94BF-D2477459B591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3"/>
          <p:cNvSpPr txBox="1">
            <a:spLocks/>
          </p:cNvSpPr>
          <p:nvPr userDrawn="1"/>
        </p:nvSpPr>
        <p:spPr bwMode="auto">
          <a:xfrm>
            <a:off x="990600" y="65563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81635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Board_Dec2010_NMG_Briefing_Material_V1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16CF6-1E94-4A69-A3F5-3411A76B166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 txBox="1">
            <a:spLocks/>
          </p:cNvSpPr>
          <p:nvPr userDrawn="1"/>
        </p:nvSpPr>
        <p:spPr bwMode="auto">
          <a:xfrm>
            <a:off x="990600" y="65563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81635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Board_Dec2010_NMG_Briefing_Material_V1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EDBA0-F73E-4B00-99E7-B08D0055A14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79" indent="0">
              <a:buNone/>
              <a:defRPr sz="2500"/>
            </a:lvl2pPr>
            <a:lvl3pPr marL="816358" indent="0">
              <a:buNone/>
              <a:defRPr sz="2200"/>
            </a:lvl3pPr>
            <a:lvl4pPr marL="1224537" indent="0">
              <a:buNone/>
              <a:defRPr sz="1800"/>
            </a:lvl4pPr>
            <a:lvl5pPr marL="1632716" indent="0">
              <a:buNone/>
              <a:defRPr sz="1800"/>
            </a:lvl5pPr>
            <a:lvl6pPr marL="2040895" indent="0">
              <a:buNone/>
              <a:defRPr sz="1800"/>
            </a:lvl6pPr>
            <a:lvl7pPr marL="2449074" indent="0">
              <a:buNone/>
              <a:defRPr sz="1800"/>
            </a:lvl7pPr>
            <a:lvl8pPr marL="2857253" indent="0">
              <a:buNone/>
              <a:defRPr sz="1800"/>
            </a:lvl8pPr>
            <a:lvl9pPr marL="3265432" indent="0">
              <a:buNone/>
              <a:defRPr sz="18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FF1B4-0041-4B41-AC99-3E208969AD5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7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85F488C0-0199-40CE-A787-9AB62DC83B21}" type="slidenum">
              <a:rPr lang="en-GB"/>
              <a:pPr/>
              <a:t>‹#›</a:t>
            </a:fld>
            <a:endParaRPr lang="en-GB" dirty="0"/>
          </a:p>
        </p:txBody>
      </p: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-3175" y="0"/>
            <a:ext cx="139700" cy="1828800"/>
            <a:chOff x="-2" y="2478"/>
            <a:chExt cx="653" cy="1152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2" y="2478"/>
              <a:ext cx="653" cy="89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-2" y="2744"/>
              <a:ext cx="653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-2" y="2567"/>
              <a:ext cx="653" cy="88"/>
            </a:xfrm>
            <a:prstGeom prst="rect">
              <a:avLst/>
            </a:prstGeom>
            <a:solidFill>
              <a:srgbClr val="FBBE97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-2" y="2832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-2" y="2921"/>
              <a:ext cx="653" cy="89"/>
            </a:xfrm>
            <a:prstGeom prst="rect">
              <a:avLst/>
            </a:prstGeom>
            <a:solidFill>
              <a:srgbClr val="0034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-2" y="3010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-2" y="3098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-2" y="3187"/>
              <a:ext cx="653" cy="89"/>
            </a:xfrm>
            <a:prstGeom prst="rect">
              <a:avLst/>
            </a:prstGeom>
            <a:solidFill>
              <a:srgbClr val="69369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-2" y="3364"/>
              <a:ext cx="653" cy="89"/>
            </a:xfrm>
            <a:prstGeom prst="rect">
              <a:avLst/>
            </a:prstGeom>
            <a:solidFill>
              <a:srgbClr val="ACD9F4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-2" y="3541"/>
              <a:ext cx="653" cy="89"/>
            </a:xfrm>
            <a:prstGeom prst="rect">
              <a:avLst/>
            </a:prstGeom>
            <a:solidFill>
              <a:srgbClr val="988980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-2" y="3276"/>
              <a:ext cx="653" cy="88"/>
            </a:xfrm>
            <a:prstGeom prst="rect">
              <a:avLst/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-2" y="3453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-2" y="2655"/>
              <a:ext cx="653" cy="89"/>
            </a:xfrm>
            <a:prstGeom prst="rect">
              <a:avLst/>
            </a:prstGeom>
            <a:solidFill>
              <a:srgbClr val="F2652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dirty="0"/>
            </a:p>
          </p:txBody>
        </p:sp>
      </p:grpSp>
      <p:pic>
        <p:nvPicPr>
          <p:cNvPr id="1081" name="Picture 57" descr="SWIFT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727" y="6386514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5pPr>
      <a:lvl6pPr marL="408179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6pPr>
      <a:lvl7pPr marL="816358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7pPr>
      <a:lvl8pPr marL="1224537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8pPr>
      <a:lvl9pPr marL="1632716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9pPr>
    </p:titleStyle>
    <p:bodyStyle>
      <a:lvl1pPr marL="206924" indent="-206924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398258" indent="-189917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</a:defRPr>
      </a:lvl2pPr>
      <a:lvl3pPr marL="562664" indent="-162988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000000"/>
          </a:solidFill>
          <a:latin typeface="+mn-lt"/>
        </a:defRPr>
      </a:lvl3pPr>
      <a:lvl4pPr marL="916986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4pPr>
      <a:lvl5pPr marL="1122492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5pPr>
      <a:lvl6pPr marL="1530671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6pPr>
      <a:lvl7pPr marL="1938850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7pPr>
      <a:lvl8pPr marL="2347029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8pPr>
      <a:lvl9pPr marL="2755208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9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8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37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16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5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74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53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32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5pPr>
      <a:lvl6pPr marL="408179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6pPr>
      <a:lvl7pPr marL="816358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7pPr>
      <a:lvl8pPr marL="1224537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8pPr>
      <a:lvl9pPr marL="1632716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pitchFamily="18" charset="0"/>
        </a:defRPr>
      </a:lvl9pPr>
    </p:titleStyle>
    <p:bodyStyle>
      <a:lvl1pPr marL="206924" indent="-206924" algn="l" rtl="0" fontAlgn="base">
        <a:spcBef>
          <a:spcPct val="20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98258" indent="-189917" algn="l" rtl="0" fontAlgn="base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562664" indent="-162988" algn="l" rtl="0" fontAlgn="base">
        <a:spcBef>
          <a:spcPct val="20000"/>
        </a:spcBef>
        <a:spcAft>
          <a:spcPct val="0"/>
        </a:spcAft>
        <a:defRPr sz="1800">
          <a:solidFill>
            <a:srgbClr val="000000"/>
          </a:solidFill>
          <a:latin typeface="+mn-lt"/>
        </a:defRPr>
      </a:lvl3pPr>
      <a:lvl4pPr marL="916986" indent="-204090" algn="l" rtl="0" fontAlgn="base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</a:defRPr>
      </a:lvl4pPr>
      <a:lvl5pPr marL="1122492" indent="-204090" algn="l" rtl="0" fontAlgn="base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n-lt"/>
        </a:defRPr>
      </a:lvl5pPr>
      <a:lvl6pPr marL="1530671" indent="-204090" algn="l" rtl="0" fontAlgn="base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n-lt"/>
        </a:defRPr>
      </a:lvl6pPr>
      <a:lvl7pPr marL="1938850" indent="-204090" algn="l" rtl="0" fontAlgn="base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n-lt"/>
        </a:defRPr>
      </a:lvl7pPr>
      <a:lvl8pPr marL="2347029" indent="-204090" algn="l" rtl="0" fontAlgn="base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n-lt"/>
        </a:defRPr>
      </a:lvl8pPr>
      <a:lvl9pPr marL="2755208" indent="-204090" algn="l" rtl="0" fontAlgn="base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9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8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37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16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5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74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53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32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7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pt-BR" smtClean="0">
                <a:solidFill>
                  <a:srgbClr val="000000"/>
                </a:solidFill>
                <a:latin typeface="Arial" pitchFamily="34" charset="0"/>
              </a:rPr>
              <a:t>LEI update - April 2015</a:t>
            </a:r>
            <a:endParaRPr lang="en-GB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97A15752-C933-4BFA-A51B-D03B37CD9F19}" type="slidenum">
              <a:rPr lang="en-GB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6" cstate="print"/>
          <a:srcRect t="10667"/>
          <a:stretch>
            <a:fillRect/>
          </a:stretch>
        </p:blipFill>
        <p:spPr bwMode="auto">
          <a:xfrm>
            <a:off x="542925" y="6381751"/>
            <a:ext cx="357188" cy="3190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5pPr>
      <a:lvl6pPr marL="408179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6pPr>
      <a:lvl7pPr marL="816358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7pPr>
      <a:lvl8pPr marL="1224537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8pPr>
      <a:lvl9pPr marL="1632716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9pPr>
    </p:titleStyle>
    <p:bodyStyle>
      <a:lvl1pPr marL="206924" indent="-206924" algn="l" rtl="0" fontAlgn="base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398258" indent="-189917" algn="l" rtl="0" fontAlgn="base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</a:defRPr>
      </a:lvl2pPr>
      <a:lvl3pPr marL="562664" indent="-162988" algn="l" rtl="0" fontAlgn="base">
        <a:spcBef>
          <a:spcPct val="20000"/>
        </a:spcBef>
        <a:spcAft>
          <a:spcPct val="0"/>
        </a:spcAft>
        <a:buChar char="•"/>
        <a:defRPr sz="1400">
          <a:solidFill>
            <a:srgbClr val="000000"/>
          </a:solidFill>
          <a:latin typeface="+mn-lt"/>
        </a:defRPr>
      </a:lvl3pPr>
      <a:lvl4pPr marL="916986" indent="-20409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4pPr>
      <a:lvl5pPr marL="1122492" indent="-20409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5pPr>
      <a:lvl6pPr marL="1530671" indent="-20409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6pPr>
      <a:lvl7pPr marL="1938850" indent="-20409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7pPr>
      <a:lvl8pPr marL="2347029" indent="-20409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8pPr>
      <a:lvl9pPr marL="2755208" indent="-20409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9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8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37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16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5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74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53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32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7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85F488C0-0199-40CE-A787-9AB62DC83B2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-3175" y="0"/>
            <a:ext cx="139700" cy="1828800"/>
            <a:chOff x="-2" y="2478"/>
            <a:chExt cx="653" cy="1152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2" y="2478"/>
              <a:ext cx="653" cy="89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-2" y="2744"/>
              <a:ext cx="653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-2" y="2567"/>
              <a:ext cx="653" cy="88"/>
            </a:xfrm>
            <a:prstGeom prst="rect">
              <a:avLst/>
            </a:prstGeom>
            <a:solidFill>
              <a:srgbClr val="FBBE97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-2" y="2832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-2" y="2921"/>
              <a:ext cx="653" cy="89"/>
            </a:xfrm>
            <a:prstGeom prst="rect">
              <a:avLst/>
            </a:prstGeom>
            <a:solidFill>
              <a:srgbClr val="0034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-2" y="3010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-2" y="3098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-2" y="3187"/>
              <a:ext cx="653" cy="89"/>
            </a:xfrm>
            <a:prstGeom prst="rect">
              <a:avLst/>
            </a:prstGeom>
            <a:solidFill>
              <a:srgbClr val="69369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-2" y="3364"/>
              <a:ext cx="653" cy="89"/>
            </a:xfrm>
            <a:prstGeom prst="rect">
              <a:avLst/>
            </a:prstGeom>
            <a:solidFill>
              <a:srgbClr val="ACD9F4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-2" y="3541"/>
              <a:ext cx="653" cy="89"/>
            </a:xfrm>
            <a:prstGeom prst="rect">
              <a:avLst/>
            </a:prstGeom>
            <a:solidFill>
              <a:srgbClr val="988980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-2" y="3276"/>
              <a:ext cx="653" cy="88"/>
            </a:xfrm>
            <a:prstGeom prst="rect">
              <a:avLst/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-2" y="3453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-2" y="2655"/>
              <a:ext cx="653" cy="89"/>
            </a:xfrm>
            <a:prstGeom prst="rect">
              <a:avLst/>
            </a:prstGeom>
            <a:solidFill>
              <a:srgbClr val="F2652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081" name="Picture 57" descr="SWIFT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727" y="6386514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5pPr>
      <a:lvl6pPr marL="408179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6pPr>
      <a:lvl7pPr marL="816358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7pPr>
      <a:lvl8pPr marL="1224537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8pPr>
      <a:lvl9pPr marL="1632716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9pPr>
    </p:titleStyle>
    <p:bodyStyle>
      <a:lvl1pPr marL="206924" indent="-206924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398258" indent="-189917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</a:defRPr>
      </a:lvl2pPr>
      <a:lvl3pPr marL="562664" indent="-162988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000000"/>
          </a:solidFill>
          <a:latin typeface="+mn-lt"/>
        </a:defRPr>
      </a:lvl3pPr>
      <a:lvl4pPr marL="916986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4pPr>
      <a:lvl5pPr marL="1122492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5pPr>
      <a:lvl6pPr marL="1530671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6pPr>
      <a:lvl7pPr marL="1938850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7pPr>
      <a:lvl8pPr marL="2347029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8pPr>
      <a:lvl9pPr marL="2755208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9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8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37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16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5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74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53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32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7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pt-BR" smtClean="0">
                <a:solidFill>
                  <a:srgbClr val="000000"/>
                </a:solidFill>
              </a:rPr>
              <a:t>LEI update - April 2015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85F488C0-0199-40CE-A787-9AB62DC83B2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-3175" y="0"/>
            <a:ext cx="139700" cy="1828800"/>
            <a:chOff x="-2" y="2478"/>
            <a:chExt cx="653" cy="1152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2" y="2478"/>
              <a:ext cx="653" cy="89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-2" y="2744"/>
              <a:ext cx="653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-2" y="2567"/>
              <a:ext cx="653" cy="88"/>
            </a:xfrm>
            <a:prstGeom prst="rect">
              <a:avLst/>
            </a:prstGeom>
            <a:solidFill>
              <a:srgbClr val="FBBE97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-2" y="2832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-2" y="2921"/>
              <a:ext cx="653" cy="89"/>
            </a:xfrm>
            <a:prstGeom prst="rect">
              <a:avLst/>
            </a:prstGeom>
            <a:solidFill>
              <a:srgbClr val="0034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-2" y="3010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-2" y="3098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-2" y="3187"/>
              <a:ext cx="653" cy="89"/>
            </a:xfrm>
            <a:prstGeom prst="rect">
              <a:avLst/>
            </a:prstGeom>
            <a:solidFill>
              <a:srgbClr val="69369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-2" y="3364"/>
              <a:ext cx="653" cy="89"/>
            </a:xfrm>
            <a:prstGeom prst="rect">
              <a:avLst/>
            </a:prstGeom>
            <a:solidFill>
              <a:srgbClr val="ACD9F4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-2" y="3541"/>
              <a:ext cx="653" cy="89"/>
            </a:xfrm>
            <a:prstGeom prst="rect">
              <a:avLst/>
            </a:prstGeom>
            <a:solidFill>
              <a:srgbClr val="988980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-2" y="3276"/>
              <a:ext cx="653" cy="88"/>
            </a:xfrm>
            <a:prstGeom prst="rect">
              <a:avLst/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-2" y="3453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-2" y="2655"/>
              <a:ext cx="653" cy="89"/>
            </a:xfrm>
            <a:prstGeom prst="rect">
              <a:avLst/>
            </a:prstGeom>
            <a:solidFill>
              <a:srgbClr val="F2652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081" name="Picture 57" descr="SWIFT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727" y="6386514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5pPr>
      <a:lvl6pPr marL="408179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6pPr>
      <a:lvl7pPr marL="816358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7pPr>
      <a:lvl8pPr marL="1224537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8pPr>
      <a:lvl9pPr marL="1632716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 New Roman" pitchFamily="18" charset="0"/>
        </a:defRPr>
      </a:lvl9pPr>
    </p:titleStyle>
    <p:bodyStyle>
      <a:lvl1pPr marL="206924" indent="-206924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398258" indent="-189917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</a:defRPr>
      </a:lvl2pPr>
      <a:lvl3pPr marL="562664" indent="-162988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000000"/>
          </a:solidFill>
          <a:latin typeface="+mn-lt"/>
        </a:defRPr>
      </a:lvl3pPr>
      <a:lvl4pPr marL="916986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4pPr>
      <a:lvl5pPr marL="1122492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5pPr>
      <a:lvl6pPr marL="1530671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6pPr>
      <a:lvl7pPr marL="1938850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7pPr>
      <a:lvl8pPr marL="2347029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8pPr>
      <a:lvl9pPr marL="2755208" indent="-20409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9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8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37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16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5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74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53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32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828800" y="4094512"/>
            <a:ext cx="6400800" cy="1046163"/>
          </a:xfrm>
        </p:spPr>
        <p:txBody>
          <a:bodyPr/>
          <a:lstStyle/>
          <a:p>
            <a:r>
              <a:rPr lang="fr-BE" sz="2800" dirty="0" smtClean="0"/>
              <a:t>SMPG</a:t>
            </a:r>
          </a:p>
        </p:txBody>
      </p:sp>
      <p:sp>
        <p:nvSpPr>
          <p:cNvPr id="4123" name="Title"/>
          <p:cNvSpPr>
            <a:spLocks noGrp="1" noChangeArrowheads="1"/>
          </p:cNvSpPr>
          <p:nvPr>
            <p:ph type="ctrTitle"/>
          </p:nvPr>
        </p:nvSpPr>
        <p:spPr>
          <a:xfrm>
            <a:off x="1828800" y="2617789"/>
            <a:ext cx="6402388" cy="1230730"/>
          </a:xfrm>
        </p:spPr>
        <p:txBody>
          <a:bodyPr/>
          <a:lstStyle/>
          <a:p>
            <a:r>
              <a:rPr lang="en-GB" sz="3600" dirty="0" smtClean="0"/>
              <a:t>LEI</a:t>
            </a:r>
            <a:endParaRPr lang="en-GB" sz="3600" dirty="0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838200" y="609601"/>
            <a:ext cx="7848600" cy="4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636" tIns="40818" rIns="81636" bIns="40818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peakerAndDate"/>
          <p:cNvSpPr txBox="1">
            <a:spLocks noChangeArrowheads="1"/>
          </p:cNvSpPr>
          <p:nvPr/>
        </p:nvSpPr>
        <p:spPr bwMode="auto">
          <a:xfrm>
            <a:off x="1828800" y="5448701"/>
            <a:ext cx="5486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Paul Janssens – LEI Programme Director</a:t>
            </a:r>
            <a:endParaRPr lang="en-GB" sz="2000" dirty="0"/>
          </a:p>
          <a:p>
            <a:pPr>
              <a:spcBef>
                <a:spcPct val="50000"/>
              </a:spcBef>
            </a:pPr>
            <a:r>
              <a:rPr lang="en-GB" sz="1600" dirty="0" smtClean="0"/>
              <a:t>April 2015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LEI in Message Standards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Long term view = global LEI adoption</a:t>
            </a:r>
          </a:p>
          <a:p>
            <a:r>
              <a:rPr lang="en-GB" sz="2400" dirty="0" smtClean="0"/>
              <a:t>Need future proof solution</a:t>
            </a:r>
          </a:p>
          <a:p>
            <a:r>
              <a:rPr lang="en-GB" sz="2400" dirty="0" smtClean="0"/>
              <a:t>Timeline</a:t>
            </a:r>
          </a:p>
          <a:p>
            <a:r>
              <a:rPr lang="en-GB" sz="2400" dirty="0" smtClean="0"/>
              <a:t>Requirements = party fields</a:t>
            </a:r>
          </a:p>
          <a:p>
            <a:r>
              <a:rPr lang="en-GB" sz="2400" dirty="0" smtClean="0"/>
              <a:t>Holistic and consistent approach</a:t>
            </a:r>
          </a:p>
          <a:p>
            <a:r>
              <a:rPr lang="en-GB" sz="2400" dirty="0" smtClean="0"/>
              <a:t>Phased introduction</a:t>
            </a:r>
          </a:p>
          <a:p>
            <a:r>
              <a:rPr lang="en-GB" sz="2400" dirty="0" smtClean="0"/>
              <a:t>Stakeholders</a:t>
            </a:r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669224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ISITC Logo 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650" y="127001"/>
            <a:ext cx="1600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LEI Adoption</a:t>
            </a:r>
            <a:br>
              <a:rPr lang="en-GB" sz="2800" dirty="0" smtClean="0"/>
            </a:br>
            <a:r>
              <a:rPr lang="en-US" altLang="en-US" sz="2400" i="1" dirty="0">
                <a:solidFill>
                  <a:schemeClr val="accent1"/>
                </a:solidFill>
              </a:rPr>
              <a:t>ISITC September 2014 Industry Forum &amp; Working Groups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400" dirty="0"/>
              <a:t>Trade Initiation/Confirmation Process –impacts to the pre-trade, trade and post trade messaging (TIC, </a:t>
            </a:r>
            <a:r>
              <a:rPr lang="en-US" altLang="en-US" sz="1400" dirty="0" err="1"/>
              <a:t>FpL</a:t>
            </a:r>
            <a:r>
              <a:rPr lang="en-US" altLang="en-US" sz="1400" dirty="0"/>
              <a:t> message suites, proprietary XML vendor formats)</a:t>
            </a:r>
          </a:p>
          <a:p>
            <a:r>
              <a:rPr lang="en-US" altLang="en-US" sz="1400" dirty="0"/>
              <a:t>Listed Derivatives and FX Forwards and NDFs instruction from Inv. Manager to delegated trade repository reporting party messaging for EMIR reporting (MT/54x/304, MX, others)</a:t>
            </a:r>
          </a:p>
          <a:p>
            <a:pPr lvl="1"/>
            <a:r>
              <a:rPr lang="en-US" altLang="en-US" sz="1000" dirty="0"/>
              <a:t>LEI of UTI institution issuer</a:t>
            </a:r>
          </a:p>
          <a:p>
            <a:pPr lvl="1"/>
            <a:r>
              <a:rPr lang="en-US" altLang="en-US" sz="1000" dirty="0"/>
              <a:t>LEI of Clearing Venue</a:t>
            </a:r>
          </a:p>
          <a:p>
            <a:pPr lvl="1"/>
            <a:r>
              <a:rPr lang="en-US" altLang="en-US" sz="1000" dirty="0"/>
              <a:t>LEI of Clearinghouse clearing member</a:t>
            </a:r>
          </a:p>
          <a:p>
            <a:pPr lvl="1"/>
            <a:r>
              <a:rPr lang="en-US" altLang="en-US" sz="1000" dirty="0"/>
              <a:t>LEI of Execution Venue</a:t>
            </a:r>
          </a:p>
          <a:p>
            <a:r>
              <a:rPr lang="en-US" altLang="en-US" sz="1400" dirty="0"/>
              <a:t>OTC derivatives – trade repository reporting and delegated party instruction messaging (</a:t>
            </a:r>
            <a:r>
              <a:rPr lang="en-US" altLang="en-US" sz="1400" dirty="0" err="1"/>
              <a:t>FpML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Repos and Cash reporting, segregation and clearing mandate in Canada</a:t>
            </a:r>
          </a:p>
          <a:p>
            <a:pPr lvl="1"/>
            <a:r>
              <a:rPr lang="en-US" altLang="en-US" sz="1000" dirty="0"/>
              <a:t>LEI of Global Clearing Member (GCM ID)</a:t>
            </a:r>
          </a:p>
          <a:p>
            <a:r>
              <a:rPr lang="en-US" altLang="en-US" sz="1400" dirty="0"/>
              <a:t>Cash Instruction Ordering Institution identification field 52D usage  (MT202 and MX)</a:t>
            </a:r>
          </a:p>
          <a:p>
            <a:r>
              <a:rPr lang="en-US" altLang="en-US" sz="1400" dirty="0"/>
              <a:t>Segregated collateral Instruction secured party/broker identification (MT54x/54y/202/210/527/558 and MX)</a:t>
            </a:r>
          </a:p>
          <a:p>
            <a:r>
              <a:rPr lang="en-US" altLang="en-US" sz="1400" dirty="0"/>
              <a:t>Tri Party Agents collateral reporting to regulators (MT535/569, MX, others)</a:t>
            </a:r>
          </a:p>
          <a:p>
            <a:r>
              <a:rPr lang="en-US" altLang="en-US" sz="1400" dirty="0"/>
              <a:t>Private Funds LEI usage for US Insurance regulatory reporting</a:t>
            </a:r>
          </a:p>
          <a:p>
            <a:r>
              <a:rPr lang="en-US" altLang="en-US" sz="1400" dirty="0"/>
              <a:t>Resolution/Living Will regulatory reporting</a:t>
            </a:r>
          </a:p>
          <a:p>
            <a:r>
              <a:rPr lang="en-US" altLang="en-US" sz="1400" dirty="0"/>
              <a:t>Security identification through LEI usage to address multi listed securities to be considered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0344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 smtClean="0"/>
              <a:t>With </a:t>
            </a:r>
            <a:r>
              <a:rPr lang="en-GB" sz="2400" dirty="0"/>
              <a:t>BIC or instead of BIC</a:t>
            </a:r>
          </a:p>
          <a:p>
            <a:pPr lvl="0"/>
            <a:r>
              <a:rPr lang="en-GB" sz="2400" dirty="0" smtClean="0"/>
              <a:t>Syntax </a:t>
            </a:r>
            <a:r>
              <a:rPr lang="en-GB" sz="2400" dirty="0"/>
              <a:t>validation, data validation, no validation?</a:t>
            </a:r>
          </a:p>
          <a:p>
            <a:pPr lvl="0"/>
            <a:r>
              <a:rPr lang="en-GB" sz="2400" dirty="0" smtClean="0"/>
              <a:t>Formats</a:t>
            </a:r>
          </a:p>
          <a:p>
            <a:pPr lvl="1"/>
            <a:r>
              <a:rPr lang="en-GB" sz="2400" dirty="0" smtClean="0"/>
              <a:t>ALTE </a:t>
            </a:r>
            <a:r>
              <a:rPr lang="en-GB" sz="2400" dirty="0" err="1" smtClean="0"/>
              <a:t>codeword</a:t>
            </a:r>
            <a:endParaRPr lang="en-GB" sz="2400" dirty="0" smtClean="0"/>
          </a:p>
          <a:p>
            <a:pPr lvl="1"/>
            <a:r>
              <a:rPr lang="en-GB" sz="2400" dirty="0" smtClean="0"/>
              <a:t>new </a:t>
            </a:r>
            <a:r>
              <a:rPr lang="en-GB" sz="2400" dirty="0"/>
              <a:t>format type</a:t>
            </a:r>
          </a:p>
          <a:p>
            <a:pPr lvl="0"/>
            <a:r>
              <a:rPr lang="en-GB" sz="2400" dirty="0" smtClean="0"/>
              <a:t>Start </a:t>
            </a:r>
            <a:r>
              <a:rPr lang="en-GB" sz="2400" dirty="0"/>
              <a:t>with </a:t>
            </a:r>
            <a:r>
              <a:rPr lang="en-GB" sz="2400" dirty="0" smtClean="0"/>
              <a:t>‘optional’ </a:t>
            </a:r>
            <a:r>
              <a:rPr lang="en-GB" sz="2400" dirty="0"/>
              <a:t>field and evolve into </a:t>
            </a:r>
            <a:r>
              <a:rPr lang="en-GB" sz="2400" dirty="0" smtClean="0"/>
              <a:t>‘mandatory’ field</a:t>
            </a:r>
            <a:endParaRPr lang="en-GB" sz="2400" dirty="0"/>
          </a:p>
          <a:p>
            <a:pPr lvl="0"/>
            <a:r>
              <a:rPr lang="en-GB" sz="2400" dirty="0"/>
              <a:t>M</a:t>
            </a:r>
            <a:r>
              <a:rPr lang="en-GB" sz="2400" dirty="0" smtClean="0"/>
              <a:t>arket </a:t>
            </a:r>
            <a:r>
              <a:rPr lang="en-GB" sz="2400" dirty="0"/>
              <a:t>practices</a:t>
            </a:r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075785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2800" dirty="0"/>
              <a:t>LEI </a:t>
            </a:r>
            <a:r>
              <a:rPr lang="fr-BE" altLang="en-US" sz="2800" dirty="0" err="1"/>
              <a:t>Implementation</a:t>
            </a:r>
            <a:r>
              <a:rPr lang="fr-BE" altLang="en-US" sz="2800" dirty="0"/>
              <a:t> – Option </a:t>
            </a:r>
            <a:r>
              <a:rPr lang="fr-BE" altLang="en-US" sz="2800" dirty="0" smtClean="0"/>
              <a:t>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Combination of format P </a:t>
            </a:r>
            <a:r>
              <a:rPr lang="en-US" u="sng" dirty="0"/>
              <a:t>or</a:t>
            </a:r>
            <a:r>
              <a:rPr lang="en-US" dirty="0"/>
              <a:t> Q </a:t>
            </a:r>
            <a:r>
              <a:rPr lang="en-US" u="sng" dirty="0"/>
              <a:t>or</a:t>
            </a:r>
            <a:r>
              <a:rPr lang="en-US" dirty="0"/>
              <a:t> R with </a:t>
            </a:r>
            <a:r>
              <a:rPr lang="en-US" dirty="0" smtClean="0"/>
              <a:t>S </a:t>
            </a:r>
            <a:r>
              <a:rPr lang="en-US" u="sng" dirty="0" smtClean="0"/>
              <a:t>and</a:t>
            </a:r>
            <a:r>
              <a:rPr lang="en-US" dirty="0" smtClean="0"/>
              <a:t> ALTE with LEI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Example: </a:t>
            </a:r>
            <a:r>
              <a:rPr lang="en-US" dirty="0" smtClean="0"/>
              <a:t>MT543 – field 95a</a:t>
            </a:r>
            <a:endParaRPr lang="en-US" dirty="0"/>
          </a:p>
          <a:p>
            <a:pPr marL="623888" indent="0">
              <a:buNone/>
            </a:pPr>
            <a:r>
              <a:rPr lang="en-US" dirty="0" smtClean="0"/>
              <a:t>:</a:t>
            </a:r>
            <a:r>
              <a:rPr lang="en-US" dirty="0"/>
              <a:t>16R:SETPRTY</a:t>
            </a:r>
          </a:p>
          <a:p>
            <a:pPr marL="623888" indent="0">
              <a:buNone/>
            </a:pPr>
            <a:r>
              <a:rPr lang="en-US" dirty="0"/>
              <a:t>:95P::BUYR/TESTUSVT</a:t>
            </a:r>
          </a:p>
          <a:p>
            <a:pPr marL="623888" indent="0">
              <a:buNone/>
            </a:pPr>
            <a:r>
              <a:rPr lang="en-US" dirty="0"/>
              <a:t>:95S::ALTE//</a:t>
            </a:r>
            <a:r>
              <a:rPr lang="en-US" dirty="0" smtClean="0"/>
              <a:t>LEIC/XX/</a:t>
            </a:r>
            <a:r>
              <a:rPr lang="en-GB" dirty="0" smtClean="0"/>
              <a:t>HB7FFAZI0OMZ8PP8OE26</a:t>
            </a:r>
            <a:endParaRPr lang="en-US" dirty="0"/>
          </a:p>
          <a:p>
            <a:pPr marL="623888" indent="0">
              <a:buNone/>
            </a:pPr>
            <a:r>
              <a:rPr lang="en-US" dirty="0"/>
              <a:t>:16S:SETPRTY</a:t>
            </a:r>
          </a:p>
          <a:p>
            <a:r>
              <a:rPr lang="en-US" dirty="0" smtClean="0"/>
              <a:t>Implication:</a:t>
            </a:r>
            <a:endParaRPr lang="en-US" dirty="0"/>
          </a:p>
          <a:p>
            <a:pPr marL="551241" lvl="1" indent="-342900">
              <a:buFont typeface="+mj-lt"/>
              <a:buAutoNum type="arabicPeriod"/>
            </a:pPr>
            <a:r>
              <a:rPr lang="en-US" dirty="0"/>
              <a:t>Make the qualifier ALTE repetitive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US" dirty="0"/>
              <a:t>Create a new “Type Of Identification” Code </a:t>
            </a:r>
            <a:r>
              <a:rPr lang="en-US" dirty="0" smtClean="0"/>
              <a:t>“LEIC”</a:t>
            </a:r>
            <a:endParaRPr lang="en-US" dirty="0"/>
          </a:p>
          <a:p>
            <a:pPr marL="551241" lvl="1" indent="-342900">
              <a:buFont typeface="+mj-lt"/>
              <a:buAutoNum type="arabicPeriod"/>
            </a:pPr>
            <a:r>
              <a:rPr lang="en-US" dirty="0"/>
              <a:t>Country code being mandatory – Convention is to use XX when providing the LEI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US" dirty="0"/>
              <a:t>Align the possibility to have an alternate identifier in message type that does not allow this today (</a:t>
            </a:r>
            <a:r>
              <a:rPr lang="en-US" dirty="0" err="1" smtClean="0"/>
              <a:t>eg</a:t>
            </a:r>
            <a:r>
              <a:rPr lang="en-US" dirty="0" smtClean="0"/>
              <a:t> MT564)</a:t>
            </a:r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07180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2800" dirty="0"/>
              <a:t>LEI </a:t>
            </a:r>
            <a:r>
              <a:rPr lang="fr-BE" altLang="en-US" sz="2800" dirty="0" err="1" smtClean="0"/>
              <a:t>Implementation</a:t>
            </a:r>
            <a:r>
              <a:rPr lang="fr-BE" altLang="en-US" sz="2800" dirty="0" smtClean="0"/>
              <a:t> – Option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format L for LEI and mandatory combination of </a:t>
            </a:r>
            <a:r>
              <a:rPr lang="en-GB" dirty="0" smtClean="0"/>
              <a:t>P </a:t>
            </a:r>
            <a:r>
              <a:rPr lang="en-GB" dirty="0"/>
              <a:t>(BIC) </a:t>
            </a:r>
            <a:r>
              <a:rPr lang="en-GB" u="sng" dirty="0"/>
              <a:t>and</a:t>
            </a:r>
            <a:r>
              <a:rPr lang="en-GB" dirty="0"/>
              <a:t> L (LEI) </a:t>
            </a:r>
            <a:r>
              <a:rPr lang="en-GB" u="sng" dirty="0" smtClean="0"/>
              <a:t>or</a:t>
            </a:r>
            <a:r>
              <a:rPr lang="en-GB" dirty="0" smtClean="0"/>
              <a:t> Q </a:t>
            </a:r>
            <a:r>
              <a:rPr lang="en-GB" u="sng" dirty="0"/>
              <a:t>or</a:t>
            </a:r>
            <a:r>
              <a:rPr lang="en-GB" dirty="0"/>
              <a:t> </a:t>
            </a:r>
            <a:r>
              <a:rPr lang="en-GB" dirty="0" smtClean="0"/>
              <a:t>R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Example: MT543 – field 95a with BIC </a:t>
            </a:r>
            <a:r>
              <a:rPr lang="en-US" u="sng" dirty="0" smtClean="0"/>
              <a:t>and</a:t>
            </a:r>
            <a:r>
              <a:rPr lang="en-US" dirty="0" smtClean="0"/>
              <a:t> LEI</a:t>
            </a:r>
          </a:p>
          <a:p>
            <a:pPr marL="623888" indent="0">
              <a:buNone/>
            </a:pPr>
            <a:r>
              <a:rPr lang="en-US" dirty="0" smtClean="0"/>
              <a:t>:16R:SETPRTY</a:t>
            </a:r>
          </a:p>
          <a:p>
            <a:pPr marL="623888" indent="0">
              <a:buNone/>
            </a:pPr>
            <a:r>
              <a:rPr lang="en-US" dirty="0" smtClean="0"/>
              <a:t>:95P::BUYR/TESTUSVT</a:t>
            </a:r>
          </a:p>
          <a:p>
            <a:pPr marL="623888" indent="0">
              <a:buNone/>
            </a:pPr>
            <a:r>
              <a:rPr lang="en-US" dirty="0" smtClean="0"/>
              <a:t>:95L::BUYR/</a:t>
            </a:r>
            <a:r>
              <a:rPr lang="en-GB" dirty="0" smtClean="0"/>
              <a:t>HB7FFAZI0OMZ8PP8OE26</a:t>
            </a:r>
            <a:endParaRPr lang="en-US" dirty="0" smtClean="0"/>
          </a:p>
          <a:p>
            <a:pPr marL="623888" indent="0">
              <a:buNone/>
            </a:pPr>
            <a:r>
              <a:rPr lang="en-US" dirty="0" smtClean="0"/>
              <a:t>:16S:SETPRTY</a:t>
            </a:r>
          </a:p>
          <a:p>
            <a:r>
              <a:rPr lang="en-US" dirty="0" smtClean="0"/>
              <a:t>Implication</a:t>
            </a:r>
            <a:r>
              <a:rPr lang="en-US" dirty="0"/>
              <a:t>: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Create new format L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Make each qualifier repetitive in sequence SETT 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Create a cross element rule that mandates presence of the format L with any other possible format that exists today (P or Q or R)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Align in message type that does not allow this today (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/>
              <a:t>MT564)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01657" y="2583435"/>
            <a:ext cx="2924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Usage </a:t>
            </a:r>
            <a:r>
              <a:rPr lang="en-GB" sz="2400" dirty="0">
                <a:solidFill>
                  <a:srgbClr val="FF0000"/>
                </a:solidFill>
              </a:rPr>
              <a:t>of ALTE </a:t>
            </a:r>
            <a:r>
              <a:rPr lang="en-GB" sz="2400" dirty="0" smtClean="0">
                <a:solidFill>
                  <a:srgbClr val="FF0000"/>
                </a:solidFill>
              </a:rPr>
              <a:t>still </a:t>
            </a:r>
            <a:r>
              <a:rPr lang="en-GB" sz="2400" dirty="0">
                <a:solidFill>
                  <a:srgbClr val="FF0000"/>
                </a:solidFill>
              </a:rPr>
              <a:t>possible in this scenario</a:t>
            </a:r>
          </a:p>
        </p:txBody>
      </p:sp>
    </p:spTree>
    <p:extLst>
      <p:ext uri="{BB962C8B-B14F-4D97-AF65-F5344CB8AC3E}">
        <p14:creationId xmlns:p14="http://schemas.microsoft.com/office/powerpoint/2010/main" val="2479964065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2800" dirty="0"/>
              <a:t>LEI </a:t>
            </a:r>
            <a:r>
              <a:rPr lang="fr-BE" altLang="en-US" sz="2800" dirty="0" err="1" smtClean="0"/>
              <a:t>Implementation</a:t>
            </a:r>
            <a:r>
              <a:rPr lang="fr-BE" altLang="en-US" sz="2800" dirty="0" smtClean="0"/>
              <a:t> – Option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format L for LEI </a:t>
            </a:r>
            <a:r>
              <a:rPr lang="en-GB" dirty="0" smtClean="0"/>
              <a:t>optional </a:t>
            </a:r>
            <a:r>
              <a:rPr lang="en-GB" u="sng" dirty="0" smtClean="0"/>
              <a:t>or</a:t>
            </a:r>
            <a:r>
              <a:rPr lang="en-GB" dirty="0" smtClean="0"/>
              <a:t> P </a:t>
            </a:r>
            <a:r>
              <a:rPr lang="en-GB" u="sng" dirty="0" smtClean="0"/>
              <a:t>or</a:t>
            </a:r>
            <a:r>
              <a:rPr lang="en-GB" dirty="0" smtClean="0"/>
              <a:t> Q </a:t>
            </a:r>
            <a:r>
              <a:rPr lang="en-GB" u="sng" dirty="0"/>
              <a:t>or</a:t>
            </a:r>
            <a:r>
              <a:rPr lang="en-GB" dirty="0"/>
              <a:t> </a:t>
            </a:r>
            <a:r>
              <a:rPr lang="en-GB" dirty="0" smtClean="0"/>
              <a:t>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Example: MT543 – field 95a with BIC and LEI</a:t>
            </a:r>
          </a:p>
          <a:p>
            <a:pPr marL="623888" indent="0">
              <a:buNone/>
            </a:pPr>
            <a:r>
              <a:rPr lang="en-US" dirty="0" smtClean="0"/>
              <a:t>:16R:SETPRTY</a:t>
            </a:r>
          </a:p>
          <a:p>
            <a:pPr marL="623888" indent="0">
              <a:buNone/>
            </a:pPr>
            <a:r>
              <a:rPr lang="en-US" dirty="0" smtClean="0"/>
              <a:t>:95P::BUYR/TESTUSVT</a:t>
            </a:r>
          </a:p>
          <a:p>
            <a:pPr marL="623888" indent="0">
              <a:buNone/>
            </a:pPr>
            <a:r>
              <a:rPr lang="en-US" dirty="0" smtClean="0"/>
              <a:t>:95L::BUYR/</a:t>
            </a:r>
            <a:r>
              <a:rPr lang="en-GB" dirty="0" smtClean="0"/>
              <a:t>HB7FFAZI0OMZ8PP8OE26</a:t>
            </a:r>
            <a:endParaRPr lang="en-US" dirty="0" smtClean="0"/>
          </a:p>
          <a:p>
            <a:pPr marL="623888" indent="0">
              <a:buNone/>
            </a:pPr>
            <a:r>
              <a:rPr lang="en-US" dirty="0" smtClean="0"/>
              <a:t>:16S:SETPRTY</a:t>
            </a:r>
          </a:p>
          <a:p>
            <a:r>
              <a:rPr lang="en-US" dirty="0" smtClean="0"/>
              <a:t>Implication</a:t>
            </a:r>
            <a:r>
              <a:rPr lang="en-US" dirty="0"/>
              <a:t>: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Create new format L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Make each qualifier repetitive in sequence SETT 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Create a cross element rule that mandates presence of the format L with any other possible format that exists today (P or Q or R)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Align in message type that does not allow this today (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/>
              <a:t>MT564)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01657" y="2583435"/>
            <a:ext cx="2924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Usage </a:t>
            </a:r>
            <a:r>
              <a:rPr lang="en-GB" sz="2400" dirty="0">
                <a:solidFill>
                  <a:srgbClr val="FF0000"/>
                </a:solidFill>
              </a:rPr>
              <a:t>of ALTE </a:t>
            </a:r>
            <a:r>
              <a:rPr lang="en-GB" sz="2400" dirty="0" smtClean="0">
                <a:solidFill>
                  <a:srgbClr val="FF0000"/>
                </a:solidFill>
              </a:rPr>
              <a:t>still </a:t>
            </a:r>
            <a:r>
              <a:rPr lang="en-GB" sz="2400" dirty="0">
                <a:solidFill>
                  <a:srgbClr val="FF0000"/>
                </a:solidFill>
              </a:rPr>
              <a:t>possible in this scenario</a:t>
            </a:r>
          </a:p>
        </p:txBody>
      </p:sp>
    </p:spTree>
    <p:extLst>
      <p:ext uri="{BB962C8B-B14F-4D97-AF65-F5344CB8AC3E}">
        <p14:creationId xmlns:p14="http://schemas.microsoft.com/office/powerpoint/2010/main" val="623036312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2800" dirty="0"/>
              <a:t>LEI </a:t>
            </a:r>
            <a:r>
              <a:rPr lang="fr-BE" altLang="en-US" sz="2800" dirty="0" err="1" smtClean="0"/>
              <a:t>Implementation</a:t>
            </a:r>
            <a:r>
              <a:rPr lang="fr-BE" altLang="en-US" sz="2800" dirty="0" smtClean="0"/>
              <a:t> – Option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format L for LEI </a:t>
            </a:r>
            <a:r>
              <a:rPr lang="en-GB" dirty="0" smtClean="0"/>
              <a:t>optional </a:t>
            </a:r>
            <a:r>
              <a:rPr lang="en-GB" u="sng" dirty="0" smtClean="0"/>
              <a:t>or</a:t>
            </a:r>
            <a:r>
              <a:rPr lang="en-GB" dirty="0" smtClean="0"/>
              <a:t> P </a:t>
            </a:r>
            <a:r>
              <a:rPr lang="en-GB" u="sng" dirty="0" smtClean="0"/>
              <a:t>or</a:t>
            </a:r>
            <a:r>
              <a:rPr lang="en-GB" dirty="0" smtClean="0"/>
              <a:t> Q </a:t>
            </a:r>
            <a:r>
              <a:rPr lang="en-GB" u="sng" dirty="0"/>
              <a:t>or</a:t>
            </a:r>
            <a:r>
              <a:rPr lang="en-GB" dirty="0"/>
              <a:t> </a:t>
            </a:r>
            <a:r>
              <a:rPr lang="en-GB" dirty="0" smtClean="0"/>
              <a:t>R</a:t>
            </a:r>
            <a:br>
              <a:rPr lang="en-GB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Example: MT543 – field 95a with LEI only</a:t>
            </a:r>
          </a:p>
          <a:p>
            <a:pPr marL="623888" indent="0">
              <a:buNone/>
            </a:pPr>
            <a:r>
              <a:rPr lang="en-US" dirty="0" smtClean="0"/>
              <a:t>:16R:SETPRTY</a:t>
            </a:r>
          </a:p>
          <a:p>
            <a:pPr marL="623888" indent="0">
              <a:buNone/>
            </a:pPr>
            <a:r>
              <a:rPr lang="en-US" dirty="0" smtClean="0"/>
              <a:t>:95L::BUYR/</a:t>
            </a:r>
            <a:r>
              <a:rPr lang="en-GB" dirty="0" smtClean="0"/>
              <a:t>HB7FFAZI0OMZ8PP8OE26</a:t>
            </a:r>
            <a:endParaRPr lang="en-US" dirty="0" smtClean="0"/>
          </a:p>
          <a:p>
            <a:pPr marL="623888" indent="0">
              <a:buNone/>
            </a:pPr>
            <a:r>
              <a:rPr lang="en-US" dirty="0" smtClean="0"/>
              <a:t>:16S:SETPRTY</a:t>
            </a:r>
          </a:p>
          <a:p>
            <a:pPr marL="623888" indent="0">
              <a:buNone/>
            </a:pPr>
            <a:endParaRPr lang="en-US" dirty="0" smtClean="0"/>
          </a:p>
          <a:p>
            <a:r>
              <a:rPr lang="en-US" dirty="0" smtClean="0"/>
              <a:t>Implication</a:t>
            </a:r>
            <a:r>
              <a:rPr lang="en-US" dirty="0"/>
              <a:t>: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/>
              <a:t>Create new format L</a:t>
            </a:r>
          </a:p>
          <a:p>
            <a:pPr marL="551241" lvl="1" indent="-342900">
              <a:buFont typeface="+mj-lt"/>
              <a:buAutoNum type="arabicPeriod"/>
            </a:pPr>
            <a:r>
              <a:rPr lang="en-GB" dirty="0" smtClean="0"/>
              <a:t>Align </a:t>
            </a:r>
            <a:r>
              <a:rPr lang="en-GB" dirty="0"/>
              <a:t>in message type that does not allow this today (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/>
              <a:t>MT564)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01657" y="2583435"/>
            <a:ext cx="2924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Usage </a:t>
            </a:r>
            <a:r>
              <a:rPr lang="en-GB" sz="2400" dirty="0">
                <a:solidFill>
                  <a:srgbClr val="FF0000"/>
                </a:solidFill>
              </a:rPr>
              <a:t>of ALTE </a:t>
            </a:r>
            <a:r>
              <a:rPr lang="en-GB" sz="2400" dirty="0" smtClean="0">
                <a:solidFill>
                  <a:srgbClr val="FF0000"/>
                </a:solidFill>
              </a:rPr>
              <a:t>still </a:t>
            </a:r>
            <a:r>
              <a:rPr lang="en-GB" sz="2400" dirty="0">
                <a:solidFill>
                  <a:srgbClr val="FF0000"/>
                </a:solidFill>
              </a:rPr>
              <a:t>possible in this scenario</a:t>
            </a:r>
          </a:p>
        </p:txBody>
      </p:sp>
    </p:spTree>
    <p:extLst>
      <p:ext uri="{BB962C8B-B14F-4D97-AF65-F5344CB8AC3E}">
        <p14:creationId xmlns:p14="http://schemas.microsoft.com/office/powerpoint/2010/main" val="3413875480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Useful</a:t>
            </a:r>
            <a:r>
              <a:rPr lang="fr-BE" dirty="0" smtClean="0"/>
              <a:t> links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17</a:t>
            </a:fld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168738"/>
              </p:ext>
            </p:extLst>
          </p:nvPr>
        </p:nvGraphicFramePr>
        <p:xfrm>
          <a:off x="490888" y="1698167"/>
          <a:ext cx="8217683" cy="4049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446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292080" y="3284984"/>
            <a:ext cx="3439049" cy="30540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987824" y="2348880"/>
            <a:ext cx="3439049" cy="30540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11560" y="908720"/>
            <a:ext cx="3439049" cy="30540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552" y="1916832"/>
            <a:ext cx="7170553" cy="286232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8000" dirty="0" smtClean="0">
                <a:ln w="3175">
                  <a:noFill/>
                </a:ln>
                <a:solidFill>
                  <a:srgbClr val="827C34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Thank You</a:t>
            </a:r>
            <a:endParaRPr lang="en-GB" sz="18000" dirty="0">
              <a:ln w="3175">
                <a:noFill/>
              </a:ln>
              <a:solidFill>
                <a:srgbClr val="827C34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559" y="1052736"/>
            <a:ext cx="146867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CC6633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grazzi</a:t>
            </a:r>
            <a:endParaRPr lang="en-GB" sz="6000" dirty="0">
              <a:ln w="3175">
                <a:noFill/>
              </a:ln>
              <a:solidFill>
                <a:srgbClr val="CC6633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496978"/>
            <a:ext cx="2308645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693695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efcharisto</a:t>
            </a:r>
            <a:endParaRPr lang="en-GB" sz="6000" dirty="0">
              <a:ln w="3175">
                <a:noFill/>
              </a:ln>
              <a:solidFill>
                <a:srgbClr val="693695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1929026"/>
            <a:ext cx="2045753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FFCC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obrigada</a:t>
            </a:r>
            <a:endParaRPr lang="en-GB" sz="6000" dirty="0">
              <a:ln w="3175">
                <a:noFill/>
              </a:ln>
              <a:solidFill>
                <a:srgbClr val="FFCC00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61909" y="2326207"/>
            <a:ext cx="1978427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2C5E4F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dakujem</a:t>
            </a:r>
            <a:endParaRPr lang="en-GB" sz="6000" dirty="0">
              <a:ln w="3175">
                <a:noFill/>
              </a:ln>
              <a:solidFill>
                <a:srgbClr val="2C5E4F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843027" y="670442"/>
            <a:ext cx="1293944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97233F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tatan</a:t>
            </a:r>
            <a:endParaRPr lang="en-GB" sz="6000" dirty="0">
              <a:ln w="3175">
                <a:noFill/>
              </a:ln>
              <a:solidFill>
                <a:srgbClr val="97233F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398312" y="1862733"/>
            <a:ext cx="1540806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B71234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havala</a:t>
            </a:r>
            <a:endParaRPr lang="en-GB" sz="6000" dirty="0">
              <a:ln w="3175">
                <a:noFill/>
              </a:ln>
              <a:solidFill>
                <a:srgbClr val="B71234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950320" y="1585033"/>
            <a:ext cx="1441420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2C5E4F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dekuji</a:t>
            </a:r>
            <a:endParaRPr lang="en-GB" sz="6000" dirty="0">
              <a:ln w="3175">
                <a:noFill/>
              </a:ln>
              <a:solidFill>
                <a:srgbClr val="2C5E4F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7944" y="2062589"/>
            <a:ext cx="1802096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97233F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spasibo</a:t>
            </a:r>
            <a:endParaRPr lang="en-GB" sz="6000" dirty="0">
              <a:ln w="3175">
                <a:noFill/>
              </a:ln>
              <a:solidFill>
                <a:srgbClr val="97233F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1630541"/>
            <a:ext cx="1659429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B5A3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paldies</a:t>
            </a:r>
            <a:endParaRPr lang="en-GB" sz="6000" dirty="0">
              <a:ln w="3175">
                <a:noFill/>
              </a:ln>
              <a:solidFill>
                <a:srgbClr val="B5A300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6854509" y="2507092"/>
            <a:ext cx="2052165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smtClean="0">
                <a:ln w="3175">
                  <a:noFill/>
                </a:ln>
                <a:solidFill>
                  <a:srgbClr val="F0AB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obrigado</a:t>
            </a:r>
            <a:endParaRPr lang="en-GB" sz="6000" dirty="0">
              <a:ln w="3175">
                <a:noFill/>
              </a:ln>
              <a:solidFill>
                <a:srgbClr val="F0AB00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2271177"/>
            <a:ext cx="133562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FFCC00"/>
                </a:solidFill>
                <a:latin typeface="LilyUPC" panose="020B0604020202020204" pitchFamily="34" charset="-34"/>
                <a:ea typeface="Kozuka Gothic Pro H" pitchFamily="34" charset="-128"/>
                <a:cs typeface="LilyUPC" panose="020B0604020202020204" pitchFamily="34" charset="-34"/>
              </a:rPr>
              <a:t>kiitos</a:t>
            </a:r>
            <a:endParaRPr lang="en-GB" sz="6000" dirty="0">
              <a:ln w="3175">
                <a:noFill/>
              </a:ln>
              <a:solidFill>
                <a:srgbClr val="FFCC00"/>
              </a:solidFill>
              <a:latin typeface="LilyUPC" panose="020B0604020202020204" pitchFamily="34" charset="-34"/>
              <a:ea typeface="Kozuka Gothic Pro H" pitchFamily="34" charset="-128"/>
              <a:cs typeface="LilyUPC" panose="020B0604020202020204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48264" y="3709481"/>
            <a:ext cx="1481496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smtClean="0">
                <a:ln w="3175">
                  <a:noFill/>
                </a:ln>
                <a:solidFill>
                  <a:srgbClr val="766C6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grazie</a:t>
            </a:r>
            <a:endParaRPr lang="en-GB" sz="6000" dirty="0">
              <a:ln w="3175">
                <a:noFill/>
              </a:ln>
              <a:solidFill>
                <a:srgbClr val="766C60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68344" y="4414708"/>
            <a:ext cx="1292341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827C34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koszi</a:t>
            </a:r>
            <a:endParaRPr lang="en-GB" sz="6000" dirty="0">
              <a:ln w="3175">
                <a:noFill/>
              </a:ln>
              <a:solidFill>
                <a:srgbClr val="827C34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6616891" y="4679560"/>
            <a:ext cx="1534394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F0AB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Danke</a:t>
            </a:r>
            <a:endParaRPr lang="en-GB" sz="6000" dirty="0">
              <a:ln w="3175">
                <a:noFill/>
              </a:ln>
              <a:solidFill>
                <a:srgbClr val="F0AB00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2334722" y="4264049"/>
            <a:ext cx="1888659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800" dirty="0" err="1" smtClean="0">
                <a:ln w="3175">
                  <a:noFill/>
                </a:ln>
                <a:solidFill>
                  <a:srgbClr val="CC6633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Merci</a:t>
            </a:r>
            <a:endParaRPr lang="en-GB" sz="8800" dirty="0">
              <a:ln w="3175">
                <a:noFill/>
              </a:ln>
              <a:solidFill>
                <a:srgbClr val="CC6633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387186" y="4752420"/>
            <a:ext cx="245612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B71234"/>
                </a:solidFill>
                <a:latin typeface="LilyUPC" panose="020B0604020202020204" pitchFamily="34" charset="-34"/>
                <a:ea typeface="Kozuka Gothic Pro H" pitchFamily="34" charset="-128"/>
                <a:cs typeface="LilyUPC" panose="020B0604020202020204" pitchFamily="34" charset="-34"/>
              </a:rPr>
              <a:t>multumesc</a:t>
            </a:r>
            <a:endParaRPr lang="en-GB" sz="6000" dirty="0">
              <a:ln w="3175">
                <a:noFill/>
              </a:ln>
              <a:solidFill>
                <a:srgbClr val="B71234"/>
              </a:solidFill>
              <a:latin typeface="LilyUPC" panose="020B0604020202020204" pitchFamily="34" charset="-34"/>
              <a:ea typeface="Kozuka Gothic Pro H" pitchFamily="34" charset="-128"/>
              <a:cs typeface="LilyUPC" panose="020B0604020202020204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352740" y="4253886"/>
            <a:ext cx="1406154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693695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dzieki</a:t>
            </a:r>
            <a:endParaRPr lang="en-GB" sz="6000" dirty="0">
              <a:ln w="3175">
                <a:noFill/>
              </a:ln>
              <a:solidFill>
                <a:srgbClr val="693695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3398094" y="4358240"/>
            <a:ext cx="1723549" cy="10413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B5A3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dekui</a:t>
            </a:r>
            <a:r>
              <a:rPr lang="en-GB" sz="6000" dirty="0" smtClean="0">
                <a:ln w="3175">
                  <a:noFill/>
                </a:ln>
                <a:solidFill>
                  <a:srgbClr val="B5A3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/>
            </a:r>
            <a:br>
              <a:rPr lang="en-GB" sz="6000" dirty="0" smtClean="0">
                <a:ln w="3175">
                  <a:noFill/>
                </a:ln>
                <a:solidFill>
                  <a:srgbClr val="B5A3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</a:br>
            <a:r>
              <a:rPr lang="en-GB" sz="6000" dirty="0" err="1" smtClean="0">
                <a:ln w="3175">
                  <a:noFill/>
                </a:ln>
                <a:solidFill>
                  <a:srgbClr val="B5A300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gracias</a:t>
            </a:r>
            <a:endParaRPr lang="en-GB" sz="6000" dirty="0">
              <a:ln w="3175">
                <a:noFill/>
              </a:ln>
              <a:solidFill>
                <a:srgbClr val="B5A300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0061" y="4149080"/>
            <a:ext cx="2557110" cy="10413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6000" dirty="0" err="1" smtClean="0">
                <a:ln w="3175">
                  <a:noFill/>
                </a:ln>
                <a:solidFill>
                  <a:srgbClr val="97233F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blagodarya</a:t>
            </a:r>
            <a:endParaRPr lang="en-GB" sz="6000" dirty="0" smtClean="0">
              <a:ln w="3175">
                <a:noFill/>
              </a:ln>
              <a:solidFill>
                <a:srgbClr val="97233F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  <a:p>
            <a:pPr algn="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6000" dirty="0" smtClean="0">
                <a:ln w="3175">
                  <a:noFill/>
                </a:ln>
                <a:solidFill>
                  <a:srgbClr val="97233F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tack</a:t>
            </a:r>
            <a:endParaRPr lang="en-GB" sz="6000" dirty="0">
              <a:ln w="3175">
                <a:noFill/>
              </a:ln>
              <a:solidFill>
                <a:srgbClr val="97233F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5377356" y="4498504"/>
            <a:ext cx="2449710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800" dirty="0" smtClean="0">
                <a:ln w="3175">
                  <a:noFill/>
                </a:ln>
                <a:solidFill>
                  <a:srgbClr val="827C34"/>
                </a:solidFill>
                <a:latin typeface="LilyUPC" panose="020B0604020202020204" pitchFamily="34" charset="-34"/>
                <a:ea typeface="Verdana" panose="020B0604030504040204" pitchFamily="34" charset="0"/>
                <a:cs typeface="LilyUPC" panose="020B0604020202020204" pitchFamily="34" charset="-34"/>
              </a:rPr>
              <a:t>Dank u</a:t>
            </a:r>
            <a:endParaRPr lang="en-GB" sz="8800" dirty="0">
              <a:ln w="3175">
                <a:noFill/>
              </a:ln>
              <a:solidFill>
                <a:srgbClr val="827C34"/>
              </a:solidFill>
              <a:latin typeface="LilyUPC" panose="020B0604020202020204" pitchFamily="34" charset="-34"/>
              <a:ea typeface="Verdana" panose="020B0604030504040204" pitchFamily="34" charset="0"/>
              <a:cs typeface="LilyUPC" panose="020B0604020202020204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454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LEI – ISO 17442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217207"/>
              </p:ext>
            </p:extLst>
          </p:nvPr>
        </p:nvGraphicFramePr>
        <p:xfrm>
          <a:off x="990600" y="1634114"/>
          <a:ext cx="6934200" cy="293266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934200"/>
              </a:tblGrid>
              <a:tr h="4613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</a:rPr>
                        <a:t>Core LEI Record </a:t>
                      </a:r>
                      <a:r>
                        <a:rPr lang="en-US" sz="1700" dirty="0" smtClean="0">
                          <a:latin typeface="Calibri" pitchFamily="34" charset="0"/>
                        </a:rPr>
                        <a:t>Attributes – Public database</a:t>
                      </a:r>
                      <a:endParaRPr lang="en-US" sz="17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</a:rPr>
                        <a:t>Record creation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date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</a:rPr>
                        <a:t>Last update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date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Record maintenance state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</a:rPr>
                        <a:t>Expiry date of the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record (when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applicable)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Entity Status </a:t>
                      </a:r>
                      <a:r>
                        <a:rPr lang="en-US" sz="1600" dirty="0">
                          <a:latin typeface="Calibri" pitchFamily="34" charset="0"/>
                        </a:rPr>
                        <a:t>(active, dissolved, etc.)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LEI code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</a:rPr>
                        <a:t>Registered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name (Exact official name - Transliteration)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Registered address  / Country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Headquarters </a:t>
                      </a:r>
                      <a:r>
                        <a:rPr lang="en-US" sz="16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Local Business Registry identification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20455"/>
              </p:ext>
            </p:extLst>
          </p:nvPr>
        </p:nvGraphicFramePr>
        <p:xfrm>
          <a:off x="990600" y="4925946"/>
          <a:ext cx="6934200" cy="110415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934200"/>
              </a:tblGrid>
              <a:tr h="3627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Additional Record Attributes</a:t>
                      </a:r>
                      <a:endParaRPr lang="en-US" sz="17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Legal form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Ultimate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parent LEI (hierarchy)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4713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Immediate</a:t>
                      </a:r>
                      <a:r>
                        <a:rPr lang="en-US" sz="1600" kern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parent LEI 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(hierarchy)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7" descr="logo_is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57200"/>
            <a:ext cx="1742536" cy="50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0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LEI Format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1831977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 marL="206924" indent="-20692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8258" indent="-18991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000000"/>
                </a:solidFill>
                <a:latin typeface="+mn-lt"/>
              </a:defRPr>
            </a:lvl2pPr>
            <a:lvl3pPr marL="562664" indent="-1629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00000"/>
                </a:solidFill>
                <a:latin typeface="+mn-lt"/>
              </a:defRPr>
            </a:lvl3pPr>
            <a:lvl4pPr marL="916986" indent="-20409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0000"/>
                </a:solidFill>
                <a:latin typeface="+mn-lt"/>
              </a:defRPr>
            </a:lvl4pPr>
            <a:lvl5pPr marL="1122492" indent="-20409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0000"/>
                </a:solidFill>
                <a:latin typeface="+mn-lt"/>
              </a:defRPr>
            </a:lvl5pPr>
            <a:lvl6pPr marL="1530671" indent="-20409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0000"/>
                </a:solidFill>
                <a:latin typeface="+mn-lt"/>
              </a:defRPr>
            </a:lvl6pPr>
            <a:lvl7pPr marL="1938850" indent="-20409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0000"/>
                </a:solidFill>
                <a:latin typeface="+mn-lt"/>
              </a:defRPr>
            </a:lvl7pPr>
            <a:lvl8pPr marL="2347029" indent="-20409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0000"/>
                </a:solidFill>
                <a:latin typeface="+mn-lt"/>
              </a:defRPr>
            </a:lvl8pPr>
            <a:lvl9pPr marL="2755208" indent="-20409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LEI = 18!an    2!n</a:t>
            </a:r>
          </a:p>
          <a:p>
            <a:pPr marL="0" indent="0">
              <a:buFontTx/>
              <a:buNone/>
            </a:pPr>
            <a:endParaRPr lang="en-GB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GB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GB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GB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GB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  <a:p>
            <a:r>
              <a:rPr lang="en-GB" sz="28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HB7FFAZI0OMZ8PP8OE26</a:t>
            </a:r>
          </a:p>
          <a:p>
            <a:r>
              <a:rPr lang="en-US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Society for Worldwide Interbank Financial Telecommunication SCRL/CVBA</a:t>
            </a:r>
          </a:p>
          <a:p>
            <a:r>
              <a:rPr lang="en-GB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Avenue </a:t>
            </a:r>
            <a:r>
              <a:rPr lang="en-GB" sz="2000" kern="0" dirty="0" err="1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Adèle</a:t>
            </a:r>
            <a:r>
              <a:rPr lang="en-GB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br>
              <a:rPr lang="en-GB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1310 – La </a:t>
            </a:r>
            <a:r>
              <a:rPr lang="en-GB" sz="2000" kern="0" dirty="0" err="1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Hulpe</a:t>
            </a:r>
            <a:r>
              <a:rPr lang="en-GB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BELGIUM</a:t>
            </a:r>
            <a:endParaRPr lang="en-GB" sz="2000" kern="0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1457" y="2886070"/>
            <a:ext cx="71846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0810" y="2316559"/>
            <a:ext cx="167385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Mod 97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Elbow Connector 8"/>
          <p:cNvCxnSpPr>
            <a:endCxn id="8" idx="1"/>
          </p:cNvCxnSpPr>
          <p:nvPr/>
        </p:nvCxnSpPr>
        <p:spPr bwMode="auto">
          <a:xfrm>
            <a:off x="2375538" y="2151484"/>
            <a:ext cx="765272" cy="365130"/>
          </a:xfrm>
          <a:prstGeom prst="bentConnector3">
            <a:avLst>
              <a:gd name="adj1" fmla="val -3105"/>
            </a:avLst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Elbow Connector 9"/>
          <p:cNvCxnSpPr>
            <a:endCxn id="7" idx="1"/>
          </p:cNvCxnSpPr>
          <p:nvPr/>
        </p:nvCxnSpPr>
        <p:spPr bwMode="auto">
          <a:xfrm>
            <a:off x="1828927" y="2151484"/>
            <a:ext cx="1412530" cy="934641"/>
          </a:xfrm>
          <a:prstGeom prst="bentConnector3">
            <a:avLst>
              <a:gd name="adj1" fmla="val -2404"/>
            </a:avLst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237234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Global LEI System</a:t>
            </a:r>
            <a:endParaRPr lang="en-GB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272325"/>
              </p:ext>
            </p:extLst>
          </p:nvPr>
        </p:nvGraphicFramePr>
        <p:xfrm>
          <a:off x="838199" y="1513579"/>
          <a:ext cx="7930243" cy="4789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Left Arrow 11"/>
          <p:cNvSpPr/>
          <p:nvPr/>
        </p:nvSpPr>
        <p:spPr>
          <a:xfrm rot="16200000">
            <a:off x="4651272" y="1908054"/>
            <a:ext cx="624632" cy="610232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  <p:grpSp>
        <p:nvGrpSpPr>
          <p:cNvPr id="13" name="Group 12"/>
          <p:cNvGrpSpPr/>
          <p:nvPr/>
        </p:nvGrpSpPr>
        <p:grpSpPr>
          <a:xfrm>
            <a:off x="3212768" y="1247384"/>
            <a:ext cx="3507034" cy="593769"/>
            <a:chOff x="598297" y="2489749"/>
            <a:chExt cx="1192453" cy="114716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598297" y="2489749"/>
              <a:ext cx="1192453" cy="1147160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631896" y="2523348"/>
              <a:ext cx="1125255" cy="10799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Regulatory Oversight Committee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5529152"/>
            <a:ext cx="8159261" cy="620291"/>
            <a:chOff x="598297" y="2489749"/>
            <a:chExt cx="1192453" cy="1147160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Rounded Rectangle 18"/>
            <p:cNvSpPr/>
            <p:nvPr/>
          </p:nvSpPr>
          <p:spPr>
            <a:xfrm>
              <a:off x="598297" y="2489749"/>
              <a:ext cx="1192453" cy="1147160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631896" y="2523348"/>
              <a:ext cx="1125255" cy="107996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Industry / Public / Regulators / Vendors</a:t>
              </a:r>
              <a:endParaRPr lang="en-GB" sz="1800" kern="1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" name="Left Arrow 22"/>
          <p:cNvSpPr/>
          <p:nvPr/>
        </p:nvSpPr>
        <p:spPr>
          <a:xfrm rot="16200000">
            <a:off x="1734737" y="4744370"/>
            <a:ext cx="643054" cy="610232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4" name="Left Arrow 23"/>
          <p:cNvSpPr/>
          <p:nvPr/>
        </p:nvSpPr>
        <p:spPr>
          <a:xfrm rot="16200000">
            <a:off x="7175919" y="4789763"/>
            <a:ext cx="643054" cy="610232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5" name="Left Arrow 24"/>
          <p:cNvSpPr/>
          <p:nvPr/>
        </p:nvSpPr>
        <p:spPr>
          <a:xfrm rot="16200000">
            <a:off x="4644758" y="4902509"/>
            <a:ext cx="643054" cy="610232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5031765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err="1" smtClean="0"/>
              <a:t>Regulatory</a:t>
            </a:r>
            <a:r>
              <a:rPr lang="fr-BE" sz="2800" dirty="0" smtClean="0"/>
              <a:t> drivers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31977"/>
            <a:ext cx="7988086" cy="4340225"/>
          </a:xfrm>
        </p:spPr>
        <p:txBody>
          <a:bodyPr/>
          <a:lstStyle/>
          <a:p>
            <a:r>
              <a:rPr lang="en-US" sz="2000" dirty="0" smtClean="0"/>
              <a:t>Dodd-Frank – CFTC</a:t>
            </a:r>
          </a:p>
          <a:p>
            <a:pPr lvl="2"/>
            <a:r>
              <a:rPr lang="en-US" sz="1600" dirty="0" smtClean="0"/>
              <a:t>Reporting of swap transactions (OTC derivatives)</a:t>
            </a:r>
          </a:p>
          <a:p>
            <a:r>
              <a:rPr lang="en-US" sz="2000" dirty="0" smtClean="0"/>
              <a:t>EMIR – ESMA</a:t>
            </a:r>
          </a:p>
          <a:p>
            <a:pPr lvl="2"/>
            <a:r>
              <a:rPr lang="en-US" sz="1600" dirty="0" smtClean="0"/>
              <a:t>Reporting of derivatives (OTC and on-exchange)</a:t>
            </a:r>
          </a:p>
          <a:p>
            <a:pPr lvl="2"/>
            <a:r>
              <a:rPr lang="en-US" sz="1600" dirty="0" smtClean="0"/>
              <a:t>Financial and non-financial counterparties</a:t>
            </a:r>
          </a:p>
          <a:p>
            <a:r>
              <a:rPr lang="en-US" sz="2000" dirty="0" smtClean="0"/>
              <a:t>Money </a:t>
            </a:r>
            <a:r>
              <a:rPr lang="en-US" sz="2000" dirty="0"/>
              <a:t>Market Fund Reform Rules </a:t>
            </a:r>
            <a:r>
              <a:rPr lang="en-US" sz="2000" dirty="0" smtClean="0"/>
              <a:t>– SEC </a:t>
            </a:r>
          </a:p>
          <a:p>
            <a:r>
              <a:rPr lang="en-US" sz="2000" dirty="0" smtClean="0"/>
              <a:t>Money Market Statistical Reporting – ECB </a:t>
            </a:r>
          </a:p>
          <a:p>
            <a:r>
              <a:rPr lang="en-US" sz="2000" dirty="0" err="1" smtClean="0"/>
              <a:t>MiFID</a:t>
            </a:r>
            <a:r>
              <a:rPr lang="en-US" sz="2000" dirty="0" smtClean="0"/>
              <a:t> II / MIFIR – ESMA </a:t>
            </a:r>
          </a:p>
          <a:p>
            <a:r>
              <a:rPr lang="en-US" sz="2000" dirty="0" smtClean="0"/>
              <a:t>Solvency II – EIOPA</a:t>
            </a:r>
          </a:p>
          <a:p>
            <a:r>
              <a:rPr lang="en-US" sz="2000" dirty="0" smtClean="0"/>
              <a:t>Securities </a:t>
            </a:r>
            <a:r>
              <a:rPr lang="en-US" sz="2000" dirty="0"/>
              <a:t>and Futures (Amendment) </a:t>
            </a:r>
            <a:r>
              <a:rPr lang="en-US" sz="2000" dirty="0" smtClean="0"/>
              <a:t>Act – </a:t>
            </a:r>
            <a:r>
              <a:rPr lang="en-US" sz="2000" dirty="0" err="1" smtClean="0"/>
              <a:t>MASingapore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…….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148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err="1" smtClean="0"/>
              <a:t>Statistics</a:t>
            </a:r>
            <a:r>
              <a:rPr lang="fr-BE" sz="2800" dirty="0" smtClean="0"/>
              <a:t> (27 Mar)</a:t>
            </a:r>
            <a:endParaRPr 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b="1" dirty="0" smtClean="0"/>
              <a:t>GMEI Utility</a:t>
            </a:r>
            <a:endParaRPr lang="fr-BE" sz="2400" b="1" dirty="0"/>
          </a:p>
          <a:p>
            <a:pPr lvl="1">
              <a:tabLst>
                <a:tab pos="3657600" algn="r"/>
              </a:tabLst>
            </a:pPr>
            <a:r>
              <a:rPr lang="fr-BE" sz="2000" dirty="0"/>
              <a:t>Total records	</a:t>
            </a:r>
            <a:r>
              <a:rPr lang="fr-BE" sz="2000" dirty="0" smtClean="0"/>
              <a:t>167,572</a:t>
            </a:r>
          </a:p>
          <a:p>
            <a:pPr lvl="1">
              <a:tabLst>
                <a:tab pos="3657600" algn="r"/>
              </a:tabLst>
            </a:pPr>
            <a:r>
              <a:rPr lang="fr-BE" sz="2000" dirty="0" smtClean="0"/>
              <a:t>US	81,688	49%</a:t>
            </a:r>
          </a:p>
          <a:p>
            <a:pPr lvl="1">
              <a:tabLst>
                <a:tab pos="3657600" algn="r"/>
              </a:tabLst>
            </a:pPr>
            <a:r>
              <a:rPr lang="fr-BE" sz="2000" dirty="0" smtClean="0"/>
              <a:t>EU	47,164	28%</a:t>
            </a:r>
          </a:p>
          <a:p>
            <a:pPr marL="206924" lvl="1" indent="-206924">
              <a:buChar char="•"/>
              <a:tabLst>
                <a:tab pos="3657600" algn="r"/>
                <a:tab pos="5035550" algn="r"/>
              </a:tabLst>
            </a:pPr>
            <a:r>
              <a:rPr lang="fr-BE" sz="2400" b="1" dirty="0" smtClean="0"/>
              <a:t>All </a:t>
            </a:r>
            <a:r>
              <a:rPr lang="fr-BE" sz="2400" b="1" dirty="0" err="1"/>
              <a:t>Endorsed</a:t>
            </a:r>
            <a:r>
              <a:rPr lang="fr-BE" sz="2400" b="1" dirty="0"/>
              <a:t> </a:t>
            </a:r>
            <a:r>
              <a:rPr lang="fr-BE" sz="2400" b="1" dirty="0" err="1"/>
              <a:t>LOUs</a:t>
            </a:r>
            <a:endParaRPr lang="fr-BE" sz="2400" b="1" dirty="0"/>
          </a:p>
          <a:p>
            <a:pPr lvl="1">
              <a:tabLst>
                <a:tab pos="3657600" algn="r"/>
              </a:tabLst>
            </a:pPr>
            <a:r>
              <a:rPr lang="fr-BE" sz="2000" dirty="0"/>
              <a:t>Total records	</a:t>
            </a:r>
            <a:r>
              <a:rPr lang="fr-BE" sz="2000" dirty="0" smtClean="0"/>
              <a:t>345,590</a:t>
            </a:r>
            <a:endParaRPr lang="fr-BE" sz="2000" dirty="0"/>
          </a:p>
          <a:p>
            <a:pPr lvl="1">
              <a:tabLst>
                <a:tab pos="3657600" algn="r"/>
              </a:tabLst>
            </a:pPr>
            <a:r>
              <a:rPr lang="fr-BE" sz="2000" dirty="0"/>
              <a:t>GMEI Utility	</a:t>
            </a:r>
            <a:r>
              <a:rPr lang="fr-BE" sz="2000" dirty="0" smtClean="0"/>
              <a:t>49.1%</a:t>
            </a:r>
          </a:p>
          <a:p>
            <a:pPr marL="206924" lvl="1" indent="-206924">
              <a:buChar char="•"/>
              <a:tabLst>
                <a:tab pos="3657600" algn="r"/>
                <a:tab pos="5035550" algn="r"/>
              </a:tabLst>
            </a:pPr>
            <a:r>
              <a:rPr lang="fr-BE" sz="2400" b="1" dirty="0" smtClean="0"/>
              <a:t>Registration </a:t>
            </a:r>
            <a:r>
              <a:rPr lang="fr-BE" sz="2400" b="1" dirty="0" err="1" smtClean="0"/>
              <a:t>status</a:t>
            </a:r>
            <a:endParaRPr lang="fr-BE" sz="2400" b="1" dirty="0"/>
          </a:p>
          <a:p>
            <a:pPr lvl="1">
              <a:tabLst>
                <a:tab pos="3657600" algn="r"/>
              </a:tabLst>
            </a:pPr>
            <a:r>
              <a:rPr lang="fr-BE" sz="2000" dirty="0" err="1" smtClean="0"/>
              <a:t>Lapsed</a:t>
            </a:r>
            <a:r>
              <a:rPr lang="fr-BE" sz="2000" dirty="0" smtClean="0"/>
              <a:t>	59,801	17%	</a:t>
            </a:r>
            <a:r>
              <a:rPr lang="fr-BE" sz="2000" dirty="0" smtClean="0">
                <a:sym typeface="Wingdings" panose="05000000000000000000" pitchFamily="2" charset="2"/>
              </a:rPr>
              <a:t></a:t>
            </a:r>
            <a:endParaRPr lang="fr-BE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2007" y="196104"/>
            <a:ext cx="2816609" cy="158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21372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Action points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Registration</a:t>
            </a:r>
          </a:p>
          <a:p>
            <a:r>
              <a:rPr lang="en-GB" sz="2400" dirty="0"/>
              <a:t>Ownership and Responsibility</a:t>
            </a:r>
          </a:p>
          <a:p>
            <a:pPr lvl="1"/>
            <a:r>
              <a:rPr lang="en-GB" sz="2000" dirty="0"/>
              <a:t>Centralised</a:t>
            </a:r>
          </a:p>
          <a:p>
            <a:pPr lvl="1"/>
            <a:r>
              <a:rPr lang="en-GB" sz="2000" dirty="0"/>
              <a:t>Decentralised</a:t>
            </a:r>
          </a:p>
          <a:p>
            <a:pPr lvl="1"/>
            <a:r>
              <a:rPr lang="en-GB" sz="2000" dirty="0"/>
              <a:t>Bulk process</a:t>
            </a:r>
          </a:p>
          <a:p>
            <a:r>
              <a:rPr lang="en-GB" sz="2400" dirty="0" smtClean="0"/>
              <a:t>Renew </a:t>
            </a:r>
            <a:r>
              <a:rPr lang="en-GB" sz="2400" dirty="0"/>
              <a:t>LEIs = yearly process</a:t>
            </a:r>
          </a:p>
          <a:p>
            <a:r>
              <a:rPr lang="en-GB" sz="2400" dirty="0" smtClean="0"/>
              <a:t>Consolidated </a:t>
            </a:r>
            <a:r>
              <a:rPr lang="en-GB" sz="2400" dirty="0"/>
              <a:t>LEI file</a:t>
            </a:r>
          </a:p>
          <a:p>
            <a:pPr lvl="1"/>
            <a:r>
              <a:rPr lang="en-GB" sz="2000" dirty="0" smtClean="0"/>
              <a:t>Integration</a:t>
            </a:r>
          </a:p>
          <a:p>
            <a:pPr lvl="1"/>
            <a:r>
              <a:rPr lang="en-GB" sz="2000" dirty="0" smtClean="0"/>
              <a:t>Mapping</a:t>
            </a:r>
          </a:p>
          <a:p>
            <a:r>
              <a:rPr lang="en-GB" sz="2400" dirty="0"/>
              <a:t>Reporting Requirements</a:t>
            </a:r>
          </a:p>
          <a:p>
            <a:pPr marL="0" indent="0">
              <a:buNone/>
            </a:pPr>
            <a:endParaRPr lang="en-GB" sz="2000" dirty="0" smtClean="0"/>
          </a:p>
          <a:p>
            <a:pPr lvl="1"/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7277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377686" y="278296"/>
            <a:ext cx="8275984" cy="152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6168" y="533400"/>
            <a:ext cx="7620000" cy="1143000"/>
          </a:xfrm>
        </p:spPr>
        <p:txBody>
          <a:bodyPr/>
          <a:lstStyle/>
          <a:p>
            <a:r>
              <a:rPr lang="en-GB" sz="2800" dirty="0" smtClean="0"/>
              <a:t>Implementing LEI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i="1" dirty="0" smtClean="0"/>
              <a:t>Creating a coherent picture of clients</a:t>
            </a:r>
            <a:endParaRPr lang="en-GB" sz="28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ight Arrow 6"/>
          <p:cNvSpPr/>
          <p:nvPr/>
        </p:nvSpPr>
        <p:spPr bwMode="auto">
          <a:xfrm flipH="1">
            <a:off x="1957754" y="1831989"/>
            <a:ext cx="6669401" cy="887765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articipant registers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351187" y="3674469"/>
            <a:ext cx="7454342" cy="956195"/>
          </a:xfrm>
          <a:prstGeom prst="rightArrow">
            <a:avLst/>
          </a:prstGeom>
          <a:solidFill>
            <a:srgbClr val="009BB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Provider makes data set public = LEI with core data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flipH="1">
            <a:off x="2332892" y="4629924"/>
            <a:ext cx="6669401" cy="887765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Market participant introduces data set in data systems</a:t>
            </a:r>
          </a:p>
        </p:txBody>
      </p:sp>
      <p:sp>
        <p:nvSpPr>
          <p:cNvPr id="13" name="Right Arrow 12"/>
          <p:cNvSpPr/>
          <p:nvPr/>
        </p:nvSpPr>
        <p:spPr bwMode="auto">
          <a:xfrm flipH="1">
            <a:off x="2332892" y="5516949"/>
            <a:ext cx="6669401" cy="887765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LEI data set is used to identify counterparties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351187" y="2719014"/>
            <a:ext cx="7454342" cy="956195"/>
          </a:xfrm>
          <a:prstGeom prst="rightArrow">
            <a:avLst/>
          </a:prstGeom>
          <a:solidFill>
            <a:srgbClr val="009BB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Provider assigns LEI “key”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362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Reference data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LEI update - April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1841561" y="1411919"/>
            <a:ext cx="1476649" cy="1555418"/>
          </a:xfrm>
          <a:prstGeom prst="flowChartMagneticDisk">
            <a:avLst/>
          </a:prstGeom>
          <a:solidFill>
            <a:srgbClr val="009BBB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Instruments</a:t>
            </a:r>
            <a:endParaRPr lang="en-GB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949518" y="3460303"/>
            <a:ext cx="1476649" cy="1555418"/>
          </a:xfrm>
          <a:prstGeom prst="flowChartMagneticDisk">
            <a:avLst/>
          </a:prstGeom>
          <a:solidFill>
            <a:srgbClr val="009BBB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Counterparty</a:t>
            </a:r>
            <a:endParaRPr lang="en-GB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3564624" y="1411919"/>
            <a:ext cx="1476649" cy="1555418"/>
          </a:xfrm>
          <a:prstGeom prst="flowChartMagneticDisk">
            <a:avLst/>
          </a:prstGeom>
          <a:solidFill>
            <a:srgbClr val="009BBB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data</a:t>
            </a:r>
            <a:endParaRPr lang="en-GB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4741609" y="3496668"/>
            <a:ext cx="1476649" cy="1555418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Transactions</a:t>
            </a:r>
            <a:endParaRPr lang="en-GB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6439602" y="3496669"/>
            <a:ext cx="1476649" cy="1555418"/>
          </a:xfrm>
          <a:prstGeom prst="flowChartMagneticDisk">
            <a:avLst/>
          </a:prstGeom>
          <a:solidFill>
            <a:srgbClr val="009BBB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Reporting</a:t>
            </a:r>
            <a:endParaRPr lang="en-GB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62561" y="5197230"/>
            <a:ext cx="8358096" cy="797169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LEI</a:t>
            </a:r>
          </a:p>
        </p:txBody>
      </p:sp>
      <p:sp>
        <p:nvSpPr>
          <p:cNvPr id="13" name="Curved Down Arrow 12"/>
          <p:cNvSpPr/>
          <p:nvPr/>
        </p:nvSpPr>
        <p:spPr bwMode="auto">
          <a:xfrm>
            <a:off x="2373920" y="1148149"/>
            <a:ext cx="1969477" cy="527539"/>
          </a:xfrm>
          <a:prstGeom prst="curvedDown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urved Down Arrow 14"/>
          <p:cNvSpPr/>
          <p:nvPr/>
        </p:nvSpPr>
        <p:spPr bwMode="auto">
          <a:xfrm>
            <a:off x="5641316" y="3196533"/>
            <a:ext cx="1627449" cy="527539"/>
          </a:xfrm>
          <a:prstGeom prst="curvedDown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Curved Down Arrow 16"/>
          <p:cNvSpPr/>
          <p:nvPr/>
        </p:nvSpPr>
        <p:spPr bwMode="auto">
          <a:xfrm>
            <a:off x="1687842" y="3037516"/>
            <a:ext cx="3792091" cy="727349"/>
          </a:xfrm>
          <a:prstGeom prst="curvedDown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Bent-Up Arrow 18"/>
          <p:cNvSpPr/>
          <p:nvPr/>
        </p:nvSpPr>
        <p:spPr bwMode="auto">
          <a:xfrm rot="16200000" flipV="1">
            <a:off x="747688" y="2630200"/>
            <a:ext cx="1662545" cy="525200"/>
          </a:xfrm>
          <a:prstGeom prst="bentUpArrow">
            <a:avLst>
              <a:gd name="adj1" fmla="val 19356"/>
              <a:gd name="adj2" fmla="val 20276"/>
              <a:gd name="adj3" fmla="val 41890"/>
            </a:avLst>
          </a:prstGeom>
          <a:solidFill>
            <a:srgbClr val="92D050"/>
          </a:solidFill>
          <a:ln w="9525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Bent-Up Arrow 21"/>
          <p:cNvSpPr/>
          <p:nvPr/>
        </p:nvSpPr>
        <p:spPr bwMode="auto">
          <a:xfrm flipV="1">
            <a:off x="5007503" y="2094879"/>
            <a:ext cx="633813" cy="1629192"/>
          </a:xfrm>
          <a:prstGeom prst="bentUpArrow">
            <a:avLst>
              <a:gd name="adj1" fmla="val 19356"/>
              <a:gd name="adj2" fmla="val 17797"/>
              <a:gd name="adj3" fmla="val 38621"/>
            </a:avLst>
          </a:prstGeom>
          <a:solidFill>
            <a:srgbClr val="92D050"/>
          </a:solidFill>
          <a:ln w="9525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333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FT_template_20081012">
  <a:themeElements>
    <a:clrScheme name="SWIFT_PPT_Template_20080923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_PPT_Template_20080923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_PPT_Template_20080923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WIFT PPT_Template_30 7 08">
  <a:themeElements>
    <a:clrScheme name="SWIFT PPT_Template_30 7 08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_Template_30 7 0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WIFT PPT_Template_30 7 08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WIFT_template_20081012">
  <a:themeElements>
    <a:clrScheme name="SWIFT_PPT_Template_20080923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_PPT_Template_20080923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_PPT_Template_20080923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WIFT_template_20081012">
  <a:themeElements>
    <a:clrScheme name="SWIFT_PPT_Template_20080923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_PPT_Template_20080923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_PPT_Template_20080923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SWIFT_template_20081012</Template>
  <TotalTime>18272</TotalTime>
  <Words>822</Words>
  <Application>Microsoft Office PowerPoint</Application>
  <PresentationFormat>On-screen Show (4:3)</PresentationFormat>
  <Paragraphs>231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SWIFT_template_20081012</vt:lpstr>
      <vt:lpstr>Default Design</vt:lpstr>
      <vt:lpstr>SWIFT PPT_Template_30 7 08</vt:lpstr>
      <vt:lpstr>1_SWIFT_template_20081012</vt:lpstr>
      <vt:lpstr>2_SWIFT_template_20081012</vt:lpstr>
      <vt:lpstr>LEI</vt:lpstr>
      <vt:lpstr>LEI – ISO 17442</vt:lpstr>
      <vt:lpstr>LEI Format</vt:lpstr>
      <vt:lpstr>Global LEI System</vt:lpstr>
      <vt:lpstr>Regulatory drivers</vt:lpstr>
      <vt:lpstr>Statistics (27 Mar)</vt:lpstr>
      <vt:lpstr>Action points</vt:lpstr>
      <vt:lpstr>Implementing LEI Creating a coherent picture of clients</vt:lpstr>
      <vt:lpstr>Reference data</vt:lpstr>
      <vt:lpstr>LEI in Message Standards</vt:lpstr>
      <vt:lpstr>LEI Adoption ISITC September 2014 Industry Forum &amp; Working Groups</vt:lpstr>
      <vt:lpstr>Alternatives</vt:lpstr>
      <vt:lpstr>LEI Implementation – Option 1</vt:lpstr>
      <vt:lpstr>LEI Implementation – Option 2</vt:lpstr>
      <vt:lpstr>LEI Implementation – Option 3</vt:lpstr>
      <vt:lpstr>LEI Implementation – Option 4</vt:lpstr>
      <vt:lpstr>Useful links </vt:lpstr>
      <vt:lpstr>PowerPoint Presentation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Entity Identifier</dc:title>
  <dc:creator>JANSSENS Paul</dc:creator>
  <dc:description>©2008</dc:description>
  <cp:lastModifiedBy>JANSSENS Paul</cp:lastModifiedBy>
  <cp:revision>1568</cp:revision>
  <cp:lastPrinted>2008-10-20T13:40:29Z</cp:lastPrinted>
  <dcterms:created xsi:type="dcterms:W3CDTF">2009-02-16T07:09:55Z</dcterms:created>
  <dcterms:modified xsi:type="dcterms:W3CDTF">2015-04-13T08:46:59Z</dcterms:modified>
</cp:coreProperties>
</file>