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61" r:id="rId6"/>
    <p:sldId id="263" r:id="rId7"/>
    <p:sldId id="262" r:id="rId8"/>
    <p:sldId id="264" r:id="rId9"/>
    <p:sldId id="259" r:id="rId10"/>
  </p:sldIdLst>
  <p:sldSz cx="9144000" cy="6858000" type="screen4x3"/>
  <p:notesSz cx="6858000" cy="9144000"/>
  <p:defaultTextStyle>
    <a:defPPr>
      <a:defRPr lang="en-GB"/>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RON Evelyne" initials="P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7" autoAdjust="0"/>
    <p:restoredTop sz="86364" autoAdjust="0"/>
  </p:normalViewPr>
  <p:slideViewPr>
    <p:cSldViewPr>
      <p:cViewPr varScale="1">
        <p:scale>
          <a:sx n="139" d="100"/>
          <a:sy n="139" d="100"/>
        </p:scale>
        <p:origin x="-744" y="-108"/>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31T14:15:36.677" idx="1">
    <p:pos x="3391" y="1412"/>
    <p:text>It has been decided that those MPs should not be publsihed outside the SMPG group until the OSAKA meeting takes place.
There is one session on MOnday Nov 5th during which the group will discuss the granularity required for the MPs on MStandards.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0"/>
            </a:lvl1pPr>
          </a:lstStyle>
          <a:p>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lvl1pPr>
          </a:lstStyle>
          <a:p>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i="0"/>
            </a:lvl1pPr>
          </a:lstStyle>
          <a:p>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i="0"/>
            </a:lvl1pPr>
          </a:lstStyle>
          <a:p>
            <a:fld id="{90E88271-AD2B-4D9B-A0AA-ADF9AB66B752}" type="slidenum">
              <a:rPr lang="en-GB"/>
              <a:pPr/>
              <a:t>‹#›</a:t>
            </a:fld>
            <a:endParaRPr lang="en-GB"/>
          </a:p>
        </p:txBody>
      </p:sp>
    </p:spTree>
    <p:extLst>
      <p:ext uri="{BB962C8B-B14F-4D97-AF65-F5344CB8AC3E}">
        <p14:creationId xmlns:p14="http://schemas.microsoft.com/office/powerpoint/2010/main" val="35145340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12DB1-B362-40DD-984C-662B959948CE}" type="slidenum">
              <a:rPr lang="en-GB"/>
              <a:pPr/>
              <a:t>1</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GB"/>
              <a:t>Global</a:t>
            </a: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D5B1B-6B21-4659-9918-3AFD992CE587}" type="slidenum">
              <a:rPr lang="en-GB"/>
              <a:pPr/>
              <a:t>2</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D5B1B-6B21-4659-9918-3AFD992CE587}" type="slidenum">
              <a:rPr lang="en-GB"/>
              <a:pPr/>
              <a:t>3</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GB"/>
              <a:t>Minimum: specifics for plain vanilla trades</a:t>
            </a:r>
          </a:p>
          <a:p>
            <a:r>
              <a:rPr lang="en-GB"/>
              <a:t>Some countries e.g US extensive description of all kinds of transactions</a:t>
            </a:r>
          </a:p>
          <a:p>
            <a:endParaRPr lang="en-GB"/>
          </a:p>
          <a:p>
            <a:r>
              <a:rPr lang="en-GB"/>
              <a:t>Summary sheet: summary of country market practices in matrix form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82903-CDCB-44CC-A6A7-62E2FF2E9B1B}" type="slidenum">
              <a:rPr lang="en-GB"/>
              <a:pPr/>
              <a:t>4</a:t>
            </a:fld>
            <a:endParaRPr lang="en-GB"/>
          </a:p>
        </p:txBody>
      </p:sp>
      <p:sp>
        <p:nvSpPr>
          <p:cNvPr id="14338" name="Rectangle 2"/>
          <p:cNvSpPr>
            <a:spLocks noGrp="1" noRot="1" noChangeAspect="1" noChangeArrowheads="1" noTextEdit="1"/>
          </p:cNvSpPr>
          <p:nvPr>
            <p:ph type="sldImg"/>
          </p:nvPr>
        </p:nvSpPr>
        <p:spPr>
          <a:xfrm>
            <a:off x="1125538" y="684213"/>
            <a:ext cx="4572000" cy="3429000"/>
          </a:xfrm>
          <a:ln/>
        </p:spPr>
      </p:sp>
      <p:sp>
        <p:nvSpPr>
          <p:cNvPr id="14339" name="Rectangle 3"/>
          <p:cNvSpPr>
            <a:spLocks noGrp="1" noChangeArrowheads="1"/>
          </p:cNvSpPr>
          <p:nvPr>
            <p:ph type="body" idx="1"/>
          </p:nvPr>
        </p:nvSpPr>
        <p:spPr/>
        <p:txBody>
          <a:bodyPr/>
          <a:lstStyle/>
          <a:p>
            <a:r>
              <a:rPr lang="en-GB"/>
              <a:t>Common Elements: minimum list of elements needed in every transaction</a:t>
            </a:r>
          </a:p>
          <a:p>
            <a:endParaRPr lang="en-GB"/>
          </a:p>
          <a:p>
            <a:r>
              <a:rPr lang="en-GB"/>
              <a:t>PSET / PSAF : X-border / CSD transactions. Variations for scenarios between ICSD and NCSD. </a:t>
            </a:r>
          </a:p>
          <a:p>
            <a:r>
              <a:rPr lang="en-GB"/>
              <a:t>Heated discussions</a:t>
            </a:r>
          </a:p>
          <a:p>
            <a:endParaRPr lang="en-GB"/>
          </a:p>
          <a:p>
            <a:r>
              <a:rPr lang="en-GB"/>
              <a:t>St. of Hold: mix of custody statement (reconciliation) and accounting. ISO20022 2 statements, End of discussions? </a:t>
            </a:r>
          </a:p>
          <a:p>
            <a:endParaRPr lang="en-GB"/>
          </a:p>
          <a:p>
            <a:r>
              <a:rPr lang="en-GB"/>
              <a:t>Status Reporting: Flow diagram of lifecycle of a transaction between moment of instruction and settlement</a:t>
            </a:r>
          </a:p>
          <a:p>
            <a:endParaRPr lang="en-GB"/>
          </a:p>
          <a:p>
            <a:r>
              <a:rPr lang="en-GB"/>
              <a:t>Linkages: All situations where linkages are used</a:t>
            </a:r>
          </a:p>
          <a:p>
            <a:r>
              <a:rPr lang="en-GB"/>
              <a:t>Simple ones (cancellation, settlement confirmation, status advice)</a:t>
            </a:r>
          </a:p>
          <a:p>
            <a:r>
              <a:rPr lang="en-GB"/>
              <a:t>Complicated: pair off, turnaround, block trade, book transfer </a:t>
            </a:r>
          </a:p>
          <a:p>
            <a:endParaRPr lang="en-GB"/>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82903-CDCB-44CC-A6A7-62E2FF2E9B1B}" type="slidenum">
              <a:rPr lang="en-GB"/>
              <a:pPr/>
              <a:t>5</a:t>
            </a:fld>
            <a:endParaRPr lang="en-GB"/>
          </a:p>
        </p:txBody>
      </p:sp>
      <p:sp>
        <p:nvSpPr>
          <p:cNvPr id="14338" name="Rectangle 2"/>
          <p:cNvSpPr>
            <a:spLocks noGrp="1" noRot="1" noChangeAspect="1" noChangeArrowheads="1" noTextEdit="1"/>
          </p:cNvSpPr>
          <p:nvPr>
            <p:ph type="sldImg"/>
          </p:nvPr>
        </p:nvSpPr>
        <p:spPr>
          <a:xfrm>
            <a:off x="1125538" y="684213"/>
            <a:ext cx="4572000" cy="3429000"/>
          </a:xfrm>
          <a:ln/>
        </p:spPr>
      </p:sp>
      <p:sp>
        <p:nvSpPr>
          <p:cNvPr id="14339" name="Rectangle 3"/>
          <p:cNvSpPr>
            <a:spLocks noGrp="1" noChangeArrowheads="1"/>
          </p:cNvSpPr>
          <p:nvPr>
            <p:ph type="body" idx="1"/>
          </p:nvPr>
        </p:nvSpPr>
        <p:spPr/>
        <p:txBody>
          <a:bodyPr/>
          <a:lstStyle/>
          <a:p>
            <a:r>
              <a:rPr lang="en-GB"/>
              <a:t>Common Elements: minimum list of elements needed in every transaction</a:t>
            </a:r>
          </a:p>
          <a:p>
            <a:endParaRPr lang="en-GB"/>
          </a:p>
          <a:p>
            <a:r>
              <a:rPr lang="en-GB"/>
              <a:t>PSET / PSAF : X-border / CSD transactions. Variations for scenarios between ICSD and NCSD. </a:t>
            </a:r>
          </a:p>
          <a:p>
            <a:r>
              <a:rPr lang="en-GB"/>
              <a:t>Heated discussions</a:t>
            </a:r>
          </a:p>
          <a:p>
            <a:endParaRPr lang="en-GB"/>
          </a:p>
          <a:p>
            <a:r>
              <a:rPr lang="en-GB"/>
              <a:t>St. of Hold: mix of custody statement (reconciliation) and accounting. ISO20022 2 statements, End of discussions? </a:t>
            </a:r>
          </a:p>
          <a:p>
            <a:endParaRPr lang="en-GB"/>
          </a:p>
          <a:p>
            <a:r>
              <a:rPr lang="en-GB"/>
              <a:t>Status Reporting: Flow diagram of lifecycle of a transaction between moment of instruction and settlement</a:t>
            </a:r>
          </a:p>
          <a:p>
            <a:endParaRPr lang="en-GB"/>
          </a:p>
          <a:p>
            <a:r>
              <a:rPr lang="en-GB"/>
              <a:t>Linkages: All situations where linkages are used</a:t>
            </a:r>
          </a:p>
          <a:p>
            <a:r>
              <a:rPr lang="en-GB"/>
              <a:t>Simple ones (cancellation, settlement confirmation, status advice)</a:t>
            </a:r>
          </a:p>
          <a:p>
            <a:r>
              <a:rPr lang="en-GB"/>
              <a:t>Complicated: pair off, turnaround, block trade, book transfer </a:t>
            </a:r>
          </a:p>
          <a:p>
            <a:endParaRPr lang="en-GB"/>
          </a:p>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82903-CDCB-44CC-A6A7-62E2FF2E9B1B}" type="slidenum">
              <a:rPr lang="en-GB"/>
              <a:pPr/>
              <a:t>6</a:t>
            </a:fld>
            <a:endParaRPr lang="en-GB"/>
          </a:p>
        </p:txBody>
      </p:sp>
      <p:sp>
        <p:nvSpPr>
          <p:cNvPr id="14338" name="Rectangle 2"/>
          <p:cNvSpPr>
            <a:spLocks noGrp="1" noRot="1" noChangeAspect="1" noChangeArrowheads="1" noTextEdit="1"/>
          </p:cNvSpPr>
          <p:nvPr>
            <p:ph type="sldImg"/>
          </p:nvPr>
        </p:nvSpPr>
        <p:spPr>
          <a:xfrm>
            <a:off x="1125538" y="684213"/>
            <a:ext cx="4572000" cy="3429000"/>
          </a:xfrm>
          <a:ln/>
        </p:spPr>
      </p:sp>
      <p:sp>
        <p:nvSpPr>
          <p:cNvPr id="14339" name="Rectangle 3"/>
          <p:cNvSpPr>
            <a:spLocks noGrp="1" noChangeArrowheads="1"/>
          </p:cNvSpPr>
          <p:nvPr>
            <p:ph type="body" idx="1"/>
          </p:nvPr>
        </p:nvSpPr>
        <p:spPr/>
        <p:txBody>
          <a:bodyPr/>
          <a:lstStyle/>
          <a:p>
            <a:r>
              <a:rPr lang="en-GB"/>
              <a:t>Common Elements: minimum list of elements needed in every transaction</a:t>
            </a:r>
          </a:p>
          <a:p>
            <a:endParaRPr lang="en-GB"/>
          </a:p>
          <a:p>
            <a:r>
              <a:rPr lang="en-GB"/>
              <a:t>PSET / PSAF : X-border / CSD transactions. Variations for scenarios between ICSD and NCSD. </a:t>
            </a:r>
          </a:p>
          <a:p>
            <a:r>
              <a:rPr lang="en-GB"/>
              <a:t>Heated discussions</a:t>
            </a:r>
          </a:p>
          <a:p>
            <a:endParaRPr lang="en-GB"/>
          </a:p>
          <a:p>
            <a:r>
              <a:rPr lang="en-GB"/>
              <a:t>St. of Hold: mix of custody statement (reconciliation) and accounting. ISO20022 2 statements, End of discussions? </a:t>
            </a:r>
          </a:p>
          <a:p>
            <a:endParaRPr lang="en-GB"/>
          </a:p>
          <a:p>
            <a:r>
              <a:rPr lang="en-GB"/>
              <a:t>Status Reporting: Flow diagram of lifecycle of a transaction between moment of instruction and settlement</a:t>
            </a:r>
          </a:p>
          <a:p>
            <a:endParaRPr lang="en-GB"/>
          </a:p>
          <a:p>
            <a:r>
              <a:rPr lang="en-GB"/>
              <a:t>Linkages: All situations where linkages are used</a:t>
            </a:r>
          </a:p>
          <a:p>
            <a:r>
              <a:rPr lang="en-GB"/>
              <a:t>Simple ones (cancellation, settlement confirmation, status advice)</a:t>
            </a:r>
          </a:p>
          <a:p>
            <a:r>
              <a:rPr lang="en-GB"/>
              <a:t>Complicated: pair off, turnaround, block trade, book transfer </a:t>
            </a:r>
          </a:p>
          <a:p>
            <a:endParaRPr lang="en-GB"/>
          </a:p>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82903-CDCB-44CC-A6A7-62E2FF2E9B1B}" type="slidenum">
              <a:rPr lang="en-GB"/>
              <a:pPr/>
              <a:t>7</a:t>
            </a:fld>
            <a:endParaRPr lang="en-GB"/>
          </a:p>
        </p:txBody>
      </p:sp>
      <p:sp>
        <p:nvSpPr>
          <p:cNvPr id="14338" name="Rectangle 2"/>
          <p:cNvSpPr>
            <a:spLocks noGrp="1" noRot="1" noChangeAspect="1" noChangeArrowheads="1" noTextEdit="1"/>
          </p:cNvSpPr>
          <p:nvPr>
            <p:ph type="sldImg"/>
          </p:nvPr>
        </p:nvSpPr>
        <p:spPr>
          <a:xfrm>
            <a:off x="1125538" y="684213"/>
            <a:ext cx="4572000" cy="3429000"/>
          </a:xfrm>
          <a:ln/>
        </p:spPr>
      </p:sp>
      <p:sp>
        <p:nvSpPr>
          <p:cNvPr id="14339" name="Rectangle 3"/>
          <p:cNvSpPr>
            <a:spLocks noGrp="1" noChangeArrowheads="1"/>
          </p:cNvSpPr>
          <p:nvPr>
            <p:ph type="body" idx="1"/>
          </p:nvPr>
        </p:nvSpPr>
        <p:spPr/>
        <p:txBody>
          <a:bodyPr/>
          <a:lstStyle/>
          <a:p>
            <a:r>
              <a:rPr lang="en-GB"/>
              <a:t>Common Elements: minimum list of elements needed in every transaction</a:t>
            </a:r>
          </a:p>
          <a:p>
            <a:endParaRPr lang="en-GB"/>
          </a:p>
          <a:p>
            <a:r>
              <a:rPr lang="en-GB"/>
              <a:t>PSET / PSAF : X-border / CSD transactions. Variations for scenarios between ICSD and NCSD. </a:t>
            </a:r>
          </a:p>
          <a:p>
            <a:r>
              <a:rPr lang="en-GB"/>
              <a:t>Heated discussions</a:t>
            </a:r>
          </a:p>
          <a:p>
            <a:endParaRPr lang="en-GB"/>
          </a:p>
          <a:p>
            <a:r>
              <a:rPr lang="en-GB"/>
              <a:t>St. of Hold: mix of custody statement (reconciliation) and accounting. ISO20022 2 statements, End of discussions? </a:t>
            </a:r>
          </a:p>
          <a:p>
            <a:endParaRPr lang="en-GB"/>
          </a:p>
          <a:p>
            <a:r>
              <a:rPr lang="en-GB"/>
              <a:t>Status Reporting: Flow diagram of lifecycle of a transaction between moment of instruction and settlement</a:t>
            </a:r>
          </a:p>
          <a:p>
            <a:endParaRPr lang="en-GB"/>
          </a:p>
          <a:p>
            <a:r>
              <a:rPr lang="en-GB"/>
              <a:t>Linkages: All situations where linkages are used</a:t>
            </a:r>
          </a:p>
          <a:p>
            <a:r>
              <a:rPr lang="en-GB"/>
              <a:t>Simple ones (cancellation, settlement confirmation, status advice)</a:t>
            </a:r>
          </a:p>
          <a:p>
            <a:r>
              <a:rPr lang="en-GB"/>
              <a:t>Complicated: pair off, turnaround, block trade, book transfer </a:t>
            </a:r>
          </a:p>
          <a:p>
            <a:endParaRPr lang="en-GB"/>
          </a:p>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82903-CDCB-44CC-A6A7-62E2FF2E9B1B}" type="slidenum">
              <a:rPr lang="en-GB"/>
              <a:pPr/>
              <a:t>8</a:t>
            </a:fld>
            <a:endParaRPr lang="en-GB"/>
          </a:p>
        </p:txBody>
      </p:sp>
      <p:sp>
        <p:nvSpPr>
          <p:cNvPr id="14338" name="Rectangle 2"/>
          <p:cNvSpPr>
            <a:spLocks noGrp="1" noRot="1" noChangeAspect="1" noChangeArrowheads="1" noTextEdit="1"/>
          </p:cNvSpPr>
          <p:nvPr>
            <p:ph type="sldImg"/>
          </p:nvPr>
        </p:nvSpPr>
        <p:spPr>
          <a:xfrm>
            <a:off x="1125538" y="684213"/>
            <a:ext cx="4572000" cy="3429000"/>
          </a:xfrm>
          <a:ln/>
        </p:spPr>
      </p:sp>
      <p:sp>
        <p:nvSpPr>
          <p:cNvPr id="14339" name="Rectangle 3"/>
          <p:cNvSpPr>
            <a:spLocks noGrp="1" noChangeArrowheads="1"/>
          </p:cNvSpPr>
          <p:nvPr>
            <p:ph type="body" idx="1"/>
          </p:nvPr>
        </p:nvSpPr>
        <p:spPr/>
        <p:txBody>
          <a:bodyPr/>
          <a:lstStyle/>
          <a:p>
            <a:r>
              <a:rPr lang="en-GB"/>
              <a:t>Common Elements: minimum list of elements needed in every transaction</a:t>
            </a:r>
          </a:p>
          <a:p>
            <a:endParaRPr lang="en-GB"/>
          </a:p>
          <a:p>
            <a:r>
              <a:rPr lang="en-GB"/>
              <a:t>PSET / PSAF : X-border / CSD transactions. Variations for scenarios between ICSD and NCSD. </a:t>
            </a:r>
          </a:p>
          <a:p>
            <a:r>
              <a:rPr lang="en-GB"/>
              <a:t>Heated discussions</a:t>
            </a:r>
          </a:p>
          <a:p>
            <a:endParaRPr lang="en-GB"/>
          </a:p>
          <a:p>
            <a:r>
              <a:rPr lang="en-GB"/>
              <a:t>St. of Hold: mix of custody statement (reconciliation) and accounting. ISO20022 2 statements, End of discussions? </a:t>
            </a:r>
          </a:p>
          <a:p>
            <a:endParaRPr lang="en-GB"/>
          </a:p>
          <a:p>
            <a:r>
              <a:rPr lang="en-GB"/>
              <a:t>Status Reporting: Flow diagram of lifecycle of a transaction between moment of instruction and settlement</a:t>
            </a:r>
          </a:p>
          <a:p>
            <a:endParaRPr lang="en-GB"/>
          </a:p>
          <a:p>
            <a:r>
              <a:rPr lang="en-GB"/>
              <a:t>Linkages: All situations where linkages are used</a:t>
            </a:r>
          </a:p>
          <a:p>
            <a:r>
              <a:rPr lang="en-GB"/>
              <a:t>Simple ones (cancellation, settlement confirmation, status advice)</a:t>
            </a:r>
          </a:p>
          <a:p>
            <a:r>
              <a:rPr lang="en-GB"/>
              <a:t>Complicated: pair off, turnaround, block trade, book transfer </a:t>
            </a:r>
          </a:p>
          <a:p>
            <a:endParaRPr lang="en-GB"/>
          </a:p>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9D145-EA71-4BAE-8277-06E61FAFD28F}" type="slidenum">
              <a:rPr lang="en-GB"/>
              <a:pPr/>
              <a:t>9</a:t>
            </a:fld>
            <a:endParaRPr lang="en-GB"/>
          </a:p>
        </p:txBody>
      </p:sp>
      <p:sp>
        <p:nvSpPr>
          <p:cNvPr id="24578" name="Rectangle 2"/>
          <p:cNvSpPr>
            <a:spLocks noGrp="1" noRot="1" noChangeAspect="1" noChangeArrowheads="1" noTextEdit="1"/>
          </p:cNvSpPr>
          <p:nvPr>
            <p:ph type="sldImg"/>
          </p:nvPr>
        </p:nvSpPr>
        <p:spPr>
          <a:xfrm>
            <a:off x="1125538" y="684213"/>
            <a:ext cx="4572000" cy="3429000"/>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AA5CF10-F710-47CA-AC13-014CE19BB690}" type="slidenum">
              <a:rPr lang="en-GB"/>
              <a:pPr/>
              <a:t>‹#›</a:t>
            </a:fld>
            <a:endParaRPr lang="en-GB"/>
          </a:p>
        </p:txBody>
      </p:sp>
    </p:spTree>
    <p:extLst>
      <p:ext uri="{BB962C8B-B14F-4D97-AF65-F5344CB8AC3E}">
        <p14:creationId xmlns:p14="http://schemas.microsoft.com/office/powerpoint/2010/main" val="55157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A8E724E-8B4F-4915-B1E4-D90B48E1518C}" type="slidenum">
              <a:rPr lang="en-GB"/>
              <a:pPr/>
              <a:t>‹#›</a:t>
            </a:fld>
            <a:endParaRPr lang="en-GB"/>
          </a:p>
        </p:txBody>
      </p:sp>
    </p:spTree>
    <p:extLst>
      <p:ext uri="{BB962C8B-B14F-4D97-AF65-F5344CB8AC3E}">
        <p14:creationId xmlns:p14="http://schemas.microsoft.com/office/powerpoint/2010/main" val="154074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8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8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88C6DF7-3637-4D40-B2CE-606524504755}" type="slidenum">
              <a:rPr lang="en-GB"/>
              <a:pPr/>
              <a:t>‹#›</a:t>
            </a:fld>
            <a:endParaRPr lang="en-GB"/>
          </a:p>
        </p:txBody>
      </p:sp>
    </p:spTree>
    <p:extLst>
      <p:ext uri="{BB962C8B-B14F-4D97-AF65-F5344CB8AC3E}">
        <p14:creationId xmlns:p14="http://schemas.microsoft.com/office/powerpoint/2010/main" val="120006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436ED38-9DC7-4428-AA2C-6768D5A85747}" type="slidenum">
              <a:rPr lang="en-GB"/>
              <a:pPr/>
              <a:t>‹#›</a:t>
            </a:fld>
            <a:endParaRPr lang="en-GB"/>
          </a:p>
        </p:txBody>
      </p:sp>
    </p:spTree>
    <p:extLst>
      <p:ext uri="{BB962C8B-B14F-4D97-AF65-F5344CB8AC3E}">
        <p14:creationId xmlns:p14="http://schemas.microsoft.com/office/powerpoint/2010/main" val="201024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09DC41F-0C94-4243-8CEC-14B975D234FA}" type="slidenum">
              <a:rPr lang="en-GB"/>
              <a:pPr/>
              <a:t>‹#›</a:t>
            </a:fld>
            <a:endParaRPr lang="en-GB"/>
          </a:p>
        </p:txBody>
      </p:sp>
    </p:spTree>
    <p:extLst>
      <p:ext uri="{BB962C8B-B14F-4D97-AF65-F5344CB8AC3E}">
        <p14:creationId xmlns:p14="http://schemas.microsoft.com/office/powerpoint/2010/main" val="268227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EBF964B-6AC9-4FA9-9D0D-76298DAC5C60}" type="slidenum">
              <a:rPr lang="en-GB"/>
              <a:pPr/>
              <a:t>‹#›</a:t>
            </a:fld>
            <a:endParaRPr lang="en-GB"/>
          </a:p>
        </p:txBody>
      </p:sp>
    </p:spTree>
    <p:extLst>
      <p:ext uri="{BB962C8B-B14F-4D97-AF65-F5344CB8AC3E}">
        <p14:creationId xmlns:p14="http://schemas.microsoft.com/office/powerpoint/2010/main" val="206861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0D9EAF4-CD68-4583-B4BD-C76878F1641F}" type="slidenum">
              <a:rPr lang="en-GB"/>
              <a:pPr/>
              <a:t>‹#›</a:t>
            </a:fld>
            <a:endParaRPr lang="en-GB"/>
          </a:p>
        </p:txBody>
      </p:sp>
    </p:spTree>
    <p:extLst>
      <p:ext uri="{BB962C8B-B14F-4D97-AF65-F5344CB8AC3E}">
        <p14:creationId xmlns:p14="http://schemas.microsoft.com/office/powerpoint/2010/main" val="238615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55FC18E-6097-4495-A335-DEE70B85D7BA}" type="slidenum">
              <a:rPr lang="en-GB"/>
              <a:pPr/>
              <a:t>‹#›</a:t>
            </a:fld>
            <a:endParaRPr lang="en-GB"/>
          </a:p>
        </p:txBody>
      </p:sp>
    </p:spTree>
    <p:extLst>
      <p:ext uri="{BB962C8B-B14F-4D97-AF65-F5344CB8AC3E}">
        <p14:creationId xmlns:p14="http://schemas.microsoft.com/office/powerpoint/2010/main" val="352515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07753EE-6C39-4C65-A19B-9C28D48E41C0}" type="slidenum">
              <a:rPr lang="en-GB"/>
              <a:pPr/>
              <a:t>‹#›</a:t>
            </a:fld>
            <a:endParaRPr lang="en-GB"/>
          </a:p>
        </p:txBody>
      </p:sp>
    </p:spTree>
    <p:extLst>
      <p:ext uri="{BB962C8B-B14F-4D97-AF65-F5344CB8AC3E}">
        <p14:creationId xmlns:p14="http://schemas.microsoft.com/office/powerpoint/2010/main" val="268964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E0409A-51DF-42F4-9006-3C4B8E269806}" type="slidenum">
              <a:rPr lang="en-GB"/>
              <a:pPr/>
              <a:t>‹#›</a:t>
            </a:fld>
            <a:endParaRPr lang="en-GB"/>
          </a:p>
        </p:txBody>
      </p:sp>
    </p:spTree>
    <p:extLst>
      <p:ext uri="{BB962C8B-B14F-4D97-AF65-F5344CB8AC3E}">
        <p14:creationId xmlns:p14="http://schemas.microsoft.com/office/powerpoint/2010/main" val="279763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77996AD-0CE5-44FB-AE5E-39DD030E59A0}" type="slidenum">
              <a:rPr lang="en-GB"/>
              <a:pPr/>
              <a:t>‹#›</a:t>
            </a:fld>
            <a:endParaRPr lang="en-GB"/>
          </a:p>
        </p:txBody>
      </p:sp>
    </p:spTree>
    <p:extLst>
      <p:ext uri="{BB962C8B-B14F-4D97-AF65-F5344CB8AC3E}">
        <p14:creationId xmlns:p14="http://schemas.microsoft.com/office/powerpoint/2010/main" val="152471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346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68313" y="162877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8172450" y="6453188"/>
            <a:ext cx="51435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fld id="{41F1B3DC-562A-4E3D-A1F1-1D58EF0FFDB0}" type="slidenum">
              <a:rPr lang="en-GB"/>
              <a:pPr/>
              <a:t>‹#›</a:t>
            </a:fld>
            <a:endParaRPr lang="en-GB"/>
          </a:p>
        </p:txBody>
      </p:sp>
      <p:pic>
        <p:nvPicPr>
          <p:cNvPr id="1032" name="Picture 8" descr="sm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04025" y="0"/>
            <a:ext cx="2339975" cy="20002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pg.webexone.com/default.asp?li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pg.webexone.com/docs/docapp.aspx?_command=detail&amp;_appid=5&amp;id=192975&amp;_clientInfo=%3cclientInfo%3e%3cViewID%3e%3c/ViewID%3e%3cSubSearch%3e%3c/SubSearch%3e%3c_appid%3e%3c/_appid%3e%3cfid%3e20161%3c/fid%3e%3cfolderview%3e%3c/folderview%3e%3c/clientInfo%3e" TargetMode="External"/><Relationship Id="rId3" Type="http://schemas.openxmlformats.org/officeDocument/2006/relationships/hyperlink" Target="http://smpg.webexone.com/docs/docapp.aspx?_command=detail&amp;_appid=5&amp;id=193077&amp;_clientInfo=%3cclientInfo%3e%3cViewID%3e%3c/ViewID%3e%3cSubSearch%3e%3c/SubSearch%3e%3c_appid%3e%3c/_appid%3e%3cfid%3e20161%3c/fid%3e%3cfolderview%3e%3c/folderview%3e%3c/clientInfo%3e" TargetMode="External"/><Relationship Id="rId7" Type="http://schemas.openxmlformats.org/officeDocument/2006/relationships/hyperlink" Target="http://smpg.webexone.com/docs/docapp.aspx?_command=detail&amp;_appid=5&amp;id=79767&amp;_clientInfo=%3cclientInfo%3e%3cViewID%3e%3c/ViewID%3e%3cSubSearch%3e%3c/SubSearch%3e%3c_appid%3e%3c/_appid%3e%3cfid%3e20161%3c/fid%3e%3cfolderview%3e%3c/folderview%3e%3c/clientInfo%3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pg.webexone.com/docs/docapp.aspx?_command=detail&amp;_appid=5&amp;id=193079&amp;_clientInfo=%3cclientInfo%3e%3cViewID%3e%3c/ViewID%3e%3cSubSearch%3e%3c/SubSearch%3e%3c_appid%3e%3c/_appid%3e%3cfid%3e20161%3c/fid%3e%3cfolderview%3e%3c/folderview%3e%3c/clientInfo%3e" TargetMode="External"/><Relationship Id="rId5" Type="http://schemas.openxmlformats.org/officeDocument/2006/relationships/hyperlink" Target="http://smpg.webexone.com/docs/docapp.aspx?_command=detail&amp;_appid=5&amp;id=193078&amp;_clientInfo=%3cclientInfo%3e%3cViewID%3e%3c/ViewID%3e%3cSubSearch%3e%3c/SubSearch%3e%3c_appid%3e%3c/_appid%3e%3cfid%3e20161%3c/fid%3e%3cfolderview%3e%3c/folderview%3e%3c/clientInfo%3e" TargetMode="External"/><Relationship Id="rId4" Type="http://schemas.openxmlformats.org/officeDocument/2006/relationships/hyperlink" Target="http://smpg.webexone.com/docs/docapp.aspx?_command=detail&amp;_appid=5&amp;id=195172&amp;_clientInfo=%3cclientInfo%3e%3cViewID%3e%3c/ViewID%3e%3cSubSearch%3e%3c/SubSearch%3e%3c_appid%3e%3c/_appid%3e%3cfid%3e20161%3c/fid%3e%3cfolderview%3e%3c/folderview%3e%3c/clientInfo%3e" TargetMode="External"/><Relationship Id="rId9" Type="http://schemas.openxmlformats.org/officeDocument/2006/relationships/hyperlink" Target="http://smpg.webexone.com/docs/docapp.aspx?_command=detail&amp;_appid=5&amp;id=42826&amp;_clientInfo=%3cclientInfo%3e%3cViewID%3e%3c/ViewID%3e%3cSubSearch%3e%3c/SubSearch%3e%3c_appid%3e%3c/_appid%3e%3cfid%3e20161%3c/fid%3e%3cfolderview%3e%3c/folderview%3e%3c/clientInfo%3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pg.webexone.com/docs/docapp.aspx?_command=detail&amp;_appid=5&amp;id=197177&amp;_clientInfo=%3cclientInfo%3e%3cViewID%3e%3c/ViewID%3e%3cSubSearch%3e%3c/SubSearch%3e%3c_appid%3e%3c/_appid%3e%3cfid%3e20161%3c/fid%3e%3cfolderview%3e%3c/folderview%3e%3c/clientInfo%3e" TargetMode="External"/><Relationship Id="rId3" Type="http://schemas.openxmlformats.org/officeDocument/2006/relationships/hyperlink" Target="http://smpg.webexone.com/docs/docapp.aspx?_command=detail&amp;_appid=5&amp;id=195176&amp;_clientInfo=%3cclientInfo%3e%3cViewID%3e%3c/ViewID%3e%3cSubSearch%3e%3c/SubSearch%3e%3c_appid%3e%3c/_appid%3e%3cfid%3e20161%3c/fid%3e%3cfolderview%3e%3c/folderview%3e%3c/clientInfo%3e" TargetMode="External"/><Relationship Id="rId7" Type="http://schemas.openxmlformats.org/officeDocument/2006/relationships/hyperlink" Target="http://smpg.webexone.com/docs/docapp.aspx?_command=detail&amp;_appid=5&amp;id=196383&amp;_clientInfo=%3cclientInfo%3e%3cViewID%3e%3c/ViewID%3e%3cSubSearch%3e%3c/SubSearch%3e%3c_appid%3e%3c/_appid%3e%3cfid%3e20161%3c/fid%3e%3cfolderview%3e%3c/folderview%3e%3c/clientInfo%3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pg.webexone.com/docs/docapp.aspx?_command=detail&amp;_appid=5&amp;id=195175&amp;_clientInfo=%3cclientInfo%3e%3cViewID%3e%3c/ViewID%3e%3cSubSearch%3e%3c/SubSearch%3e%3c_appid%3e%3c/_appid%3e%3cfid%3e20161%3c/fid%3e%3cfolderview%3e%3c/folderview%3e%3c/clientInfo%3e" TargetMode="External"/><Relationship Id="rId5" Type="http://schemas.openxmlformats.org/officeDocument/2006/relationships/hyperlink" Target="http://smpg.webexone.com/docs/docapp.aspx?_command=detail&amp;_appid=5&amp;id=195177&amp;_clientInfo=%3cclientInfo%3e%3cViewID%3e%3c/ViewID%3e%3cSubSearch%3e%3c/SubSearch%3e%3c_appid%3e%3c/_appid%3e%3cfid%3e20161%3c/fid%3e%3cfolderview%3e%3c/folderview%3e%3c/clientInfo%3e" TargetMode="External"/><Relationship Id="rId4" Type="http://schemas.openxmlformats.org/officeDocument/2006/relationships/hyperlink" Target="http://smpg.webexone.com/docs/docapp.aspx?_command=detail&amp;_appid=5&amp;id=195174&amp;_clientInfo=%3cclientInfo%3e%3cViewID%3e%3c/ViewID%3e%3cSubSearch%3e%3c/SubSearch%3e%3c_appid%3e%3c/_appid%3e%3cfid%3e20161%3c/fid%3e%3cfolderview%3e%3c/folderview%3e%3c/clientInfo%3e" TargetMode="Externa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44675"/>
            <a:ext cx="7772400" cy="1512888"/>
          </a:xfrm>
        </p:spPr>
        <p:txBody>
          <a:bodyPr/>
          <a:lstStyle/>
          <a:p>
            <a:r>
              <a:rPr lang="en-GB"/>
              <a:t>Settlements &amp; Reconciliations</a:t>
            </a:r>
          </a:p>
        </p:txBody>
      </p:sp>
      <p:sp>
        <p:nvSpPr>
          <p:cNvPr id="2051" name="Rectangle 3"/>
          <p:cNvSpPr>
            <a:spLocks noGrp="1" noChangeArrowheads="1"/>
          </p:cNvSpPr>
          <p:nvPr>
            <p:ph type="subTitle" idx="1"/>
          </p:nvPr>
        </p:nvSpPr>
        <p:spPr>
          <a:xfrm>
            <a:off x="1371600" y="3357563"/>
            <a:ext cx="6400800" cy="2281237"/>
          </a:xfrm>
        </p:spPr>
        <p:txBody>
          <a:bodyPr/>
          <a:lstStyle/>
          <a:p>
            <a:r>
              <a:rPr lang="en-GB" dirty="0" smtClean="0"/>
              <a:t>2011 – 2012 </a:t>
            </a:r>
          </a:p>
          <a:p>
            <a:r>
              <a:rPr lang="en-GB" dirty="0" smtClean="0"/>
              <a:t>Achievements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Meetings</a:t>
            </a:r>
            <a:endParaRPr lang="en-GB" dirty="0"/>
          </a:p>
        </p:txBody>
      </p:sp>
      <p:sp>
        <p:nvSpPr>
          <p:cNvPr id="4099" name="Rectangle 3"/>
          <p:cNvSpPr>
            <a:spLocks noGrp="1" noChangeArrowheads="1"/>
          </p:cNvSpPr>
          <p:nvPr>
            <p:ph type="body" idx="1"/>
          </p:nvPr>
        </p:nvSpPr>
        <p:spPr/>
        <p:txBody>
          <a:bodyPr/>
          <a:lstStyle/>
          <a:p>
            <a:r>
              <a:rPr lang="en-GB" dirty="0" smtClean="0"/>
              <a:t>Physical Meetings</a:t>
            </a:r>
          </a:p>
          <a:p>
            <a:pPr lvl="1"/>
            <a:r>
              <a:rPr lang="en-GB" dirty="0" smtClean="0"/>
              <a:t>Spring 2011: Rio (full SMPG)</a:t>
            </a:r>
          </a:p>
          <a:p>
            <a:pPr lvl="1"/>
            <a:r>
              <a:rPr lang="en-GB" dirty="0" smtClean="0"/>
              <a:t>Autumn 2011: Prague (S&amp;R)</a:t>
            </a:r>
          </a:p>
          <a:p>
            <a:pPr lvl="1"/>
            <a:r>
              <a:rPr lang="en-GB" dirty="0" smtClean="0"/>
              <a:t>Spring 2012: Athens (full SMPG)</a:t>
            </a:r>
          </a:p>
          <a:p>
            <a:pPr lvl="1"/>
            <a:r>
              <a:rPr lang="en-GB" dirty="0" smtClean="0"/>
              <a:t>Autumn 2012: Osaka (S&amp;R / CA)</a:t>
            </a:r>
            <a:endParaRPr lang="en-GB" dirty="0"/>
          </a:p>
          <a:p>
            <a:r>
              <a:rPr lang="en-GB" dirty="0" smtClean="0"/>
              <a:t>Conference Calls</a:t>
            </a:r>
          </a:p>
          <a:p>
            <a:pPr lvl="1"/>
            <a:r>
              <a:rPr lang="en-GB" strike="sngStrike" dirty="0" smtClean="0"/>
              <a:t>5 – 6 per </a:t>
            </a:r>
            <a:r>
              <a:rPr lang="en-GB" strike="sngStrike" dirty="0" smtClean="0"/>
              <a:t>year</a:t>
            </a:r>
            <a:r>
              <a:rPr lang="en-GB" dirty="0" smtClean="0"/>
              <a:t> </a:t>
            </a:r>
            <a:r>
              <a:rPr lang="en-GB" dirty="0" smtClean="0">
                <a:solidFill>
                  <a:srgbClr val="0070C0"/>
                </a:solidFill>
              </a:rPr>
              <a:t>Once a month</a:t>
            </a:r>
            <a:endParaRPr lang="en-GB" strike="sngStrike" dirty="0" smtClean="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Achievements</a:t>
            </a:r>
          </a:p>
        </p:txBody>
      </p:sp>
      <p:sp>
        <p:nvSpPr>
          <p:cNvPr id="4099" name="Rectangle 3"/>
          <p:cNvSpPr>
            <a:spLocks noGrp="1" noChangeArrowheads="1"/>
          </p:cNvSpPr>
          <p:nvPr>
            <p:ph type="body" idx="1"/>
          </p:nvPr>
        </p:nvSpPr>
        <p:spPr>
          <a:xfrm>
            <a:off x="468313" y="1207293"/>
            <a:ext cx="8229600" cy="4525963"/>
          </a:xfrm>
        </p:spPr>
        <p:txBody>
          <a:bodyPr/>
          <a:lstStyle/>
          <a:p>
            <a:r>
              <a:rPr lang="en-GB" dirty="0" smtClean="0"/>
              <a:t>Global Market Practices:</a:t>
            </a:r>
          </a:p>
          <a:p>
            <a:pPr lvl="1"/>
            <a:r>
              <a:rPr lang="en-GB" strike="sngStrike" dirty="0" smtClean="0"/>
              <a:t>Add link to </a:t>
            </a:r>
            <a:r>
              <a:rPr lang="en-GB" dirty="0" smtClean="0"/>
              <a:t> </a:t>
            </a:r>
            <a:r>
              <a:rPr lang="en-GB" dirty="0" smtClean="0">
                <a:solidFill>
                  <a:srgbClr val="0070C0"/>
                </a:solidFill>
              </a:rPr>
              <a:t>See </a:t>
            </a:r>
            <a:r>
              <a:rPr lang="en-GB" dirty="0" err="1" smtClean="0">
                <a:hlinkClick r:id="rId3"/>
              </a:rPr>
              <a:t>smpg</a:t>
            </a:r>
            <a:r>
              <a:rPr lang="en-GB" dirty="0" smtClean="0">
                <a:hlinkClick r:id="rId3"/>
              </a:rPr>
              <a:t> </a:t>
            </a:r>
            <a:r>
              <a:rPr lang="en-GB" dirty="0" smtClean="0">
                <a:hlinkClick r:id="rId3"/>
              </a:rPr>
              <a:t>website </a:t>
            </a:r>
            <a:r>
              <a:rPr lang="en-GB" dirty="0" smtClean="0"/>
              <a:t>for more information</a:t>
            </a:r>
          </a:p>
          <a:p>
            <a:r>
              <a:rPr lang="en-GB" dirty="0" smtClean="0"/>
              <a:t>Depository BIC List</a:t>
            </a:r>
          </a:p>
          <a:p>
            <a:r>
              <a:rPr lang="en-GB" dirty="0" smtClean="0"/>
              <a:t>Local Market Practices for 35 Countries</a:t>
            </a:r>
          </a:p>
          <a:p>
            <a:pPr lvl="1"/>
            <a:r>
              <a:rPr lang="en-GB" dirty="0" smtClean="0"/>
              <a:t>Regional Groups: ESES, Nordics, South-America</a:t>
            </a:r>
          </a:p>
          <a:p>
            <a:pPr lvl="1"/>
            <a:r>
              <a:rPr lang="en-GB" dirty="0" smtClean="0"/>
              <a:t>Specify specifics for the plain vanilla settlement instruction per country</a:t>
            </a:r>
          </a:p>
          <a:p>
            <a:pPr lvl="1"/>
            <a:r>
              <a:rPr lang="en-GB" dirty="0" smtClean="0"/>
              <a:t>Settlement Instruction Summary sheet</a:t>
            </a:r>
          </a:p>
        </p:txBody>
      </p:sp>
    </p:spTree>
    <p:extLst>
      <p:ext uri="{BB962C8B-B14F-4D97-AF65-F5344CB8AC3E}">
        <p14:creationId xmlns:p14="http://schemas.microsoft.com/office/powerpoint/2010/main" val="3031550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dirty="0"/>
              <a:t>Global Market Practices</a:t>
            </a:r>
            <a:br>
              <a:rPr lang="en-GB" sz="4000" dirty="0"/>
            </a:br>
            <a:r>
              <a:rPr lang="en-GB" sz="4000" dirty="0"/>
              <a:t>(highlights)</a:t>
            </a:r>
          </a:p>
        </p:txBody>
      </p:sp>
      <p:sp>
        <p:nvSpPr>
          <p:cNvPr id="5123" name="Rectangle 3"/>
          <p:cNvSpPr>
            <a:spLocks noGrp="1" noChangeArrowheads="1"/>
          </p:cNvSpPr>
          <p:nvPr>
            <p:ph type="body" idx="1"/>
          </p:nvPr>
        </p:nvSpPr>
        <p:spPr/>
        <p:txBody>
          <a:bodyPr/>
          <a:lstStyle/>
          <a:p>
            <a:r>
              <a:rPr lang="en-GB" dirty="0"/>
              <a:t>Settlement Common Elements</a:t>
            </a:r>
          </a:p>
          <a:p>
            <a:r>
              <a:rPr lang="en-GB" dirty="0"/>
              <a:t>Place of Settlement / Place of Safekeeping</a:t>
            </a:r>
          </a:p>
          <a:p>
            <a:r>
              <a:rPr lang="en-GB" dirty="0"/>
              <a:t>Statement of Holding (MT535)</a:t>
            </a:r>
          </a:p>
          <a:p>
            <a:r>
              <a:rPr lang="en-GB" dirty="0"/>
              <a:t>Statement of Transactions (MT536)</a:t>
            </a:r>
          </a:p>
          <a:p>
            <a:r>
              <a:rPr lang="en-GB" dirty="0"/>
              <a:t>Status Reporting (MT548 / MT537)</a:t>
            </a:r>
          </a:p>
          <a:p>
            <a:r>
              <a:rPr lang="en-GB" dirty="0"/>
              <a:t>Linkages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dirty="0" smtClean="0"/>
              <a:t>2011 – 2012 Achievements</a:t>
            </a:r>
            <a:endParaRPr lang="en-GB" sz="4000" dirty="0"/>
          </a:p>
        </p:txBody>
      </p:sp>
      <p:sp>
        <p:nvSpPr>
          <p:cNvPr id="5123" name="Rectangle 3"/>
          <p:cNvSpPr>
            <a:spLocks noGrp="1" noChangeArrowheads="1"/>
          </p:cNvSpPr>
          <p:nvPr>
            <p:ph type="body" idx="1"/>
          </p:nvPr>
        </p:nvSpPr>
        <p:spPr>
          <a:xfrm>
            <a:off x="468313" y="1423317"/>
            <a:ext cx="8229600" cy="5246043"/>
          </a:xfrm>
        </p:spPr>
        <p:txBody>
          <a:bodyPr/>
          <a:lstStyle/>
          <a:p>
            <a:r>
              <a:rPr lang="en-GB" sz="2800" dirty="0" smtClean="0"/>
              <a:t>Finalized Global Market Practice </a:t>
            </a:r>
            <a:r>
              <a:rPr lang="en-GB" sz="2800" dirty="0" smtClean="0"/>
              <a:t>Documents (</a:t>
            </a:r>
            <a:r>
              <a:rPr lang="en-GB" sz="2800" dirty="0" smtClean="0">
                <a:solidFill>
                  <a:srgbClr val="0070C0"/>
                </a:solidFill>
              </a:rPr>
              <a:t>New or Revamp</a:t>
            </a:r>
            <a:r>
              <a:rPr lang="en-GB" sz="2800" dirty="0" smtClean="0"/>
              <a:t>)</a:t>
            </a:r>
            <a:endParaRPr lang="en-GB" sz="2800" dirty="0" smtClean="0"/>
          </a:p>
          <a:p>
            <a:pPr lvl="1"/>
            <a:r>
              <a:rPr lang="en-US" sz="2400" dirty="0" smtClean="0">
                <a:hlinkClick r:id="rId3" action="ppaction://hlinkfile"/>
              </a:rPr>
              <a:t>MT536 - SecuritiesSettlementTransactionPostingReport_V5.8_</a:t>
            </a:r>
            <a:endParaRPr lang="en-US" sz="2400" dirty="0" smtClean="0"/>
          </a:p>
          <a:p>
            <a:pPr lvl="1"/>
            <a:r>
              <a:rPr lang="en-US" sz="2400" dirty="0" smtClean="0">
                <a:hlinkClick r:id="rId4" action="ppaction://hlinkfile"/>
              </a:rPr>
              <a:t>Physical Settlement</a:t>
            </a:r>
            <a:r>
              <a:rPr lang="en-US" sz="2400" dirty="0" smtClean="0"/>
              <a:t> </a:t>
            </a:r>
          </a:p>
          <a:p>
            <a:pPr lvl="1"/>
            <a:r>
              <a:rPr lang="en-GB" sz="2400" dirty="0" smtClean="0">
                <a:hlinkClick r:id="rId5" action="ppaction://hlinkfile"/>
              </a:rPr>
              <a:t>MT535 - Balance Custody and Accounting Report_v5.3.pdf</a:t>
            </a:r>
            <a:endParaRPr lang="en-GB" sz="2400" dirty="0" smtClean="0"/>
          </a:p>
          <a:p>
            <a:pPr lvl="1"/>
            <a:r>
              <a:rPr lang="en-US" sz="2400" dirty="0" smtClean="0">
                <a:hlinkClick r:id="rId6" action="ppaction://hlinkfile"/>
              </a:rPr>
              <a:t>Receiving Delivering Depository - PSET PSAF MP v5.4</a:t>
            </a:r>
            <a:endParaRPr lang="en-US" sz="2400" dirty="0" smtClean="0"/>
          </a:p>
          <a:p>
            <a:pPr lvl="1"/>
            <a:r>
              <a:rPr lang="en-GB" sz="2400" dirty="0" smtClean="0">
                <a:hlinkClick r:id="rId7" action="ppaction://hlinkfile"/>
              </a:rPr>
              <a:t>S&amp;R Basic Sec lending/borrowing v1.7</a:t>
            </a:r>
            <a:endParaRPr lang="en-GB" sz="2400" dirty="0" smtClean="0"/>
          </a:p>
          <a:p>
            <a:pPr lvl="1"/>
            <a:r>
              <a:rPr lang="en-GB" sz="2400" dirty="0" smtClean="0">
                <a:hlinkClick r:id="rId8" action="ppaction://hlinkfile"/>
              </a:rPr>
              <a:t>Global Time Deposit SMPG v2.4</a:t>
            </a:r>
            <a:endParaRPr lang="en-GB" sz="2400" dirty="0" smtClean="0"/>
          </a:p>
          <a:p>
            <a:pPr lvl="1"/>
            <a:r>
              <a:rPr lang="en-US" sz="2400" dirty="0" smtClean="0">
                <a:hlinkClick r:id="rId9" action="ppaction://hlinkfile"/>
              </a:rPr>
              <a:t>S&amp;R Book Transfers v6.0</a:t>
            </a:r>
            <a:endParaRPr lang="en-US" sz="2400" dirty="0" smtClean="0"/>
          </a:p>
        </p:txBody>
      </p:sp>
    </p:spTree>
    <p:extLst>
      <p:ext uri="{BB962C8B-B14F-4D97-AF65-F5344CB8AC3E}">
        <p14:creationId xmlns:p14="http://schemas.microsoft.com/office/powerpoint/2010/main" val="229181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dirty="0" smtClean="0"/>
              <a:t>2011 – 2012 Achievements</a:t>
            </a:r>
            <a:endParaRPr lang="en-GB" sz="4000" dirty="0"/>
          </a:p>
        </p:txBody>
      </p:sp>
      <p:sp>
        <p:nvSpPr>
          <p:cNvPr id="5123" name="Rectangle 3"/>
          <p:cNvSpPr>
            <a:spLocks noGrp="1" noChangeArrowheads="1"/>
          </p:cNvSpPr>
          <p:nvPr>
            <p:ph type="body" idx="1"/>
          </p:nvPr>
        </p:nvSpPr>
        <p:spPr/>
        <p:txBody>
          <a:bodyPr/>
          <a:lstStyle/>
          <a:p>
            <a:r>
              <a:rPr lang="en-GB" sz="2800" dirty="0" smtClean="0"/>
              <a:t>Finalized Global Market Practice Documents</a:t>
            </a:r>
          </a:p>
          <a:p>
            <a:pPr lvl="1"/>
            <a:r>
              <a:rPr lang="en-US" sz="2400" dirty="0" smtClean="0">
                <a:hlinkClick r:id="rId3" action="ppaction://hlinkfile"/>
              </a:rPr>
              <a:t>S&amp;R Linkages v5.2</a:t>
            </a:r>
            <a:endParaRPr lang="en-US" sz="2400" dirty="0" smtClean="0"/>
          </a:p>
          <a:p>
            <a:pPr lvl="1"/>
            <a:r>
              <a:rPr lang="en-US" sz="2400" dirty="0" smtClean="0">
                <a:hlinkClick r:id="rId4" action="ppaction://hlinkfile"/>
              </a:rPr>
              <a:t>S&amp;R Pair Off v4.1</a:t>
            </a:r>
            <a:endParaRPr lang="en-US" sz="2400" dirty="0" smtClean="0"/>
          </a:p>
          <a:p>
            <a:pPr lvl="1"/>
            <a:r>
              <a:rPr lang="en-US" sz="2400" dirty="0" smtClean="0">
                <a:hlinkClick r:id="rId5" action="ppaction://hlinkfile"/>
              </a:rPr>
              <a:t>S&amp;R Settlement </a:t>
            </a:r>
            <a:r>
              <a:rPr lang="en-US" sz="2400" dirty="0" err="1" smtClean="0">
                <a:hlinkClick r:id="rId5" action="ppaction://hlinkfile"/>
              </a:rPr>
              <a:t>Allegement</a:t>
            </a:r>
            <a:r>
              <a:rPr lang="en-US" sz="2400" dirty="0" smtClean="0">
                <a:hlinkClick r:id="rId5" action="ppaction://hlinkfile"/>
              </a:rPr>
              <a:t> v6.0</a:t>
            </a:r>
            <a:endParaRPr lang="en-US" sz="2400" dirty="0" smtClean="0"/>
          </a:p>
          <a:p>
            <a:pPr lvl="1"/>
            <a:r>
              <a:rPr lang="en-US" sz="2400" dirty="0" smtClean="0">
                <a:hlinkClick r:id="rId6" action="ppaction://hlinkfile"/>
              </a:rPr>
              <a:t>S&amp;R Split v4.1</a:t>
            </a:r>
            <a:endParaRPr lang="en-US" sz="2400" dirty="0" smtClean="0"/>
          </a:p>
          <a:p>
            <a:pPr lvl="1"/>
            <a:r>
              <a:rPr lang="en-US" sz="2400" dirty="0" err="1" smtClean="0">
                <a:hlinkClick r:id="rId7" action="ppaction://hlinkfile"/>
              </a:rPr>
              <a:t>S&amp;R_Financial</a:t>
            </a:r>
            <a:r>
              <a:rPr lang="en-US" sz="2400" dirty="0" smtClean="0">
                <a:hlinkClick r:id="rId7" action="ppaction://hlinkfile"/>
              </a:rPr>
              <a:t> Instrument Identification_MP_v1_0</a:t>
            </a:r>
            <a:endParaRPr lang="en-US" sz="2400" dirty="0" smtClean="0"/>
          </a:p>
          <a:p>
            <a:pPr lvl="1"/>
            <a:r>
              <a:rPr lang="en-US" sz="2400" dirty="0" smtClean="0">
                <a:hlinkClick r:id="rId8" action="ppaction://hlinkfile"/>
              </a:rPr>
              <a:t>Securities Settlement Transaction Pending Report MP </a:t>
            </a:r>
            <a:r>
              <a:rPr lang="en-US" sz="2400" dirty="0" smtClean="0">
                <a:hlinkClick r:id="rId8" action="ppaction://hlinkfile"/>
              </a:rPr>
              <a:t>v7.0</a:t>
            </a:r>
            <a:r>
              <a:rPr lang="en-US" sz="2400" dirty="0" smtClean="0"/>
              <a:t> </a:t>
            </a:r>
            <a:r>
              <a:rPr lang="en-US" sz="2400" dirty="0" smtClean="0">
                <a:solidFill>
                  <a:srgbClr val="0070C0"/>
                </a:solidFill>
              </a:rPr>
              <a:t>-&gt; </a:t>
            </a:r>
            <a:r>
              <a:rPr lang="en-GB" sz="2400" dirty="0">
                <a:solidFill>
                  <a:srgbClr val="0070C0"/>
                </a:solidFill>
              </a:rPr>
              <a:t>BUT </a:t>
            </a:r>
            <a:r>
              <a:rPr lang="en-GB" sz="2400" b="1" dirty="0">
                <a:solidFill>
                  <a:srgbClr val="0070C0"/>
                </a:solidFill>
              </a:rPr>
              <a:t>one pending item related to the Cancelled transaction</a:t>
            </a:r>
            <a:r>
              <a:rPr lang="en-GB" sz="2400" dirty="0">
                <a:solidFill>
                  <a:srgbClr val="0070C0"/>
                </a:solidFill>
              </a:rPr>
              <a:t> (see </a:t>
            </a:r>
            <a:r>
              <a:rPr lang="en-GB" sz="2400" dirty="0" smtClean="0">
                <a:solidFill>
                  <a:srgbClr val="0070C0"/>
                </a:solidFill>
              </a:rPr>
              <a:t>agenda)</a:t>
            </a:r>
            <a:endParaRPr lang="en-GB" sz="2400" dirty="0" smtClean="0">
              <a:solidFill>
                <a:srgbClr val="0070C0"/>
              </a:solidFill>
            </a:endParaRPr>
          </a:p>
          <a:p>
            <a:pPr marL="457200" lvl="1" indent="0">
              <a:buNone/>
            </a:pPr>
            <a:endParaRPr lang="en-GB" dirty="0" smtClean="0"/>
          </a:p>
        </p:txBody>
      </p:sp>
    </p:spTree>
    <p:extLst>
      <p:ext uri="{BB962C8B-B14F-4D97-AF65-F5344CB8AC3E}">
        <p14:creationId xmlns:p14="http://schemas.microsoft.com/office/powerpoint/2010/main" val="177165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dirty="0" smtClean="0"/>
              <a:t>2011 – 2012 Achievements</a:t>
            </a:r>
            <a:endParaRPr lang="en-GB" sz="4000" dirty="0"/>
          </a:p>
        </p:txBody>
      </p:sp>
      <p:sp>
        <p:nvSpPr>
          <p:cNvPr id="5123" name="Rectangle 3"/>
          <p:cNvSpPr>
            <a:spLocks noGrp="1" noChangeArrowheads="1"/>
          </p:cNvSpPr>
          <p:nvPr>
            <p:ph type="body" idx="1"/>
          </p:nvPr>
        </p:nvSpPr>
        <p:spPr>
          <a:xfrm>
            <a:off x="468313" y="1196752"/>
            <a:ext cx="8229600" cy="5328592"/>
          </a:xfrm>
        </p:spPr>
        <p:txBody>
          <a:bodyPr/>
          <a:lstStyle/>
          <a:p>
            <a:r>
              <a:rPr lang="en-GB" dirty="0" err="1" smtClean="0"/>
              <a:t>MyStandards</a:t>
            </a:r>
            <a:endParaRPr lang="en-GB" dirty="0" smtClean="0"/>
          </a:p>
          <a:p>
            <a:pPr lvl="1"/>
            <a:r>
              <a:rPr lang="en-GB" dirty="0" smtClean="0"/>
              <a:t>Global MP’s loaded on </a:t>
            </a:r>
            <a:r>
              <a:rPr lang="en-GB" dirty="0" err="1" smtClean="0"/>
              <a:t>MyStandards</a:t>
            </a:r>
            <a:endParaRPr lang="en-GB" dirty="0" smtClean="0"/>
          </a:p>
          <a:p>
            <a:pPr lvl="1"/>
            <a:r>
              <a:rPr lang="en-GB" strike="sngStrike" dirty="0" smtClean="0"/>
              <a:t>Reviewed and </a:t>
            </a:r>
            <a:r>
              <a:rPr lang="en-GB" strike="sngStrike" dirty="0" smtClean="0"/>
              <a:t>published </a:t>
            </a:r>
          </a:p>
          <a:p>
            <a:pPr lvl="2"/>
            <a:r>
              <a:rPr lang="en-GB" dirty="0" smtClean="0"/>
              <a:t>S&amp;R </a:t>
            </a:r>
            <a:r>
              <a:rPr lang="en-GB" dirty="0" smtClean="0"/>
              <a:t>Common Elements</a:t>
            </a:r>
          </a:p>
          <a:p>
            <a:pPr lvl="2"/>
            <a:r>
              <a:rPr lang="en-GB" dirty="0" smtClean="0"/>
              <a:t>Hold and Release</a:t>
            </a:r>
          </a:p>
          <a:p>
            <a:pPr lvl="2"/>
            <a:r>
              <a:rPr lang="en-GB" dirty="0" smtClean="0"/>
              <a:t>Automatic </a:t>
            </a:r>
            <a:r>
              <a:rPr lang="en-GB" dirty="0" smtClean="0"/>
              <a:t>Registration</a:t>
            </a:r>
            <a:endParaRPr lang="en-GB" dirty="0"/>
          </a:p>
          <a:p>
            <a:pPr marL="0" lvl="0" indent="0">
              <a:buNone/>
            </a:pPr>
            <a:r>
              <a:rPr lang="fr-BE" dirty="0" smtClean="0">
                <a:solidFill>
                  <a:srgbClr val="0070C0"/>
                </a:solidFill>
              </a:rPr>
              <a:t>-&gt; </a:t>
            </a:r>
            <a:r>
              <a:rPr lang="en-GB" sz="2400" dirty="0">
                <a:solidFill>
                  <a:srgbClr val="0070C0"/>
                </a:solidFill>
              </a:rPr>
              <a:t>feedback from SMPG members has been discussed during the session on MP granularity (</a:t>
            </a:r>
            <a:r>
              <a:rPr lang="en-GB" sz="2400" i="1" dirty="0">
                <a:solidFill>
                  <a:srgbClr val="0070C0"/>
                </a:solidFill>
              </a:rPr>
              <a:t>share with group main decision on this</a:t>
            </a:r>
            <a:r>
              <a:rPr lang="en-GB" sz="2400" dirty="0">
                <a:solidFill>
                  <a:srgbClr val="0070C0"/>
                </a:solidFill>
              </a:rPr>
              <a:t>)</a:t>
            </a:r>
          </a:p>
          <a:p>
            <a:pPr marL="0" indent="0">
              <a:buNone/>
            </a:pPr>
            <a:endParaRPr lang="en-GB" dirty="0">
              <a:solidFill>
                <a:srgbClr val="0070C0"/>
              </a:solidFill>
            </a:endParaRPr>
          </a:p>
        </p:txBody>
      </p:sp>
    </p:spTree>
    <p:extLst>
      <p:ext uri="{BB962C8B-B14F-4D97-AF65-F5344CB8AC3E}">
        <p14:creationId xmlns:p14="http://schemas.microsoft.com/office/powerpoint/2010/main" val="93965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dirty="0" smtClean="0"/>
              <a:t>2011 – 2012 Achievements</a:t>
            </a:r>
            <a:endParaRPr lang="en-GB" sz="4000" dirty="0"/>
          </a:p>
        </p:txBody>
      </p:sp>
      <p:sp>
        <p:nvSpPr>
          <p:cNvPr id="5123" name="Rectangle 3"/>
          <p:cNvSpPr>
            <a:spLocks noGrp="1" noChangeArrowheads="1"/>
          </p:cNvSpPr>
          <p:nvPr>
            <p:ph type="body" idx="1"/>
          </p:nvPr>
        </p:nvSpPr>
        <p:spPr/>
        <p:txBody>
          <a:bodyPr/>
          <a:lstStyle/>
          <a:p>
            <a:r>
              <a:rPr lang="en-GB" dirty="0" smtClean="0"/>
              <a:t>Securities Financing Subgroup</a:t>
            </a:r>
          </a:p>
          <a:p>
            <a:pPr lvl="1"/>
            <a:r>
              <a:rPr lang="en-US" sz="1800" dirty="0">
                <a:solidFill>
                  <a:schemeClr val="tx1"/>
                </a:solidFill>
                <a:latin typeface="+mn-lt"/>
                <a:cs typeface="+mn-cs"/>
              </a:rPr>
              <a:t>“The goal of this SMPG market practice sub-group is to define best practices for the communication of security finance instruction, status, confirmation and reconciliation messages covering the business and messaging process for bi-lateral repo, tri-party repo, and global lending. This group works collaboratively with other industry and NMPG groups to define MX messaging and data content best practice recommendations.  The initial focus of the sub-group will be to define the best practice for MX messaging flows of a bi-lateral repo contract, associated collateral and related cash</a:t>
            </a:r>
            <a:r>
              <a:rPr lang="en-US" sz="1800" dirty="0" smtClean="0">
                <a:solidFill>
                  <a:schemeClr val="tx1"/>
                </a:solidFill>
                <a:latin typeface="+mn-lt"/>
                <a:cs typeface="+mn-cs"/>
              </a:rPr>
              <a:t>.”</a:t>
            </a:r>
          </a:p>
          <a:p>
            <a:pPr marL="0" indent="0">
              <a:buNone/>
            </a:pPr>
            <a:r>
              <a:rPr lang="en-US" sz="2200" dirty="0" smtClean="0">
                <a:solidFill>
                  <a:srgbClr val="0070C0"/>
                </a:solidFill>
              </a:rPr>
              <a:t>-&gt; </a:t>
            </a:r>
            <a:r>
              <a:rPr lang="en-GB" sz="2800" dirty="0" smtClean="0">
                <a:solidFill>
                  <a:srgbClr val="0070C0"/>
                </a:solidFill>
              </a:rPr>
              <a:t>Initial </a:t>
            </a:r>
            <a:r>
              <a:rPr lang="en-GB" sz="2800" dirty="0">
                <a:solidFill>
                  <a:srgbClr val="0070C0"/>
                </a:solidFill>
              </a:rPr>
              <a:t>meetings </a:t>
            </a:r>
            <a:r>
              <a:rPr lang="en-GB" sz="2800" dirty="0" smtClean="0">
                <a:solidFill>
                  <a:srgbClr val="0070C0"/>
                </a:solidFill>
              </a:rPr>
              <a:t>explained </a:t>
            </a:r>
            <a:r>
              <a:rPr lang="en-GB" sz="2800" dirty="0">
                <a:solidFill>
                  <a:srgbClr val="0070C0"/>
                </a:solidFill>
              </a:rPr>
              <a:t>the objective of the sub group -&gt; should reconvene when MP Repo finalised (</a:t>
            </a:r>
            <a:r>
              <a:rPr lang="en-GB" sz="2800" i="1" dirty="0">
                <a:solidFill>
                  <a:srgbClr val="FF0000"/>
                </a:solidFill>
              </a:rPr>
              <a:t>to be checked with Jason</a:t>
            </a:r>
            <a:r>
              <a:rPr lang="en-GB" sz="2800" dirty="0">
                <a:solidFill>
                  <a:srgbClr val="0070C0"/>
                </a:solidFill>
              </a:rPr>
              <a:t>)</a:t>
            </a:r>
            <a:endParaRPr lang="en-GB" sz="2800" dirty="0" smtClean="0">
              <a:solidFill>
                <a:srgbClr val="0070C0"/>
              </a:solidFill>
            </a:endParaRPr>
          </a:p>
        </p:txBody>
      </p:sp>
    </p:spTree>
    <p:extLst>
      <p:ext uri="{BB962C8B-B14F-4D97-AF65-F5344CB8AC3E}">
        <p14:creationId xmlns:p14="http://schemas.microsoft.com/office/powerpoint/2010/main" val="143173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3600" dirty="0" err="1" smtClean="0"/>
              <a:t>Ongoing</a:t>
            </a:r>
            <a:r>
              <a:rPr lang="en-GB" sz="3600" dirty="0" smtClean="0"/>
              <a:t> and Future </a:t>
            </a:r>
            <a:r>
              <a:rPr lang="en-GB" sz="3600" dirty="0"/>
              <a:t>Developments</a:t>
            </a:r>
          </a:p>
        </p:txBody>
      </p:sp>
      <p:sp>
        <p:nvSpPr>
          <p:cNvPr id="23555" name="Rectangle 3"/>
          <p:cNvSpPr>
            <a:spLocks noGrp="1" noChangeArrowheads="1"/>
          </p:cNvSpPr>
          <p:nvPr>
            <p:ph type="body" idx="1"/>
          </p:nvPr>
        </p:nvSpPr>
        <p:spPr>
          <a:xfrm>
            <a:off x="468313" y="1412776"/>
            <a:ext cx="8229600" cy="5184576"/>
          </a:xfrm>
        </p:spPr>
        <p:txBody>
          <a:bodyPr/>
          <a:lstStyle/>
          <a:p>
            <a:pPr>
              <a:lnSpc>
                <a:spcPct val="80000"/>
              </a:lnSpc>
            </a:pPr>
            <a:r>
              <a:rPr lang="en-GB" sz="2800" dirty="0" smtClean="0"/>
              <a:t>New Subjects</a:t>
            </a:r>
          </a:p>
          <a:p>
            <a:pPr lvl="1">
              <a:lnSpc>
                <a:spcPct val="80000"/>
              </a:lnSpc>
            </a:pPr>
            <a:r>
              <a:rPr lang="en-GB" sz="2400" dirty="0" smtClean="0"/>
              <a:t>Securities Financing: Process Redesign related to ISO20022</a:t>
            </a:r>
          </a:p>
          <a:p>
            <a:pPr lvl="1">
              <a:lnSpc>
                <a:spcPct val="80000"/>
              </a:lnSpc>
            </a:pPr>
            <a:r>
              <a:rPr lang="en-GB" sz="2400" dirty="0" smtClean="0"/>
              <a:t>Post Trade Flows (CCP / Bilateral Clearing)</a:t>
            </a:r>
          </a:p>
          <a:p>
            <a:pPr lvl="1">
              <a:lnSpc>
                <a:spcPct val="80000"/>
              </a:lnSpc>
            </a:pPr>
            <a:r>
              <a:rPr lang="en-GB" sz="2400" dirty="0" err="1" smtClean="0"/>
              <a:t>MyStandards</a:t>
            </a:r>
            <a:endParaRPr lang="en-GB" sz="2400" dirty="0" smtClean="0"/>
          </a:p>
          <a:p>
            <a:pPr lvl="1">
              <a:lnSpc>
                <a:spcPct val="80000"/>
              </a:lnSpc>
            </a:pPr>
            <a:r>
              <a:rPr lang="en-GB" sz="2400" dirty="0" smtClean="0"/>
              <a:t>Any other MP that needs to be </a:t>
            </a:r>
            <a:r>
              <a:rPr lang="en-GB" sz="2400" dirty="0" smtClean="0"/>
              <a:t>described/revised</a:t>
            </a:r>
          </a:p>
          <a:p>
            <a:pPr lvl="1">
              <a:lnSpc>
                <a:spcPct val="80000"/>
              </a:lnSpc>
            </a:pPr>
            <a:r>
              <a:rPr lang="fr-BE" sz="2400" dirty="0" err="1" smtClean="0">
                <a:solidFill>
                  <a:srgbClr val="0070C0"/>
                </a:solidFill>
              </a:rPr>
              <a:t>Revision</a:t>
            </a:r>
            <a:r>
              <a:rPr lang="fr-BE" sz="2400" dirty="0" smtClean="0">
                <a:solidFill>
                  <a:srgbClr val="0070C0"/>
                </a:solidFill>
              </a:rPr>
              <a:t> of translation </a:t>
            </a:r>
            <a:r>
              <a:rPr lang="fr-BE" sz="2400" dirty="0" err="1" smtClean="0">
                <a:solidFill>
                  <a:srgbClr val="0070C0"/>
                </a:solidFill>
              </a:rPr>
              <a:t>Rules</a:t>
            </a:r>
            <a:r>
              <a:rPr lang="fr-BE" sz="2400" dirty="0" smtClean="0">
                <a:solidFill>
                  <a:srgbClr val="0070C0"/>
                </a:solidFill>
              </a:rPr>
              <a:t> (ISO15022/20022) -&gt; SR2013</a:t>
            </a:r>
            <a:endParaRPr lang="en-GB" sz="2400" dirty="0" smtClean="0">
              <a:solidFill>
                <a:srgbClr val="0070C0"/>
              </a:solidFill>
            </a:endParaRPr>
          </a:p>
          <a:p>
            <a:pPr>
              <a:lnSpc>
                <a:spcPct val="80000"/>
              </a:lnSpc>
            </a:pPr>
            <a:r>
              <a:rPr lang="en-GB" sz="2800" dirty="0" smtClean="0"/>
              <a:t>Consultation with PMPG</a:t>
            </a:r>
          </a:p>
          <a:p>
            <a:pPr lvl="1">
              <a:lnSpc>
                <a:spcPct val="80000"/>
              </a:lnSpc>
            </a:pPr>
            <a:r>
              <a:rPr lang="en-GB" sz="2400" dirty="0" smtClean="0"/>
              <a:t>Creation of MP of Securities related Cash / FX Processes</a:t>
            </a:r>
          </a:p>
          <a:p>
            <a:pPr>
              <a:lnSpc>
                <a:spcPct val="80000"/>
              </a:lnSpc>
            </a:pPr>
            <a:r>
              <a:rPr lang="en-GB" sz="2800" dirty="0" smtClean="0"/>
              <a:t>Work Closely with NMPGs to harmonise Local S&amp;R MP’s</a:t>
            </a:r>
          </a:p>
          <a:p>
            <a:pPr>
              <a:lnSpc>
                <a:spcPct val="80000"/>
              </a:lnSpc>
            </a:pPr>
            <a:r>
              <a:rPr lang="en-GB" sz="2800" dirty="0" smtClean="0"/>
              <a:t>Potential changes to MPs under T2S umbrella</a:t>
            </a:r>
          </a:p>
          <a:p>
            <a:pPr marL="457200" lvl="1" indent="0">
              <a:lnSpc>
                <a:spcPct val="80000"/>
              </a:lnSpc>
              <a:buNone/>
            </a:pPr>
            <a:endParaRPr lang="en-GB" sz="24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952</Words>
  <Application>Microsoft Office PowerPoint</Application>
  <PresentationFormat>On-screen Show (4:3)</PresentationFormat>
  <Paragraphs>140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Settlements &amp; Reconciliations</vt:lpstr>
      <vt:lpstr>Meetings</vt:lpstr>
      <vt:lpstr>Achievements</vt:lpstr>
      <vt:lpstr>Global Market Practices (highlights)</vt:lpstr>
      <vt:lpstr>2011 – 2012 Achievements</vt:lpstr>
      <vt:lpstr>2011 – 2012 Achievements</vt:lpstr>
      <vt:lpstr>2011 – 2012 Achievements</vt:lpstr>
      <vt:lpstr>2011 – 2012 Achievements</vt:lpstr>
      <vt:lpstr>Ongoing and Future Developments</vt:lpstr>
    </vt:vector>
  </TitlesOfParts>
  <Company>Fortis Bank Nederland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Settlements &amp; Reconciliations</dc:title>
  <dc:creator>Ton van Andel</dc:creator>
  <cp:lastModifiedBy>PIRON Evelyne</cp:lastModifiedBy>
  <cp:revision>24</cp:revision>
  <dcterms:created xsi:type="dcterms:W3CDTF">2010-10-23T17:35:24Z</dcterms:created>
  <dcterms:modified xsi:type="dcterms:W3CDTF">2012-10-31T13:19:03Z</dcterms:modified>
</cp:coreProperties>
</file>