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34"/>
  </p:notesMasterIdLst>
  <p:handoutMasterIdLst>
    <p:handoutMasterId r:id="rId35"/>
  </p:handoutMasterIdLst>
  <p:sldIdLst>
    <p:sldId id="398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47" r:id="rId16"/>
    <p:sldId id="426" r:id="rId17"/>
    <p:sldId id="419" r:id="rId18"/>
    <p:sldId id="422" r:id="rId19"/>
    <p:sldId id="423" r:id="rId20"/>
    <p:sldId id="425" r:id="rId21"/>
    <p:sldId id="429" r:id="rId22"/>
    <p:sldId id="427" r:id="rId23"/>
    <p:sldId id="443" r:id="rId24"/>
    <p:sldId id="445" r:id="rId25"/>
    <p:sldId id="440" r:id="rId26"/>
    <p:sldId id="441" r:id="rId27"/>
    <p:sldId id="439" r:id="rId28"/>
    <p:sldId id="442" r:id="rId29"/>
    <p:sldId id="435" r:id="rId30"/>
    <p:sldId id="436" r:id="rId31"/>
    <p:sldId id="437" r:id="rId32"/>
    <p:sldId id="446" r:id="rId33"/>
  </p:sldIdLst>
  <p:sldSz cx="9144000" cy="6858000" type="screen4x3"/>
  <p:notesSz cx="6797675" cy="9928225"/>
  <p:custDataLst>
    <p:tags r:id="rId3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9933FF"/>
    <a:srgbClr val="6600CC"/>
    <a:srgbClr val="766A62"/>
    <a:srgbClr val="FFCC66"/>
    <a:srgbClr val="FFFFCC"/>
    <a:srgbClr val="00FFFF"/>
    <a:srgbClr val="66FF99"/>
    <a:srgbClr val="00A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7" autoAdjust="0"/>
    <p:restoredTop sz="97588" autoAdjust="0"/>
  </p:normalViewPr>
  <p:slideViewPr>
    <p:cSldViewPr snapToGrid="0">
      <p:cViewPr>
        <p:scale>
          <a:sx n="100" d="100"/>
          <a:sy n="100" d="100"/>
        </p:scale>
        <p:origin x="-198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ECB81-38D3-4ED0-8F9B-7A4670C016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18D9DF-5050-4C01-9A20-5925F7D5ACDC}">
      <dgm:prSet custT="1"/>
      <dgm:spPr>
        <a:solidFill>
          <a:srgbClr val="CC6633"/>
        </a:solidFill>
      </dgm:spPr>
      <dgm:t>
        <a:bodyPr/>
        <a:lstStyle/>
        <a:p>
          <a:pPr rtl="0"/>
          <a:r>
            <a:rPr lang="fr-BE" sz="2800" smtClean="0"/>
            <a:t>1. Overview of MyStandards for SMPG (10’)</a:t>
          </a:r>
          <a:endParaRPr lang="en-GB" sz="2800"/>
        </a:p>
      </dgm:t>
    </dgm:pt>
    <dgm:pt modelId="{1C2CFF63-537A-4486-B04B-93A7217CCA25}" type="parTrans" cxnId="{CE179C3C-DD66-4E08-8AEB-5D7D42551417}">
      <dgm:prSet/>
      <dgm:spPr/>
      <dgm:t>
        <a:bodyPr/>
        <a:lstStyle/>
        <a:p>
          <a:endParaRPr lang="en-GB"/>
        </a:p>
      </dgm:t>
    </dgm:pt>
    <dgm:pt modelId="{CF63E68D-4062-4910-BC4B-924929789286}" type="sibTrans" cxnId="{CE179C3C-DD66-4E08-8AEB-5D7D42551417}">
      <dgm:prSet/>
      <dgm:spPr/>
      <dgm:t>
        <a:bodyPr/>
        <a:lstStyle/>
        <a:p>
          <a:endParaRPr lang="en-GB"/>
        </a:p>
      </dgm:t>
    </dgm:pt>
    <dgm:pt modelId="{5F7F378D-9EFC-430E-B6D1-C779433A48C5}">
      <dgm:prSet custT="1"/>
      <dgm:spPr>
        <a:solidFill>
          <a:srgbClr val="B5A300"/>
        </a:solidFill>
      </dgm:spPr>
      <dgm:t>
        <a:bodyPr/>
        <a:lstStyle/>
        <a:p>
          <a:pPr rtl="0"/>
          <a:r>
            <a:rPr lang="fr-BE" sz="2800" smtClean="0"/>
            <a:t>2. Live Demonstration (45’)</a:t>
          </a:r>
          <a:endParaRPr lang="en-GB" sz="2800"/>
        </a:p>
      </dgm:t>
    </dgm:pt>
    <dgm:pt modelId="{4A669777-A908-404E-B697-18FCB59ECC98}" type="parTrans" cxnId="{95BB8505-5A5C-428B-899C-B603C4B4E09F}">
      <dgm:prSet/>
      <dgm:spPr/>
      <dgm:t>
        <a:bodyPr/>
        <a:lstStyle/>
        <a:p>
          <a:endParaRPr lang="en-GB"/>
        </a:p>
      </dgm:t>
    </dgm:pt>
    <dgm:pt modelId="{55C8356C-97F6-48B2-807B-D9BE24A47CB0}" type="sibTrans" cxnId="{95BB8505-5A5C-428B-899C-B603C4B4E09F}">
      <dgm:prSet/>
      <dgm:spPr/>
      <dgm:t>
        <a:bodyPr/>
        <a:lstStyle/>
        <a:p>
          <a:endParaRPr lang="en-GB"/>
        </a:p>
      </dgm:t>
    </dgm:pt>
    <dgm:pt modelId="{EF6BF6C2-9E72-4A1C-8A93-C5B1ADF75DBB}">
      <dgm:prSet custT="1"/>
      <dgm:spPr>
        <a:solidFill>
          <a:srgbClr val="97233F"/>
        </a:solidFill>
      </dgm:spPr>
      <dgm:t>
        <a:bodyPr/>
        <a:lstStyle/>
        <a:p>
          <a:pPr rtl="0"/>
          <a:r>
            <a:rPr lang="fr-BE" sz="2800" smtClean="0"/>
            <a:t>3. Next Steps (5’)</a:t>
          </a:r>
          <a:endParaRPr lang="en-GB" sz="2800"/>
        </a:p>
      </dgm:t>
    </dgm:pt>
    <dgm:pt modelId="{3A16A619-1FA7-4767-8AF4-3D6957EFA30A}" type="parTrans" cxnId="{53B039CA-0E8A-41B6-88EE-7A7316FD23BA}">
      <dgm:prSet/>
      <dgm:spPr/>
      <dgm:t>
        <a:bodyPr/>
        <a:lstStyle/>
        <a:p>
          <a:endParaRPr lang="en-GB"/>
        </a:p>
      </dgm:t>
    </dgm:pt>
    <dgm:pt modelId="{BB35383C-7DEF-4F3B-9627-1483EB18F4EF}" type="sibTrans" cxnId="{53B039CA-0E8A-41B6-88EE-7A7316FD23BA}">
      <dgm:prSet/>
      <dgm:spPr/>
      <dgm:t>
        <a:bodyPr/>
        <a:lstStyle/>
        <a:p>
          <a:endParaRPr lang="en-GB"/>
        </a:p>
      </dgm:t>
    </dgm:pt>
    <dgm:pt modelId="{6535C941-D74E-4C60-925C-4134848CCCB7}">
      <dgm:prSet custT="1"/>
      <dgm:spPr>
        <a:solidFill>
          <a:srgbClr val="693695"/>
        </a:solidFill>
      </dgm:spPr>
      <dgm:t>
        <a:bodyPr/>
        <a:lstStyle/>
        <a:p>
          <a:pPr rtl="0"/>
          <a:r>
            <a:rPr lang="fr-BE" sz="2800" smtClean="0"/>
            <a:t>4. Q &amp; A (15’)</a:t>
          </a:r>
          <a:endParaRPr lang="en-GB" sz="2800"/>
        </a:p>
      </dgm:t>
    </dgm:pt>
    <dgm:pt modelId="{90E88A0C-3760-4992-A92C-5660B8281A01}" type="parTrans" cxnId="{8FE6F472-BFF8-47FD-997D-09782021210E}">
      <dgm:prSet/>
      <dgm:spPr/>
      <dgm:t>
        <a:bodyPr/>
        <a:lstStyle/>
        <a:p>
          <a:endParaRPr lang="en-GB"/>
        </a:p>
      </dgm:t>
    </dgm:pt>
    <dgm:pt modelId="{009A46F0-9EB7-4E39-8A72-1AD6F11461AE}" type="sibTrans" cxnId="{8FE6F472-BFF8-47FD-997D-09782021210E}">
      <dgm:prSet/>
      <dgm:spPr/>
      <dgm:t>
        <a:bodyPr/>
        <a:lstStyle/>
        <a:p>
          <a:endParaRPr lang="en-GB"/>
        </a:p>
      </dgm:t>
    </dgm:pt>
    <dgm:pt modelId="{BBE6AFD4-B363-4406-8B7D-4801F440FFD4}" type="pres">
      <dgm:prSet presAssocID="{843ECB81-38D3-4ED0-8F9B-7A4670C016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A9000F-502F-447B-8267-DE509D64AE93}" type="pres">
      <dgm:prSet presAssocID="{8018D9DF-5050-4C01-9A20-5925F7D5AC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A1DCC-D5FC-454F-A0AA-ABB703C049FB}" type="pres">
      <dgm:prSet presAssocID="{CF63E68D-4062-4910-BC4B-924929789286}" presName="spacer" presStyleCnt="0"/>
      <dgm:spPr/>
    </dgm:pt>
    <dgm:pt modelId="{3281ACDE-7968-47EC-9FE2-6A316F6E4800}" type="pres">
      <dgm:prSet presAssocID="{5F7F378D-9EFC-430E-B6D1-C779433A48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6603D7-CB59-42FD-BD2A-1136B86E4CFA}" type="pres">
      <dgm:prSet presAssocID="{55C8356C-97F6-48B2-807B-D9BE24A47CB0}" presName="spacer" presStyleCnt="0"/>
      <dgm:spPr/>
    </dgm:pt>
    <dgm:pt modelId="{D1C5B5D5-6FC6-4A53-90E7-C3B11FB9E2E1}" type="pres">
      <dgm:prSet presAssocID="{EF6BF6C2-9E72-4A1C-8A93-C5B1ADF75DB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0A6AD-4591-45D3-BF6C-3A08487719E4}" type="pres">
      <dgm:prSet presAssocID="{BB35383C-7DEF-4F3B-9627-1483EB18F4EF}" presName="spacer" presStyleCnt="0"/>
      <dgm:spPr/>
    </dgm:pt>
    <dgm:pt modelId="{66F1DE61-1DC5-4AB1-BED3-B0404F482C30}" type="pres">
      <dgm:prSet presAssocID="{6535C941-D74E-4C60-925C-4134848CCCB7}" presName="parentText" presStyleLbl="node1" presStyleIdx="3" presStyleCnt="4" custLinFactNeighborX="-2029" custLinFactNeighborY="4056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55E776-ABD6-4993-A817-77D8A91C806F}" type="presOf" srcId="{843ECB81-38D3-4ED0-8F9B-7A4670C01670}" destId="{BBE6AFD4-B363-4406-8B7D-4801F440FFD4}" srcOrd="0" destOrd="0" presId="urn:microsoft.com/office/officeart/2005/8/layout/vList2"/>
    <dgm:cxn modelId="{0B648A76-7A44-4B71-BD32-B8131EB6FCE4}" type="presOf" srcId="{EF6BF6C2-9E72-4A1C-8A93-C5B1ADF75DBB}" destId="{D1C5B5D5-6FC6-4A53-90E7-C3B11FB9E2E1}" srcOrd="0" destOrd="0" presId="urn:microsoft.com/office/officeart/2005/8/layout/vList2"/>
    <dgm:cxn modelId="{CE179C3C-DD66-4E08-8AEB-5D7D42551417}" srcId="{843ECB81-38D3-4ED0-8F9B-7A4670C01670}" destId="{8018D9DF-5050-4C01-9A20-5925F7D5ACDC}" srcOrd="0" destOrd="0" parTransId="{1C2CFF63-537A-4486-B04B-93A7217CCA25}" sibTransId="{CF63E68D-4062-4910-BC4B-924929789286}"/>
    <dgm:cxn modelId="{53B039CA-0E8A-41B6-88EE-7A7316FD23BA}" srcId="{843ECB81-38D3-4ED0-8F9B-7A4670C01670}" destId="{EF6BF6C2-9E72-4A1C-8A93-C5B1ADF75DBB}" srcOrd="2" destOrd="0" parTransId="{3A16A619-1FA7-4767-8AF4-3D6957EFA30A}" sibTransId="{BB35383C-7DEF-4F3B-9627-1483EB18F4EF}"/>
    <dgm:cxn modelId="{95BB8505-5A5C-428B-899C-B603C4B4E09F}" srcId="{843ECB81-38D3-4ED0-8F9B-7A4670C01670}" destId="{5F7F378D-9EFC-430E-B6D1-C779433A48C5}" srcOrd="1" destOrd="0" parTransId="{4A669777-A908-404E-B697-18FCB59ECC98}" sibTransId="{55C8356C-97F6-48B2-807B-D9BE24A47CB0}"/>
    <dgm:cxn modelId="{0F27B239-3EE3-4030-BBFA-D2A4BE3F27AF}" type="presOf" srcId="{5F7F378D-9EFC-430E-B6D1-C779433A48C5}" destId="{3281ACDE-7968-47EC-9FE2-6A316F6E4800}" srcOrd="0" destOrd="0" presId="urn:microsoft.com/office/officeart/2005/8/layout/vList2"/>
    <dgm:cxn modelId="{54EB6ACC-A1E4-4FFC-99EB-16C7D0CB5FFB}" type="presOf" srcId="{6535C941-D74E-4C60-925C-4134848CCCB7}" destId="{66F1DE61-1DC5-4AB1-BED3-B0404F482C30}" srcOrd="0" destOrd="0" presId="urn:microsoft.com/office/officeart/2005/8/layout/vList2"/>
    <dgm:cxn modelId="{8FE6F472-BFF8-47FD-997D-09782021210E}" srcId="{843ECB81-38D3-4ED0-8F9B-7A4670C01670}" destId="{6535C941-D74E-4C60-925C-4134848CCCB7}" srcOrd="3" destOrd="0" parTransId="{90E88A0C-3760-4992-A92C-5660B8281A01}" sibTransId="{009A46F0-9EB7-4E39-8A72-1AD6F11461AE}"/>
    <dgm:cxn modelId="{3E952743-36A0-4DCE-A12A-54F27114493A}" type="presOf" srcId="{8018D9DF-5050-4C01-9A20-5925F7D5ACDC}" destId="{6EA9000F-502F-447B-8267-DE509D64AE93}" srcOrd="0" destOrd="0" presId="urn:microsoft.com/office/officeart/2005/8/layout/vList2"/>
    <dgm:cxn modelId="{9A50B7F3-2456-42C0-B468-44E0124A6D37}" type="presParOf" srcId="{BBE6AFD4-B363-4406-8B7D-4801F440FFD4}" destId="{6EA9000F-502F-447B-8267-DE509D64AE93}" srcOrd="0" destOrd="0" presId="urn:microsoft.com/office/officeart/2005/8/layout/vList2"/>
    <dgm:cxn modelId="{36FCB79D-4449-49CE-89EE-9F37A935148D}" type="presParOf" srcId="{BBE6AFD4-B363-4406-8B7D-4801F440FFD4}" destId="{2CAA1DCC-D5FC-454F-A0AA-ABB703C049FB}" srcOrd="1" destOrd="0" presId="urn:microsoft.com/office/officeart/2005/8/layout/vList2"/>
    <dgm:cxn modelId="{A2B98FCB-0C64-4C36-AAB5-298598F4CD81}" type="presParOf" srcId="{BBE6AFD4-B363-4406-8B7D-4801F440FFD4}" destId="{3281ACDE-7968-47EC-9FE2-6A316F6E4800}" srcOrd="2" destOrd="0" presId="urn:microsoft.com/office/officeart/2005/8/layout/vList2"/>
    <dgm:cxn modelId="{E5F51D35-696F-4BBD-8E37-7637EFEC11D8}" type="presParOf" srcId="{BBE6AFD4-B363-4406-8B7D-4801F440FFD4}" destId="{326603D7-CB59-42FD-BD2A-1136B86E4CFA}" srcOrd="3" destOrd="0" presId="urn:microsoft.com/office/officeart/2005/8/layout/vList2"/>
    <dgm:cxn modelId="{31C5642D-9FB2-43C0-9429-1A3B658A0D13}" type="presParOf" srcId="{BBE6AFD4-B363-4406-8B7D-4801F440FFD4}" destId="{D1C5B5D5-6FC6-4A53-90E7-C3B11FB9E2E1}" srcOrd="4" destOrd="0" presId="urn:microsoft.com/office/officeart/2005/8/layout/vList2"/>
    <dgm:cxn modelId="{467E1A1D-30F5-48D5-982C-659813A1F1B0}" type="presParOf" srcId="{BBE6AFD4-B363-4406-8B7D-4801F440FFD4}" destId="{98A0A6AD-4591-45D3-BF6C-3A08487719E4}" srcOrd="5" destOrd="0" presId="urn:microsoft.com/office/officeart/2005/8/layout/vList2"/>
    <dgm:cxn modelId="{3F5A76EC-F91A-427F-84BF-68CD8ED216C9}" type="presParOf" srcId="{BBE6AFD4-B363-4406-8B7D-4801F440FFD4}" destId="{66F1DE61-1DC5-4AB1-BED3-B0404F482C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000F-502F-447B-8267-DE509D64AE93}">
      <dsp:nvSpPr>
        <dsp:cNvPr id="0" name=""/>
        <dsp:cNvSpPr/>
      </dsp:nvSpPr>
      <dsp:spPr>
        <a:xfrm>
          <a:off x="0" y="40352"/>
          <a:ext cx="7620000" cy="954720"/>
        </a:xfrm>
        <a:prstGeom prst="roundRect">
          <a:avLst/>
        </a:prstGeom>
        <a:solidFill>
          <a:srgbClr val="CC66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smtClean="0"/>
            <a:t>1. Overview of MyStandards for SMPG (10’)</a:t>
          </a:r>
          <a:endParaRPr lang="en-GB" sz="2800" kern="1200"/>
        </a:p>
      </dsp:txBody>
      <dsp:txXfrm>
        <a:off x="46606" y="86958"/>
        <a:ext cx="7526788" cy="861508"/>
      </dsp:txXfrm>
    </dsp:sp>
    <dsp:sp modelId="{3281ACDE-7968-47EC-9FE2-6A316F6E4800}">
      <dsp:nvSpPr>
        <dsp:cNvPr id="0" name=""/>
        <dsp:cNvSpPr/>
      </dsp:nvSpPr>
      <dsp:spPr>
        <a:xfrm>
          <a:off x="0" y="1141952"/>
          <a:ext cx="7620000" cy="954720"/>
        </a:xfrm>
        <a:prstGeom prst="roundRect">
          <a:avLst/>
        </a:prstGeom>
        <a:solidFill>
          <a:srgbClr val="B5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smtClean="0"/>
            <a:t>2. Live Demonstration (45’)</a:t>
          </a:r>
          <a:endParaRPr lang="en-GB" sz="2800" kern="1200"/>
        </a:p>
      </dsp:txBody>
      <dsp:txXfrm>
        <a:off x="46606" y="1188558"/>
        <a:ext cx="7526788" cy="861508"/>
      </dsp:txXfrm>
    </dsp:sp>
    <dsp:sp modelId="{D1C5B5D5-6FC6-4A53-90E7-C3B11FB9E2E1}">
      <dsp:nvSpPr>
        <dsp:cNvPr id="0" name=""/>
        <dsp:cNvSpPr/>
      </dsp:nvSpPr>
      <dsp:spPr>
        <a:xfrm>
          <a:off x="0" y="2243552"/>
          <a:ext cx="7620000" cy="954720"/>
        </a:xfrm>
        <a:prstGeom prst="roundRect">
          <a:avLst/>
        </a:prstGeom>
        <a:solidFill>
          <a:srgbClr val="9723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smtClean="0"/>
            <a:t>3. Next Steps (5’)</a:t>
          </a:r>
          <a:endParaRPr lang="en-GB" sz="2800" kern="1200"/>
        </a:p>
      </dsp:txBody>
      <dsp:txXfrm>
        <a:off x="46606" y="2290158"/>
        <a:ext cx="7526788" cy="861508"/>
      </dsp:txXfrm>
    </dsp:sp>
    <dsp:sp modelId="{66F1DE61-1DC5-4AB1-BED3-B0404F482C30}">
      <dsp:nvSpPr>
        <dsp:cNvPr id="0" name=""/>
        <dsp:cNvSpPr/>
      </dsp:nvSpPr>
      <dsp:spPr>
        <a:xfrm>
          <a:off x="0" y="3385505"/>
          <a:ext cx="7620000" cy="954720"/>
        </a:xfrm>
        <a:prstGeom prst="roundRect">
          <a:avLst/>
        </a:prstGeom>
        <a:solidFill>
          <a:srgbClr val="6936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smtClean="0"/>
            <a:t>4. Q &amp; A (15’)</a:t>
          </a:r>
          <a:endParaRPr lang="en-GB" sz="2800" kern="1200"/>
        </a:p>
      </dsp:txBody>
      <dsp:txXfrm>
        <a:off x="46606" y="3432111"/>
        <a:ext cx="7526788" cy="86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91092"/>
            <a:ext cx="855980" cy="937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909"/>
            <a:ext cx="498538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4" y="9431815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3EBE7-AE8A-41FF-829B-129F1B3F645C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3EBE7-AE8A-41FF-829B-129F1B3F645C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91525" y="6613525"/>
            <a:ext cx="762000" cy="228600"/>
          </a:xfrm>
        </p:spPr>
        <p:txBody>
          <a:bodyPr/>
          <a:lstStyle>
            <a:lvl1pPr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52E39D-21CE-4915-B848-429A65988F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</a:t>
            </a:r>
            <a:r>
              <a:rPr lang="en-US" dirty="0" err="1" smtClean="0"/>
              <a:t>Overview_April</a:t>
            </a:r>
            <a:r>
              <a:rPr lang="en-US" dirty="0" smtClean="0"/>
              <a:t> 2012 Confidentiality: External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 txBox="1">
            <a:spLocks/>
          </p:cNvSpPr>
          <p:nvPr userDrawn="1"/>
        </p:nvSpPr>
        <p:spPr bwMode="auto">
          <a:xfrm>
            <a:off x="8391525" y="661352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A52E39D-21CE-4915-B848-429A65988F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pg.inf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pg.inf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Rectangle 2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MyStandards and SMPG</a:t>
            </a:r>
            <a:endParaRPr lang="en-GB" dirty="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38200" y="609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828800" y="4728046"/>
            <a:ext cx="44719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 dirty="0" smtClean="0"/>
              <a:t>SWIFT</a:t>
            </a:r>
            <a:br>
              <a:rPr lang="en-GB" sz="2000" b="0" dirty="0" smtClean="0"/>
            </a:br>
            <a:endParaRPr lang="en-GB" sz="2000" b="0" dirty="0"/>
          </a:p>
          <a:p>
            <a:pPr>
              <a:spcBef>
                <a:spcPct val="50000"/>
              </a:spcBef>
            </a:pPr>
            <a:r>
              <a:rPr lang="en-GB" sz="1600" dirty="0" smtClean="0"/>
              <a:t>April </a:t>
            </a:r>
            <a:r>
              <a:rPr lang="en-GB" sz="1600" b="0" dirty="0" smtClean="0"/>
              <a:t>2012</a:t>
            </a:r>
            <a:endParaRPr lang="en-GB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Some basics and a demonstration</a:t>
            </a:r>
          </a:p>
          <a:p>
            <a:endParaRPr lang="en-GB" dirty="0" smtClean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MyStandards and SMPG</a:t>
            </a:r>
            <a:endParaRPr lang="en-GB" dirty="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38200" y="609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828800" y="4728046"/>
            <a:ext cx="44719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 dirty="0" smtClean="0"/>
              <a:t>SWIFT</a:t>
            </a:r>
            <a:br>
              <a:rPr lang="en-GB" sz="2000" b="0" dirty="0" smtClean="0"/>
            </a:br>
            <a:endParaRPr lang="en-GB" sz="2000" b="0" dirty="0"/>
          </a:p>
          <a:p>
            <a:pPr>
              <a:spcBef>
                <a:spcPct val="50000"/>
              </a:spcBef>
            </a:pPr>
            <a:r>
              <a:rPr lang="en-GB" sz="1600" dirty="0" smtClean="0"/>
              <a:t>April </a:t>
            </a:r>
            <a:r>
              <a:rPr lang="en-GB" sz="1600" b="0" dirty="0" smtClean="0"/>
              <a:t>2012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582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SMPG Basics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65217" y="1378333"/>
            <a:ext cx="8091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a market practice is uploaded to MyStandards it is uploaded into a specific location or ‘</a:t>
            </a:r>
            <a:r>
              <a:rPr lang="en-US" dirty="0" smtClean="0">
                <a:solidFill>
                  <a:srgbClr val="9933FF"/>
                </a:solidFill>
              </a:rPr>
              <a:t>group</a:t>
            </a:r>
            <a:r>
              <a:rPr lang="en-US" dirty="0" smtClean="0"/>
              <a:t>’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45690" y="2560600"/>
            <a:ext cx="3881352" cy="3758691"/>
            <a:chOff x="5145690" y="2417725"/>
            <a:chExt cx="3881352" cy="3758691"/>
          </a:xfrm>
        </p:grpSpPr>
        <p:sp>
          <p:nvSpPr>
            <p:cNvPr id="58" name="TextBox 57"/>
            <p:cNvSpPr txBox="1"/>
            <p:nvPr/>
          </p:nvSpPr>
          <p:spPr>
            <a:xfrm>
              <a:off x="5699171" y="3604782"/>
              <a:ext cx="28927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NMPG groups will be set up upon request</a:t>
              </a:r>
            </a:p>
          </p:txBody>
        </p:sp>
        <p:sp>
          <p:nvSpPr>
            <p:cNvPr id="59" name="Right Brace 58"/>
            <p:cNvSpPr/>
            <p:nvPr/>
          </p:nvSpPr>
          <p:spPr bwMode="auto">
            <a:xfrm rot="5400000">
              <a:off x="6896812" y="2108073"/>
              <a:ext cx="284671" cy="2760467"/>
            </a:xfrm>
            <a:prstGeom prst="rightBrac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99322" y="5345419"/>
              <a:ext cx="3827720" cy="83099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Send an e-mail to MyStandards@swift.com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H="1">
              <a:off x="7129755" y="4843573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7497787" y="3259706"/>
              <a:ext cx="35368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>
              <a:off x="5179986" y="2451701"/>
              <a:ext cx="1095544" cy="845388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364860" y="2451701"/>
              <a:ext cx="1095544" cy="845388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848610" y="2451701"/>
              <a:ext cx="1095544" cy="845388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45690" y="2417725"/>
              <a:ext cx="11416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NMPG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SR GB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56443" y="2417725"/>
              <a:ext cx="11416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NMPG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CA GB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862779" y="2417725"/>
              <a:ext cx="11079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NMPG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IF GB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420157" y="2989431"/>
              <a:ext cx="4313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etc</a:t>
              </a:r>
              <a:endParaRPr lang="en-US" sz="1400" dirty="0" smtClean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0192" y="2560600"/>
            <a:ext cx="4759933" cy="1648722"/>
            <a:chOff x="50192" y="2417725"/>
            <a:chExt cx="4759933" cy="1648722"/>
          </a:xfrm>
        </p:grpSpPr>
        <p:sp>
          <p:nvSpPr>
            <p:cNvPr id="28" name="Right Brace 27"/>
            <p:cNvSpPr/>
            <p:nvPr/>
          </p:nvSpPr>
          <p:spPr bwMode="auto">
            <a:xfrm rot="5400000">
              <a:off x="2251495" y="1594809"/>
              <a:ext cx="293298" cy="3795622"/>
            </a:xfrm>
            <a:prstGeom prst="rightBrac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0396" y="2451701"/>
              <a:ext cx="1095544" cy="845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43532" y="2451701"/>
              <a:ext cx="1095544" cy="845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26668" y="2451701"/>
              <a:ext cx="1095544" cy="845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609805" y="2451701"/>
              <a:ext cx="1095544" cy="845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192" y="2417725"/>
              <a:ext cx="10903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SMPG</a:t>
              </a:r>
            </a:p>
            <a:p>
              <a:pPr algn="ctr"/>
              <a:r>
                <a:rPr lang="en-US" dirty="0" smtClean="0"/>
                <a:t>TIC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22346" y="2417725"/>
              <a:ext cx="1090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SMPG</a:t>
              </a:r>
            </a:p>
            <a:p>
              <a:pPr algn="ctr"/>
              <a:r>
                <a:rPr lang="en-US" dirty="0" smtClean="0"/>
                <a:t>SR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20379" y="2417725"/>
              <a:ext cx="1090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SMPG</a:t>
              </a:r>
            </a:p>
            <a:p>
              <a:pPr algn="ctr"/>
              <a:r>
                <a:rPr lang="en-US" dirty="0" smtClean="0"/>
                <a:t>CA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09785" y="2417725"/>
              <a:ext cx="10903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SMPG</a:t>
              </a:r>
            </a:p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6041" y="3604782"/>
              <a:ext cx="45340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To be set up in May.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42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MyStandards </a:t>
            </a:r>
            <a:r>
              <a:rPr lang="en-US" dirty="0" smtClean="0"/>
              <a:t>SMPG Basics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65217" y="3158401"/>
            <a:ext cx="8535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4963" indent="-1604963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	Everybody can view the market practice information no matter which ‘group’ it is located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65217" y="4077526"/>
            <a:ext cx="8091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4963" indent="-1604963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	Private means it is visible only to the group in which it is uploaded. Only members of the group can view the information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65217" y="5432658"/>
            <a:ext cx="8091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4963" indent="-1604963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Restricted</a:t>
            </a:r>
            <a:r>
              <a:rPr lang="en-US" dirty="0" smtClean="0"/>
              <a:t>	Similar to private, but ‘bilaterally or multilaterally shared’ across different groups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4742" y="2368933"/>
            <a:ext cx="8091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market practice will have a specific status: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5217" y="1378333"/>
            <a:ext cx="8091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a market practice is uploaded to MyStandards it is uploaded into a specific location or ‘</a:t>
            </a:r>
            <a:r>
              <a:rPr lang="en-US" dirty="0" smtClean="0">
                <a:solidFill>
                  <a:srgbClr val="9933FF"/>
                </a:solidFill>
              </a:rPr>
              <a:t>group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1089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38200" y="3811635"/>
            <a:ext cx="69724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But, for example, if there is private content in CA, then only members (affiliates) of the CA group will be able to view it.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179986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64860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48610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5690" y="1617625"/>
            <a:ext cx="114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SR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64458" y="1617625"/>
            <a:ext cx="1125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62779" y="1617625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IF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20157" y="2189331"/>
            <a:ext cx="43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etc</a:t>
            </a:r>
            <a:endParaRPr lang="en-US" sz="14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60396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243532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426668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09805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192" y="1617625"/>
            <a:ext cx="109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TIC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222346" y="1617625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SR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420379" y="1617625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609785" y="1617625"/>
            <a:ext cx="109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38200" y="2819400"/>
            <a:ext cx="6886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users will be able to view public content of all the groups.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MyStandards SMPG Basics</a:t>
            </a:r>
          </a:p>
        </p:txBody>
      </p:sp>
    </p:spTree>
    <p:extLst>
      <p:ext uri="{BB962C8B-B14F-4D97-AF65-F5344CB8AC3E}">
        <p14:creationId xmlns:p14="http://schemas.microsoft.com/office/powerpoint/2010/main" val="4814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2706735"/>
            <a:ext cx="4352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group can appoint one or more individuals with </a:t>
            </a:r>
            <a:r>
              <a:rPr lang="en-US" b="1" dirty="0" smtClean="0"/>
              <a:t>publisher</a:t>
            </a:r>
            <a:r>
              <a:rPr lang="en-US" dirty="0" smtClean="0"/>
              <a:t> status. There will be one or more </a:t>
            </a:r>
            <a:r>
              <a:rPr lang="en-US" b="1" dirty="0" smtClean="0"/>
              <a:t>administrators </a:t>
            </a:r>
            <a:r>
              <a:rPr lang="en-US" dirty="0" smtClean="0"/>
              <a:t> for each group.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MyStandards SMPG Basics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" y="5774921"/>
            <a:ext cx="87399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ublisher</a:t>
            </a:r>
            <a:r>
              <a:rPr lang="en-US" dirty="0" smtClean="0"/>
              <a:t> - has the right to upload to MyStandards &amp; </a:t>
            </a:r>
            <a:r>
              <a:rPr lang="en-US" dirty="0" err="1" smtClean="0"/>
              <a:t>analyse</a:t>
            </a:r>
            <a:r>
              <a:rPr lang="en-US" dirty="0" smtClean="0"/>
              <a:t>. </a:t>
            </a:r>
            <a:r>
              <a:rPr lang="en-US" b="1" dirty="0" smtClean="0"/>
              <a:t>Administrator </a:t>
            </a:r>
            <a:r>
              <a:rPr lang="en-US" dirty="0" smtClean="0"/>
              <a:t>– allows someone to be a member of the group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1549" y="2706735"/>
            <a:ext cx="4352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Each group can appoint one or more individuals with </a:t>
            </a:r>
            <a:r>
              <a:rPr lang="en-US" b="1" dirty="0" smtClean="0"/>
              <a:t>publisher</a:t>
            </a:r>
            <a:r>
              <a:rPr lang="en-US" dirty="0" smtClean="0"/>
              <a:t> status. There will be one or more </a:t>
            </a:r>
            <a:r>
              <a:rPr lang="en-US" b="1" dirty="0" smtClean="0"/>
              <a:t>administrators </a:t>
            </a:r>
            <a:r>
              <a:rPr lang="en-US" dirty="0" smtClean="0"/>
              <a:t> for each group.</a:t>
            </a:r>
          </a:p>
        </p:txBody>
      </p:sp>
      <p:sp>
        <p:nvSpPr>
          <p:cNvPr id="51" name="Right Brace 50"/>
          <p:cNvSpPr/>
          <p:nvPr/>
        </p:nvSpPr>
        <p:spPr bwMode="auto">
          <a:xfrm rot="5400000">
            <a:off x="6896812" y="1288923"/>
            <a:ext cx="284671" cy="2760467"/>
          </a:xfrm>
          <a:prstGeom prst="righ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ight Brace 62"/>
          <p:cNvSpPr/>
          <p:nvPr/>
        </p:nvSpPr>
        <p:spPr bwMode="auto">
          <a:xfrm rot="5400000">
            <a:off x="2251495" y="775659"/>
            <a:ext cx="293298" cy="3795622"/>
          </a:xfrm>
          <a:prstGeom prst="righ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179986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64860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848610" y="1651601"/>
            <a:ext cx="1095544" cy="845388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45690" y="1617625"/>
            <a:ext cx="114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SR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64939" y="1617625"/>
            <a:ext cx="1124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62779" y="1617625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NMPG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IF GB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20157" y="2189331"/>
            <a:ext cx="43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etc</a:t>
            </a:r>
            <a:endParaRPr lang="en-US" sz="1400" dirty="0" smtClean="0"/>
          </a:p>
        </p:txBody>
      </p:sp>
      <p:sp>
        <p:nvSpPr>
          <p:cNvPr id="80" name="Rectangle 79"/>
          <p:cNvSpPr/>
          <p:nvPr/>
        </p:nvSpPr>
        <p:spPr bwMode="auto">
          <a:xfrm>
            <a:off x="60396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243532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426668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609805" y="1651601"/>
            <a:ext cx="1095544" cy="845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192" y="1617625"/>
            <a:ext cx="109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TIC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222346" y="1617625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SR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420379" y="1617625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609785" y="1617625"/>
            <a:ext cx="109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SMPG</a:t>
            </a:r>
          </a:p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5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107392" cy="1143000"/>
          </a:xfrm>
        </p:spPr>
        <p:txBody>
          <a:bodyPr/>
          <a:lstStyle/>
          <a:p>
            <a:r>
              <a:rPr lang="en-US" dirty="0" smtClean="0"/>
              <a:t>Different Kinds of users of MyStandards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0365" y="1254508"/>
            <a:ext cx="82468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/>
            <a:r>
              <a:rPr lang="en-US" dirty="0" smtClean="0"/>
              <a:t>[1]	</a:t>
            </a:r>
            <a:r>
              <a:rPr lang="en-US" b="1" dirty="0" smtClean="0">
                <a:solidFill>
                  <a:srgbClr val="7030A0"/>
                </a:solidFill>
              </a:rPr>
              <a:t>Consumer</a:t>
            </a:r>
            <a:r>
              <a:rPr lang="en-US" dirty="0" smtClean="0"/>
              <a:t> – can view anything uploaded as ‘public’. </a:t>
            </a:r>
          </a:p>
          <a:p>
            <a:pPr marL="396875" indent="-396875"/>
            <a:r>
              <a:rPr lang="en-US" sz="1800" dirty="0"/>
              <a:t>	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8176" y="1781175"/>
            <a:ext cx="85629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6600"/>
                </a:solidFill>
              </a:rPr>
              <a:t>(</a:t>
            </a:r>
            <a:r>
              <a:rPr lang="en-US" sz="2200" b="1" dirty="0" smtClean="0">
                <a:solidFill>
                  <a:srgbClr val="FF6600"/>
                </a:solidFill>
                <a:sym typeface="Wingdings" pitchFamily="2" charset="2"/>
              </a:rPr>
              <a:t></a:t>
            </a:r>
            <a:r>
              <a:rPr lang="en-US" sz="2200" b="1" dirty="0" smtClean="0">
                <a:solidFill>
                  <a:srgbClr val="FF6600"/>
                </a:solidFill>
              </a:rPr>
              <a:t>swift.com\MyStandards</a:t>
            </a:r>
            <a:r>
              <a:rPr lang="en-US" sz="2200" b="1" dirty="0">
                <a:solidFill>
                  <a:srgbClr val="FF6600"/>
                </a:solidFill>
              </a:rPr>
              <a:t>, log-in with your swift.com user name and password, or use the register function to set up a user name and password</a:t>
            </a:r>
            <a:r>
              <a:rPr lang="en-US" sz="2200" b="1" dirty="0" smtClean="0">
                <a:solidFill>
                  <a:srgbClr val="FF6600"/>
                </a:solidFill>
              </a:rPr>
              <a:t>. You don’t need a BIC to register.)</a:t>
            </a:r>
            <a:endParaRPr lang="en-US" sz="2200" b="1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365" y="3045208"/>
            <a:ext cx="844690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/>
            <a:r>
              <a:rPr lang="en-US" dirty="0" smtClean="0"/>
              <a:t>[2]	</a:t>
            </a:r>
            <a:r>
              <a:rPr lang="en-US" b="1" dirty="0" smtClean="0">
                <a:solidFill>
                  <a:srgbClr val="7030A0"/>
                </a:solidFill>
              </a:rPr>
              <a:t>Consumer &amp; member </a:t>
            </a:r>
            <a:r>
              <a:rPr lang="en-US" dirty="0" smtClean="0"/>
              <a:t>(affiliate) of a specific group – can view anything uploaded in the specific group designated as ‘private’ or ‘restricted’</a:t>
            </a:r>
          </a:p>
          <a:p>
            <a:pPr marL="396875" indent="-396875"/>
            <a:endParaRPr lang="en-US" sz="1000" dirty="0"/>
          </a:p>
          <a:p>
            <a:pPr marL="396875" indent="-396875"/>
            <a:r>
              <a:rPr lang="en-US" dirty="0" smtClean="0"/>
              <a:t>[3]	</a:t>
            </a:r>
            <a:r>
              <a:rPr lang="en-US" b="1" dirty="0" smtClean="0">
                <a:solidFill>
                  <a:srgbClr val="7030A0"/>
                </a:solidFill>
              </a:rPr>
              <a:t>Publisher</a:t>
            </a:r>
            <a:r>
              <a:rPr lang="en-US" b="1" dirty="0" smtClean="0"/>
              <a:t> </a:t>
            </a:r>
            <a:r>
              <a:rPr lang="en-US" dirty="0" smtClean="0"/>
              <a:t>-  for example</a:t>
            </a:r>
            <a:r>
              <a:rPr lang="en-US" b="1" dirty="0" smtClean="0"/>
              <a:t>, </a:t>
            </a:r>
            <a:r>
              <a:rPr lang="en-US" dirty="0" smtClean="0"/>
              <a:t>can upload a market practice into a group for which it has publisher </a:t>
            </a:r>
            <a:r>
              <a:rPr lang="en-US" dirty="0"/>
              <a:t>status, </a:t>
            </a:r>
            <a:r>
              <a:rPr lang="en-US" dirty="0" smtClean="0"/>
              <a:t>compare MPs, generate spreadsheets for a message or MP. </a:t>
            </a:r>
          </a:p>
          <a:p>
            <a:pPr marL="396875" indent="-396875"/>
            <a:endParaRPr lang="en-US" sz="1000" dirty="0"/>
          </a:p>
          <a:p>
            <a:pPr marL="396875" indent="-396875"/>
            <a:r>
              <a:rPr lang="en-US" dirty="0" smtClean="0"/>
              <a:t>[4]	</a:t>
            </a:r>
            <a:r>
              <a:rPr lang="en-US" b="1" dirty="0" smtClean="0">
                <a:solidFill>
                  <a:srgbClr val="7030A0"/>
                </a:solidFill>
              </a:rPr>
              <a:t>Administrator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can accept/remove member (affiliations) into the group for which it has administrator status.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the components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 bwMode="auto">
          <a:xfrm>
            <a:off x="854015" y="1733908"/>
            <a:ext cx="3757765" cy="888521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955" y="1743799"/>
            <a:ext cx="3860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MyStandards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(Swift.com/MyStandards)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22146" y="1664905"/>
            <a:ext cx="4364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View MTs &amp; MX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View market practice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Comment on a market practice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822146" y="4517351"/>
            <a:ext cx="4019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Enter market practice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78030" y="4456984"/>
            <a:ext cx="3757765" cy="888521"/>
            <a:chOff x="878030" y="4456984"/>
            <a:chExt cx="3757765" cy="888521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878030" y="4456984"/>
              <a:ext cx="3757765" cy="88852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50550" y="4466875"/>
              <a:ext cx="33152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Usage Guideline Editor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999" y="2469350"/>
            <a:ext cx="4146493" cy="2081385"/>
            <a:chOff x="63999" y="2469350"/>
            <a:chExt cx="4146493" cy="2081385"/>
          </a:xfrm>
        </p:grpSpPr>
        <p:cxnSp>
          <p:nvCxnSpPr>
            <p:cNvPr id="70" name="Straight Arrow Connector 69"/>
            <p:cNvCxnSpPr/>
            <p:nvPr/>
          </p:nvCxnSpPr>
          <p:spPr bwMode="auto">
            <a:xfrm flipV="1">
              <a:off x="2656921" y="2469350"/>
              <a:ext cx="0" cy="20813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2665548" y="3467819"/>
              <a:ext cx="914400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4"/>
            <p:cNvSpPr/>
            <p:nvPr/>
          </p:nvSpPr>
          <p:spPr bwMode="auto">
            <a:xfrm>
              <a:off x="2604977" y="3083442"/>
              <a:ext cx="106325" cy="7336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99" y="3015434"/>
              <a:ext cx="41464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Import (upload) a message usage &amp; other documents to MyStandards</a:t>
              </a:r>
              <a:endParaRPr lang="en-US" i="1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502" y="6268657"/>
            <a:ext cx="855523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Only publishers can download the editor.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619250" y="4924425"/>
            <a:ext cx="3219450" cy="1790702"/>
            <a:chOff x="1619250" y="1181100"/>
            <a:chExt cx="3219450" cy="1790702"/>
          </a:xfrm>
        </p:grpSpPr>
        <p:grpSp>
          <p:nvGrpSpPr>
            <p:cNvPr id="97" name="Group 96"/>
            <p:cNvGrpSpPr/>
            <p:nvPr/>
          </p:nvGrpSpPr>
          <p:grpSpPr>
            <a:xfrm>
              <a:off x="3457575" y="1285874"/>
              <a:ext cx="1381125" cy="1499891"/>
              <a:chOff x="3457575" y="1162049"/>
              <a:chExt cx="1381125" cy="1499891"/>
            </a:xfrm>
          </p:grpSpPr>
          <p:sp>
            <p:nvSpPr>
              <p:cNvPr id="100" name="Rectangle 99"/>
              <p:cNvSpPr/>
              <p:nvPr/>
            </p:nvSpPr>
            <p:spPr bwMode="auto">
              <a:xfrm>
                <a:off x="3514725" y="1162049"/>
                <a:ext cx="1228725" cy="1438275"/>
              </a:xfrm>
              <a:prstGeom prst="rect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457575" y="1200150"/>
                <a:ext cx="1381125" cy="38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300"/>
                  </a:lnSpc>
                </a:pPr>
                <a:r>
                  <a:rPr lang="en-US" sz="2200" dirty="0" smtClean="0"/>
                  <a:t>IT use</a:t>
                </a:r>
                <a:endParaRPr lang="en-US" sz="22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010025" y="2200275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etc</a:t>
                </a:r>
                <a:endParaRPr lang="en-US" dirty="0"/>
              </a:p>
            </p:txBody>
          </p:sp>
        </p:grpSp>
        <p:cxnSp>
          <p:nvCxnSpPr>
            <p:cNvPr id="98" name="Straight Connector 97"/>
            <p:cNvCxnSpPr/>
            <p:nvPr/>
          </p:nvCxnSpPr>
          <p:spPr bwMode="auto">
            <a:xfrm>
              <a:off x="1628775" y="1181100"/>
              <a:ext cx="1914525" cy="1047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flipV="1">
              <a:off x="1619250" y="2714625"/>
              <a:ext cx="1885950" cy="25717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practice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1162050"/>
            <a:ext cx="1228725" cy="1809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1152525"/>
            <a:ext cx="1352550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dirty="0" smtClean="0"/>
              <a:t>MT 543 in UHB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3950" y="1181100"/>
            <a:ext cx="4552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 practice is a restriction on how a message is used.</a:t>
            </a:r>
          </a:p>
          <a:p>
            <a:endParaRPr lang="en-US" dirty="0"/>
          </a:p>
          <a:p>
            <a:r>
              <a:rPr lang="en-US" dirty="0" smtClean="0"/>
              <a:t>For example, Subscription Order (setr.010) may have 50 fields, but globally agreed practice is 20 fields. IT </a:t>
            </a:r>
          </a:p>
          <a:p>
            <a:r>
              <a:rPr lang="en-US" dirty="0" smtClean="0"/>
              <a:t>domestic practice might use </a:t>
            </a:r>
          </a:p>
          <a:p>
            <a:r>
              <a:rPr lang="en-US" dirty="0" smtClean="0"/>
              <a:t>25 fields. And so on 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381000" y="3038475"/>
            <a:ext cx="1228725" cy="1809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850" y="3028950"/>
            <a:ext cx="1352550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dirty="0" smtClean="0"/>
              <a:t>MT 564 in UHB</a:t>
            </a:r>
            <a:endParaRPr lang="en-US" sz="22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81000" y="4905375"/>
            <a:ext cx="1228725" cy="1809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850" y="4895850"/>
            <a:ext cx="1352550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dirty="0" smtClean="0"/>
              <a:t>setr.010 in UHB</a:t>
            </a:r>
            <a:endParaRPr lang="en-US" sz="2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1609725" y="1181100"/>
            <a:ext cx="1704975" cy="1790700"/>
            <a:chOff x="1609725" y="1181100"/>
            <a:chExt cx="1704975" cy="17907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990725" y="1371600"/>
              <a:ext cx="1228725" cy="13239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3575" y="1409700"/>
              <a:ext cx="1381125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n-US" sz="2200" dirty="0" smtClean="0"/>
                <a:t>MT 543 global use</a:t>
              </a:r>
              <a:endParaRPr lang="en-US" sz="2200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628775" y="1181100"/>
              <a:ext cx="390525" cy="1905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1609725" y="2695575"/>
              <a:ext cx="390525" cy="276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8" name="Group 87"/>
          <p:cNvGrpSpPr/>
          <p:nvPr/>
        </p:nvGrpSpPr>
        <p:grpSpPr>
          <a:xfrm>
            <a:off x="1619250" y="1181100"/>
            <a:ext cx="3219450" cy="1790702"/>
            <a:chOff x="1619250" y="1181100"/>
            <a:chExt cx="3219450" cy="1790702"/>
          </a:xfrm>
        </p:grpSpPr>
        <p:grpSp>
          <p:nvGrpSpPr>
            <p:cNvPr id="64" name="Group 63"/>
            <p:cNvGrpSpPr/>
            <p:nvPr/>
          </p:nvGrpSpPr>
          <p:grpSpPr>
            <a:xfrm>
              <a:off x="3457575" y="1285874"/>
              <a:ext cx="1381125" cy="1499891"/>
              <a:chOff x="3457575" y="1162049"/>
              <a:chExt cx="1381125" cy="149989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3514725" y="1162049"/>
                <a:ext cx="1228725" cy="1438275"/>
              </a:xfrm>
              <a:prstGeom prst="rect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7575" y="1200150"/>
                <a:ext cx="1381125" cy="38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300"/>
                  </a:lnSpc>
                </a:pPr>
                <a:r>
                  <a:rPr lang="en-US" sz="2200" dirty="0" smtClean="0"/>
                  <a:t>CH use</a:t>
                </a:r>
                <a:endParaRPr lang="en-US" sz="22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010025" y="2200275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etc</a:t>
                </a:r>
                <a:endParaRPr lang="en-US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 bwMode="auto">
            <a:xfrm>
              <a:off x="1628775" y="1181100"/>
              <a:ext cx="1914525" cy="1047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1619250" y="2714625"/>
              <a:ext cx="1885950" cy="25717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>
            <a:off x="1609725" y="3048000"/>
            <a:ext cx="1704975" cy="1790700"/>
            <a:chOff x="1609725" y="1181100"/>
            <a:chExt cx="1704975" cy="179070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1990725" y="1371600"/>
              <a:ext cx="1228725" cy="13239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33575" y="1409700"/>
              <a:ext cx="1381125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n-US" sz="2200" dirty="0" smtClean="0"/>
                <a:t>MT 564 global use</a:t>
              </a:r>
              <a:endParaRPr lang="en-US" sz="2200" dirty="0"/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1628775" y="1181100"/>
              <a:ext cx="390525" cy="1905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V="1">
              <a:off x="1609725" y="2695575"/>
              <a:ext cx="390525" cy="276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>
            <a:off x="1609725" y="4914900"/>
            <a:ext cx="1704975" cy="1790700"/>
            <a:chOff x="1609725" y="1181100"/>
            <a:chExt cx="1704975" cy="1790700"/>
          </a:xfrm>
        </p:grpSpPr>
        <p:sp>
          <p:nvSpPr>
            <p:cNvPr id="84" name="Rectangle 83"/>
            <p:cNvSpPr/>
            <p:nvPr/>
          </p:nvSpPr>
          <p:spPr bwMode="auto">
            <a:xfrm>
              <a:off x="1990725" y="1371600"/>
              <a:ext cx="1228725" cy="13239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33575" y="1409700"/>
              <a:ext cx="1381125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n-US" sz="2200" dirty="0" smtClean="0"/>
                <a:t>setr.010 global use</a:t>
              </a:r>
              <a:endParaRPr lang="en-US" sz="2200" dirty="0"/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1628775" y="1181100"/>
              <a:ext cx="390525" cy="1905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V="1">
              <a:off x="1609725" y="2695575"/>
              <a:ext cx="390525" cy="276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9" name="Group 88"/>
          <p:cNvGrpSpPr/>
          <p:nvPr/>
        </p:nvGrpSpPr>
        <p:grpSpPr>
          <a:xfrm>
            <a:off x="1619250" y="3057525"/>
            <a:ext cx="3219450" cy="1790702"/>
            <a:chOff x="1619250" y="1181100"/>
            <a:chExt cx="3219450" cy="1790702"/>
          </a:xfrm>
        </p:grpSpPr>
        <p:grpSp>
          <p:nvGrpSpPr>
            <p:cNvPr id="90" name="Group 89"/>
            <p:cNvGrpSpPr/>
            <p:nvPr/>
          </p:nvGrpSpPr>
          <p:grpSpPr>
            <a:xfrm>
              <a:off x="3457575" y="1285874"/>
              <a:ext cx="1381125" cy="1499891"/>
              <a:chOff x="3457575" y="1162049"/>
              <a:chExt cx="1381125" cy="1499891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3514725" y="1162049"/>
                <a:ext cx="1228725" cy="1438275"/>
              </a:xfrm>
              <a:prstGeom prst="rect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457575" y="1200150"/>
                <a:ext cx="1381125" cy="38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300"/>
                  </a:lnSpc>
                </a:pPr>
                <a:r>
                  <a:rPr lang="en-US" sz="2200" dirty="0" smtClean="0"/>
                  <a:t>LU use</a:t>
                </a:r>
                <a:endParaRPr lang="en-US" sz="2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010025" y="2200275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etc</a:t>
                </a:r>
                <a:endParaRPr lang="en-US" dirty="0"/>
              </a:p>
            </p:txBody>
          </p:sp>
        </p:grpSp>
        <p:cxnSp>
          <p:nvCxnSpPr>
            <p:cNvPr id="91" name="Straight Connector 90"/>
            <p:cNvCxnSpPr/>
            <p:nvPr/>
          </p:nvCxnSpPr>
          <p:spPr bwMode="auto">
            <a:xfrm>
              <a:off x="1628775" y="1181100"/>
              <a:ext cx="1914525" cy="1047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flipV="1">
              <a:off x="1619250" y="2714625"/>
              <a:ext cx="1885950" cy="25717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3" name="TextBox 102"/>
          <p:cNvSpPr txBox="1"/>
          <p:nvPr/>
        </p:nvSpPr>
        <p:spPr>
          <a:xfrm>
            <a:off x="4933950" y="4752975"/>
            <a:ext cx="3924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These restrictions can be captured formally in the usage guideline editor (and then uploaded to MyStandards).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Usage Guideline Editor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822146" y="1478876"/>
            <a:ext cx="4019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Enter market practice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 bwMode="auto">
          <a:xfrm>
            <a:off x="878030" y="1418509"/>
            <a:ext cx="3757765" cy="505541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5274" y="1428400"/>
            <a:ext cx="396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Usage Guideline Editor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0696" y="2164676"/>
            <a:ext cx="7950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Examples of the kinds of restrictions that may be entered: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40696" y="3876675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840696" y="2676525"/>
            <a:ext cx="808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An optional field or element </a:t>
            </a:r>
            <a:r>
              <a:rPr lang="en-GB" dirty="0" smtClean="0"/>
              <a:t>or sequence must </a:t>
            </a:r>
            <a:r>
              <a:rPr lang="en-GB" dirty="0"/>
              <a:t>not be </a:t>
            </a:r>
            <a:r>
              <a:rPr lang="en-GB" dirty="0" smtClean="0"/>
              <a:t>used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696" y="3538537"/>
            <a:ext cx="797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An optional field or element </a:t>
            </a:r>
            <a:r>
              <a:rPr lang="en-GB" dirty="0" smtClean="0"/>
              <a:t>or sequence must </a:t>
            </a:r>
            <a:r>
              <a:rPr lang="en-GB" dirty="0"/>
              <a:t>be </a:t>
            </a:r>
            <a:r>
              <a:rPr lang="en-GB" dirty="0" smtClean="0"/>
              <a:t>used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696" y="4500561"/>
            <a:ext cx="8417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A </a:t>
            </a:r>
            <a:r>
              <a:rPr lang="en-GB" dirty="0" smtClean="0"/>
              <a:t>repetitive field </a:t>
            </a:r>
            <a:r>
              <a:rPr lang="en-GB" dirty="0"/>
              <a:t>or element must </a:t>
            </a:r>
            <a:r>
              <a:rPr lang="en-GB" dirty="0" smtClean="0"/>
              <a:t>not be present more than n times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696" y="5381623"/>
            <a:ext cx="7620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A field or element could be populated but is ignored</a:t>
            </a:r>
            <a:r>
              <a:rPr lang="en-GB" dirty="0" smtClean="0"/>
              <a:t>.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696" y="5919785"/>
            <a:ext cx="672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A field or element must contain a given value</a:t>
            </a:r>
            <a:r>
              <a:rPr lang="en-GB" dirty="0" smtClean="0"/>
              <a:t>.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0696" y="3990974"/>
            <a:ext cx="4672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A code word must not be used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10064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Demonstration -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19</a:t>
            </a:fld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16631" y="4723684"/>
            <a:ext cx="3579670" cy="1495067"/>
            <a:chOff x="4916631" y="4333159"/>
            <a:chExt cx="3579670" cy="149506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916631" y="4333159"/>
              <a:ext cx="3579670" cy="149506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89150" y="4676425"/>
              <a:ext cx="33152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Usage Guideline Editor</a:t>
              </a:r>
              <a:endPara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67275" y="6162675"/>
            <a:ext cx="4905375" cy="707886"/>
            <a:chOff x="4867275" y="5848350"/>
            <a:chExt cx="4905375" cy="707886"/>
          </a:xfrm>
        </p:grpSpPr>
        <p:grpSp>
          <p:nvGrpSpPr>
            <p:cNvPr id="25" name="Group 24"/>
            <p:cNvGrpSpPr/>
            <p:nvPr/>
          </p:nvGrpSpPr>
          <p:grpSpPr>
            <a:xfrm>
              <a:off x="4867275" y="5876925"/>
              <a:ext cx="342900" cy="342900"/>
              <a:chOff x="1476375" y="3943350"/>
              <a:chExt cx="342900" cy="342900"/>
            </a:xfrm>
          </p:grpSpPr>
          <p:sp>
            <p:nvSpPr>
              <p:cNvPr id="26" name="Oval 25"/>
              <p:cNvSpPr/>
              <p:nvPr/>
            </p:nvSpPr>
            <p:spPr bwMode="auto">
              <a:xfrm>
                <a:off x="1476375" y="3943350"/>
                <a:ext cx="342900" cy="3429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93915" y="3943350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181600" y="5848350"/>
              <a:ext cx="45910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Enter a MP, prepare </a:t>
              </a:r>
              <a:r>
                <a:rPr lang="en-US" sz="2000" dirty="0"/>
                <a:t>to upload </a:t>
              </a:r>
              <a:r>
                <a:rPr lang="en-US" sz="2000" dirty="0" smtClean="0"/>
                <a:t>(setr.010)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1647826" y="1485899"/>
            <a:ext cx="9134476" cy="6524625"/>
            <a:chOff x="-1647826" y="1485900"/>
            <a:chExt cx="8724901" cy="5495925"/>
          </a:xfrm>
        </p:grpSpPr>
        <p:sp>
          <p:nvSpPr>
            <p:cNvPr id="47" name="Arc 46"/>
            <p:cNvSpPr/>
            <p:nvPr/>
          </p:nvSpPr>
          <p:spPr bwMode="auto">
            <a:xfrm flipH="1">
              <a:off x="1800223" y="1485900"/>
              <a:ext cx="1943101" cy="2171700"/>
            </a:xfrm>
            <a:prstGeom prst="arc">
              <a:avLst>
                <a:gd name="adj1" fmla="val 16248077"/>
                <a:gd name="adj2" fmla="val 0"/>
              </a:avLst>
            </a:prstGeom>
            <a:noFill/>
            <a:ln w="76200" cap="flat" cmpd="sng" algn="ctr">
              <a:solidFill>
                <a:srgbClr val="99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Arc 45"/>
            <p:cNvSpPr/>
            <p:nvPr/>
          </p:nvSpPr>
          <p:spPr bwMode="auto">
            <a:xfrm>
              <a:off x="-1647826" y="1485901"/>
              <a:ext cx="8724901" cy="5495924"/>
            </a:xfrm>
            <a:prstGeom prst="arc">
              <a:avLst>
                <a:gd name="adj1" fmla="val 16248077"/>
                <a:gd name="adj2" fmla="val 0"/>
              </a:avLst>
            </a:prstGeom>
            <a:noFill/>
            <a:ln w="76200" cap="flat" cmpd="sng" algn="ctr">
              <a:solidFill>
                <a:srgbClr val="9933FF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6791" y="1943458"/>
            <a:ext cx="3579670" cy="1495067"/>
            <a:chOff x="196791" y="1943458"/>
            <a:chExt cx="3579670" cy="149506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96791" y="1943458"/>
              <a:ext cx="3579670" cy="149506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0170" y="1981924"/>
              <a:ext cx="256352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MyStandards</a:t>
              </a:r>
            </a:p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(swift.com/</a:t>
              </a:r>
            </a:p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MyStandards)</a:t>
              </a:r>
              <a:endPara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Arc 47"/>
          <p:cNvSpPr/>
          <p:nvPr/>
        </p:nvSpPr>
        <p:spPr bwMode="auto">
          <a:xfrm flipH="1" flipV="1">
            <a:off x="1876418" y="1990725"/>
            <a:ext cx="6391277" cy="2943224"/>
          </a:xfrm>
          <a:prstGeom prst="arc">
            <a:avLst>
              <a:gd name="adj1" fmla="val 16248077"/>
              <a:gd name="adj2" fmla="val 0"/>
            </a:avLst>
          </a:prstGeom>
          <a:noFill/>
          <a:ln w="76200" cap="flat" cmpd="sng" algn="ctr">
            <a:solidFill>
              <a:srgbClr val="9933FF"/>
            </a:solidFill>
            <a:prstDash val="solid"/>
            <a:round/>
            <a:headEnd type="none" w="lg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0975" y="3819525"/>
            <a:ext cx="3238500" cy="400110"/>
            <a:chOff x="180975" y="3819525"/>
            <a:chExt cx="3238500" cy="400110"/>
          </a:xfrm>
        </p:grpSpPr>
        <p:grpSp>
          <p:nvGrpSpPr>
            <p:cNvPr id="24" name="Group 23"/>
            <p:cNvGrpSpPr/>
            <p:nvPr/>
          </p:nvGrpSpPr>
          <p:grpSpPr>
            <a:xfrm>
              <a:off x="180975" y="3838575"/>
              <a:ext cx="342900" cy="342900"/>
              <a:chOff x="1476375" y="3943350"/>
              <a:chExt cx="342900" cy="342900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1476375" y="3943350"/>
                <a:ext cx="342900" cy="3429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93915" y="3943350"/>
                <a:ext cx="2984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5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 bwMode="auto">
            <a:xfrm>
              <a:off x="1724025" y="3914775"/>
              <a:ext cx="933450" cy="238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451" y="3819525"/>
              <a:ext cx="2867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Import to MyStandards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10000" y="3600450"/>
            <a:ext cx="3667124" cy="400110"/>
            <a:chOff x="3810000" y="3600450"/>
            <a:chExt cx="3667124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4152899" y="3600450"/>
              <a:ext cx="33242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View new MP  (setr.010)</a:t>
              </a:r>
              <a:endParaRPr lang="en-US" sz="2000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810000" y="3638550"/>
              <a:ext cx="342900" cy="342900"/>
              <a:chOff x="3810000" y="3638550"/>
              <a:chExt cx="342900" cy="342900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3810000" y="3638550"/>
                <a:ext cx="342900" cy="342900"/>
              </a:xfrm>
              <a:prstGeom prst="ellipse">
                <a:avLst/>
              </a:prstGeom>
              <a:solidFill>
                <a:srgbClr val="FFCC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827540" y="3638550"/>
                <a:ext cx="2984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6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3790950" y="3162300"/>
            <a:ext cx="5514975" cy="400110"/>
            <a:chOff x="3790950" y="3162300"/>
            <a:chExt cx="5514975" cy="400110"/>
          </a:xfrm>
        </p:grpSpPr>
        <p:sp>
          <p:nvSpPr>
            <p:cNvPr id="65" name="Oval 64"/>
            <p:cNvSpPr/>
            <p:nvPr/>
          </p:nvSpPr>
          <p:spPr bwMode="auto">
            <a:xfrm>
              <a:off x="3790950" y="3181350"/>
              <a:ext cx="342900" cy="3429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08490" y="3181350"/>
              <a:ext cx="29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743700" y="3248025"/>
              <a:ext cx="933450" cy="238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24325" y="3162300"/>
              <a:ext cx="518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Comment on MP </a:t>
              </a:r>
              <a:r>
                <a:rPr lang="en-US" sz="2000" dirty="0"/>
                <a:t>– </a:t>
              </a:r>
              <a:r>
                <a:rPr lang="en-US" sz="2000" dirty="0" smtClean="0"/>
                <a:t>MT 564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19525" y="1809750"/>
            <a:ext cx="5324475" cy="707886"/>
            <a:chOff x="3819525" y="1809750"/>
            <a:chExt cx="5324475" cy="707886"/>
          </a:xfrm>
        </p:grpSpPr>
        <p:grpSp>
          <p:nvGrpSpPr>
            <p:cNvPr id="34" name="Group 33"/>
            <p:cNvGrpSpPr/>
            <p:nvPr/>
          </p:nvGrpSpPr>
          <p:grpSpPr>
            <a:xfrm>
              <a:off x="3819525" y="1819275"/>
              <a:ext cx="342900" cy="342900"/>
              <a:chOff x="1476375" y="3943350"/>
              <a:chExt cx="342900" cy="342900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1476375" y="3943350"/>
                <a:ext cx="342900" cy="3429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93914" y="3943350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 bwMode="auto">
            <a:xfrm>
              <a:off x="4991100" y="1914525"/>
              <a:ext cx="933450" cy="238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524500" y="2200275"/>
              <a:ext cx="933450" cy="238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52900" y="1809750"/>
              <a:ext cx="4991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View a message, compare 2011 &amp; 2012 versions  - MT 543</a:t>
              </a:r>
              <a:endParaRPr lang="en-US" sz="2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10000" y="4000500"/>
            <a:ext cx="2533650" cy="707886"/>
            <a:chOff x="3810000" y="4000500"/>
            <a:chExt cx="2533650" cy="707886"/>
          </a:xfrm>
        </p:grpSpPr>
        <p:sp>
          <p:nvSpPr>
            <p:cNvPr id="51" name="TextBox 50"/>
            <p:cNvSpPr txBox="1"/>
            <p:nvPr/>
          </p:nvSpPr>
          <p:spPr>
            <a:xfrm>
              <a:off x="4152899" y="4000500"/>
              <a:ext cx="21907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Impact Analysis  </a:t>
              </a:r>
            </a:p>
            <a:p>
              <a:r>
                <a:rPr lang="en-US" sz="2000" dirty="0" smtClean="0"/>
                <a:t>(MT 564)</a:t>
              </a:r>
              <a:endParaRPr lang="en-US" sz="20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3810000" y="4095750"/>
              <a:ext cx="342900" cy="342900"/>
              <a:chOff x="3810000" y="3638550"/>
              <a:chExt cx="342900" cy="342900"/>
            </a:xfrm>
          </p:grpSpPr>
          <p:sp>
            <p:nvSpPr>
              <p:cNvPr id="56" name="Oval 55"/>
              <p:cNvSpPr/>
              <p:nvPr/>
            </p:nvSpPr>
            <p:spPr bwMode="auto">
              <a:xfrm>
                <a:off x="3810000" y="3638550"/>
                <a:ext cx="342900" cy="342900"/>
              </a:xfrm>
              <a:prstGeom prst="ellipse">
                <a:avLst/>
              </a:prstGeom>
              <a:solidFill>
                <a:srgbClr val="FFCC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827540" y="3638550"/>
                <a:ext cx="2984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7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sp>
        <p:nvSpPr>
          <p:cNvPr id="53" name="Rectangle 52"/>
          <p:cNvSpPr/>
          <p:nvPr/>
        </p:nvSpPr>
        <p:spPr bwMode="auto">
          <a:xfrm>
            <a:off x="6286500" y="2876550"/>
            <a:ext cx="933450" cy="2381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9525" y="2466975"/>
            <a:ext cx="5314950" cy="707886"/>
            <a:chOff x="3819525" y="2466975"/>
            <a:chExt cx="5314950" cy="707886"/>
          </a:xfrm>
        </p:grpSpPr>
        <p:sp>
          <p:nvSpPr>
            <p:cNvPr id="32" name="Oval 31"/>
            <p:cNvSpPr/>
            <p:nvPr/>
          </p:nvSpPr>
          <p:spPr bwMode="auto">
            <a:xfrm>
              <a:off x="3819525" y="2486025"/>
              <a:ext cx="342900" cy="3429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37065" y="2486025"/>
              <a:ext cx="29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134100" y="2562225"/>
              <a:ext cx="933450" cy="238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2900" y="2466975"/>
              <a:ext cx="49815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View a market practice MT 543 – ZA, compare ZA against global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20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Agenda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31975"/>
          <a:ext cx="7620000" cy="434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62050" y="3343275"/>
            <a:ext cx="7167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Divider slide – come back here after the demonstration!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345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102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859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616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373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130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887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644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01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158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3819525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1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demonstration summary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5" y="1247775"/>
            <a:ext cx="3009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</a:rPr>
              <a:t>MyStandards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51" y="1609725"/>
            <a:ext cx="8339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ACD4"/>
                </a:solidFill>
              </a:rPr>
              <a:t>View a ‘base message’ (MT 543)</a:t>
            </a:r>
            <a:endParaRPr lang="en-US" sz="2200" dirty="0">
              <a:solidFill>
                <a:srgbClr val="00ACD4"/>
              </a:solidFill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33350" y="2275365"/>
            <a:ext cx="7711637" cy="360040"/>
          </a:xfrm>
          <a:prstGeom prst="rect">
            <a:avLst/>
          </a:prstGeom>
          <a:gradFill flip="none" rotWithShape="1">
            <a:gsLst>
              <a:gs pos="0">
                <a:srgbClr val="897865">
                  <a:shade val="30000"/>
                  <a:satMod val="115000"/>
                </a:srgbClr>
              </a:gs>
              <a:gs pos="50000">
                <a:srgbClr val="897865">
                  <a:shade val="67500"/>
                  <a:satMod val="115000"/>
                </a:srgbClr>
              </a:gs>
              <a:gs pos="100000">
                <a:srgbClr val="897865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61165" y="2275365"/>
            <a:ext cx="771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44613" algn="l"/>
                <a:tab pos="2774950" algn="l"/>
                <a:tab pos="4667250" algn="l"/>
                <a:tab pos="6548438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News feed	Workspace	Base Standards	Usage Guidelines	Directory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1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08" y="2366857"/>
            <a:ext cx="152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0264" y="2356345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2727" y="2343043"/>
            <a:ext cx="209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8157" y="2342059"/>
            <a:ext cx="209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4" name="Straight Connector 133"/>
          <p:cNvCxnSpPr/>
          <p:nvPr/>
        </p:nvCxnSpPr>
        <p:spPr bwMode="auto">
          <a:xfrm>
            <a:off x="6626270" y="2272300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79732" y="2202422"/>
            <a:ext cx="78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V="1">
            <a:off x="88294" y="2209541"/>
            <a:ext cx="0" cy="1590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flipV="1">
            <a:off x="7936037" y="2197554"/>
            <a:ext cx="0" cy="10599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800026" y="2273652"/>
            <a:ext cx="1885586" cy="360041"/>
            <a:chOff x="3552501" y="2234153"/>
            <a:chExt cx="1885586" cy="360041"/>
          </a:xfrm>
        </p:grpSpPr>
        <p:cxnSp>
          <p:nvCxnSpPr>
            <p:cNvPr id="140" name="Straight Connector 139"/>
            <p:cNvCxnSpPr/>
            <p:nvPr/>
          </p:nvCxnSpPr>
          <p:spPr bwMode="auto">
            <a:xfrm>
              <a:off x="3552501" y="2239768"/>
              <a:ext cx="0" cy="3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>
              <a:off x="5387033" y="2238056"/>
              <a:ext cx="0" cy="3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42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20653" y="2352155"/>
              <a:ext cx="200025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" name="Rectangle 142"/>
            <p:cNvSpPr/>
            <p:nvPr/>
          </p:nvSpPr>
          <p:spPr bwMode="auto">
            <a:xfrm>
              <a:off x="3579434" y="2234154"/>
              <a:ext cx="1804223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794688" y="2234153"/>
              <a:ext cx="16433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1344613" algn="l"/>
                  <a:tab pos="2774950" algn="l"/>
                  <a:tab pos="4667250" algn="l"/>
                  <a:tab pos="6548438" algn="l"/>
                </a:tabLst>
              </a:pPr>
              <a:r>
                <a:rPr lang="en-US" sz="1600" dirty="0" smtClean="0">
                  <a:solidFill>
                    <a:srgbClr val="897865"/>
                  </a:solidFill>
                </a:rPr>
                <a:t>Base Standards</a:t>
              </a:r>
              <a:endParaRPr lang="en-GB" sz="1600" dirty="0">
                <a:solidFill>
                  <a:srgbClr val="897865"/>
                </a:solidFill>
              </a:endParaRPr>
            </a:p>
          </p:txBody>
        </p:sp>
        <p:pic>
          <p:nvPicPr>
            <p:cNvPr id="145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86644" y="2356206"/>
              <a:ext cx="2857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6" name="Group 145"/>
          <p:cNvGrpSpPr/>
          <p:nvPr/>
        </p:nvGrpSpPr>
        <p:grpSpPr>
          <a:xfrm>
            <a:off x="2804195" y="2641811"/>
            <a:ext cx="1825274" cy="1005946"/>
            <a:chOff x="3556670" y="2602312"/>
            <a:chExt cx="1825274" cy="1005946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3577721" y="2602312"/>
              <a:ext cx="1804223" cy="10039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556670" y="2622860"/>
              <a:ext cx="1688283" cy="985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1344613" algn="l"/>
                  <a:tab pos="2774950" algn="l"/>
                  <a:tab pos="4667250" algn="l"/>
                  <a:tab pos="6548438" algn="l"/>
                </a:tabLst>
              </a:pPr>
              <a:r>
                <a:rPr lang="en-US" sz="1600" dirty="0" smtClean="0">
                  <a:solidFill>
                    <a:srgbClr val="897865"/>
                  </a:solidFill>
                </a:rPr>
                <a:t>Standards News</a:t>
              </a:r>
            </a:p>
            <a:p>
              <a:pPr>
                <a:lnSpc>
                  <a:spcPts val="2400"/>
                </a:lnSpc>
                <a:tabLst>
                  <a:tab pos="1344613" algn="l"/>
                  <a:tab pos="2774950" algn="l"/>
                  <a:tab pos="4667250" algn="l"/>
                  <a:tab pos="6548438" algn="l"/>
                </a:tabLst>
              </a:pPr>
              <a:r>
                <a:rPr lang="en-US" sz="1600" dirty="0" smtClean="0">
                  <a:solidFill>
                    <a:srgbClr val="897865"/>
                  </a:solidFill>
                </a:rPr>
                <a:t>MT Standards</a:t>
              </a:r>
            </a:p>
            <a:p>
              <a:pPr>
                <a:lnSpc>
                  <a:spcPts val="2400"/>
                </a:lnSpc>
                <a:tabLst>
                  <a:tab pos="1344613" algn="l"/>
                  <a:tab pos="2774950" algn="l"/>
                  <a:tab pos="4667250" algn="l"/>
                  <a:tab pos="6548438" algn="l"/>
                </a:tabLst>
              </a:pPr>
              <a:r>
                <a:rPr lang="en-US" sz="1600" dirty="0" smtClean="0">
                  <a:solidFill>
                    <a:srgbClr val="897865"/>
                  </a:solidFill>
                </a:rPr>
                <a:t>MX Standards</a:t>
              </a:r>
              <a:endParaRPr lang="en-GB" sz="1600" dirty="0">
                <a:solidFill>
                  <a:srgbClr val="897865"/>
                </a:solidFill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 bwMode="auto">
            <a:xfrm>
              <a:off x="3575406" y="2969232"/>
              <a:ext cx="180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>
              <a:off x="3573696" y="3286016"/>
              <a:ext cx="180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32" name="Rectangle 1031"/>
          <p:cNvSpPr/>
          <p:nvPr/>
        </p:nvSpPr>
        <p:spPr bwMode="auto">
          <a:xfrm>
            <a:off x="381000" y="6267450"/>
            <a:ext cx="619125" cy="5143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1171575" y="3429000"/>
            <a:ext cx="1600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►Category 5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923925" y="4076700"/>
            <a:ext cx="3505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►MT 543 Deliver Against Payment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6" name="Straight Connector 215"/>
          <p:cNvCxnSpPr/>
          <p:nvPr/>
        </p:nvCxnSpPr>
        <p:spPr bwMode="auto">
          <a:xfrm>
            <a:off x="1339895" y="2272300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28575" y="4476750"/>
            <a:ext cx="6048375" cy="2200275"/>
            <a:chOff x="28575" y="4476750"/>
            <a:chExt cx="6048375" cy="2200275"/>
          </a:xfrm>
        </p:grpSpPr>
        <p:grpSp>
          <p:nvGrpSpPr>
            <p:cNvPr id="1030" name="Group 1029"/>
            <p:cNvGrpSpPr/>
            <p:nvPr/>
          </p:nvGrpSpPr>
          <p:grpSpPr>
            <a:xfrm>
              <a:off x="40768" y="4717597"/>
              <a:ext cx="6036182" cy="1793668"/>
              <a:chOff x="326518" y="4488997"/>
              <a:chExt cx="6036182" cy="1793668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326518" y="4713005"/>
                <a:ext cx="603618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General Information A	GENL	M	N</a:t>
                </a:r>
              </a:p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Trade Details B	TRADDET	M	N</a:t>
                </a:r>
              </a:p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Financial Instrument/Account C	FIAC	M	N</a:t>
                </a:r>
              </a:p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Two Leg Transaction Details D	REPO	O	N</a:t>
                </a:r>
              </a:p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Settlement Details E	SETDET	M	N</a:t>
                </a:r>
              </a:p>
              <a:p>
                <a:pPr>
                  <a:tabLst>
                    <a:tab pos="342900" algn="l"/>
                    <a:tab pos="3257550" algn="l"/>
                    <a:tab pos="4457700" algn="l"/>
                    <a:tab pos="5029200" algn="l"/>
                  </a:tabLst>
                </a:pPr>
                <a:r>
                  <a:rPr lang="en-US" sz="1600" dirty="0" smtClean="0"/>
                  <a:t>+	Other Parties F	OTHRPRTY	O	R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369135" y="4495801"/>
                <a:ext cx="5383965" cy="2667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60" name="Straight Connector 159"/>
              <p:cNvCxnSpPr/>
              <p:nvPr/>
            </p:nvCxnSpPr>
            <p:spPr bwMode="auto">
              <a:xfrm rot="5400000">
                <a:off x="4870213" y="5357677"/>
                <a:ext cx="17373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 bwMode="auto">
              <a:xfrm>
                <a:off x="355213" y="4996735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 bwMode="auto">
              <a:xfrm>
                <a:off x="366408" y="5245499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4" name="Straight Connector 163"/>
              <p:cNvCxnSpPr/>
              <p:nvPr/>
            </p:nvCxnSpPr>
            <p:spPr bwMode="auto">
              <a:xfrm>
                <a:off x="344020" y="5494263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>
                <a:off x="344019" y="5743027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6" name="Straight Connector 165"/>
              <p:cNvCxnSpPr/>
              <p:nvPr/>
            </p:nvCxnSpPr>
            <p:spPr bwMode="auto">
              <a:xfrm>
                <a:off x="355213" y="5991791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 bwMode="auto">
              <a:xfrm>
                <a:off x="344019" y="6240556"/>
                <a:ext cx="53949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028" name="Group 1027"/>
              <p:cNvGrpSpPr/>
              <p:nvPr/>
            </p:nvGrpSpPr>
            <p:grpSpPr>
              <a:xfrm>
                <a:off x="528638" y="4800600"/>
                <a:ext cx="219075" cy="1390650"/>
                <a:chOff x="7138988" y="4686300"/>
                <a:chExt cx="219075" cy="1390650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468630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6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493776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8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518922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9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544068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0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569214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1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38988" y="5943600"/>
                  <a:ext cx="219075" cy="133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96" name="Straight Connector 195"/>
              <p:cNvCxnSpPr/>
              <p:nvPr/>
            </p:nvCxnSpPr>
            <p:spPr bwMode="auto">
              <a:xfrm rot="5400000">
                <a:off x="-501887" y="5376727"/>
                <a:ext cx="173736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8" name="TextBox 157"/>
              <p:cNvSpPr txBox="1"/>
              <p:nvPr/>
            </p:nvSpPr>
            <p:spPr>
              <a:xfrm>
                <a:off x="677432" y="4490563"/>
                <a:ext cx="51518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914650" algn="l"/>
                    <a:tab pos="4000500" algn="l"/>
                  </a:tabLst>
                </a:pPr>
                <a:r>
                  <a:rPr lang="en-US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Name 	Code  	M/O	R.N</a:t>
                </a:r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033" name="Rectangle 1032"/>
            <p:cNvSpPr/>
            <p:nvPr/>
          </p:nvSpPr>
          <p:spPr bwMode="auto">
            <a:xfrm>
              <a:off x="28575" y="4629150"/>
              <a:ext cx="5543550" cy="2047875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90500" y="4476750"/>
              <a:ext cx="314325" cy="307777"/>
              <a:chOff x="2371725" y="3057525"/>
              <a:chExt cx="314325" cy="307777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2371725" y="3086100"/>
                <a:ext cx="314325" cy="247650"/>
              </a:xfrm>
              <a:prstGeom prst="ellipse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381250" y="3057525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</a:t>
                </a:r>
                <a:endParaRPr lang="en-US" sz="1400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19075" y="1266825"/>
            <a:ext cx="411040" cy="369332"/>
            <a:chOff x="257175" y="952500"/>
            <a:chExt cx="411040" cy="369332"/>
          </a:xfrm>
        </p:grpSpPr>
        <p:sp>
          <p:nvSpPr>
            <p:cNvPr id="79" name="Oval 78"/>
            <p:cNvSpPr/>
            <p:nvPr/>
          </p:nvSpPr>
          <p:spPr bwMode="auto">
            <a:xfrm>
              <a:off x="257175" y="990600"/>
              <a:ext cx="411040" cy="32385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87969" y="95250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en-US" sz="1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38350" y="3140847"/>
            <a:ext cx="786896" cy="274320"/>
            <a:chOff x="2038350" y="3140847"/>
            <a:chExt cx="786896" cy="274320"/>
          </a:xfrm>
        </p:grpSpPr>
        <p:cxnSp>
          <p:nvCxnSpPr>
            <p:cNvPr id="11" name="Straight Connector 10"/>
            <p:cNvCxnSpPr>
              <a:stCxn id="147" idx="1"/>
            </p:cNvCxnSpPr>
            <p:nvPr/>
          </p:nvCxnSpPr>
          <p:spPr bwMode="auto">
            <a:xfrm flipH="1">
              <a:off x="2038350" y="3143770"/>
              <a:ext cx="7868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1904113" y="3278007"/>
              <a:ext cx="27432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</p:grpSp>
      <p:cxnSp>
        <p:nvCxnSpPr>
          <p:cNvPr id="78" name="Straight Connector 77"/>
          <p:cNvCxnSpPr/>
          <p:nvPr/>
        </p:nvCxnSpPr>
        <p:spPr bwMode="auto">
          <a:xfrm rot="5400000">
            <a:off x="1904113" y="3925707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4819650" y="3400425"/>
            <a:ext cx="4267200" cy="2143125"/>
            <a:chOff x="4819650" y="3400425"/>
            <a:chExt cx="4267200" cy="2143125"/>
          </a:xfrm>
        </p:grpSpPr>
        <p:sp>
          <p:nvSpPr>
            <p:cNvPr id="4" name="Rectangle 3"/>
            <p:cNvSpPr/>
            <p:nvPr/>
          </p:nvSpPr>
          <p:spPr bwMode="auto">
            <a:xfrm>
              <a:off x="4953000" y="3400425"/>
              <a:ext cx="4029075" cy="21431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05401" y="3409950"/>
              <a:ext cx="36671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00ACD4"/>
                  </a:solidFill>
                </a:rPr>
                <a:t>Comparison of two versions of a standard (MT 543)</a:t>
              </a:r>
              <a:endParaRPr lang="en-US" sz="2000" dirty="0">
                <a:solidFill>
                  <a:srgbClr val="00ACD4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0150" y="4195763"/>
              <a:ext cx="4076700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5" name="Group 74"/>
            <p:cNvGrpSpPr/>
            <p:nvPr/>
          </p:nvGrpSpPr>
          <p:grpSpPr>
            <a:xfrm>
              <a:off x="4819650" y="3657600"/>
              <a:ext cx="314325" cy="307777"/>
              <a:chOff x="2371725" y="3057525"/>
              <a:chExt cx="314325" cy="307777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2371725" y="3086100"/>
                <a:ext cx="314325" cy="247650"/>
              </a:xfrm>
              <a:prstGeom prst="ellipse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382052" y="3057525"/>
                <a:ext cx="2968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</a:t>
                </a:r>
                <a:endParaRPr lang="en-US" sz="1400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cxnSp>
          <p:nvCxnSpPr>
            <p:cNvPr id="15" name="Straight Connector 14"/>
            <p:cNvCxnSpPr/>
            <p:nvPr/>
          </p:nvCxnSpPr>
          <p:spPr bwMode="auto">
            <a:xfrm>
              <a:off x="8982075" y="4114800"/>
              <a:ext cx="0" cy="4286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8982075" y="4886325"/>
              <a:ext cx="0" cy="6381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398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612268" y="4836830"/>
            <a:ext cx="6036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	Financial Instrument/Account C	</a:t>
            </a:r>
          </a:p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	Settlement Details (E)</a:t>
            </a:r>
          </a:p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	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50418" y="3627155"/>
            <a:ext cx="6036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	16R</a:t>
            </a:r>
          </a:p>
          <a:p>
            <a:pPr>
              <a:tabLst>
                <a:tab pos="342900" algn="l"/>
                <a:tab pos="800100" algn="l"/>
                <a:tab pos="97155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 		94b Place </a:t>
            </a:r>
          </a:p>
          <a:p>
            <a:pPr>
              <a:tabLst>
                <a:tab pos="342900" algn="l"/>
                <a:tab pos="571500" algn="l"/>
                <a:tab pos="97155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</a:t>
            </a:r>
            <a:r>
              <a:rPr lang="en-US" sz="1600" dirty="0"/>
              <a:t>	</a:t>
            </a:r>
            <a:r>
              <a:rPr lang="en-US" sz="1600" dirty="0" smtClean="0"/>
              <a:t>	98a Date/Time</a:t>
            </a:r>
          </a:p>
          <a:p>
            <a:pPr>
              <a:tabLst>
                <a:tab pos="342900" algn="l"/>
                <a:tab pos="571500" algn="l"/>
                <a:tab pos="971550" algn="l"/>
                <a:tab pos="3257550" algn="l"/>
                <a:tab pos="4457700" algn="l"/>
                <a:tab pos="5029200" algn="l"/>
              </a:tabLst>
            </a:pPr>
            <a:r>
              <a:rPr lang="en-US" sz="1600" dirty="0"/>
              <a:t>+	</a:t>
            </a:r>
            <a:r>
              <a:rPr lang="en-US" sz="1600" dirty="0" smtClean="0"/>
              <a:t>	35B Identification of Financial Instrument</a:t>
            </a:r>
          </a:p>
          <a:p>
            <a:pPr>
              <a:tabLst>
                <a:tab pos="342900" algn="l"/>
                <a:tab pos="97155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	16S		</a:t>
            </a: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629769" y="4885777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29769" y="5134541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629769" y="5383306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demonstration summary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5" y="1247775"/>
            <a:ext cx="3009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</a:rPr>
              <a:t>MyStandards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51" y="1609725"/>
            <a:ext cx="8339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ACD4"/>
                </a:solidFill>
              </a:rPr>
              <a:t>View </a:t>
            </a:r>
            <a:r>
              <a:rPr lang="en-US" sz="2000" dirty="0">
                <a:solidFill>
                  <a:srgbClr val="00ACD4"/>
                </a:solidFill>
              </a:rPr>
              <a:t>an NMPG market practice &amp; </a:t>
            </a:r>
            <a:r>
              <a:rPr lang="en-US" sz="2000" dirty="0" smtClean="0">
                <a:solidFill>
                  <a:srgbClr val="00ACD4"/>
                </a:solidFill>
              </a:rPr>
              <a:t>comparison against </a:t>
            </a:r>
            <a:r>
              <a:rPr lang="en-US" sz="2000" dirty="0">
                <a:solidFill>
                  <a:srgbClr val="00ACD4"/>
                </a:solidFill>
              </a:rPr>
              <a:t>the global market practice (MT 543)</a:t>
            </a:r>
          </a:p>
        </p:txBody>
      </p:sp>
      <p:sp>
        <p:nvSpPr>
          <p:cNvPr id="1032" name="Rectangle 1031"/>
          <p:cNvSpPr/>
          <p:nvPr/>
        </p:nvSpPr>
        <p:spPr bwMode="auto">
          <a:xfrm>
            <a:off x="476250" y="6267450"/>
            <a:ext cx="619125" cy="5143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2268" y="3131855"/>
            <a:ext cx="603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+	General Information A	</a:t>
            </a:r>
          </a:p>
          <a:p>
            <a:pPr>
              <a:tabLst>
                <a:tab pos="342900" algn="l"/>
                <a:tab pos="3257550" algn="l"/>
                <a:tab pos="4457700" algn="l"/>
                <a:tab pos="5029200" algn="l"/>
              </a:tabLst>
            </a:pPr>
            <a:r>
              <a:rPr lang="en-US" sz="1600" dirty="0" smtClean="0"/>
              <a:t>-	Trade Details B		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54885" y="2600325"/>
            <a:ext cx="8212890" cy="5810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629769" y="3415585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29769" y="3664349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629769" y="3913113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629769" y="4161877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629769" y="4410641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629769" y="4659406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21945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47091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72237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97383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494919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5200650"/>
            <a:ext cx="2190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4" name="Straight Connector 93"/>
          <p:cNvCxnSpPr/>
          <p:nvPr/>
        </p:nvCxnSpPr>
        <p:spPr bwMode="auto">
          <a:xfrm>
            <a:off x="633493" y="2612571"/>
            <a:ext cx="0" cy="2743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639332" y="2671288"/>
            <a:ext cx="5151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14650" algn="l"/>
                <a:tab pos="4000500" algn="l"/>
              </a:tabLst>
            </a:pPr>
            <a:r>
              <a:rPr lang="en-US" sz="1200" b="1" dirty="0" smtClean="0"/>
              <a:t>SMPG S&amp; R Settlement 543 Deliver Against </a:t>
            </a:r>
            <a:r>
              <a:rPr lang="en-US" sz="1200" b="1" dirty="0"/>
              <a:t>P</a:t>
            </a:r>
            <a:r>
              <a:rPr lang="en-US" sz="1200" b="1" dirty="0" smtClean="0"/>
              <a:t>ayment</a:t>
            </a:r>
            <a:endParaRPr lang="en-GB" sz="12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601982" y="2614138"/>
            <a:ext cx="213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14650" algn="l"/>
                <a:tab pos="4000500" algn="l"/>
              </a:tabLst>
            </a:pPr>
            <a:r>
              <a:rPr lang="en-US" sz="1200" b="1" dirty="0" smtClean="0"/>
              <a:t>ZA S&amp; R Settlement 543 Deliver Against </a:t>
            </a:r>
            <a:r>
              <a:rPr lang="en-US" sz="1200" b="1" dirty="0"/>
              <a:t>P</a:t>
            </a:r>
            <a:r>
              <a:rPr lang="en-US" sz="1200" b="1" dirty="0" smtClean="0"/>
              <a:t>ayment</a:t>
            </a:r>
            <a:endParaRPr lang="en-GB" sz="1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900488"/>
            <a:ext cx="4191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00525"/>
            <a:ext cx="1905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433888"/>
            <a:ext cx="15240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81413"/>
            <a:ext cx="209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4662488"/>
            <a:ext cx="209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2" y="3438525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48113"/>
            <a:ext cx="2952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48175"/>
            <a:ext cx="1428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7" name="Straight Connector 116"/>
          <p:cNvCxnSpPr/>
          <p:nvPr/>
        </p:nvCxnSpPr>
        <p:spPr bwMode="auto">
          <a:xfrm>
            <a:off x="8834518" y="2612571"/>
            <a:ext cx="0" cy="2834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2" y="4181475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2" y="4905375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2" y="5153025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219075" y="1266825"/>
            <a:ext cx="411040" cy="369332"/>
            <a:chOff x="257175" y="952500"/>
            <a:chExt cx="411040" cy="369332"/>
          </a:xfrm>
        </p:grpSpPr>
        <p:sp>
          <p:nvSpPr>
            <p:cNvPr id="49" name="Oval 48"/>
            <p:cNvSpPr/>
            <p:nvPr/>
          </p:nvSpPr>
          <p:spPr bwMode="auto">
            <a:xfrm>
              <a:off x="257175" y="990600"/>
              <a:ext cx="411040" cy="32385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7969" y="95250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en-US" sz="1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5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Practice review &amp; commenting 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 bwMode="auto">
          <a:xfrm>
            <a:off x="781050" y="1810109"/>
            <a:ext cx="1762125" cy="1066442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8675" y="2219325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MyStandards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571750" y="1724025"/>
            <a:ext cx="3267075" cy="1480125"/>
            <a:chOff x="2571750" y="1724025"/>
            <a:chExt cx="3267075" cy="1480125"/>
          </a:xfrm>
        </p:grpSpPr>
        <p:sp>
          <p:nvSpPr>
            <p:cNvPr id="19" name="TextBox 18"/>
            <p:cNvSpPr txBox="1"/>
            <p:nvPr/>
          </p:nvSpPr>
          <p:spPr>
            <a:xfrm>
              <a:off x="4524375" y="2619375"/>
              <a:ext cx="13144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Convener / delegate</a:t>
              </a:r>
              <a:endParaRPr lang="en-US" sz="1600" i="1" dirty="0"/>
            </a:p>
          </p:txBody>
        </p:sp>
        <p:grpSp>
          <p:nvGrpSpPr>
            <p:cNvPr id="25" name="Group 27"/>
            <p:cNvGrpSpPr>
              <a:grpSpLocks/>
            </p:cNvGrpSpPr>
            <p:nvPr/>
          </p:nvGrpSpPr>
          <p:grpSpPr bwMode="auto">
            <a:xfrm>
              <a:off x="4789488" y="1724025"/>
              <a:ext cx="553698" cy="990600"/>
              <a:chOff x="3334" y="890"/>
              <a:chExt cx="256" cy="458"/>
            </a:xfrm>
          </p:grpSpPr>
          <p:sp>
            <p:nvSpPr>
              <p:cNvPr id="26" name="Oval 28"/>
              <p:cNvSpPr>
                <a:spLocks noChangeArrowheads="1"/>
              </p:cNvSpPr>
              <p:nvPr/>
            </p:nvSpPr>
            <p:spPr bwMode="auto">
              <a:xfrm>
                <a:off x="3379" y="890"/>
                <a:ext cx="157" cy="124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Line 29"/>
              <p:cNvSpPr>
                <a:spLocks noChangeShapeType="1"/>
              </p:cNvSpPr>
              <p:nvPr/>
            </p:nvSpPr>
            <p:spPr bwMode="auto">
              <a:xfrm>
                <a:off x="3462" y="1021"/>
                <a:ext cx="0" cy="197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28" name="Line 30"/>
              <p:cNvSpPr>
                <a:spLocks noChangeShapeType="1"/>
              </p:cNvSpPr>
              <p:nvPr/>
            </p:nvSpPr>
            <p:spPr bwMode="auto">
              <a:xfrm flipH="1">
                <a:off x="3334" y="1211"/>
                <a:ext cx="126" cy="133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>
                <a:off x="3464" y="1215"/>
                <a:ext cx="126" cy="133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 flipH="1" flipV="1">
                <a:off x="3363" y="1109"/>
                <a:ext cx="187" cy="3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2809875" y="1962150"/>
              <a:ext cx="1847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Reviews MP comments</a:t>
              </a:r>
              <a:endParaRPr lang="en-US" sz="2000" dirty="0"/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2571750" y="2324100"/>
              <a:ext cx="228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2647950" y="1990725"/>
              <a:ext cx="314325" cy="307777"/>
              <a:chOff x="6810375" y="1971675"/>
              <a:chExt cx="314325" cy="307777"/>
            </a:xfrm>
          </p:grpSpPr>
          <p:sp>
            <p:nvSpPr>
              <p:cNvPr id="88" name="Oval 87"/>
              <p:cNvSpPr/>
              <p:nvPr/>
            </p:nvSpPr>
            <p:spPr bwMode="auto">
              <a:xfrm>
                <a:off x="6810375" y="2019300"/>
                <a:ext cx="314325" cy="247650"/>
              </a:xfrm>
              <a:prstGeom prst="ellipse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811177" y="1971675"/>
                <a:ext cx="2968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</a:t>
                </a:r>
                <a:endParaRPr lang="en-US" sz="1400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219075" y="1266825"/>
            <a:ext cx="411040" cy="369332"/>
            <a:chOff x="257175" y="952500"/>
            <a:chExt cx="411040" cy="369332"/>
          </a:xfrm>
        </p:grpSpPr>
        <p:sp>
          <p:nvSpPr>
            <p:cNvPr id="103" name="Oval 102"/>
            <p:cNvSpPr/>
            <p:nvPr/>
          </p:nvSpPr>
          <p:spPr bwMode="auto">
            <a:xfrm>
              <a:off x="257175" y="990600"/>
              <a:ext cx="411040" cy="32385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7969" y="95250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endParaRPr lang="en-US" sz="1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86300" y="3419475"/>
            <a:ext cx="4543425" cy="2809875"/>
            <a:chOff x="4057650" y="3419475"/>
            <a:chExt cx="4543425" cy="2809875"/>
          </a:xfrm>
        </p:grpSpPr>
        <p:sp>
          <p:nvSpPr>
            <p:cNvPr id="8" name="Rectangle 7"/>
            <p:cNvSpPr/>
            <p:nvPr/>
          </p:nvSpPr>
          <p:spPr bwMode="auto">
            <a:xfrm>
              <a:off x="4095751" y="3467100"/>
              <a:ext cx="4267200" cy="27622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210051" y="3708827"/>
              <a:ext cx="43910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ACD4"/>
                  </a:solidFill>
                </a:rPr>
                <a:t>Review </a:t>
              </a:r>
              <a:r>
                <a:rPr lang="en-US" dirty="0">
                  <a:solidFill>
                    <a:srgbClr val="00ACD4"/>
                  </a:solidFill>
                </a:rPr>
                <a:t>a market practice – </a:t>
              </a:r>
              <a:r>
                <a:rPr lang="en-US" dirty="0" smtClean="0">
                  <a:solidFill>
                    <a:srgbClr val="00ACD4"/>
                  </a:solidFill>
                </a:rPr>
                <a:t>post </a:t>
              </a:r>
              <a:r>
                <a:rPr lang="en-US" dirty="0">
                  <a:solidFill>
                    <a:srgbClr val="00ACD4"/>
                  </a:solidFill>
                </a:rPr>
                <a:t>a comment  (MT 564)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57650" y="3419475"/>
              <a:ext cx="3009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7030A0"/>
                  </a:solidFill>
                </a:rPr>
                <a:t>MyStandards</a:t>
              </a:r>
              <a:endParaRPr lang="en-US" sz="2200" dirty="0">
                <a:solidFill>
                  <a:srgbClr val="7030A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43449" y="4571999"/>
              <a:ext cx="3390901" cy="1401068"/>
              <a:chOff x="4981574" y="4571999"/>
              <a:chExt cx="3390901" cy="1401068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5038725" y="4933950"/>
                <a:ext cx="3305175" cy="1038225"/>
              </a:xfrm>
              <a:prstGeom prst="rect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981574" y="4895849"/>
                <a:ext cx="339090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Interest Rate is not applicable to a bonus issue. We should consider designating  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his 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field as ‘not to be used’</a:t>
                </a:r>
              </a:p>
            </p:txBody>
          </p: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8725" y="4576763"/>
                <a:ext cx="3333750" cy="3308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5010151" y="4571999"/>
                <a:ext cx="17335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Comments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6250" y="4638675"/>
                <a:ext cx="1905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cxnSp>
        <p:nvCxnSpPr>
          <p:cNvPr id="69" name="Straight Connector 68"/>
          <p:cNvCxnSpPr/>
          <p:nvPr/>
        </p:nvCxnSpPr>
        <p:spPr bwMode="auto">
          <a:xfrm>
            <a:off x="3562350" y="4735332"/>
            <a:ext cx="1828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2343151" y="1209675"/>
            <a:ext cx="6724649" cy="1666876"/>
            <a:chOff x="2343151" y="1209675"/>
            <a:chExt cx="6724649" cy="1666876"/>
          </a:xfrm>
        </p:grpSpPr>
        <p:sp>
          <p:nvSpPr>
            <p:cNvPr id="36" name="TextBox 35"/>
            <p:cNvSpPr txBox="1"/>
            <p:nvPr/>
          </p:nvSpPr>
          <p:spPr>
            <a:xfrm>
              <a:off x="5257799" y="1962150"/>
              <a:ext cx="206692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Actions comment in MP</a:t>
              </a:r>
              <a:endParaRPr lang="en-US" sz="2000" dirty="0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5162550" y="2324100"/>
              <a:ext cx="228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sp>
          <p:nvSpPr>
            <p:cNvPr id="81" name="Oval 80"/>
            <p:cNvSpPr/>
            <p:nvPr/>
          </p:nvSpPr>
          <p:spPr bwMode="auto">
            <a:xfrm>
              <a:off x="6810375" y="2019300"/>
              <a:ext cx="314325" cy="247650"/>
            </a:xfrm>
            <a:prstGeom prst="ellipse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820795" y="1971675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477124" y="1810109"/>
              <a:ext cx="1552575" cy="1066442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58075" y="1828800"/>
              <a:ext cx="16097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Usage Guideline Editor</a:t>
              </a:r>
              <a:endParaRPr lang="en-US" sz="2000" dirty="0"/>
            </a:p>
          </p:txBody>
        </p:sp>
        <p:sp>
          <p:nvSpPr>
            <p:cNvPr id="33" name="Arc 32"/>
            <p:cNvSpPr/>
            <p:nvPr/>
          </p:nvSpPr>
          <p:spPr bwMode="auto">
            <a:xfrm flipH="1">
              <a:off x="2343151" y="1419225"/>
              <a:ext cx="2828924" cy="771525"/>
            </a:xfrm>
            <a:prstGeom prst="arc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Arc 105"/>
            <p:cNvSpPr/>
            <p:nvPr/>
          </p:nvSpPr>
          <p:spPr bwMode="auto">
            <a:xfrm>
              <a:off x="4705351" y="1419225"/>
              <a:ext cx="2828924" cy="771525"/>
            </a:xfrm>
            <a:prstGeom prst="arc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3267075" y="1238250"/>
              <a:ext cx="314325" cy="307777"/>
              <a:chOff x="6810375" y="1971675"/>
              <a:chExt cx="314325" cy="307777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6810375" y="2019300"/>
                <a:ext cx="314325" cy="247650"/>
              </a:xfrm>
              <a:prstGeom prst="ellipse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811177" y="1971675"/>
                <a:ext cx="2968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</a:t>
                </a:r>
                <a:endParaRPr lang="en-US" sz="1400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cxnSp>
          <p:nvCxnSpPr>
            <p:cNvPr id="61" name="Straight Connector 60"/>
            <p:cNvCxnSpPr/>
            <p:nvPr/>
          </p:nvCxnSpPr>
          <p:spPr bwMode="auto">
            <a:xfrm>
              <a:off x="3733800" y="1419225"/>
              <a:ext cx="246888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Rectangle 99"/>
            <p:cNvSpPr/>
            <p:nvPr/>
          </p:nvSpPr>
          <p:spPr bwMode="auto">
            <a:xfrm>
              <a:off x="3609975" y="1362075"/>
              <a:ext cx="2257425" cy="952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419474" y="1209675"/>
              <a:ext cx="25717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Upload revised MP </a:t>
              </a:r>
              <a:endParaRPr lang="en-US" sz="20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76200" y="2667000"/>
            <a:ext cx="4638675" cy="3489980"/>
            <a:chOff x="-76200" y="2667000"/>
            <a:chExt cx="4638675" cy="3489980"/>
          </a:xfrm>
        </p:grpSpPr>
        <p:grpSp>
          <p:nvGrpSpPr>
            <p:cNvPr id="11" name="Group 10"/>
            <p:cNvGrpSpPr/>
            <p:nvPr/>
          </p:nvGrpSpPr>
          <p:grpSpPr>
            <a:xfrm>
              <a:off x="-76200" y="2667000"/>
              <a:ext cx="4638675" cy="3489980"/>
              <a:chOff x="-76200" y="2667000"/>
              <a:chExt cx="4638675" cy="3489980"/>
            </a:xfrm>
          </p:grpSpPr>
          <p:sp>
            <p:nvSpPr>
              <p:cNvPr id="52" name="AutoShape 51"/>
              <p:cNvSpPr>
                <a:spLocks noChangeArrowheads="1"/>
              </p:cNvSpPr>
              <p:nvPr/>
            </p:nvSpPr>
            <p:spPr bwMode="auto">
              <a:xfrm>
                <a:off x="92076" y="3825875"/>
                <a:ext cx="412750" cy="576293"/>
              </a:xfrm>
              <a:prstGeom prst="smileyFace">
                <a:avLst>
                  <a:gd name="adj" fmla="val 4653"/>
                </a:avLst>
              </a:prstGeom>
              <a:solidFill>
                <a:srgbClr val="FFCC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AutoShape 51"/>
              <p:cNvSpPr>
                <a:spLocks noChangeArrowheads="1"/>
              </p:cNvSpPr>
              <p:nvPr/>
            </p:nvSpPr>
            <p:spPr bwMode="auto">
              <a:xfrm>
                <a:off x="1177926" y="4587875"/>
                <a:ext cx="412750" cy="576293"/>
              </a:xfrm>
              <a:prstGeom prst="smileyFace">
                <a:avLst>
                  <a:gd name="adj" fmla="val 4653"/>
                </a:avLst>
              </a:prstGeom>
              <a:solidFill>
                <a:srgbClr val="FFCC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AutoShape 51"/>
              <p:cNvSpPr>
                <a:spLocks noChangeArrowheads="1"/>
              </p:cNvSpPr>
              <p:nvPr/>
            </p:nvSpPr>
            <p:spPr bwMode="auto">
              <a:xfrm>
                <a:off x="2282826" y="4730750"/>
                <a:ext cx="412750" cy="576293"/>
              </a:xfrm>
              <a:prstGeom prst="smileyFace">
                <a:avLst>
                  <a:gd name="adj" fmla="val 4653"/>
                </a:avLst>
              </a:prstGeom>
              <a:solidFill>
                <a:srgbClr val="FFCC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AutoShape 51"/>
              <p:cNvSpPr>
                <a:spLocks noChangeArrowheads="1"/>
              </p:cNvSpPr>
              <p:nvPr/>
            </p:nvSpPr>
            <p:spPr bwMode="auto">
              <a:xfrm>
                <a:off x="3092451" y="4425950"/>
                <a:ext cx="412750" cy="576293"/>
              </a:xfrm>
              <a:prstGeom prst="smileyFace">
                <a:avLst>
                  <a:gd name="adj" fmla="val 4653"/>
                </a:avLst>
              </a:prstGeom>
              <a:solidFill>
                <a:srgbClr val="FFCC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 flipH="1">
                <a:off x="295276" y="2876550"/>
                <a:ext cx="647699" cy="88582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>
                <a:off x="1381126" y="2876550"/>
                <a:ext cx="28574" cy="161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>
                <a:off x="1800225" y="2876550"/>
                <a:ext cx="600075" cy="181927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>
                <a:endCxn id="68" idx="1"/>
              </p:cNvCxnSpPr>
              <p:nvPr/>
            </p:nvCxnSpPr>
            <p:spPr bwMode="auto">
              <a:xfrm>
                <a:off x="2009775" y="2667000"/>
                <a:ext cx="1143122" cy="184334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-76200" y="4429125"/>
                <a:ext cx="1352550" cy="913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en-US" sz="1600" dirty="0"/>
                  <a:t>We need specification for these codes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38175" y="5162550"/>
                <a:ext cx="1362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600" dirty="0" smtClean="0"/>
                  <a:t>This field should be set to Ignore</a:t>
                </a:r>
                <a:endParaRPr lang="en-US" sz="16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819275" y="5305425"/>
                <a:ext cx="1362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600" dirty="0" smtClean="0"/>
                  <a:t>This format option must not be used</a:t>
                </a:r>
                <a:endParaRPr lang="en-US" sz="16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105151" y="5038725"/>
                <a:ext cx="1457324" cy="1118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en-US" sz="1600" dirty="0" smtClean="0"/>
                  <a:t>We can be more precise and set these field to ‘must not be used’</a:t>
                </a:r>
                <a:endParaRPr lang="en-US" sz="1600" dirty="0"/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485775" y="3219450"/>
                <a:ext cx="3009900" cy="33337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28599" y="3267075"/>
                <a:ext cx="328612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dirty="0" smtClean="0"/>
                  <a:t>Review &amp; commenting</a:t>
                </a:r>
                <a:endParaRPr lang="en-US" sz="2000" dirty="0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266700" y="3171825"/>
                <a:ext cx="314325" cy="307777"/>
                <a:chOff x="6810375" y="1971675"/>
                <a:chExt cx="314325" cy="307777"/>
              </a:xfrm>
            </p:grpSpPr>
            <p:sp>
              <p:nvSpPr>
                <p:cNvPr id="94" name="Oval 93"/>
                <p:cNvSpPr/>
                <p:nvPr/>
              </p:nvSpPr>
              <p:spPr bwMode="auto">
                <a:xfrm>
                  <a:off x="6810375" y="2019300"/>
                  <a:ext cx="314325" cy="247650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6811177" y="1971675"/>
                  <a:ext cx="29687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a</a:t>
                  </a:r>
                  <a:endParaRPr lang="en-US" sz="1400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3057525" y="4133850"/>
              <a:ext cx="9923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Mr. Smith</a:t>
              </a:r>
              <a:endParaRPr lang="en-US" sz="1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327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demonstration summary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5" y="1247775"/>
            <a:ext cx="4171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</a:rPr>
              <a:t>Usage Guideline Editor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51" y="1609725"/>
            <a:ext cx="8339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ACD4"/>
                </a:solidFill>
              </a:rPr>
              <a:t>Enter </a:t>
            </a:r>
            <a:r>
              <a:rPr lang="en-US" sz="2000" dirty="0">
                <a:solidFill>
                  <a:srgbClr val="00ACD4"/>
                </a:solidFill>
              </a:rPr>
              <a:t>a market practice </a:t>
            </a:r>
            <a:r>
              <a:rPr lang="en-US" sz="2000" dirty="0" smtClean="0">
                <a:solidFill>
                  <a:srgbClr val="00ACD4"/>
                </a:solidFill>
              </a:rPr>
              <a:t>(subscription order setr.010.01.03)</a:t>
            </a:r>
            <a:endParaRPr lang="en-US" sz="2000" dirty="0">
              <a:solidFill>
                <a:srgbClr val="00ACD4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04925" y="2242603"/>
            <a:ext cx="4359097" cy="3293209"/>
            <a:chOff x="866775" y="2747428"/>
            <a:chExt cx="4359097" cy="3293209"/>
          </a:xfrm>
        </p:grpSpPr>
        <p:sp>
          <p:nvSpPr>
            <p:cNvPr id="41" name="TextBox 40"/>
            <p:cNvSpPr txBox="1"/>
            <p:nvPr/>
          </p:nvSpPr>
          <p:spPr>
            <a:xfrm>
              <a:off x="1228040" y="2747428"/>
              <a:ext cx="3997832" cy="32932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 smtClean="0"/>
                <a:t>Message Identification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Pool Reference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Previous Reference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 smtClean="0"/>
                <a:t>Multiple Order Details</a:t>
              </a:r>
            </a:p>
            <a:p>
              <a:pPr>
                <a:tabLst>
                  <a:tab pos="457200" algn="l"/>
                  <a:tab pos="857250" algn="l"/>
                  <a:tab pos="137160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/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Master Reference	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Place of Trade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Order Date Time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Expiry Date Time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Requested Future Trade Date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/>
                <a:t>	</a:t>
              </a:r>
              <a:r>
                <a:rPr lang="en-US" sz="1600" dirty="0" smtClean="0"/>
                <a:t>Investment Account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/>
                <a:t>	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Beneficiary Details</a:t>
              </a:r>
            </a:p>
            <a:p>
              <a:pPr>
                <a:tabLst>
                  <a:tab pos="457200" algn="l"/>
                  <a:tab pos="85725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/>
                <a:t>	</a:t>
              </a:r>
              <a:r>
                <a:rPr lang="en-US" sz="1600" dirty="0" smtClean="0"/>
                <a:t>Individual Order Details	</a:t>
              </a:r>
            </a:p>
            <a:p>
              <a:pPr>
                <a:tabLst>
                  <a:tab pos="457200" algn="l"/>
                  <a:tab pos="914400" algn="l"/>
                  <a:tab pos="3257550" algn="l"/>
                  <a:tab pos="4457700" algn="l"/>
                  <a:tab pos="5029200" algn="l"/>
                </a:tabLst>
              </a:pPr>
              <a:r>
                <a:rPr lang="en-US" sz="1600" dirty="0"/>
                <a:t>	</a:t>
              </a:r>
              <a:r>
                <a:rPr lang="en-US" sz="1600" dirty="0" smtClean="0"/>
                <a:t>	Order Reference</a:t>
              </a: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775" y="2857500"/>
              <a:ext cx="1524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825" y="3081338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613" y="2843213"/>
              <a:ext cx="16192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508" y="3062288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155" y="5029200"/>
              <a:ext cx="15240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825" y="3357563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508" y="3338513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775" y="3619500"/>
              <a:ext cx="1524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033" y="3605213"/>
              <a:ext cx="16192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3843338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3824288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4090988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4071938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4329113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4310063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4557713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4538663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4795838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4776788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240" y="5048250"/>
              <a:ext cx="1524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318" y="5291138"/>
              <a:ext cx="14287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18" y="5272088"/>
              <a:ext cx="1619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155" y="5476875"/>
              <a:ext cx="15240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240" y="5495925"/>
              <a:ext cx="1524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280" y="5800725"/>
              <a:ext cx="1524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278" y="5793753"/>
              <a:ext cx="16192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3" name="Straight Connector 72"/>
          <p:cNvCxnSpPr/>
          <p:nvPr/>
        </p:nvCxnSpPr>
        <p:spPr bwMode="auto">
          <a:xfrm flipV="1">
            <a:off x="1254919" y="2286000"/>
            <a:ext cx="0" cy="31718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2262188"/>
            <a:ext cx="1809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H="1">
            <a:off x="1257302" y="2276475"/>
            <a:ext cx="3905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150644" y="2276475"/>
            <a:ext cx="0" cy="3219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1" name="Group 70"/>
          <p:cNvGrpSpPr/>
          <p:nvPr/>
        </p:nvGrpSpPr>
        <p:grpSpPr>
          <a:xfrm>
            <a:off x="219075" y="1266825"/>
            <a:ext cx="411040" cy="369332"/>
            <a:chOff x="257175" y="952500"/>
            <a:chExt cx="411040" cy="369332"/>
          </a:xfrm>
        </p:grpSpPr>
        <p:sp>
          <p:nvSpPr>
            <p:cNvPr id="72" name="Oval 71"/>
            <p:cNvSpPr/>
            <p:nvPr/>
          </p:nvSpPr>
          <p:spPr bwMode="auto">
            <a:xfrm>
              <a:off x="257175" y="990600"/>
              <a:ext cx="411040" cy="32385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87969" y="95250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endParaRPr lang="en-US" sz="1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86275" y="2362200"/>
            <a:ext cx="3943350" cy="1857375"/>
            <a:chOff x="5219700" y="3400425"/>
            <a:chExt cx="3943350" cy="1857375"/>
          </a:xfrm>
        </p:grpSpPr>
        <p:sp>
          <p:nvSpPr>
            <p:cNvPr id="4" name="Rectangle 3"/>
            <p:cNvSpPr/>
            <p:nvPr/>
          </p:nvSpPr>
          <p:spPr bwMode="auto">
            <a:xfrm>
              <a:off x="5219700" y="3400425"/>
              <a:ext cx="3819525" cy="18573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838825" y="4610100"/>
              <a:ext cx="2924175" cy="4381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867401" y="3708827"/>
              <a:ext cx="32956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ACD4"/>
                  </a:solidFill>
                </a:rPr>
                <a:t>Upload </a:t>
              </a:r>
              <a:r>
                <a:rPr lang="en-US" dirty="0">
                  <a:solidFill>
                    <a:srgbClr val="00ACD4"/>
                  </a:solidFill>
                </a:rPr>
                <a:t>a market practice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15000" y="3419475"/>
              <a:ext cx="3009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7030A0"/>
                  </a:solidFill>
                </a:rPr>
                <a:t>MyStandards</a:t>
              </a:r>
              <a:endParaRPr lang="en-US" sz="2200" dirty="0">
                <a:solidFill>
                  <a:srgbClr val="7030A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91250" y="4619625"/>
              <a:ext cx="2557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a Usage Guideline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2163" y="4648199"/>
              <a:ext cx="338137" cy="358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5" name="Group 74"/>
            <p:cNvGrpSpPr/>
            <p:nvPr/>
          </p:nvGrpSpPr>
          <p:grpSpPr>
            <a:xfrm>
              <a:off x="5372100" y="3467100"/>
              <a:ext cx="411040" cy="369332"/>
              <a:chOff x="257175" y="952500"/>
              <a:chExt cx="411040" cy="369332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257175" y="990600"/>
                <a:ext cx="411040" cy="32385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87969" y="95250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5</a:t>
                </a:r>
                <a:endParaRPr lang="en-US" sz="18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5267325" y="5391151"/>
            <a:ext cx="4410075" cy="1139398"/>
            <a:chOff x="5219700" y="3400426"/>
            <a:chExt cx="4410075" cy="1139398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219700" y="3400426"/>
              <a:ext cx="3819525" cy="10763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867401" y="3708827"/>
              <a:ext cx="376237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ACD4"/>
                  </a:solidFill>
                </a:rPr>
                <a:t>Impact Analysis</a:t>
              </a:r>
            </a:p>
            <a:p>
              <a:pPr>
                <a:tabLst>
                  <a:tab pos="171450" algn="l"/>
                </a:tabLst>
              </a:pPr>
              <a:r>
                <a:rPr lang="en-US" dirty="0" smtClean="0">
                  <a:solidFill>
                    <a:srgbClr val="00ACD4"/>
                  </a:solidFill>
                </a:rPr>
                <a:t>	(MT 564)</a:t>
              </a:r>
              <a:endParaRPr lang="en-US" dirty="0">
                <a:solidFill>
                  <a:srgbClr val="00ACD4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15000" y="3419475"/>
              <a:ext cx="3009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7030A0"/>
                  </a:solidFill>
                </a:rPr>
                <a:t>MyStandards</a:t>
              </a:r>
              <a:endParaRPr lang="en-US" sz="2200" dirty="0">
                <a:solidFill>
                  <a:srgbClr val="7030A0"/>
                </a:solidFill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5372100" y="3467100"/>
              <a:ext cx="411040" cy="369332"/>
              <a:chOff x="257175" y="952500"/>
              <a:chExt cx="411040" cy="369332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257175" y="990600"/>
                <a:ext cx="411040" cy="32385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87969" y="95250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7</a:t>
                </a:r>
                <a:endParaRPr lang="en-US" sz="18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6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185863"/>
            <a:ext cx="40386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Guideline Editor</a:t>
            </a:r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095750" y="1638300"/>
            <a:ext cx="4792835" cy="5829300"/>
            <a:chOff x="4095750" y="1638300"/>
            <a:chExt cx="4792835" cy="58293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095750" y="1638300"/>
              <a:ext cx="4724400" cy="58293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7188" y="1690688"/>
              <a:ext cx="600075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4143375" y="4645967"/>
              <a:ext cx="22365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Best Practices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43375" y="2457450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800" b="1" dirty="0" smtClean="0">
                  <a:latin typeface="Arial" pitchFamily="34" charset="0"/>
                  <a:cs typeface="Times New Roman" pitchFamily="18" charset="0"/>
                </a:rPr>
                <a:t>Standards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43375" y="3590925"/>
              <a:ext cx="47452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MyStandards – Usage Guidelines </a:t>
              </a:r>
              <a:r>
                <a:rPr lang="en-US" sz="2000" dirty="0" smtClean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Editor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43375" y="5076825"/>
              <a:ext cx="4629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This document provides best practice recommendations for users of the MyStandards Usage Guideline Editor defining their message usage guidelines</a:t>
              </a:r>
              <a:endParaRPr lang="en-US" sz="1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3375" y="6096000"/>
              <a:ext cx="11830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400" b="1" dirty="0" smtClean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6 April 2012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6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what’s in it for us?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084" y="1228725"/>
            <a:ext cx="617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 more formal and less ambiguous method to specify the use of a message.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84" y="2098967"/>
            <a:ext cx="6289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All market practice, NMPG and other usage restrictions in the same place, following the same conventions.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083" y="3312109"/>
            <a:ext cx="878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Easier collaboration for the review of a market practice and consensus building.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083" y="5138318"/>
            <a:ext cx="968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Allows easier impact analysis when a standard changes.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083" y="4220451"/>
            <a:ext cx="878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Efficient way to compare a number of local practices to determine the preliminary global practice.</a:t>
            </a:r>
          </a:p>
        </p:txBody>
      </p:sp>
      <p:grpSp>
        <p:nvGrpSpPr>
          <p:cNvPr id="24" name="Group 23"/>
          <p:cNvGrpSpPr/>
          <p:nvPr/>
        </p:nvGrpSpPr>
        <p:grpSpPr>
          <a:xfrm rot="20528144">
            <a:off x="5909157" y="5824895"/>
            <a:ext cx="3269998" cy="584775"/>
            <a:chOff x="5547207" y="6034445"/>
            <a:chExt cx="3269998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5547207" y="6034445"/>
              <a:ext cx="326999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FREE TO SMPG</a:t>
              </a:r>
              <a:endPara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5581650" y="6105525"/>
              <a:ext cx="32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581650" y="6134100"/>
              <a:ext cx="32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581650" y="6524625"/>
              <a:ext cx="32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600700" y="6553200"/>
              <a:ext cx="32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417109" y="1432351"/>
            <a:ext cx="2612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FFCC00"/>
              </a:buClr>
            </a:pPr>
            <a:r>
              <a:rPr lang="en-US" i="1" dirty="0">
                <a:solidFill>
                  <a:srgbClr val="0070C0"/>
                </a:solidFill>
              </a:rPr>
              <a:t>S</a:t>
            </a:r>
            <a:r>
              <a:rPr lang="en-US" i="1" dirty="0" smtClean="0">
                <a:solidFill>
                  <a:srgbClr val="0070C0"/>
                </a:solidFill>
              </a:rPr>
              <a:t>hould ease the implementation </a:t>
            </a:r>
          </a:p>
          <a:p>
            <a:pPr algn="r">
              <a:buClr>
                <a:srgbClr val="FFCC00"/>
              </a:buClr>
            </a:pPr>
            <a:r>
              <a:rPr lang="en-US" i="1" dirty="0" smtClean="0">
                <a:solidFill>
                  <a:srgbClr val="0070C0"/>
                </a:solidFill>
              </a:rPr>
              <a:t>of a standard at institution level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7175" y="6238875"/>
            <a:ext cx="1095375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83" y="5620177"/>
            <a:ext cx="7889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Easier migration of a market practice from one </a:t>
            </a:r>
          </a:p>
          <a:p>
            <a:pPr marL="342900" indent="-342900">
              <a:buClr>
                <a:srgbClr val="FFCC00"/>
              </a:buClr>
            </a:pPr>
            <a:r>
              <a:rPr lang="en-US" dirty="0"/>
              <a:t>	</a:t>
            </a:r>
            <a:r>
              <a:rPr lang="en-US" dirty="0" smtClean="0"/>
              <a:t>version of the standard to another.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6324600" y="1600200"/>
            <a:ext cx="409575" cy="1123950"/>
          </a:xfrm>
          <a:prstGeom prst="rightBrac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083" y="6398478"/>
            <a:ext cx="500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2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Next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1108" y="1666875"/>
            <a:ext cx="82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Get the SMPG groups set up on MyStandards (SWIFT).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108" y="2207123"/>
            <a:ext cx="82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SzPct val="110000"/>
              <a:buFont typeface="Arial" pitchFamily="34" charset="0"/>
              <a:buChar char="•"/>
            </a:pPr>
            <a:r>
              <a:rPr lang="en-US" dirty="0" smtClean="0">
                <a:solidFill>
                  <a:srgbClr val="9933FF"/>
                </a:solidFill>
              </a:rPr>
              <a:t>GRADUALLY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0300" y="0"/>
            <a:ext cx="2886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FFCC00"/>
              </a:buClr>
            </a:pPr>
            <a:r>
              <a:rPr lang="en-US" sz="2000" i="1" dirty="0" smtClean="0"/>
              <a:t>SWIFT has been entering MPs on smpg.info into MyStandards.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533" y="4345872"/>
            <a:ext cx="855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When uploading a reviewed MP, upload it into its official group.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533" y="3497031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Review the posted MPs for accuracy as it has not been verified. Fine-tune as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533" y="5194713"/>
            <a:ext cx="840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Use the tool in work sessions, etc,  to capture MP,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058" y="5674223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Continue to maintain MPs so that MyStandards is the central place for MP definitions, both global &amp; local.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533" y="2648190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Each SMPG group will defines it’s own pace for the ‘uptake’ of MyStandards.</a:t>
            </a:r>
          </a:p>
        </p:txBody>
      </p:sp>
    </p:spTree>
    <p:extLst>
      <p:ext uri="{BB962C8B-B14F-4D97-AF65-F5344CB8AC3E}">
        <p14:creationId xmlns:p14="http://schemas.microsoft.com/office/powerpoint/2010/main" val="27516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3438" y="1233488"/>
            <a:ext cx="4086225" cy="1285875"/>
            <a:chOff x="833438" y="1909763"/>
            <a:chExt cx="4086225" cy="12858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438" y="1909763"/>
              <a:ext cx="4086225" cy="128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838199" y="1914525"/>
              <a:ext cx="4067175" cy="1276350"/>
            </a:xfrm>
            <a:prstGeom prst="rect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71787" y="2085975"/>
            <a:ext cx="2814637" cy="2457450"/>
            <a:chOff x="2871787" y="2085975"/>
            <a:chExt cx="2814637" cy="2457450"/>
          </a:xfrm>
        </p:grpSpPr>
        <p:sp>
          <p:nvSpPr>
            <p:cNvPr id="8" name="Oval 7"/>
            <p:cNvSpPr/>
            <p:nvPr/>
          </p:nvSpPr>
          <p:spPr bwMode="auto">
            <a:xfrm>
              <a:off x="2962275" y="2085975"/>
              <a:ext cx="2714625" cy="2457450"/>
            </a:xfrm>
            <a:prstGeom prst="ellipse">
              <a:avLst/>
            </a:prstGeom>
            <a:solidFill>
              <a:schemeClr val="bg1"/>
            </a:solidFill>
            <a:ln w="114300" cap="flat" cmpd="sng" algn="ctr">
              <a:solidFill>
                <a:srgbClr val="766A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71787" y="2601913"/>
              <a:ext cx="2814637" cy="152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en-GB" sz="8000" dirty="0" smtClean="0">
                  <a:solidFill>
                    <a:srgbClr val="00B0F0"/>
                  </a:solidFill>
                  <a:latin typeface="Calibri" pitchFamily="34" charset="0"/>
                  <a:cs typeface="Calibri" pitchFamily="34" charset="0"/>
                </a:rPr>
                <a:t>Q &amp; A</a:t>
              </a:r>
              <a:endParaRPr lang="en-US" sz="8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94472" y="4831069"/>
            <a:ext cx="382772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MyStandards@swift.com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86275" y="4220299"/>
            <a:ext cx="384381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Swift.com/MyStandards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95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01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908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314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720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127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533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940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3346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3752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159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565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972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378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784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6191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76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Overview - MyStandards in a Nutshell (1)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331640" y="126876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766A62"/>
                </a:solidFill>
              </a:rPr>
              <a:t>… </a:t>
            </a:r>
            <a:r>
              <a:rPr lang="en-US" sz="3200" b="1" smtClean="0">
                <a:solidFill>
                  <a:srgbClr val="766A62"/>
                </a:solidFill>
              </a:rPr>
              <a:t>a collaborative web </a:t>
            </a:r>
            <a:r>
              <a:rPr lang="en-US" sz="3200" b="1" dirty="0" smtClean="0">
                <a:solidFill>
                  <a:srgbClr val="766A62"/>
                </a:solidFill>
              </a:rPr>
              <a:t>platform</a:t>
            </a:r>
            <a:endParaRPr lang="en-GB" sz="3200" b="1" dirty="0">
              <a:solidFill>
                <a:srgbClr val="766A62"/>
              </a:solidFill>
            </a:endParaRPr>
          </a:p>
        </p:txBody>
      </p:sp>
      <p:pic>
        <p:nvPicPr>
          <p:cNvPr id="16" name="Picture 4" descr="C:\No_Backup\Sibos2011\SDK_penknife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844359"/>
            <a:ext cx="1287915" cy="77563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 flipH="1">
            <a:off x="1646985" y="5525125"/>
            <a:ext cx="2682912" cy="496831"/>
          </a:xfrm>
          <a:prstGeom prst="round1Rect">
            <a:avLst/>
          </a:prstGeom>
          <a:solidFill>
            <a:srgbClr val="AEAD0D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Implement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8" name="Picture 2" descr="\\swift.corp\IOD\cvanes\MS_brows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1" y="2204864"/>
            <a:ext cx="1602651" cy="1032988"/>
          </a:xfrm>
          <a:prstGeom prst="rect">
            <a:avLst/>
          </a:prstGeom>
          <a:noFill/>
        </p:spPr>
      </p:pic>
      <p:pic>
        <p:nvPicPr>
          <p:cNvPr id="19" name="Picture 18" descr="SSI_book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5C3C4"/>
              </a:clrFrom>
              <a:clrTo>
                <a:srgbClr val="C5C3C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87500" y="5013161"/>
            <a:ext cx="744940" cy="100812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36096" y="5020401"/>
            <a:ext cx="2232248" cy="496831"/>
          </a:xfrm>
          <a:prstGeom prst="round1Rect">
            <a:avLst/>
          </a:prstGeom>
          <a:solidFill>
            <a:srgbClr val="009BBB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Publish 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83568" y="4005064"/>
            <a:ext cx="1975126" cy="496831"/>
          </a:xfrm>
          <a:prstGeom prst="round1Rect">
            <a:avLst/>
          </a:prstGeom>
          <a:solidFill>
            <a:srgbClr val="97233F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Analyse  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23" name="Picture 22" descr="wrench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10490" flipH="1">
            <a:off x="1043608" y="5558647"/>
            <a:ext cx="653280" cy="88246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48493" y="4079230"/>
            <a:ext cx="3611939" cy="435276"/>
          </a:xfrm>
          <a:prstGeom prst="round1Rect">
            <a:avLst/>
          </a:prstGeom>
          <a:solidFill>
            <a:srgbClr val="CC6633"/>
          </a:solidFill>
        </p:spPr>
        <p:txBody>
          <a:bodyPr wrap="square" lIns="65306" tIns="32653" rIns="65306" bIns="32653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Capture Market Practices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6" name="Picture 5" descr="\\swift.corp\IOD\cvanes\My Pictures\MS_men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196752"/>
            <a:ext cx="1921827" cy="864096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 flipH="1">
            <a:off x="6804248" y="3140968"/>
            <a:ext cx="1820039" cy="496831"/>
          </a:xfrm>
          <a:prstGeom prst="round1Rect">
            <a:avLst/>
          </a:prstGeom>
          <a:solidFill>
            <a:srgbClr val="766A62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Browse</a:t>
            </a:r>
            <a:endParaRPr lang="en-GB" sz="2800" dirty="0">
              <a:solidFill>
                <a:schemeClr val="bg1"/>
              </a:solidFill>
            </a:endParaRPr>
          </a:p>
        </p:txBody>
      </p:sp>
      <p:grpSp>
        <p:nvGrpSpPr>
          <p:cNvPr id="28" name="Group 26"/>
          <p:cNvGrpSpPr/>
          <p:nvPr/>
        </p:nvGrpSpPr>
        <p:grpSpPr>
          <a:xfrm>
            <a:off x="2483768" y="4293096"/>
            <a:ext cx="1152128" cy="785315"/>
            <a:chOff x="2743213" y="3367668"/>
            <a:chExt cx="1338133" cy="810866"/>
          </a:xfrm>
        </p:grpSpPr>
        <p:pic>
          <p:nvPicPr>
            <p:cNvPr id="29" name="Picture 7" descr="\\swift.corp\IOD\cvanes\My Pictures\Watch_binocular3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t="20731"/>
            <a:stretch>
              <a:fillRect/>
            </a:stretch>
          </p:blipFill>
          <p:spPr bwMode="auto">
            <a:xfrm>
              <a:off x="2743213" y="3426246"/>
              <a:ext cx="1265380" cy="752288"/>
            </a:xfrm>
            <a:prstGeom prst="rect">
              <a:avLst/>
            </a:prstGeom>
            <a:noFill/>
          </p:spPr>
        </p:pic>
        <p:sp>
          <p:nvSpPr>
            <p:cNvPr id="30" name="Freeform 29"/>
            <p:cNvSpPr/>
            <p:nvPr/>
          </p:nvSpPr>
          <p:spPr bwMode="auto">
            <a:xfrm>
              <a:off x="3916308" y="3367668"/>
              <a:ext cx="165038" cy="240867"/>
            </a:xfrm>
            <a:custGeom>
              <a:avLst/>
              <a:gdLst>
                <a:gd name="connsiteX0" fmla="*/ 0 w 165038"/>
                <a:gd name="connsiteY0" fmla="*/ 0 h 240867"/>
                <a:gd name="connsiteX1" fmla="*/ 31224 w 165038"/>
                <a:gd name="connsiteY1" fmla="*/ 223025 h 240867"/>
                <a:gd name="connsiteX2" fmla="*/ 165038 w 165038"/>
                <a:gd name="connsiteY2" fmla="*/ 240867 h 240867"/>
                <a:gd name="connsiteX3" fmla="*/ 165038 w 165038"/>
                <a:gd name="connsiteY3" fmla="*/ 57987 h 240867"/>
                <a:gd name="connsiteX4" fmla="*/ 0 w 165038"/>
                <a:gd name="connsiteY4" fmla="*/ 0 h 24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38" h="240867">
                  <a:moveTo>
                    <a:pt x="0" y="0"/>
                  </a:moveTo>
                  <a:lnTo>
                    <a:pt x="31224" y="223025"/>
                  </a:lnTo>
                  <a:lnTo>
                    <a:pt x="165038" y="240867"/>
                  </a:lnTo>
                  <a:lnTo>
                    <a:pt x="165038" y="57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 flipH="1">
            <a:off x="251520" y="2233641"/>
            <a:ext cx="3168352" cy="435276"/>
          </a:xfrm>
          <a:prstGeom prst="round1Rect">
            <a:avLst/>
          </a:prstGeom>
          <a:solidFill>
            <a:srgbClr val="CC6633"/>
          </a:solidFill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MT / MX / ISO 20022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07904" y="2706908"/>
            <a:ext cx="2952328" cy="496831"/>
          </a:xfrm>
          <a:prstGeom prst="round1Rect">
            <a:avLst/>
          </a:prstGeom>
          <a:solidFill>
            <a:srgbClr val="AEAD0D"/>
          </a:solidFill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 Market Practices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34" name="Picture 3" descr="\\swift.corp\IOD\cvanes\MS_rucksackOrange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3" y="1951384"/>
            <a:ext cx="648073" cy="720443"/>
          </a:xfrm>
          <a:prstGeom prst="rect">
            <a:avLst/>
          </a:prstGeom>
          <a:noFill/>
        </p:spPr>
      </p:pic>
      <p:pic>
        <p:nvPicPr>
          <p:cNvPr id="35" name="Picture 4" descr="\\swift.corp\IOD\cvanes\MS_greenback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140968"/>
            <a:ext cx="576064" cy="779368"/>
          </a:xfrm>
          <a:prstGeom prst="rect">
            <a:avLst/>
          </a:prstGeom>
          <a:noFill/>
        </p:spPr>
      </p:pic>
      <p:sp>
        <p:nvSpPr>
          <p:cNvPr id="36" name="Donut 35"/>
          <p:cNvSpPr/>
          <p:nvPr/>
        </p:nvSpPr>
        <p:spPr>
          <a:xfrm>
            <a:off x="4788024" y="5722096"/>
            <a:ext cx="1080120" cy="947264"/>
          </a:xfrm>
          <a:prstGeom prst="donut">
            <a:avLst>
              <a:gd name="adj" fmla="val 4711"/>
            </a:avLst>
          </a:prstGeom>
          <a:solidFill>
            <a:srgbClr val="97233F"/>
          </a:solidFill>
          <a:ln>
            <a:solidFill>
              <a:srgbClr val="972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1516497" y="2781043"/>
            <a:ext cx="1255303" cy="987702"/>
          </a:xfrm>
          <a:prstGeom prst="donut">
            <a:avLst>
              <a:gd name="adj" fmla="val 4711"/>
            </a:avLst>
          </a:prstGeom>
          <a:solidFill>
            <a:srgbClr val="009BBB"/>
          </a:solidFill>
          <a:ln>
            <a:solidFill>
              <a:srgbClr val="009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8" name="Picture 3" descr="\\swift.corp\IOD\cvanes\MS_rucksack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4009" y="2830224"/>
            <a:ext cx="936054" cy="1102832"/>
          </a:xfrm>
          <a:prstGeom prst="rect">
            <a:avLst/>
          </a:prstGeom>
          <a:noFill/>
        </p:spPr>
      </p:pic>
      <p:pic>
        <p:nvPicPr>
          <p:cNvPr id="20" name="Picture 2" descr="C:\No_Backup\Sibos2011\SDK_test1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717032"/>
            <a:ext cx="1316870" cy="1018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67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– MyStandards in a Nutshell (2)</a:t>
            </a:r>
            <a:endParaRPr lang="en-US" sz="2800" i="1" dirty="0">
              <a:solidFill>
                <a:srgbClr val="8E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552" y="2204864"/>
            <a:ext cx="80648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0" indent="-231775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solidFill>
                  <a:srgbClr val="CC6633"/>
                </a:solidFill>
              </a:rPr>
              <a:t>Content-centric</a:t>
            </a:r>
            <a:r>
              <a:rPr lang="en-US" kern="0" dirty="0" smtClean="0">
                <a:solidFill>
                  <a:srgbClr val="000000"/>
                </a:solidFill>
              </a:rPr>
              <a:t> Market Practice management</a:t>
            </a:r>
            <a:endParaRPr lang="en-US" kern="0" dirty="0">
              <a:solidFill>
                <a:srgbClr val="000000"/>
              </a:solidFill>
            </a:endParaRP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kern="0" dirty="0">
                <a:solidFill>
                  <a:srgbClr val="000000"/>
                </a:solidFill>
              </a:rPr>
              <a:t>Create/modify and </a:t>
            </a:r>
            <a:r>
              <a:rPr lang="en-US" sz="2000" kern="0" smtClean="0">
                <a:solidFill>
                  <a:srgbClr val="000000"/>
                </a:solidFill>
              </a:rPr>
              <a:t>upload MPs content </a:t>
            </a:r>
            <a:r>
              <a:rPr lang="en-US" sz="2000" kern="0" dirty="0" smtClean="0">
                <a:solidFill>
                  <a:srgbClr val="000000"/>
                </a:solidFill>
              </a:rPr>
              <a:t>with </a:t>
            </a:r>
            <a:r>
              <a:rPr lang="en-US" sz="2000" kern="0" err="1" smtClean="0">
                <a:solidFill>
                  <a:srgbClr val="000000"/>
                </a:solidFill>
              </a:rPr>
              <a:t>specialised</a:t>
            </a:r>
            <a:r>
              <a:rPr lang="en-US" sz="2000" kern="0" smtClean="0">
                <a:solidFill>
                  <a:srgbClr val="000000"/>
                </a:solidFill>
              </a:rPr>
              <a:t> tool</a:t>
            </a:r>
          </a:p>
          <a:p>
            <a:pPr marL="1257300" lvl="2" indent="-342900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kern="0" smtClean="0">
                <a:solidFill>
                  <a:srgbClr val="000000"/>
                </a:solidFill>
              </a:rPr>
              <a:t>As message based MPs</a:t>
            </a:r>
          </a:p>
          <a:p>
            <a:pPr marL="1257300" lvl="2" indent="-342900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kern="0" smtClean="0">
                <a:solidFill>
                  <a:srgbClr val="000000"/>
                </a:solidFill>
              </a:rPr>
              <a:t>As documents attached </a:t>
            </a:r>
            <a:endParaRPr lang="en-US" sz="2000" kern="0" dirty="0" smtClean="0">
              <a:solidFill>
                <a:srgbClr val="000000"/>
              </a:solidFill>
            </a:endParaRP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kern="0" dirty="0" smtClean="0">
                <a:solidFill>
                  <a:srgbClr val="000000"/>
                </a:solidFill>
              </a:rPr>
              <a:t>Generate and </a:t>
            </a:r>
            <a:r>
              <a:rPr lang="en-US" sz="2000" kern="0" smtClean="0">
                <a:solidFill>
                  <a:srgbClr val="000000"/>
                </a:solidFill>
              </a:rPr>
              <a:t>download documents (Excel / PDF) on demand</a:t>
            </a: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kern="0" smtClean="0">
                <a:solidFill>
                  <a:srgbClr val="000000"/>
                </a:solidFill>
              </a:rPr>
              <a:t>MP Comparison and Release Impact Analysis</a:t>
            </a:r>
            <a:endParaRPr lang="en-US" sz="2000" kern="0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smtClean="0">
                <a:solidFill>
                  <a:srgbClr val="000000"/>
                </a:solidFill>
              </a:rPr>
              <a:t>Granular </a:t>
            </a:r>
            <a:r>
              <a:rPr lang="en-US" kern="0" dirty="0" smtClean="0">
                <a:solidFill>
                  <a:srgbClr val="000000"/>
                </a:solidFill>
              </a:rPr>
              <a:t>access control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Detailed search of content</a:t>
            </a:r>
          </a:p>
          <a:p>
            <a:pPr marL="231775" lvl="0" indent="-231775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rgbClr val="000000"/>
                </a:solidFill>
              </a:rPr>
              <a:t>Contextualised</a:t>
            </a:r>
            <a:r>
              <a:rPr lang="en-US" kern="0" dirty="0" smtClean="0">
                <a:solidFill>
                  <a:srgbClr val="000000"/>
                </a:solidFill>
              </a:rPr>
              <a:t> Q&amp;A </a:t>
            </a:r>
            <a:r>
              <a:rPr lang="en-US" kern="0">
                <a:solidFill>
                  <a:srgbClr val="000000"/>
                </a:solidFill>
              </a:rPr>
              <a:t>on </a:t>
            </a:r>
            <a:r>
              <a:rPr lang="en-US" kern="0" smtClean="0">
                <a:solidFill>
                  <a:srgbClr val="000000"/>
                </a:solidFill>
              </a:rPr>
              <a:t>specifications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67544" y="1916832"/>
            <a:ext cx="8280920" cy="4104456"/>
          </a:xfrm>
          <a:prstGeom prst="rect">
            <a:avLst/>
          </a:prstGeom>
          <a:noFill/>
          <a:ln w="50800" cap="flat" cmpd="sng" algn="ctr">
            <a:solidFill>
              <a:srgbClr val="00ACD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2" descr="C:\No_Backup\54.My_Standards\docs\Collateral\MyStandards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68760"/>
            <a:ext cx="1186372" cy="118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6588224" y="3717032"/>
            <a:ext cx="2448272" cy="2880320"/>
          </a:xfrm>
          <a:prstGeom prst="roundRect">
            <a:avLst/>
          </a:prstGeom>
          <a:solidFill>
            <a:srgbClr val="B5A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Overview - MyStandards in a Nutshell (3)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Picture 21" descr="network-big_cmyk_warmgray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3528392" cy="3744416"/>
          </a:xfrm>
          <a:prstGeom prst="rect">
            <a:avLst/>
          </a:prstGeom>
          <a:noFill/>
        </p:spPr>
      </p:pic>
      <p:pic>
        <p:nvPicPr>
          <p:cNvPr id="10" name="Picture 25" descr="User_cmyk_warmgray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1127150" cy="1152128"/>
          </a:xfrm>
          <a:prstGeom prst="rect">
            <a:avLst/>
          </a:prstGeom>
          <a:noFill/>
        </p:spPr>
      </p:pic>
      <p:pic>
        <p:nvPicPr>
          <p:cNvPr id="11" name="Picture 58" descr="Transf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2632" y="3919909"/>
            <a:ext cx="1125537" cy="1571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11960" y="360805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b="1" smtClean="0">
                <a:solidFill>
                  <a:srgbClr val="894523"/>
                </a:solidFill>
              </a:rPr>
              <a:t>Internet</a:t>
            </a:r>
            <a:endParaRPr lang="en-GB" sz="3600" b="1">
              <a:solidFill>
                <a:srgbClr val="894523"/>
              </a:solidFill>
            </a:endParaRPr>
          </a:p>
        </p:txBody>
      </p:sp>
      <p:pic>
        <p:nvPicPr>
          <p:cNvPr id="14" name="Picture 43" descr="mainframe_cmyk_warmgray_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845157"/>
            <a:ext cx="1008112" cy="1464163"/>
          </a:xfrm>
          <a:prstGeom prst="rect">
            <a:avLst/>
          </a:prstGeom>
          <a:noFill/>
        </p:spPr>
      </p:pic>
      <p:pic>
        <p:nvPicPr>
          <p:cNvPr id="15" name="Picture 58" descr="Transf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6051">
            <a:off x="6333032" y="4621348"/>
            <a:ext cx="1125537" cy="15716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568615" y="3750131"/>
            <a:ext cx="2575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MyStandards</a:t>
            </a:r>
          </a:p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Web Application</a:t>
            </a:r>
            <a:endParaRPr lang="en-GB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607295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smtClean="0">
                <a:solidFill>
                  <a:srgbClr val="CC6633"/>
                </a:solidFill>
              </a:rPr>
              <a:t>User PC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79512" y="3140968"/>
            <a:ext cx="2592288" cy="129614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23528" y="3284984"/>
            <a:ext cx="1008112" cy="1008112"/>
          </a:xfrm>
          <a:prstGeom prst="roundRect">
            <a:avLst/>
          </a:prstGeom>
          <a:solidFill>
            <a:srgbClr val="CC6633"/>
          </a:solidFill>
          <a:ln w="9525" cap="flat" cmpd="sng" algn="ctr">
            <a:solidFill>
              <a:srgbClr val="89452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fr-BE" sz="1400" b="1" smtClean="0">
              <a:solidFill>
                <a:schemeClr val="bg1">
                  <a:lumMod val="95000"/>
                </a:schemeClr>
              </a:solidFill>
            </a:endParaRPr>
          </a:p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Web Browser</a:t>
            </a:r>
            <a:endParaRPr lang="en-GB" sz="1400" b="1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452320" y="2924944"/>
            <a:ext cx="792088" cy="792088"/>
          </a:xfrm>
          <a:prstGeom prst="ellipse">
            <a:avLst/>
          </a:prstGeom>
          <a:solidFill>
            <a:srgbClr val="B5A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rPr>
              <a:t>1</a:t>
            </a: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" name="Arc 30"/>
          <p:cNvSpPr/>
          <p:nvPr/>
        </p:nvSpPr>
        <p:spPr bwMode="auto">
          <a:xfrm>
            <a:off x="7452320" y="5445224"/>
            <a:ext cx="914400" cy="914400"/>
          </a:xfrm>
          <a:prstGeom prst="arc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03648" y="2276872"/>
            <a:ext cx="5994679" cy="3185777"/>
            <a:chOff x="1403648" y="2276872"/>
            <a:chExt cx="5994679" cy="318577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1403648" y="3284984"/>
              <a:ext cx="1296144" cy="1008112"/>
            </a:xfrm>
            <a:prstGeom prst="roundRect">
              <a:avLst/>
            </a:prstGeom>
            <a:solidFill>
              <a:srgbClr val="B5A3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2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BE" sz="1200" b="1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Arial" charset="0"/>
                </a:rPr>
                <a:t>MyStandards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BE" sz="1200" b="1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Arial" charset="0"/>
                </a:rPr>
                <a:t>Editor</a:t>
              </a:r>
              <a:endParaRPr kumimoji="0" lang="en-GB" sz="12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763688" y="2276872"/>
              <a:ext cx="792088" cy="792088"/>
            </a:xfrm>
            <a:prstGeom prst="ellipse">
              <a:avLst/>
            </a:prstGeom>
            <a:solidFill>
              <a:srgbClr val="B5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BE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555776" y="4221088"/>
              <a:ext cx="4842551" cy="1241561"/>
            </a:xfrm>
            <a:custGeom>
              <a:avLst/>
              <a:gdLst>
                <a:gd name="connsiteX0" fmla="*/ 4643252 w 4643252"/>
                <a:gd name="connsiteY0" fmla="*/ 1056904 h 1056904"/>
                <a:gd name="connsiteX1" fmla="*/ 2493819 w 4643252"/>
                <a:gd name="connsiteY1" fmla="*/ 154380 h 1056904"/>
                <a:gd name="connsiteX2" fmla="*/ 510639 w 4643252"/>
                <a:gd name="connsiteY2" fmla="*/ 178130 h 1056904"/>
                <a:gd name="connsiteX3" fmla="*/ 0 w 4643252"/>
                <a:gd name="connsiteY3" fmla="*/ 0 h 1056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3252" h="1056904">
                  <a:moveTo>
                    <a:pt x="4643252" y="1056904"/>
                  </a:moveTo>
                  <a:cubicBezTo>
                    <a:pt x="3912920" y="678873"/>
                    <a:pt x="3182588" y="300842"/>
                    <a:pt x="2493819" y="154380"/>
                  </a:cubicBezTo>
                  <a:cubicBezTo>
                    <a:pt x="1805050" y="7918"/>
                    <a:pt x="926276" y="203860"/>
                    <a:pt x="510639" y="178130"/>
                  </a:cubicBezTo>
                  <a:cubicBezTo>
                    <a:pt x="95003" y="152400"/>
                    <a:pt x="47501" y="76200"/>
                    <a:pt x="0" y="0"/>
                  </a:cubicBezTo>
                </a:path>
              </a:pathLst>
            </a:custGeom>
            <a:noFill/>
            <a:ln w="76200" cap="flat" cmpd="sng" algn="ctr">
              <a:solidFill>
                <a:srgbClr val="894523"/>
              </a:solidFill>
              <a:prstDash val="sysDash"/>
              <a:round/>
              <a:headEnd type="diamond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8692" y="4437112"/>
              <a:ext cx="14414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800" b="1" smtClean="0">
                  <a:solidFill>
                    <a:srgbClr val="894523"/>
                  </a:solidFill>
                </a:rPr>
                <a:t>Download</a:t>
              </a:r>
            </a:p>
            <a:p>
              <a:r>
                <a:rPr lang="fr-BE" sz="1800" b="1" smtClean="0">
                  <a:solidFill>
                    <a:srgbClr val="894523"/>
                  </a:solidFill>
                </a:rPr>
                <a:t>Application</a:t>
              </a:r>
              <a:endParaRPr lang="en-GB" sz="1800" b="1" smtClean="0">
                <a:solidFill>
                  <a:srgbClr val="894523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95699" y="2780928"/>
            <a:ext cx="4833257" cy="2111707"/>
            <a:chOff x="2695699" y="2780928"/>
            <a:chExt cx="4833257" cy="2111707"/>
          </a:xfrm>
        </p:grpSpPr>
        <p:sp>
          <p:nvSpPr>
            <p:cNvPr id="36" name="Freeform 35"/>
            <p:cNvSpPr/>
            <p:nvPr/>
          </p:nvSpPr>
          <p:spPr bwMode="auto">
            <a:xfrm>
              <a:off x="2695699" y="3212977"/>
              <a:ext cx="4833257" cy="1679658"/>
            </a:xfrm>
            <a:custGeom>
              <a:avLst/>
              <a:gdLst>
                <a:gd name="connsiteX0" fmla="*/ 0 w 4833257"/>
                <a:gd name="connsiteY0" fmla="*/ 340426 h 1670463"/>
                <a:gd name="connsiteX1" fmla="*/ 2731324 w 4833257"/>
                <a:gd name="connsiteY1" fmla="*/ 221673 h 1670463"/>
                <a:gd name="connsiteX2" fmla="*/ 4833257 w 4833257"/>
                <a:gd name="connsiteY2" fmla="*/ 1670463 h 167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33257" h="1670463">
                  <a:moveTo>
                    <a:pt x="0" y="340426"/>
                  </a:moveTo>
                  <a:cubicBezTo>
                    <a:pt x="962890" y="170213"/>
                    <a:pt x="1925781" y="0"/>
                    <a:pt x="2731324" y="221673"/>
                  </a:cubicBezTo>
                  <a:cubicBezTo>
                    <a:pt x="3536867" y="443346"/>
                    <a:pt x="4185062" y="1056904"/>
                    <a:pt x="4833257" y="1670463"/>
                  </a:cubicBezTo>
                </a:path>
              </a:pathLst>
            </a:custGeom>
            <a:noFill/>
            <a:ln w="76200" cap="flat" cmpd="sng" algn="ctr">
              <a:solidFill>
                <a:srgbClr val="894523"/>
              </a:solidFill>
              <a:prstDash val="sysDash"/>
              <a:round/>
              <a:headEnd type="diamond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67944" y="2780928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800" b="1" smtClean="0">
                  <a:solidFill>
                    <a:srgbClr val="894523"/>
                  </a:solidFill>
                </a:rPr>
                <a:t>Upload MPs</a:t>
              </a:r>
              <a:endParaRPr lang="en-GB" sz="1800" b="1" smtClean="0">
                <a:solidFill>
                  <a:srgbClr val="894523"/>
                </a:solidFill>
              </a:endParaRPr>
            </a:p>
          </p:txBody>
        </p:sp>
      </p:grpSp>
      <p:sp>
        <p:nvSpPr>
          <p:cNvPr id="40" name="Freeform 39"/>
          <p:cNvSpPr/>
          <p:nvPr/>
        </p:nvSpPr>
        <p:spPr bwMode="auto">
          <a:xfrm>
            <a:off x="595745" y="4370119"/>
            <a:ext cx="6980712" cy="1686297"/>
          </a:xfrm>
          <a:custGeom>
            <a:avLst/>
            <a:gdLst>
              <a:gd name="connsiteX0" fmla="*/ 294904 w 6980712"/>
              <a:gd name="connsiteY0" fmla="*/ 0 h 1686297"/>
              <a:gd name="connsiteX1" fmla="*/ 769917 w 6980712"/>
              <a:gd name="connsiteY1" fmla="*/ 795647 h 1686297"/>
              <a:gd name="connsiteX2" fmla="*/ 4914406 w 6980712"/>
              <a:gd name="connsiteY2" fmla="*/ 807523 h 1686297"/>
              <a:gd name="connsiteX3" fmla="*/ 6030686 w 6980712"/>
              <a:gd name="connsiteY3" fmla="*/ 1508167 h 1686297"/>
              <a:gd name="connsiteX4" fmla="*/ 6980712 w 6980712"/>
              <a:gd name="connsiteY4" fmla="*/ 1686297 h 168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712" h="1686297">
                <a:moveTo>
                  <a:pt x="294904" y="0"/>
                </a:moveTo>
                <a:cubicBezTo>
                  <a:pt x="147452" y="330530"/>
                  <a:pt x="0" y="661060"/>
                  <a:pt x="769917" y="795647"/>
                </a:cubicBezTo>
                <a:cubicBezTo>
                  <a:pt x="1539834" y="930234"/>
                  <a:pt x="4037611" y="688770"/>
                  <a:pt x="4914406" y="807523"/>
                </a:cubicBezTo>
                <a:cubicBezTo>
                  <a:pt x="5791201" y="926276"/>
                  <a:pt x="5686302" y="1361705"/>
                  <a:pt x="6030686" y="1508167"/>
                </a:cubicBezTo>
                <a:cubicBezTo>
                  <a:pt x="6375070" y="1654629"/>
                  <a:pt x="6677891" y="1670463"/>
                  <a:pt x="6980712" y="1686297"/>
                </a:cubicBezTo>
              </a:path>
            </a:pathLst>
          </a:custGeom>
          <a:noFill/>
          <a:ln w="76200" cap="flat" cmpd="sng" algn="ctr">
            <a:solidFill>
              <a:srgbClr val="CC6633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/>
          </a:p>
        </p:txBody>
      </p:sp>
      <p:sp>
        <p:nvSpPr>
          <p:cNvPr id="41" name="TextBox 40"/>
          <p:cNvSpPr txBox="1"/>
          <p:nvPr/>
        </p:nvSpPr>
        <p:spPr>
          <a:xfrm>
            <a:off x="1115616" y="5301208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smtClean="0">
                <a:solidFill>
                  <a:srgbClr val="CC6633"/>
                </a:solidFill>
              </a:rPr>
              <a:t>Interact with</a:t>
            </a:r>
          </a:p>
          <a:p>
            <a:r>
              <a:rPr lang="fr-BE" sz="1800" b="1" smtClean="0">
                <a:solidFill>
                  <a:srgbClr val="CC6633"/>
                </a:solidFill>
              </a:rPr>
              <a:t>MyStandards</a:t>
            </a:r>
            <a:endParaRPr lang="en-GB" sz="1800" b="1" smtClean="0">
              <a:solidFill>
                <a:srgbClr val="CC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Overview - MyStandards for SMPG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6912768" cy="1872208"/>
          </a:xfrm>
        </p:spPr>
        <p:txBody>
          <a:bodyPr/>
          <a:lstStyle/>
          <a:p>
            <a:pPr algn="ctr">
              <a:buNone/>
            </a:pPr>
            <a:r>
              <a:rPr lang="fr-BE" sz="2800" dirty="0" smtClean="0">
                <a:solidFill>
                  <a:srgbClr val="CC6633"/>
                </a:solidFill>
              </a:rPr>
              <a:t>SWIFT has </a:t>
            </a:r>
            <a:r>
              <a:rPr lang="fr-BE" sz="2800" dirty="0" err="1" smtClean="0">
                <a:solidFill>
                  <a:srgbClr val="CC6633"/>
                </a:solidFill>
              </a:rPr>
              <a:t>committed</a:t>
            </a:r>
            <a:r>
              <a:rPr lang="fr-BE" sz="2800" dirty="0" smtClean="0">
                <a:solidFill>
                  <a:srgbClr val="CC6633"/>
                </a:solidFill>
              </a:rPr>
              <a:t> to </a:t>
            </a:r>
            <a:r>
              <a:rPr lang="fr-BE" sz="2800" dirty="0" err="1" smtClean="0">
                <a:solidFill>
                  <a:srgbClr val="CC6633"/>
                </a:solidFill>
              </a:rPr>
              <a:t>provide</a:t>
            </a:r>
            <a:r>
              <a:rPr lang="fr-BE" sz="2800" dirty="0" smtClean="0">
                <a:solidFill>
                  <a:srgbClr val="CC6633"/>
                </a:solidFill>
              </a:rPr>
              <a:t> MyStandards </a:t>
            </a:r>
            <a:r>
              <a:rPr lang="fr-BE" sz="2800" dirty="0" err="1" smtClean="0">
                <a:solidFill>
                  <a:srgbClr val="CC6633"/>
                </a:solidFill>
              </a:rPr>
              <a:t>access</a:t>
            </a:r>
            <a:r>
              <a:rPr lang="fr-BE" sz="2800" dirty="0" smtClean="0">
                <a:solidFill>
                  <a:srgbClr val="CC6633"/>
                </a:solidFill>
              </a:rPr>
              <a:t> to SMPG for free as of General </a:t>
            </a:r>
            <a:r>
              <a:rPr lang="fr-BE" sz="2800" dirty="0" err="1" smtClean="0">
                <a:solidFill>
                  <a:srgbClr val="CC6633"/>
                </a:solidFill>
              </a:rPr>
              <a:t>Availlability</a:t>
            </a:r>
            <a:r>
              <a:rPr lang="fr-BE" sz="2800" dirty="0" smtClean="0">
                <a:solidFill>
                  <a:srgbClr val="CC6633"/>
                </a:solidFill>
              </a:rPr>
              <a:t> of version 1</a:t>
            </a:r>
          </a:p>
          <a:p>
            <a:pPr algn="ctr">
              <a:buNone/>
            </a:pPr>
            <a:r>
              <a:rPr lang="fr-BE" sz="2800" dirty="0" smtClean="0">
                <a:solidFill>
                  <a:srgbClr val="CC6633"/>
                </a:solidFill>
              </a:rPr>
              <a:t>(i.e., May 2, 2012)</a:t>
            </a:r>
            <a:endParaRPr lang="en-GB" sz="2800" dirty="0">
              <a:solidFill>
                <a:srgbClr val="CC66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851920" y="376408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27C34"/>
                </a:solidFill>
              </a:rPr>
              <a:t>May 2012</a:t>
            </a:r>
            <a:endParaRPr lang="en-GB" sz="1800" dirty="0">
              <a:solidFill>
                <a:srgbClr val="827C34"/>
              </a:solidFill>
            </a:endParaRPr>
          </a:p>
        </p:txBody>
      </p:sp>
      <p:sp>
        <p:nvSpPr>
          <p:cNvPr id="8" name="Striped Right Arrow 7"/>
          <p:cNvSpPr/>
          <p:nvPr/>
        </p:nvSpPr>
        <p:spPr bwMode="auto">
          <a:xfrm>
            <a:off x="734356" y="4077072"/>
            <a:ext cx="7896055" cy="864096"/>
          </a:xfrm>
          <a:prstGeom prst="stripedRightArrow">
            <a:avLst/>
          </a:prstGeom>
          <a:gradFill flip="none" rotWithShape="1">
            <a:gsLst>
              <a:gs pos="0">
                <a:srgbClr val="AEAD0D"/>
              </a:gs>
              <a:gs pos="50000">
                <a:srgbClr val="766A6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39526" y="4102676"/>
            <a:ext cx="98474" cy="689317"/>
          </a:xfrm>
          <a:prstGeom prst="rect">
            <a:avLst/>
          </a:prstGeom>
          <a:solidFill>
            <a:srgbClr val="AEAD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1062" y="4330091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P  i  l  o  t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9592" y="4334210"/>
            <a:ext cx="330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G e n e r a l  A v a i l a b i l i t y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44001" y="533400"/>
            <a:ext cx="7620000" cy="1143000"/>
          </a:xfrm>
        </p:spPr>
        <p:txBody>
          <a:bodyPr/>
          <a:lstStyle/>
          <a:p>
            <a:r>
              <a:rPr lang="en-US" smtClean="0"/>
              <a:t>Overview – </a:t>
            </a:r>
            <a:r>
              <a:rPr lang="en-US" u="sng" smtClean="0">
                <a:solidFill>
                  <a:srgbClr val="B5A300"/>
                </a:solidFill>
              </a:rPr>
              <a:t>www.smpg.info</a:t>
            </a:r>
            <a:r>
              <a:rPr lang="en-US" smtClean="0"/>
              <a:t> &amp; MyStandards</a:t>
            </a:r>
            <a:endParaRPr lang="en-US" sz="2800" i="1" dirty="0">
              <a:solidFill>
                <a:srgbClr val="8E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899592" y="2636912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solidFill>
                  <a:srgbClr val="CC6633"/>
                </a:solidFill>
              </a:rPr>
              <a:t>How </a:t>
            </a:r>
            <a:r>
              <a:rPr lang="fr-BE" sz="4000" dirty="0" err="1" smtClean="0">
                <a:solidFill>
                  <a:srgbClr val="CC6633"/>
                </a:solidFill>
              </a:rPr>
              <a:t>will</a:t>
            </a:r>
            <a:r>
              <a:rPr lang="fr-BE" sz="4000" dirty="0" smtClean="0">
                <a:solidFill>
                  <a:srgbClr val="CC6633"/>
                </a:solidFill>
              </a:rPr>
              <a:t> </a:t>
            </a:r>
            <a:r>
              <a:rPr lang="fr-BE" sz="4000" dirty="0" smtClean="0">
                <a:solidFill>
                  <a:srgbClr val="CC6633"/>
                </a:solidFill>
                <a:hlinkClick r:id="rId3"/>
              </a:rPr>
              <a:t>www.smpg.info</a:t>
            </a:r>
            <a:r>
              <a:rPr lang="fr-BE" sz="4000" dirty="0" smtClean="0">
                <a:solidFill>
                  <a:srgbClr val="CC6633"/>
                </a:solidFill>
              </a:rPr>
              <a:t> and MyStandards </a:t>
            </a:r>
            <a:r>
              <a:rPr lang="fr-BE" sz="4000" dirty="0" err="1" smtClean="0">
                <a:solidFill>
                  <a:srgbClr val="CC6633"/>
                </a:solidFill>
              </a:rPr>
              <a:t>Coexist</a:t>
            </a:r>
            <a:r>
              <a:rPr lang="fr-BE" sz="4000" dirty="0" smtClean="0">
                <a:solidFill>
                  <a:srgbClr val="CC6633"/>
                </a:solidFill>
              </a:rPr>
              <a:t> ?</a:t>
            </a:r>
            <a:endParaRPr lang="en-GB" sz="4000" dirty="0">
              <a:solidFill>
                <a:srgbClr val="CC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44001" y="533400"/>
            <a:ext cx="7620000" cy="1143000"/>
          </a:xfrm>
        </p:spPr>
        <p:txBody>
          <a:bodyPr/>
          <a:lstStyle/>
          <a:p>
            <a:r>
              <a:rPr lang="en-US" smtClean="0"/>
              <a:t>Overview – </a:t>
            </a:r>
            <a:r>
              <a:rPr lang="en-US" u="sng" smtClean="0">
                <a:solidFill>
                  <a:srgbClr val="B5A300"/>
                </a:solidFill>
              </a:rPr>
              <a:t>www.smpg.info</a:t>
            </a:r>
            <a:r>
              <a:rPr lang="en-US" smtClean="0"/>
              <a:t> &amp; MyStandards</a:t>
            </a:r>
            <a:endParaRPr lang="en-US" sz="2800" i="1" dirty="0">
              <a:solidFill>
                <a:srgbClr val="8E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1" name="Oval 20"/>
          <p:cNvSpPr/>
          <p:nvPr/>
        </p:nvSpPr>
        <p:spPr bwMode="auto">
          <a:xfrm>
            <a:off x="683884" y="1988840"/>
            <a:ext cx="2844434" cy="2820463"/>
          </a:xfrm>
          <a:prstGeom prst="ellipse">
            <a:avLst/>
          </a:prstGeom>
          <a:solidFill>
            <a:srgbClr val="C0C0C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Arial" charset="0"/>
              </a:rPr>
              <a:t>Governance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251520" y="4979897"/>
            <a:ext cx="3888432" cy="929944"/>
            <a:chOff x="4703686" y="4535818"/>
            <a:chExt cx="4176464" cy="9299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703686" y="4535818"/>
              <a:ext cx="4176464" cy="929944"/>
            </a:xfrm>
            <a:prstGeom prst="rect">
              <a:avLst/>
            </a:prstGeom>
            <a:noFill/>
            <a:ln w="28575" cap="flat" cmpd="sng" algn="ctr">
              <a:solidFill>
                <a:srgbClr val="C0C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4781028" y="4569097"/>
              <a:ext cx="4027114" cy="883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kern="0" dirty="0">
                  <a:solidFill>
                    <a:srgbClr val="000000"/>
                  </a:solidFill>
                  <a:latin typeface="+mn-lt"/>
                </a:rPr>
                <a:t>m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anagement</a:t>
              </a:r>
              <a:r>
                <a:rPr kumimoji="0" lang="en-US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 of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 SMPG activities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4572000" y="1988840"/>
            <a:ext cx="4176464" cy="3921001"/>
            <a:chOff x="263611" y="1544761"/>
            <a:chExt cx="4176464" cy="3921001"/>
          </a:xfrm>
        </p:grpSpPr>
        <p:sp>
          <p:nvSpPr>
            <p:cNvPr id="26" name="Oval 25"/>
            <p:cNvSpPr/>
            <p:nvPr/>
          </p:nvSpPr>
          <p:spPr bwMode="auto">
            <a:xfrm>
              <a:off x="941612" y="1544761"/>
              <a:ext cx="2820463" cy="2820463"/>
            </a:xfrm>
            <a:prstGeom prst="ellipse">
              <a:avLst/>
            </a:prstGeom>
            <a:solidFill>
              <a:srgbClr val="693695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solidFill>
                    <a:schemeClr val="bg1"/>
                  </a:solidFill>
                  <a:latin typeface="Arial" charset="0"/>
                </a:rPr>
                <a:t>Publishing</a:t>
              </a:r>
            </a:p>
          </p:txBody>
        </p:sp>
        <p:grpSp>
          <p:nvGrpSpPr>
            <p:cNvPr id="5" name="Group 26"/>
            <p:cNvGrpSpPr/>
            <p:nvPr/>
          </p:nvGrpSpPr>
          <p:grpSpPr>
            <a:xfrm>
              <a:off x="263611" y="4535818"/>
              <a:ext cx="4176464" cy="929944"/>
              <a:chOff x="263611" y="4535818"/>
              <a:chExt cx="4176464" cy="929944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263611" y="4535818"/>
                <a:ext cx="4176464" cy="929944"/>
              </a:xfrm>
              <a:prstGeom prst="rect">
                <a:avLst/>
              </a:prstGeom>
              <a:noFill/>
              <a:ln w="28575" cap="flat" cmpd="sng" algn="ctr">
                <a:solidFill>
                  <a:srgbClr val="69369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Content Placeholder 2"/>
              <p:cNvSpPr txBox="1">
                <a:spLocks/>
              </p:cNvSpPr>
              <p:nvPr/>
            </p:nvSpPr>
            <p:spPr bwMode="auto">
              <a:xfrm>
                <a:off x="335379" y="4561756"/>
                <a:ext cx="4104696" cy="883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making </a:t>
                </a:r>
                <a:r>
                  <a:rPr lang="en-US" kern="0" dirty="0">
                    <a:solidFill>
                      <a:srgbClr val="000000"/>
                    </a:solidFill>
                    <a:latin typeface="+mn-lt"/>
                  </a:rPr>
                  <a:t>m</a:t>
                </a:r>
                <a:r>
                  <a:rPr kumimoji="0" lang="en-US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arket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practices available</a:t>
                </a:r>
                <a:r>
                  <a:rPr kumimoji="0" lang="en-US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to the industry</a:t>
                </a:r>
                <a:endPara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 bwMode="auto">
          <a:xfrm>
            <a:off x="4427984" y="1412776"/>
            <a:ext cx="4464496" cy="4608512"/>
          </a:xfrm>
          <a:prstGeom prst="rect">
            <a:avLst/>
          </a:prstGeom>
          <a:noFill/>
          <a:ln w="50800" cap="flat" cmpd="sng" algn="ctr">
            <a:solidFill>
              <a:srgbClr val="00ACD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504" y="1412776"/>
            <a:ext cx="4176464" cy="4608512"/>
          </a:xfrm>
          <a:prstGeom prst="rect">
            <a:avLst/>
          </a:prstGeom>
          <a:noFill/>
          <a:ln w="50800" cap="flat" cmpd="sng" algn="ctr">
            <a:solidFill>
              <a:srgbClr val="B5A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1520" y="1483114"/>
            <a:ext cx="8496259" cy="1186372"/>
            <a:chOff x="251520" y="1483114"/>
            <a:chExt cx="8496259" cy="1186372"/>
          </a:xfrm>
        </p:grpSpPr>
        <p:pic>
          <p:nvPicPr>
            <p:cNvPr id="2050" name="Picture 2" descr="C:\No_Backup\54.My_Standards\docs\Collateral\MyStandards_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1407" y="1483114"/>
              <a:ext cx="1186372" cy="118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251520" y="1556792"/>
              <a:ext cx="1736437" cy="369332"/>
            </a:xfrm>
            <a:prstGeom prst="rect">
              <a:avLst/>
            </a:prstGeom>
            <a:noFill/>
            <a:ln>
              <a:solidFill>
                <a:srgbClr val="B5A3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BE" sz="1800" smtClean="0">
                  <a:solidFill>
                    <a:srgbClr val="B5A300"/>
                  </a:solidFill>
                </a:rPr>
                <a:t>www.smpg.info</a:t>
              </a:r>
              <a:endParaRPr lang="en-GB" sz="1800">
                <a:solidFill>
                  <a:srgbClr val="B5A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33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</a:t>
            </a:r>
            <a:r>
              <a:rPr lang="en-US" u="sng" smtClean="0">
                <a:solidFill>
                  <a:srgbClr val="B5A300"/>
                </a:solidFill>
              </a:rPr>
              <a:t>www.smpg.info</a:t>
            </a:r>
            <a:r>
              <a:rPr lang="en-US" smtClean="0"/>
              <a:t> &amp; MyStandards</a:t>
            </a:r>
            <a:endParaRPr lang="en-US" sz="2800" i="1" dirty="0">
              <a:solidFill>
                <a:srgbClr val="8E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899592" y="1700808"/>
            <a:ext cx="7272808" cy="424847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0" indent="-231775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MyStandards v1 will not </a:t>
            </a:r>
            <a:r>
              <a:rPr lang="en-US" kern="0" smtClean="0">
                <a:solidFill>
                  <a:srgbClr val="000000"/>
                </a:solidFill>
              </a:rPr>
              <a:t>replace the “Governance”  </a:t>
            </a:r>
            <a:r>
              <a:rPr lang="en-US" kern="0" dirty="0" smtClean="0">
                <a:solidFill>
                  <a:srgbClr val="000000"/>
                </a:solidFill>
              </a:rPr>
              <a:t>functionality initially</a:t>
            </a:r>
            <a:endParaRPr lang="en-US" kern="0" dirty="0" smtClean="0">
              <a:solidFill>
                <a:srgbClr val="000000"/>
              </a:solidFill>
              <a:hlinkClick r:id="rId3"/>
            </a:endParaRPr>
          </a:p>
          <a:p>
            <a:pPr marL="231775" lvl="0" indent="-231775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smtClean="0">
                <a:solidFill>
                  <a:srgbClr val="000000"/>
                </a:solidFill>
                <a:hlinkClick r:id="rId3"/>
              </a:rPr>
              <a:t>www.smpg.info</a:t>
            </a:r>
            <a:r>
              <a:rPr lang="en-US" kern="0" smtClean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</a:rPr>
              <a:t>will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remain the SMPG governance portal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kern="0" dirty="0">
                <a:solidFill>
                  <a:srgbClr val="000000"/>
                </a:solidFill>
              </a:rPr>
              <a:t>c</a:t>
            </a:r>
            <a:r>
              <a:rPr lang="en-US" kern="0" dirty="0" smtClean="0">
                <a:solidFill>
                  <a:srgbClr val="000000"/>
                </a:solidFill>
              </a:rPr>
              <a:t>ontinue </a:t>
            </a:r>
            <a:r>
              <a:rPr lang="en-US" kern="0" dirty="0">
                <a:solidFill>
                  <a:srgbClr val="000000"/>
                </a:solidFill>
              </a:rPr>
              <a:t>to be the main </a:t>
            </a:r>
            <a:r>
              <a:rPr lang="en-US" kern="0">
                <a:solidFill>
                  <a:srgbClr val="000000"/>
                </a:solidFill>
              </a:rPr>
              <a:t>entry </a:t>
            </a:r>
            <a:r>
              <a:rPr lang="en-US" kern="0" smtClean="0">
                <a:solidFill>
                  <a:srgbClr val="000000"/>
                </a:solidFill>
              </a:rPr>
              <a:t>point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smtClean="0">
                <a:solidFill>
                  <a:srgbClr val="000000"/>
                </a:solidFill>
              </a:rPr>
              <a:t>Gradual Adoption - Each WG to decide the speed at which they will adopt MyStandards</a:t>
            </a:r>
            <a:endParaRPr 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44299</TotalTime>
  <Words>1403</Words>
  <Application>Microsoft Office PowerPoint</Application>
  <PresentationFormat>On-screen Show (4:3)</PresentationFormat>
  <Paragraphs>331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SWIFT_PPT_Template_20080902</vt:lpstr>
      <vt:lpstr>Default Design</vt:lpstr>
      <vt:lpstr>MyStandards and SMPG</vt:lpstr>
      <vt:lpstr>Agenda</vt:lpstr>
      <vt:lpstr>Overview - MyStandards in a Nutshell (1)</vt:lpstr>
      <vt:lpstr>Overview – MyStandards in a Nutshell (2)</vt:lpstr>
      <vt:lpstr>Overview - MyStandards in a Nutshell (3)</vt:lpstr>
      <vt:lpstr>Overview - MyStandards for SMPG</vt:lpstr>
      <vt:lpstr>Overview – www.smpg.info &amp; MyStandards</vt:lpstr>
      <vt:lpstr>Overview – www.smpg.info &amp; MyStandards</vt:lpstr>
      <vt:lpstr>Overview - www.smpg.info &amp; MyStandards</vt:lpstr>
      <vt:lpstr>MyStandards and SMPG</vt:lpstr>
      <vt:lpstr>MyStandards SMPG Basics</vt:lpstr>
      <vt:lpstr>MyStandards SMPG Basics</vt:lpstr>
      <vt:lpstr>MyStandards SMPG Basics</vt:lpstr>
      <vt:lpstr>MyStandards SMPG Basics</vt:lpstr>
      <vt:lpstr>Different Kinds of users of MyStandards</vt:lpstr>
      <vt:lpstr>MyStandards – the components</vt:lpstr>
      <vt:lpstr>Market practice</vt:lpstr>
      <vt:lpstr>MyStandards – Usage Guideline Editor</vt:lpstr>
      <vt:lpstr>MyStandards Demonstration - Structure</vt:lpstr>
      <vt:lpstr>PowerPoint Presentation</vt:lpstr>
      <vt:lpstr>MyStandards – demonstration summary</vt:lpstr>
      <vt:lpstr>MyStandards – demonstration summary</vt:lpstr>
      <vt:lpstr>Market Practice review &amp; commenting </vt:lpstr>
      <vt:lpstr>MyStandards – demonstration summary</vt:lpstr>
      <vt:lpstr>Usage Guideline Editor</vt:lpstr>
      <vt:lpstr>MyStandards – what’s in it for us?</vt:lpstr>
      <vt:lpstr>MyStandards – Next steps</vt:lpstr>
      <vt:lpstr>PowerPoint Presentation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623</cp:revision>
  <cp:lastPrinted>2012-04-19T12:34:06Z</cp:lastPrinted>
  <dcterms:created xsi:type="dcterms:W3CDTF">2010-08-25T06:24:33Z</dcterms:created>
  <dcterms:modified xsi:type="dcterms:W3CDTF">2012-04-20T07:30:57Z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