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31"/>
  </p:notesMasterIdLst>
  <p:handoutMasterIdLst>
    <p:handoutMasterId r:id="rId32"/>
  </p:handoutMasterIdLst>
  <p:sldIdLst>
    <p:sldId id="426" r:id="rId6"/>
    <p:sldId id="422" r:id="rId7"/>
    <p:sldId id="427" r:id="rId8"/>
    <p:sldId id="429" r:id="rId9"/>
    <p:sldId id="428" r:id="rId10"/>
    <p:sldId id="430" r:id="rId11"/>
    <p:sldId id="433" r:id="rId12"/>
    <p:sldId id="446" r:id="rId13"/>
    <p:sldId id="432" r:id="rId14"/>
    <p:sldId id="438" r:id="rId15"/>
    <p:sldId id="435" r:id="rId16"/>
    <p:sldId id="448" r:id="rId17"/>
    <p:sldId id="451" r:id="rId18"/>
    <p:sldId id="452" r:id="rId19"/>
    <p:sldId id="453" r:id="rId20"/>
    <p:sldId id="440" r:id="rId21"/>
    <p:sldId id="457" r:id="rId22"/>
    <p:sldId id="444" r:id="rId23"/>
    <p:sldId id="445" r:id="rId24"/>
    <p:sldId id="443" r:id="rId25"/>
    <p:sldId id="458" r:id="rId26"/>
    <p:sldId id="461" r:id="rId27"/>
    <p:sldId id="459" r:id="rId28"/>
    <p:sldId id="460" r:id="rId29"/>
    <p:sldId id="434" r:id="rId30"/>
  </p:sldIdLst>
  <p:sldSz cx="9144000" cy="6858000" type="screen4x3"/>
  <p:notesSz cx="6797675" cy="9928225"/>
  <p:custDataLst>
    <p:tags r:id="rId33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33CC"/>
    <a:srgbClr val="00FFFF"/>
    <a:srgbClr val="CDFFFF"/>
    <a:srgbClr val="FFFF99"/>
    <a:srgbClr val="E4E6CC"/>
    <a:srgbClr val="CC6633"/>
    <a:srgbClr val="8E0000"/>
    <a:srgbClr val="00ACD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6683" autoAdjust="0"/>
  </p:normalViewPr>
  <p:slideViewPr>
    <p:cSldViewPr snapToGrid="0">
      <p:cViewPr>
        <p:scale>
          <a:sx n="110" d="100"/>
          <a:sy n="110" d="100"/>
        </p:scale>
        <p:origin x="-16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91092"/>
            <a:ext cx="855980" cy="937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909"/>
            <a:ext cx="498538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4" y="9431815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67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0516-41AD-4022-A625-75D12DFB297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67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New items</a:t>
            </a:r>
            <a:r>
              <a:rPr lang="en-US" smtClean="0"/>
              <a:t>: new GUI, </a:t>
            </a:r>
            <a:r>
              <a:rPr lang="en-US" dirty="0" smtClean="0"/>
              <a:t>sharing &amp; communities, base message comparison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MyStandards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19275" y="5237658"/>
            <a:ext cx="649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SMPG IF, Copenhagen, 22 – 25 October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28675"/>
            <a:ext cx="6762750" cy="48577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Create a community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28850" y="1438275"/>
            <a:ext cx="2566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SMPG IF- NMPG COMMUNE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1" y="1743075"/>
            <a:ext cx="40576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rgbClr val="0070C0"/>
                </a:solidFill>
              </a:rPr>
              <a:t>This community is for sharing SMPG IF collections with NMPG funds groups</a:t>
            </a:r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5850" y="4029075"/>
            <a:ext cx="3743325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Select from groups on the left and add to the box on the right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5476875" y="1590675"/>
            <a:ext cx="6096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5543550" y="1933575"/>
            <a:ext cx="64008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829300" y="1428750"/>
            <a:ext cx="283845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Give the community a name and description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2533650" y="2305050"/>
            <a:ext cx="64008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52750" y="2209800"/>
            <a:ext cx="571500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Select whether the </a:t>
            </a:r>
            <a:r>
              <a:rPr lang="en-US" sz="2000" b="1" dirty="0" smtClean="0">
                <a:solidFill>
                  <a:srgbClr val="FF0000"/>
                </a:solidFill>
              </a:rPr>
              <a:t>community</a:t>
            </a:r>
            <a:r>
              <a:rPr lang="en-US" sz="2000" dirty="0" smtClean="0">
                <a:solidFill>
                  <a:srgbClr val="FF0000"/>
                </a:solidFill>
              </a:rPr>
              <a:t> is to open (visible but not viewable) to the outside world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2924175" y="3619500"/>
            <a:ext cx="1076325" cy="2000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029075" y="3533775"/>
            <a:ext cx="609600" cy="56197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4657725" y="3829050"/>
            <a:ext cx="2743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1847850" y="5467350"/>
            <a:ext cx="64008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076451" y="5334000"/>
            <a:ext cx="80010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Add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3390900"/>
            <a:ext cx="17335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2. Share a collection with </a:t>
            </a:r>
            <a:r>
              <a:rPr lang="en-US" dirty="0"/>
              <a:t>this community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8001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</a:t>
            </a:r>
            <a:r>
              <a:rPr lang="en-US" dirty="0" smtClean="0"/>
              <a:t>a publisher role </a:t>
            </a:r>
            <a:r>
              <a:rPr lang="en-US" dirty="0" smtClean="0"/>
              <a:t>of </a:t>
            </a:r>
            <a:r>
              <a:rPr lang="en-US" dirty="0" smtClean="0"/>
              <a:t>SMPG IF </a:t>
            </a:r>
            <a:r>
              <a:rPr lang="en-US" dirty="0" smtClean="0"/>
              <a:t>may share an </a:t>
            </a:r>
            <a:r>
              <a:rPr lang="en-US" dirty="0"/>
              <a:t>SMPG IF </a:t>
            </a:r>
            <a:r>
              <a:rPr lang="en-US" dirty="0" smtClean="0"/>
              <a:t>collection with </a:t>
            </a:r>
            <a:r>
              <a:rPr lang="en-US" dirty="0" smtClean="0"/>
              <a:t>the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0070C0"/>
                </a:solidFill>
              </a:rPr>
              <a:t>Funds SMPG-NMPG’ </a:t>
            </a:r>
            <a:r>
              <a:rPr lang="en-US" dirty="0" smtClean="0">
                <a:solidFill>
                  <a:srgbClr val="0070C0"/>
                </a:solidFill>
              </a:rPr>
              <a:t>commune</a:t>
            </a:r>
            <a:r>
              <a:rPr lang="en-US" dirty="0" smtClean="0"/>
              <a:t>’: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" y="173355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within ‘SMPG IF’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0" y="210502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CC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6600CC"/>
                </a:solidFill>
              </a:rPr>
              <a:t>MyGroup </a:t>
            </a:r>
            <a:r>
              <a:rPr lang="en-US" dirty="0" smtClean="0">
                <a:solidFill>
                  <a:srgbClr val="6600CC"/>
                </a:solidFill>
                <a:sym typeface="Wingdings" panose="05000000000000000000" pitchFamily="2" charset="2"/>
              </a:rPr>
              <a:t> Publishing</a:t>
            </a:r>
            <a:endParaRPr lang="en-GB" dirty="0">
              <a:solidFill>
                <a:srgbClr val="66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0" y="280035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6600CC"/>
                </a:solidFill>
              </a:rPr>
              <a:t>Usage </a:t>
            </a:r>
            <a:r>
              <a:rPr lang="en-US" dirty="0">
                <a:solidFill>
                  <a:srgbClr val="6600CC"/>
                </a:solidFill>
              </a:rPr>
              <a:t>Guidelines </a:t>
            </a:r>
            <a:r>
              <a:rPr lang="en-US" dirty="0" smtClean="0">
                <a:solidFill>
                  <a:srgbClr val="6600CC"/>
                </a:solidFill>
              </a:rPr>
              <a:t>TAB</a:t>
            </a:r>
            <a:r>
              <a:rPr lang="en-US" dirty="0" smtClean="0"/>
              <a:t>: </a:t>
            </a:r>
            <a:endParaRPr lang="en-US" dirty="0" smtClean="0"/>
          </a:p>
          <a:p>
            <a:pPr marL="342900" indent="-342900">
              <a:buFont typeface="Wingdings"/>
              <a:buChar char="à"/>
            </a:pPr>
            <a:r>
              <a:rPr lang="en-US" dirty="0" smtClean="0"/>
              <a:t>select </a:t>
            </a:r>
            <a:r>
              <a:rPr lang="en-US" dirty="0" smtClean="0"/>
              <a:t>the collection you want to </a:t>
            </a:r>
            <a:r>
              <a:rPr lang="en-US" dirty="0" smtClean="0"/>
              <a:t>share</a:t>
            </a:r>
            <a:r>
              <a:rPr lang="en-US" dirty="0"/>
              <a:t>: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19538"/>
            <a:ext cx="73914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28650" y="541972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then on the next screen,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0070C0"/>
                </a:solidFill>
              </a:rPr>
              <a:t>Funds </a:t>
            </a:r>
            <a:r>
              <a:rPr lang="en-US" dirty="0">
                <a:solidFill>
                  <a:srgbClr val="0070C0"/>
                </a:solidFill>
              </a:rPr>
              <a:t>SMPG-NMPG’ </a:t>
            </a:r>
            <a:r>
              <a:rPr lang="en-US" dirty="0" smtClean="0">
                <a:solidFill>
                  <a:srgbClr val="0070C0"/>
                </a:solidFill>
              </a:rPr>
              <a:t>commune’ </a:t>
            </a:r>
            <a:r>
              <a:rPr lang="en-US" dirty="0" smtClean="0"/>
              <a:t>can </a:t>
            </a:r>
            <a:r>
              <a:rPr lang="en-US" dirty="0" smtClean="0"/>
              <a:t>be selected.</a:t>
            </a:r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852613"/>
            <a:ext cx="4591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Share </a:t>
            </a:r>
            <a:r>
              <a:rPr lang="en-US" dirty="0"/>
              <a:t>a collection with this community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200150"/>
            <a:ext cx="64674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48225" y="3657600"/>
            <a:ext cx="4029075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Select from </a:t>
            </a:r>
            <a:r>
              <a:rPr lang="en-US" sz="2000" dirty="0" smtClean="0">
                <a:solidFill>
                  <a:srgbClr val="FF0000"/>
                </a:solidFill>
              </a:rPr>
              <a:t>community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on the left and add to the box on the right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2876550" y="3381375"/>
            <a:ext cx="1076325" cy="2000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3981450" y="3295650"/>
            <a:ext cx="609600" cy="56197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610100" y="3590925"/>
            <a:ext cx="2743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714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- summary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Oval 4"/>
          <p:cNvSpPr/>
          <p:nvPr/>
        </p:nvSpPr>
        <p:spPr bwMode="auto">
          <a:xfrm>
            <a:off x="438150" y="1181100"/>
            <a:ext cx="2952750" cy="1095375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SMPG IF collection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1" y="1162050"/>
            <a:ext cx="51911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wanted to share an SMPG IF collection with NMPG IF LU Almus. 1. An SMPG IF publisher created a community that includes NMPG LU IF Almus, called </a:t>
            </a:r>
            <a:r>
              <a:rPr lang="en-US" dirty="0" smtClean="0">
                <a:solidFill>
                  <a:srgbClr val="0070C0"/>
                </a:solidFill>
              </a:rPr>
              <a:t>SMPG </a:t>
            </a:r>
            <a:r>
              <a:rPr lang="en-US" dirty="0">
                <a:solidFill>
                  <a:srgbClr val="0070C0"/>
                </a:solidFill>
              </a:rPr>
              <a:t>IF- NMPG </a:t>
            </a:r>
            <a:r>
              <a:rPr lang="en-US" dirty="0" smtClean="0">
                <a:solidFill>
                  <a:srgbClr val="0070C0"/>
                </a:solidFill>
              </a:rPr>
              <a:t>COMMUNE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2. The collection was then designated as shared to </a:t>
            </a:r>
            <a:r>
              <a:rPr lang="en-US" dirty="0">
                <a:solidFill>
                  <a:srgbClr val="0070C0"/>
                </a:solidFill>
              </a:rPr>
              <a:t>SMPG IF- NMPG COMMUNE</a:t>
            </a:r>
            <a:r>
              <a:rPr lang="en-GB" dirty="0">
                <a:solidFill>
                  <a:srgbClr val="0070C0"/>
                </a:solidFill>
              </a:rPr>
              <a:t>.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 bwMode="auto">
          <a:xfrm>
            <a:off x="457200" y="3867150"/>
            <a:ext cx="2952750" cy="1095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NMPG LU IF </a:t>
            </a:r>
            <a:r>
              <a:rPr lang="en-US" dirty="0" smtClean="0"/>
              <a:t>Almus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urved Right Arrow 7"/>
          <p:cNvSpPr/>
          <p:nvPr/>
        </p:nvSpPr>
        <p:spPr bwMode="auto">
          <a:xfrm>
            <a:off x="142875" y="1552574"/>
            <a:ext cx="685800" cy="3019425"/>
          </a:xfrm>
          <a:prstGeom prst="curvedRightArrow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823913"/>
            <a:ext cx="4591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Group 73"/>
          <p:cNvGrpSpPr/>
          <p:nvPr/>
        </p:nvGrpSpPr>
        <p:grpSpPr>
          <a:xfrm>
            <a:off x="2400185" y="1984075"/>
            <a:ext cx="1395439" cy="2078967"/>
            <a:chOff x="2400185" y="1984075"/>
            <a:chExt cx="1395439" cy="2078967"/>
          </a:xfrm>
        </p:grpSpPr>
        <p:cxnSp>
          <p:nvCxnSpPr>
            <p:cNvPr id="71" name="Straight Connector 70"/>
            <p:cNvCxnSpPr>
              <a:endCxn id="40" idx="3"/>
            </p:cNvCxnSpPr>
            <p:nvPr/>
          </p:nvCxnSpPr>
          <p:spPr bwMode="auto">
            <a:xfrm>
              <a:off x="2743200" y="1984075"/>
              <a:ext cx="354705" cy="582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>
              <a:off x="2613804" y="3094007"/>
              <a:ext cx="540588" cy="9690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9" name="Group 68"/>
            <p:cNvGrpSpPr/>
            <p:nvPr/>
          </p:nvGrpSpPr>
          <p:grpSpPr>
            <a:xfrm>
              <a:off x="2400185" y="2526083"/>
              <a:ext cx="1395439" cy="700644"/>
              <a:chOff x="3806289" y="5165766"/>
              <a:chExt cx="1395439" cy="700644"/>
            </a:xfrm>
          </p:grpSpPr>
          <p:sp>
            <p:nvSpPr>
              <p:cNvPr id="40" name="Cloud 39"/>
              <p:cNvSpPr/>
              <p:nvPr/>
            </p:nvSpPr>
            <p:spPr bwMode="auto">
              <a:xfrm>
                <a:off x="3806289" y="5165766"/>
                <a:ext cx="1395439" cy="700644"/>
              </a:xfrm>
              <a:prstGeom prst="cloud">
                <a:avLst/>
              </a:prstGeom>
              <a:solidFill>
                <a:srgbClr val="CDFFFF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314624" y="5333897"/>
                <a:ext cx="7938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COMMUNE</a:t>
                </a:r>
                <a:endParaRPr lang="en-GB" sz="10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3972348" y="5323004"/>
                <a:ext cx="404729" cy="418183"/>
                <a:chOff x="6793064" y="5536759"/>
                <a:chExt cx="404729" cy="418183"/>
              </a:xfrm>
            </p:grpSpPr>
            <p:cxnSp>
              <p:nvCxnSpPr>
                <p:cNvPr id="61" name="Straight Connector 60"/>
                <p:cNvCxnSpPr>
                  <a:endCxn id="55" idx="4"/>
                </p:cNvCxnSpPr>
                <p:nvPr/>
              </p:nvCxnSpPr>
              <p:spPr bwMode="auto">
                <a:xfrm>
                  <a:off x="6856727" y="5613948"/>
                  <a:ext cx="79478" cy="34099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/>
                <p:cNvCxnSpPr>
                  <a:stCxn id="56" idx="1"/>
                  <a:endCxn id="54" idx="6"/>
                </p:cNvCxnSpPr>
                <p:nvPr/>
              </p:nvCxnSpPr>
              <p:spPr bwMode="auto">
                <a:xfrm>
                  <a:off x="6815188" y="5556554"/>
                  <a:ext cx="382605" cy="1368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4" name="Oval 53"/>
                <p:cNvSpPr/>
                <p:nvPr/>
              </p:nvSpPr>
              <p:spPr bwMode="auto">
                <a:xfrm>
                  <a:off x="7046718" y="5625806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6860667" y="5819770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>
                  <a:off x="6793064" y="5536759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341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 smtClean="0"/>
              <a:t>Study 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57475" y="5629096"/>
            <a:ext cx="641985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Charles</a:t>
            </a:r>
            <a:r>
              <a:rPr lang="en-US" sz="1800" i="1" dirty="0" smtClean="0"/>
              <a:t>, from ‘within’ the Findel group, </a:t>
            </a:r>
            <a:r>
              <a:rPr lang="en-US" sz="1800" i="1" dirty="0" smtClean="0"/>
              <a:t>now may </a:t>
            </a:r>
            <a:r>
              <a:rPr lang="en-US" sz="1800" i="1" dirty="0" smtClean="0"/>
              <a:t>compare his Findel usage guideline with the AFAC usage guideline.</a:t>
            </a:r>
            <a:endParaRPr lang="en-GB" sz="1800" i="1" dirty="0"/>
          </a:p>
        </p:txBody>
      </p:sp>
      <p:sp>
        <p:nvSpPr>
          <p:cNvPr id="11" name="Oval 10"/>
          <p:cNvSpPr/>
          <p:nvPr/>
        </p:nvSpPr>
        <p:spPr bwMode="auto">
          <a:xfrm>
            <a:off x="247650" y="1657350"/>
            <a:ext cx="2952750" cy="1095375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AFAC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collection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66700" y="3867150"/>
            <a:ext cx="2952750" cy="1095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Findel  LU IF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 bwMode="auto">
          <a:xfrm>
            <a:off x="142875" y="2028825"/>
            <a:ext cx="685800" cy="2505074"/>
          </a:xfrm>
          <a:prstGeom prst="curvedRightArrow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9" y="1840974"/>
            <a:ext cx="5610224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[1]	An AFAC publisher, from ‘within AFAC’</a:t>
            </a:r>
          </a:p>
          <a:p>
            <a:pPr marL="457200" indent="-457200"/>
            <a:r>
              <a:rPr lang="en-US" dirty="0"/>
              <a:t>	</a:t>
            </a:r>
            <a:r>
              <a:rPr lang="en-US" dirty="0" smtClean="0"/>
              <a:t>creates a community that includes Findel LU IF + NMPG LU IF Almus, called </a:t>
            </a:r>
            <a:r>
              <a:rPr lang="en-US" dirty="0" smtClean="0">
                <a:solidFill>
                  <a:srgbClr val="0070C0"/>
                </a:solidFill>
              </a:rPr>
              <a:t>AFAC FUNDS COMMUNE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/>
            <a:endParaRPr lang="en-GB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en-US" dirty="0" smtClean="0"/>
              <a:t>[2]	The AFAC collection is then designated as shared to </a:t>
            </a:r>
            <a:r>
              <a:rPr lang="en-US" dirty="0">
                <a:solidFill>
                  <a:srgbClr val="0070C0"/>
                </a:solidFill>
              </a:rPr>
              <a:t>AFAC FUNDS COMMUNE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 bwMode="auto">
          <a:xfrm>
            <a:off x="-171450" y="4543425"/>
            <a:ext cx="2952750" cy="1095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NMPG LU IF Almus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2314575"/>
            <a:ext cx="39528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8999" y="19050"/>
            <a:ext cx="5934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Charles (publisher </a:t>
            </a:r>
            <a:r>
              <a:rPr lang="en-US" dirty="0" smtClean="0"/>
              <a:t>Findel </a:t>
            </a:r>
            <a:r>
              <a:rPr lang="en-US" dirty="0" smtClean="0"/>
              <a:t>LU IF) wants to compare </a:t>
            </a:r>
            <a:r>
              <a:rPr lang="en-US" dirty="0" smtClean="0"/>
              <a:t>a Findel MP </a:t>
            </a:r>
            <a:r>
              <a:rPr lang="en-US" dirty="0" smtClean="0"/>
              <a:t>with AFAC</a:t>
            </a:r>
            <a:r>
              <a:rPr lang="en-US" dirty="0" smtClean="0"/>
              <a:t>. He </a:t>
            </a:r>
          </a:p>
          <a:p>
            <a:r>
              <a:rPr lang="en-US" dirty="0" smtClean="0"/>
              <a:t>requests AFAC publisher to share. (CB is member of AFAC but not publisher.)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22551" y="2053083"/>
            <a:ext cx="1395439" cy="3145767"/>
            <a:chOff x="2322551" y="2053083"/>
            <a:chExt cx="1395439" cy="3145767"/>
          </a:xfrm>
        </p:grpSpPr>
        <p:cxnSp>
          <p:nvCxnSpPr>
            <p:cNvPr id="21" name="Straight Connector 20"/>
            <p:cNvCxnSpPr>
              <a:endCxn id="24" idx="3"/>
            </p:cNvCxnSpPr>
            <p:nvPr/>
          </p:nvCxnSpPr>
          <p:spPr bwMode="auto">
            <a:xfrm>
              <a:off x="2665566" y="2053083"/>
              <a:ext cx="354705" cy="582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2536170" y="3163015"/>
              <a:ext cx="540588" cy="9690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3" name="Group 22"/>
            <p:cNvGrpSpPr/>
            <p:nvPr/>
          </p:nvGrpSpPr>
          <p:grpSpPr>
            <a:xfrm>
              <a:off x="2322551" y="2595091"/>
              <a:ext cx="1395439" cy="700644"/>
              <a:chOff x="3806289" y="5165766"/>
              <a:chExt cx="1395439" cy="700644"/>
            </a:xfrm>
          </p:grpSpPr>
          <p:sp>
            <p:nvSpPr>
              <p:cNvPr id="24" name="Cloud 23"/>
              <p:cNvSpPr/>
              <p:nvPr/>
            </p:nvSpPr>
            <p:spPr bwMode="auto">
              <a:xfrm>
                <a:off x="3806289" y="5165766"/>
                <a:ext cx="1395439" cy="700644"/>
              </a:xfrm>
              <a:prstGeom prst="cloud">
                <a:avLst/>
              </a:prstGeom>
              <a:solidFill>
                <a:srgbClr val="CDFFFF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14624" y="5333897"/>
                <a:ext cx="7938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COMMUNE</a:t>
                </a:r>
                <a:endParaRPr lang="en-GB" sz="10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972348" y="5323004"/>
                <a:ext cx="404729" cy="418183"/>
                <a:chOff x="6793064" y="5536759"/>
                <a:chExt cx="404729" cy="418183"/>
              </a:xfrm>
            </p:grpSpPr>
            <p:cxnSp>
              <p:nvCxnSpPr>
                <p:cNvPr id="27" name="Straight Connector 26"/>
                <p:cNvCxnSpPr>
                  <a:endCxn id="30" idx="4"/>
                </p:cNvCxnSpPr>
                <p:nvPr/>
              </p:nvCxnSpPr>
              <p:spPr bwMode="auto">
                <a:xfrm>
                  <a:off x="6856727" y="5613948"/>
                  <a:ext cx="79478" cy="34099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>
                  <a:stCxn id="31" idx="1"/>
                  <a:endCxn id="29" idx="6"/>
                </p:cNvCxnSpPr>
                <p:nvPr/>
              </p:nvCxnSpPr>
              <p:spPr bwMode="auto">
                <a:xfrm>
                  <a:off x="6815188" y="5556554"/>
                  <a:ext cx="382605" cy="1368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9" name="Oval 28"/>
                <p:cNvSpPr/>
                <p:nvPr/>
              </p:nvSpPr>
              <p:spPr bwMode="auto">
                <a:xfrm>
                  <a:off x="7046718" y="5625806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6860667" y="5819770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 bwMode="auto">
                <a:xfrm>
                  <a:off x="6793064" y="5536759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cxnSp>
          <p:nvCxnSpPr>
            <p:cNvPr id="32" name="Straight Connector 31"/>
            <p:cNvCxnSpPr>
              <a:stCxn id="24" idx="1"/>
            </p:cNvCxnSpPr>
            <p:nvPr/>
          </p:nvCxnSpPr>
          <p:spPr bwMode="auto">
            <a:xfrm flipH="1">
              <a:off x="2516042" y="3294989"/>
              <a:ext cx="504229" cy="19038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0359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 smtClean="0"/>
              <a:t>Study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57475" y="5629096"/>
            <a:ext cx="65532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Andrea, </a:t>
            </a:r>
            <a:r>
              <a:rPr lang="en-US" sz="1800" i="1" dirty="0" smtClean="0"/>
              <a:t>from ‘within’ the </a:t>
            </a:r>
            <a:r>
              <a:rPr lang="en-US" sz="1800" i="1" dirty="0" smtClean="0"/>
              <a:t>NMPG IT IF </a:t>
            </a:r>
            <a:r>
              <a:rPr lang="en-US" sz="1800" i="1" dirty="0" smtClean="0"/>
              <a:t>group, </a:t>
            </a:r>
            <a:r>
              <a:rPr lang="en-US" sz="1800" i="1" dirty="0" smtClean="0"/>
              <a:t>now may </a:t>
            </a:r>
            <a:r>
              <a:rPr lang="en-US" sz="1800" i="1" dirty="0" smtClean="0"/>
              <a:t>compare his </a:t>
            </a:r>
            <a:r>
              <a:rPr lang="en-US" sz="1800" i="1" dirty="0" smtClean="0"/>
              <a:t>IT usage </a:t>
            </a:r>
            <a:r>
              <a:rPr lang="en-US" sz="1800" i="1" dirty="0" smtClean="0"/>
              <a:t>guideline with the </a:t>
            </a:r>
            <a:r>
              <a:rPr lang="en-US" sz="1800" i="1" dirty="0" smtClean="0"/>
              <a:t>Findel </a:t>
            </a:r>
            <a:r>
              <a:rPr lang="en-US" sz="1800" i="1" dirty="0" smtClean="0"/>
              <a:t>usage guideline.</a:t>
            </a:r>
            <a:endParaRPr lang="en-GB" sz="1800" i="1" dirty="0"/>
          </a:p>
        </p:txBody>
      </p:sp>
      <p:sp>
        <p:nvSpPr>
          <p:cNvPr id="11" name="Oval 10"/>
          <p:cNvSpPr/>
          <p:nvPr/>
        </p:nvSpPr>
        <p:spPr bwMode="auto">
          <a:xfrm>
            <a:off x="247650" y="1657350"/>
            <a:ext cx="2952750" cy="1095375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Findel LU IF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collection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66700" y="3867150"/>
            <a:ext cx="2952750" cy="1095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NMPG IT IF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 bwMode="auto">
          <a:xfrm>
            <a:off x="142875" y="2028825"/>
            <a:ext cx="685800" cy="2505074"/>
          </a:xfrm>
          <a:prstGeom prst="curvedRightArrow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9" y="1840974"/>
            <a:ext cx="5610224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[1]	A Findel publisher, from ‘within Findel’</a:t>
            </a:r>
          </a:p>
          <a:p>
            <a:pPr marL="457200" indent="-457200"/>
            <a:r>
              <a:rPr lang="en-US" dirty="0"/>
              <a:t>	</a:t>
            </a:r>
            <a:r>
              <a:rPr lang="en-US" dirty="0" smtClean="0"/>
              <a:t>creates a community that includes NMPG IT IF, called </a:t>
            </a:r>
            <a:r>
              <a:rPr lang="en-US" dirty="0" smtClean="0">
                <a:solidFill>
                  <a:srgbClr val="0070C0"/>
                </a:solidFill>
              </a:rPr>
              <a:t>FINDEL FUNDS COMMUNE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/>
            <a:endParaRPr lang="en-GB" dirty="0" smtClean="0">
              <a:solidFill>
                <a:srgbClr val="0070C0"/>
              </a:solidFill>
            </a:endParaRPr>
          </a:p>
          <a:p>
            <a:pPr marL="457200" indent="-457200"/>
            <a:r>
              <a:rPr lang="en-US" dirty="0" smtClean="0"/>
              <a:t>[2]	The Findel collection is then designated as shared to </a:t>
            </a:r>
            <a:r>
              <a:rPr lang="en-US" dirty="0" smtClean="0">
                <a:solidFill>
                  <a:srgbClr val="0070C0"/>
                </a:solidFill>
              </a:rPr>
              <a:t>FINDEL </a:t>
            </a:r>
            <a:r>
              <a:rPr lang="en-US" dirty="0">
                <a:solidFill>
                  <a:srgbClr val="0070C0"/>
                </a:solidFill>
              </a:rPr>
              <a:t>FUNDS COMMUNE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28999" y="19050"/>
            <a:ext cx="5934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Andrea </a:t>
            </a:r>
            <a:r>
              <a:rPr lang="en-US" dirty="0" smtClean="0"/>
              <a:t>(publisher </a:t>
            </a:r>
            <a:r>
              <a:rPr lang="en-US" dirty="0" smtClean="0"/>
              <a:t>NMPG IT IF</a:t>
            </a:r>
            <a:r>
              <a:rPr lang="en-US" dirty="0" smtClean="0"/>
              <a:t>) </a:t>
            </a:r>
            <a:r>
              <a:rPr lang="en-US" dirty="0" smtClean="0"/>
              <a:t>wants to compare </a:t>
            </a:r>
            <a:r>
              <a:rPr lang="en-US" dirty="0" smtClean="0"/>
              <a:t>an IT MP </a:t>
            </a:r>
            <a:r>
              <a:rPr lang="en-US" dirty="0" smtClean="0"/>
              <a:t>with </a:t>
            </a:r>
            <a:r>
              <a:rPr lang="en-US" dirty="0" smtClean="0"/>
              <a:t>Findel. He </a:t>
            </a:r>
          </a:p>
          <a:p>
            <a:r>
              <a:rPr lang="en-US" dirty="0" smtClean="0"/>
              <a:t>requests Findel publisher to share.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333625"/>
            <a:ext cx="400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2400185" y="1984075"/>
            <a:ext cx="1395439" cy="2078967"/>
            <a:chOff x="2400185" y="1984075"/>
            <a:chExt cx="1395439" cy="2078967"/>
          </a:xfrm>
        </p:grpSpPr>
        <p:cxnSp>
          <p:nvCxnSpPr>
            <p:cNvPr id="18" name="Straight Connector 17"/>
            <p:cNvCxnSpPr>
              <a:endCxn id="21" idx="3"/>
            </p:cNvCxnSpPr>
            <p:nvPr/>
          </p:nvCxnSpPr>
          <p:spPr bwMode="auto">
            <a:xfrm>
              <a:off x="2743200" y="1984075"/>
              <a:ext cx="354705" cy="5820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2613804" y="3094007"/>
              <a:ext cx="540588" cy="96903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0" name="Group 19"/>
            <p:cNvGrpSpPr/>
            <p:nvPr/>
          </p:nvGrpSpPr>
          <p:grpSpPr>
            <a:xfrm>
              <a:off x="2400185" y="2526083"/>
              <a:ext cx="1395439" cy="700644"/>
              <a:chOff x="3806289" y="5165766"/>
              <a:chExt cx="1395439" cy="700644"/>
            </a:xfrm>
          </p:grpSpPr>
          <p:sp>
            <p:nvSpPr>
              <p:cNvPr id="21" name="Cloud 20"/>
              <p:cNvSpPr/>
              <p:nvPr/>
            </p:nvSpPr>
            <p:spPr bwMode="auto">
              <a:xfrm>
                <a:off x="3806289" y="5165766"/>
                <a:ext cx="1395439" cy="700644"/>
              </a:xfrm>
              <a:prstGeom prst="cloud">
                <a:avLst/>
              </a:prstGeom>
              <a:solidFill>
                <a:srgbClr val="CDFFFF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14624" y="5333897"/>
                <a:ext cx="79380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COMMUNE</a:t>
                </a:r>
                <a:endParaRPr lang="en-GB" sz="10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3972348" y="5323004"/>
                <a:ext cx="404729" cy="418183"/>
                <a:chOff x="6793064" y="5536759"/>
                <a:chExt cx="404729" cy="418183"/>
              </a:xfrm>
            </p:grpSpPr>
            <p:cxnSp>
              <p:nvCxnSpPr>
                <p:cNvPr id="24" name="Straight Connector 23"/>
                <p:cNvCxnSpPr>
                  <a:endCxn id="27" idx="4"/>
                </p:cNvCxnSpPr>
                <p:nvPr/>
              </p:nvCxnSpPr>
              <p:spPr bwMode="auto">
                <a:xfrm>
                  <a:off x="6856727" y="5613948"/>
                  <a:ext cx="79478" cy="34099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>
                  <a:stCxn id="28" idx="1"/>
                  <a:endCxn id="26" idx="6"/>
                </p:cNvCxnSpPr>
                <p:nvPr/>
              </p:nvCxnSpPr>
              <p:spPr bwMode="auto">
                <a:xfrm>
                  <a:off x="6815188" y="5556554"/>
                  <a:ext cx="382605" cy="13683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6" name="Oval 25"/>
                <p:cNvSpPr/>
                <p:nvPr/>
              </p:nvSpPr>
              <p:spPr bwMode="auto">
                <a:xfrm>
                  <a:off x="7046718" y="5625806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 bwMode="auto">
                <a:xfrm>
                  <a:off x="6860667" y="5819770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6793064" y="5536759"/>
                  <a:ext cx="151075" cy="135172"/>
                </a:xfrm>
                <a:prstGeom prst="ellipse">
                  <a:avLst/>
                </a:prstGeom>
                <a:solidFill>
                  <a:srgbClr val="0033C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8357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what’s inside a community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855281"/>
            <a:ext cx="441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view who is in </a:t>
            </a:r>
            <a:r>
              <a:rPr lang="en-US" b="1" dirty="0" smtClean="0"/>
              <a:t>community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2678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within </a:t>
            </a:r>
            <a:r>
              <a:rPr lang="en-US" dirty="0" smtClean="0"/>
              <a:t>the group in which you have created the community, for example, </a:t>
            </a:r>
            <a:r>
              <a:rPr lang="en-US" dirty="0" smtClean="0"/>
              <a:t>‘SMPG </a:t>
            </a:r>
            <a:r>
              <a:rPr lang="en-US" dirty="0" smtClean="0"/>
              <a:t>IF’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402076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CC"/>
                </a:solidFill>
              </a:rPr>
              <a:t>MyGroup </a:t>
            </a:r>
            <a:r>
              <a:rPr lang="en-US" dirty="0" smtClean="0">
                <a:solidFill>
                  <a:srgbClr val="6600CC"/>
                </a:solidFill>
                <a:sym typeface="Wingdings" panose="05000000000000000000" pitchFamily="2" charset="2"/>
              </a:rPr>
              <a:t> Publishing</a:t>
            </a:r>
            <a:endParaRPr lang="en-GB" dirty="0">
              <a:solidFill>
                <a:srgbClr val="66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3862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CC"/>
                </a:solidFill>
              </a:rPr>
              <a:t>Communities TAB</a:t>
            </a:r>
            <a:r>
              <a:rPr lang="en-US" dirty="0" smtClean="0"/>
              <a:t>: select the community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3562157"/>
            <a:ext cx="6991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305550" y="4800407"/>
            <a:ext cx="2057400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collections </a:t>
            </a:r>
            <a:r>
              <a:rPr lang="en-US" sz="2000" dirty="0" smtClean="0">
                <a:solidFill>
                  <a:srgbClr val="FF0000"/>
                </a:solidFill>
              </a:rPr>
              <a:t>shared to </a:t>
            </a:r>
            <a:r>
              <a:rPr lang="en-US" sz="2000" dirty="0" smtClean="0">
                <a:solidFill>
                  <a:srgbClr val="FF0000"/>
                </a:solidFill>
              </a:rPr>
              <a:t>the community. 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3219450" y="4571807"/>
            <a:ext cx="64008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571875" y="4343207"/>
            <a:ext cx="352425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Click here for the members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flipH="1">
            <a:off x="6000750" y="4848032"/>
            <a:ext cx="323850" cy="590550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782" y="1895754"/>
            <a:ext cx="4591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00125" y="1409700"/>
            <a:ext cx="7115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interface – more intuitive and takes into account feedback from users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25" y="272415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paradigm for sharing </a:t>
            </a:r>
            <a:r>
              <a:rPr lang="en-US" sz="2800" dirty="0" smtClean="0"/>
              <a:t>collections - </a:t>
            </a:r>
            <a:r>
              <a:rPr lang="en-US" sz="2800" dirty="0" smtClean="0"/>
              <a:t> </a:t>
            </a:r>
            <a:r>
              <a:rPr lang="en-US" sz="2800" dirty="0" smtClean="0"/>
              <a:t>‘managed communities’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25" y="4057650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Base message comparison – easier to read!</a:t>
            </a:r>
            <a:endParaRPr lang="en-GB" sz="2800" dirty="0"/>
          </a:p>
        </p:txBody>
      </p:sp>
      <p:sp>
        <p:nvSpPr>
          <p:cNvPr id="9" name="Notched Right Arrow 8"/>
          <p:cNvSpPr/>
          <p:nvPr/>
        </p:nvSpPr>
        <p:spPr bwMode="auto">
          <a:xfrm flipH="1">
            <a:off x="7910422" y="1621770"/>
            <a:ext cx="1078302" cy="448574"/>
          </a:xfrm>
          <a:prstGeom prst="notchedRightArrow">
            <a:avLst/>
          </a:prstGeom>
          <a:solidFill>
            <a:srgbClr val="66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Publishers &amp; Administrators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171575"/>
            <a:ext cx="90582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42874" y="1743075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To upload collections go to </a:t>
            </a:r>
          </a:p>
          <a:p>
            <a:pPr algn="r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MyGroup </a:t>
            </a:r>
            <a:r>
              <a:rPr lang="en-US" dirty="0" smtClean="0">
                <a:sym typeface="Wingdings" panose="05000000000000000000" pitchFamily="2" charset="2"/>
              </a:rPr>
              <a:t> Publishing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48425" y="2028825"/>
            <a:ext cx="2828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add members,  assign permissions: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MyGroup </a:t>
            </a:r>
            <a:r>
              <a:rPr lang="en-US" dirty="0" smtClean="0">
                <a:sym typeface="Wingdings" panose="05000000000000000000" pitchFamily="2" charset="2"/>
              </a:rPr>
              <a:t> Administration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762500" y="1981200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6086475" y="2257425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22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171575"/>
            <a:ext cx="90582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625" y="2533650"/>
            <a:ext cx="828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download a Usage Guideline Editor, MT &amp; MX repository, UG Editor User Guide and Best Practices:</a:t>
            </a:r>
          </a:p>
          <a:p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 MyGroup  Publishing  Usage Guideline Editor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762500" y="1981200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195763"/>
            <a:ext cx="74961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 rot="16200000">
            <a:off x="3429000" y="5314950"/>
            <a:ext cx="381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680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00125" y="1409700"/>
            <a:ext cx="7115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interface – more intuitive and takes into account feedback from users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25" y="272415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paradigm for sharing </a:t>
            </a:r>
            <a:r>
              <a:rPr lang="en-US" sz="2800" dirty="0" smtClean="0"/>
              <a:t>collections - </a:t>
            </a:r>
            <a:r>
              <a:rPr lang="en-US" sz="2800" dirty="0" smtClean="0"/>
              <a:t> </a:t>
            </a:r>
            <a:r>
              <a:rPr lang="en-US" sz="2800" dirty="0" smtClean="0"/>
              <a:t>‘managed communities’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25" y="4057650"/>
            <a:ext cx="7639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Base message comparison – easier to read!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98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Message Comparison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6045" y="914400"/>
            <a:ext cx="8832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new and improved!</a:t>
            </a:r>
            <a:endParaRPr lang="en-US" dirty="0"/>
          </a:p>
          <a:p>
            <a:r>
              <a:rPr lang="en-US" dirty="0" smtClean="0"/>
              <a:t>Comparison of base messages is available to the publisher role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7297" y="198122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views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969" y="2513182"/>
            <a:ext cx="8243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[1]	</a:t>
            </a:r>
            <a:r>
              <a:rPr lang="en-US" b="1" dirty="0" smtClean="0"/>
              <a:t>show only changes </a:t>
            </a:r>
            <a:r>
              <a:rPr lang="en-US" dirty="0" smtClean="0"/>
              <a:t>(default view) – the differences are only shown at ‘high-level’. For example, if a new element is added, you see the data type but not the content of the data type.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8967" y="4235590"/>
            <a:ext cx="9238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[2]	</a:t>
            </a:r>
            <a:r>
              <a:rPr lang="en-US" b="1" dirty="0" smtClean="0"/>
              <a:t>show the whole message </a:t>
            </a:r>
            <a:r>
              <a:rPr lang="en-US" dirty="0" smtClean="0"/>
              <a:t>(de-select ‘show only changes’).</a:t>
            </a:r>
          </a:p>
          <a:p>
            <a:pPr marL="457200" indent="-457200"/>
            <a:r>
              <a:rPr lang="en-US" dirty="0"/>
              <a:t>	</a:t>
            </a:r>
            <a:r>
              <a:rPr lang="en-US" dirty="0" smtClean="0"/>
              <a:t>This gives the full view of the message and the differences.</a:t>
            </a:r>
          </a:p>
        </p:txBody>
      </p:sp>
    </p:spTree>
    <p:extLst>
      <p:ext uri="{BB962C8B-B14F-4D97-AF65-F5344CB8AC3E}">
        <p14:creationId xmlns:p14="http://schemas.microsoft.com/office/powerpoint/2010/main" val="8115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Message Comparison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60" y="789766"/>
            <a:ext cx="4876800" cy="776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1301" y="3001997"/>
            <a:ext cx="3441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added these three elements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581290" y="3801377"/>
            <a:ext cx="3441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amended this by changing the multiplicity</a:t>
            </a:r>
            <a:endParaRPr lang="en-GB" sz="2000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5279366" y="3053751"/>
            <a:ext cx="319177" cy="63835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5253488" y="4045790"/>
            <a:ext cx="36231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5546789" y="94894"/>
            <a:ext cx="3545456" cy="1754326"/>
            <a:chOff x="5546789" y="94894"/>
            <a:chExt cx="3545456" cy="1754326"/>
          </a:xfrm>
        </p:grpSpPr>
        <p:sp>
          <p:nvSpPr>
            <p:cNvPr id="10" name="TextBox 9"/>
            <p:cNvSpPr txBox="1"/>
            <p:nvPr/>
          </p:nvSpPr>
          <p:spPr>
            <a:xfrm>
              <a:off x="5546789" y="94894"/>
              <a:ext cx="3545456" cy="175432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Colour convention &amp; text indicates the kind of change (in the past symbols such as</a:t>
              </a:r>
            </a:p>
            <a:p>
              <a:r>
                <a:rPr lang="en-US" sz="1800" dirty="0"/>
                <a:t> </a:t>
              </a:r>
              <a:r>
                <a:rPr lang="en-US" sz="1800" dirty="0" smtClean="0"/>
                <a:t>                 were used, and although there was a legend we still had difficulties to understand! </a:t>
              </a:r>
              <a:endParaRPr lang="en-GB" sz="1800" dirty="0"/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6672" y="987376"/>
              <a:ext cx="409575" cy="190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876" y="977851"/>
              <a:ext cx="200025" cy="209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229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307" y="982615"/>
              <a:ext cx="285750" cy="200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5564041" y="5144222"/>
            <a:ext cx="344194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Visually, the concept is, </a:t>
            </a:r>
            <a:r>
              <a:rPr lang="en-US" sz="2000" i="1" dirty="0" smtClean="0"/>
              <a:t>this is the message and this is the stuff that is different. 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537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Message Comparison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2" y="935818"/>
            <a:ext cx="103441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4494372" y="776409"/>
            <a:ext cx="21077" cy="24240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520249" y="785036"/>
            <a:ext cx="84538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4951563" y="241572"/>
            <a:ext cx="4088920" cy="11079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If CR number is clicked, the CR (high-level) appears on the right hand side</a:t>
            </a:r>
            <a:endParaRPr lang="en-GB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/>
          <p:cNvCxnSpPr/>
          <p:nvPr/>
        </p:nvCxnSpPr>
        <p:spPr bwMode="auto">
          <a:xfrm flipV="1">
            <a:off x="7377112" y="1028702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V="1">
            <a:off x="7720012" y="199072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V="1">
            <a:off x="6357937" y="296227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74" idx="2"/>
          </p:cNvCxnSpPr>
          <p:nvPr/>
        </p:nvCxnSpPr>
        <p:spPr bwMode="auto">
          <a:xfrm flipH="1" flipV="1">
            <a:off x="4576762" y="1047752"/>
            <a:ext cx="0" cy="45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4881562" y="200977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3948112" y="2952752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5043487" y="3905252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2157412" y="1028702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2405062" y="2000252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643062" y="296227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V="1">
            <a:off x="2824162" y="391477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V="1">
            <a:off x="2509837" y="4886327"/>
            <a:ext cx="0" cy="5238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SMPG – IF NMPG Groups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23</a:t>
            </a:fld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819150" y="1191419"/>
            <a:ext cx="2554442" cy="461665"/>
            <a:chOff x="628650" y="1648619"/>
            <a:chExt cx="2554442" cy="461665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28650" y="1679573"/>
              <a:ext cx="2554442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95325" y="1648619"/>
              <a:ext cx="2416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AU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&amp;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NZ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86475" y="1191419"/>
            <a:ext cx="2554442" cy="461665"/>
            <a:chOff x="5895975" y="1648619"/>
            <a:chExt cx="2554442" cy="461665"/>
          </a:xfrm>
        </p:grpSpPr>
        <p:sp>
          <p:nvSpPr>
            <p:cNvPr id="72" name="Rectangle 71"/>
            <p:cNvSpPr/>
            <p:nvPr/>
          </p:nvSpPr>
          <p:spPr bwMode="auto">
            <a:xfrm>
              <a:off x="5895975" y="1679573"/>
              <a:ext cx="2554442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05500" y="1648619"/>
              <a:ext cx="23619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CH</a:t>
              </a:r>
              <a:r>
                <a:rPr lang="en-US" dirty="0" smtClean="0">
                  <a:latin typeface="Calibri" pitchFamily="34" charset="0"/>
                  <a:cs typeface="Calibri" pitchFamily="34" charset="0"/>
                </a:rPr>
                <a:t> SCFS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90949" y="1191419"/>
            <a:ext cx="1707334" cy="461665"/>
            <a:chOff x="3600449" y="1648619"/>
            <a:chExt cx="1707334" cy="461665"/>
          </a:xfrm>
        </p:grpSpPr>
        <p:sp>
          <p:nvSpPr>
            <p:cNvPr id="75" name="Rectangle 74"/>
            <p:cNvSpPr/>
            <p:nvPr/>
          </p:nvSpPr>
          <p:spPr bwMode="auto">
            <a:xfrm>
              <a:off x="3600449" y="167640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19500" y="1648619"/>
              <a:ext cx="1688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BR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89" name="Straight Connector 88"/>
          <p:cNvCxnSpPr/>
          <p:nvPr/>
        </p:nvCxnSpPr>
        <p:spPr bwMode="auto">
          <a:xfrm>
            <a:off x="485775" y="1038225"/>
            <a:ext cx="68865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1504949" y="2158206"/>
            <a:ext cx="1713746" cy="461665"/>
            <a:chOff x="476249" y="2439194"/>
            <a:chExt cx="1713746" cy="461665"/>
          </a:xfrm>
        </p:grpSpPr>
        <p:sp>
          <p:nvSpPr>
            <p:cNvPr id="94" name="Rectangle 93"/>
            <p:cNvSpPr/>
            <p:nvPr/>
          </p:nvSpPr>
          <p:spPr bwMode="auto">
            <a:xfrm>
              <a:off x="476249" y="2466975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95300" y="2439194"/>
              <a:ext cx="16946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DE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224" y="2158206"/>
            <a:ext cx="1723364" cy="461665"/>
            <a:chOff x="2705099" y="2439194"/>
            <a:chExt cx="1723364" cy="461665"/>
          </a:xfrm>
        </p:grpSpPr>
        <p:sp>
          <p:nvSpPr>
            <p:cNvPr id="97" name="Rectangle 96"/>
            <p:cNvSpPr/>
            <p:nvPr/>
          </p:nvSpPr>
          <p:spPr bwMode="auto">
            <a:xfrm>
              <a:off x="2705099" y="2466975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24150" y="2439194"/>
              <a:ext cx="17043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DK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2100" y="3115468"/>
            <a:ext cx="2653099" cy="461665"/>
            <a:chOff x="4695825" y="2439194"/>
            <a:chExt cx="2653099" cy="461665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4724400" y="2470148"/>
              <a:ext cx="2554442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695825" y="2439194"/>
              <a:ext cx="26530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LU ALMUS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29424" y="2158206"/>
            <a:ext cx="1702961" cy="461665"/>
            <a:chOff x="3381374" y="3229769"/>
            <a:chExt cx="1702961" cy="461665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3381374" y="32575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400425" y="3229769"/>
              <a:ext cx="1662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FR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7224" y="3115468"/>
            <a:ext cx="1734585" cy="461665"/>
            <a:chOff x="5238749" y="3229769"/>
            <a:chExt cx="1734585" cy="461665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5238749" y="32575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257800" y="3229769"/>
              <a:ext cx="17155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GB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43249" y="3115468"/>
            <a:ext cx="1702961" cy="461665"/>
            <a:chOff x="581024" y="4296569"/>
            <a:chExt cx="1702961" cy="461665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581024" y="43243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00075" y="4296569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IT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43124" y="4187030"/>
            <a:ext cx="1776263" cy="461665"/>
            <a:chOff x="2314574" y="4296569"/>
            <a:chExt cx="1776263" cy="461665"/>
          </a:xfrm>
        </p:grpSpPr>
        <p:sp>
          <p:nvSpPr>
            <p:cNvPr id="115" name="Rectangle 114"/>
            <p:cNvSpPr/>
            <p:nvPr/>
          </p:nvSpPr>
          <p:spPr bwMode="auto">
            <a:xfrm>
              <a:off x="2314574" y="43243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333625" y="4296569"/>
              <a:ext cx="17572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NO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88263" y="4187030"/>
            <a:ext cx="1702961" cy="461665"/>
            <a:chOff x="4373988" y="4296569"/>
            <a:chExt cx="1702961" cy="461665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4373988" y="43243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393039" y="4296569"/>
              <a:ext cx="16466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NMPG IF </a:t>
              </a:r>
              <a:r>
                <a:rPr lang="en-US" dirty="0" smtClean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SE</a:t>
              </a:r>
              <a:endPara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68888" y="5058569"/>
            <a:ext cx="1702961" cy="461665"/>
            <a:chOff x="1478388" y="5515769"/>
            <a:chExt cx="1702961" cy="461665"/>
          </a:xfrm>
        </p:grpSpPr>
        <p:sp>
          <p:nvSpPr>
            <p:cNvPr id="121" name="Rectangle 120"/>
            <p:cNvSpPr/>
            <p:nvPr/>
          </p:nvSpPr>
          <p:spPr bwMode="auto">
            <a:xfrm>
              <a:off x="1478388" y="55435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497439" y="5515769"/>
              <a:ext cx="16207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Calibri" pitchFamily="34" charset="0"/>
                  <a:cs typeface="Calibri" pitchFamily="34" charset="0"/>
                </a:rPr>
                <a:t>Findel LU IF</a:t>
              </a:r>
              <a:endParaRPr lang="en-US" i="1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67" name="Straight Connector 66"/>
          <p:cNvCxnSpPr/>
          <p:nvPr/>
        </p:nvCxnSpPr>
        <p:spPr bwMode="auto">
          <a:xfrm>
            <a:off x="495299" y="1997869"/>
            <a:ext cx="72237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95300" y="2957513"/>
            <a:ext cx="58521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495300" y="3917157"/>
            <a:ext cx="4533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76250" y="4876800"/>
            <a:ext cx="20288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500062" y="781053"/>
            <a:ext cx="0" cy="40957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3516738" y="5058569"/>
            <a:ext cx="1702961" cy="461665"/>
            <a:chOff x="1478388" y="5515769"/>
            <a:chExt cx="1702961" cy="461665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478388" y="5543550"/>
              <a:ext cx="1702961" cy="419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97439" y="5515769"/>
              <a:ext cx="818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latin typeface="Calibri" pitchFamily="34" charset="0"/>
                  <a:cs typeface="Calibri" pitchFamily="34" charset="0"/>
                </a:rPr>
                <a:t>AFAC</a:t>
              </a:r>
              <a:endParaRPr lang="en-US" i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00750" y="6153150"/>
            <a:ext cx="2608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11 Funds NMPGs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695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SMPG – IF NMPG Groups Activity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24</a:t>
            </a:fld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78408"/>
              </p:ext>
            </p:extLst>
          </p:nvPr>
        </p:nvGraphicFramePr>
        <p:xfrm>
          <a:off x="533401" y="844550"/>
          <a:ext cx="782192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174"/>
                <a:gridCol w="1647825"/>
                <a:gridCol w="1154430"/>
                <a:gridCol w="2095499"/>
              </a:tblGrid>
              <a:tr h="27432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Not public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Public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SMPG IF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i="1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i="1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AU &amp; NZ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i="1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BR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CH SCFS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DK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FR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GB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IT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LU ALMUS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NO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/>
                        <a:t>NMPG IF SE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Findel LU IF</a:t>
                      </a:r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AFAC</a:t>
                      </a:r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4E6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87322" y="3198168"/>
            <a:ext cx="396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Base Message Comparison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8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667000" y="1104899"/>
            <a:ext cx="3019425" cy="153352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CC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Communities – the concept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24225" y="1352550"/>
            <a:ext cx="2124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Usage Guidelines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676524" y="1104900"/>
            <a:ext cx="581025" cy="1524000"/>
          </a:xfrm>
          <a:prstGeom prst="rect">
            <a:avLst/>
          </a:prstGeom>
          <a:solidFill>
            <a:srgbClr val="CC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2162175" y="1628777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Restricted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3705225" y="2809875"/>
            <a:ext cx="733425" cy="809625"/>
          </a:xfrm>
          <a:prstGeom prst="downArrow">
            <a:avLst/>
          </a:prstGeom>
          <a:solidFill>
            <a:srgbClr val="CC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67000" y="4457699"/>
            <a:ext cx="3019425" cy="153352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CC66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8950" y="3714750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Shared with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14675" y="4752975"/>
            <a:ext cx="2124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Managed Community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-66674" y="4552950"/>
            <a:ext cx="2705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‘Discoverable’ and access can be requested</a:t>
            </a:r>
            <a:endParaRPr lang="en-GB" sz="2800" dirty="0"/>
          </a:p>
        </p:txBody>
      </p:sp>
      <p:sp>
        <p:nvSpPr>
          <p:cNvPr id="14" name="Notched Right Arrow 13"/>
          <p:cNvSpPr/>
          <p:nvPr/>
        </p:nvSpPr>
        <p:spPr bwMode="auto">
          <a:xfrm>
            <a:off x="1685925" y="3743325"/>
            <a:ext cx="857250" cy="561975"/>
          </a:xfrm>
          <a:prstGeom prst="notchedRightArrow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>
            <a:off x="5734049" y="1933575"/>
            <a:ext cx="952501" cy="3171825"/>
          </a:xfrm>
          <a:prstGeom prst="curvedLeftArrow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4768" y="2714625"/>
            <a:ext cx="2410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Access managed by publisher role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5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 bwMode="auto">
          <a:xfrm>
            <a:off x="4400550" y="1190625"/>
            <a:ext cx="0" cy="6953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new interface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14626" y="1733550"/>
            <a:ext cx="4476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 pages – a direct entry point for all licensed customers. </a:t>
            </a:r>
          </a:p>
          <a:p>
            <a:r>
              <a:rPr lang="en-US" dirty="0" smtClean="0"/>
              <a:t>SMPG IF has </a:t>
            </a:r>
            <a:r>
              <a:rPr lang="en-US" dirty="0" smtClean="0"/>
              <a:t>a </a:t>
            </a:r>
            <a:r>
              <a:rPr lang="en-US" dirty="0" smtClean="0"/>
              <a:t>home page. </a:t>
            </a:r>
            <a:r>
              <a:rPr lang="en-US" dirty="0" smtClean="0"/>
              <a:t>On the home page are three </a:t>
            </a:r>
            <a:r>
              <a:rPr lang="en-US" dirty="0" smtClean="0"/>
              <a:t>tabs: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8175" y="3695700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We don’t have anything posted yet</a:t>
            </a:r>
            <a:endParaRPr lang="en-GB" sz="20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>
            <a:off x="2876550" y="3819525"/>
            <a:ext cx="0" cy="5524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62250" y="3867150"/>
            <a:ext cx="109537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5249" y="4486275"/>
            <a:ext cx="2295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One place from where SMPG IF usage guidelines can be </a:t>
            </a:r>
            <a:r>
              <a:rPr lang="en-US" sz="2000" dirty="0" smtClean="0"/>
              <a:t>accessed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19875" y="4495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We will look at this later</a:t>
            </a:r>
            <a:endParaRPr lang="en-GB" sz="2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067300" y="3971925"/>
            <a:ext cx="0" cy="5524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05250" y="3867150"/>
            <a:ext cx="270298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Usage Guidelines 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72375" y="3971925"/>
            <a:ext cx="0" cy="5524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05600" y="3867150"/>
            <a:ext cx="198323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Communities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823913"/>
            <a:ext cx="92487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4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 bwMode="auto">
          <a:xfrm>
            <a:off x="2886075" y="1000125"/>
            <a:ext cx="0" cy="6953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new interface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09751" y="1590675"/>
            <a:ext cx="5857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place to search for usage guidelines.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09751" y="2105025"/>
            <a:ext cx="7038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normal, you can see all the public, the private or restricted in your group (eg, SMPG IF).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9575" y="4523244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T2S as search example: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71651" y="3038475"/>
            <a:ext cx="6810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Better visibility</a:t>
            </a:r>
            <a:r>
              <a:rPr lang="en-US" dirty="0" smtClean="0"/>
              <a:t>: if a guideline (non-public) is part of a community (non-private), you can see it exists and therefore request access to it.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010150"/>
            <a:ext cx="60864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/>
          <p:cNvCxnSpPr/>
          <p:nvPr/>
        </p:nvCxnSpPr>
        <p:spPr bwMode="auto">
          <a:xfrm flipV="1">
            <a:off x="2867025" y="5638800"/>
            <a:ext cx="2914650" cy="1143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5667375" y="5600700"/>
            <a:ext cx="495300" cy="7239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267326" y="5000625"/>
            <a:ext cx="350519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Although T2S guideline is restricted it is in an open community, so you can request T2S to give you access.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838200"/>
            <a:ext cx="9124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2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700338"/>
            <a:ext cx="76962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new interface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528689" y="1366183"/>
            <a:ext cx="333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‘Me’ </a:t>
            </a:r>
            <a:r>
              <a:rPr lang="en-US" dirty="0" smtClean="0"/>
              <a:t>– it’s quite intuitive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953250" y="876299"/>
            <a:ext cx="0" cy="640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57940" y="2232958"/>
            <a:ext cx="4807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Tells you which groups you are </a:t>
            </a:r>
            <a:r>
              <a:rPr lang="en-US" dirty="0" smtClean="0"/>
              <a:t>in.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5509558"/>
            <a:ext cx="8458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where you would request membership to a group.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38200"/>
            <a:ext cx="905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8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new interface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09850" y="1537633"/>
            <a:ext cx="6286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MyGroup - the private workspace of ‘your organisation’ </a:t>
            </a:r>
            <a:r>
              <a:rPr lang="en-US" dirty="0" smtClean="0"/>
              <a:t>- that is, your NMPG group or SMPG IF’ or other group of which you are a member, depending on which one you access in the ‘your group’ box: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772150" y="1123949"/>
            <a:ext cx="0" cy="5486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838200"/>
            <a:ext cx="907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851" y="5076825"/>
            <a:ext cx="8210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access My Group,  you </a:t>
            </a:r>
            <a:r>
              <a:rPr lang="en-US" dirty="0"/>
              <a:t>see all </a:t>
            </a:r>
            <a:r>
              <a:rPr lang="en-US" dirty="0" smtClean="0"/>
              <a:t>collections </a:t>
            </a:r>
            <a:r>
              <a:rPr lang="en-US" dirty="0"/>
              <a:t>posted by your group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48088" y="3643313"/>
            <a:ext cx="4810125" cy="1190625"/>
            <a:chOff x="3748088" y="3643313"/>
            <a:chExt cx="4810125" cy="119062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8088" y="3643313"/>
              <a:ext cx="4810125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 bwMode="auto">
            <a:xfrm>
              <a:off x="6477000" y="3705225"/>
              <a:ext cx="1428750" cy="2190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91275" y="3676650"/>
              <a:ext cx="15392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Logged in as Charles Boniver</a:t>
              </a:r>
              <a:endParaRPr lang="en-GB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sharing collections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820276" y="3298825"/>
            <a:ext cx="762000" cy="228600"/>
          </a:xfrm>
        </p:spPr>
        <p:txBody>
          <a:bodyPr/>
          <a:lstStyle/>
          <a:p>
            <a:fld id="{4E410E8B-93B4-41AD-A625-EB8DE5EC5ED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828675"/>
            <a:ext cx="8248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past, when we uploaded a collection, we assigned the status Public or Private. Sometimes we set the status to restricted, and shared the collection with another group.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2219325"/>
            <a:ext cx="57054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did this kind of thing, to, for example, share the Orders MP in SMPG IF with NMPG LU </a:t>
            </a:r>
            <a:r>
              <a:rPr lang="en-US" dirty="0" smtClean="0"/>
              <a:t>Almus </a:t>
            </a:r>
            <a:r>
              <a:rPr lang="en-US" dirty="0" smtClean="0"/>
              <a:t>when Charles needed to run comparisons between SMPG IF and LU.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587881" flipH="1">
            <a:off x="5636206" y="2978839"/>
            <a:ext cx="374185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It doesn’t work like this any more!</a:t>
            </a:r>
          </a:p>
          <a:p>
            <a:r>
              <a:rPr lang="en-US" sz="1800" dirty="0" smtClean="0"/>
              <a:t>It’s now community based.</a:t>
            </a:r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" y="4286250"/>
            <a:ext cx="866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However, </a:t>
            </a:r>
            <a:r>
              <a:rPr lang="en-US" dirty="0" smtClean="0"/>
              <a:t>the way the restricted </a:t>
            </a:r>
            <a:r>
              <a:rPr lang="en-US" dirty="0" smtClean="0"/>
              <a:t>functionality </a:t>
            </a:r>
            <a:r>
              <a:rPr lang="en-US" dirty="0" smtClean="0"/>
              <a:t>worked meant that </a:t>
            </a:r>
            <a:r>
              <a:rPr lang="en-US" dirty="0"/>
              <a:t>it was not possible to ‘discover’ restricted </a:t>
            </a:r>
            <a:r>
              <a:rPr lang="en-US" dirty="0" smtClean="0"/>
              <a:t>content</a:t>
            </a:r>
            <a:r>
              <a:rPr lang="en-US" dirty="0"/>
              <a:t> </a:t>
            </a:r>
            <a:r>
              <a:rPr lang="en-US" dirty="0" smtClean="0"/>
              <a:t>and there is </a:t>
            </a:r>
            <a:r>
              <a:rPr lang="en-US" dirty="0" smtClean="0"/>
              <a:t>new </a:t>
            </a:r>
            <a:r>
              <a:rPr lang="en-US" dirty="0" smtClean="0"/>
              <a:t>functionality to make this more transparent whilst still retaining control over who </a:t>
            </a:r>
            <a:r>
              <a:rPr lang="en-US" dirty="0" smtClean="0"/>
              <a:t>sees </a:t>
            </a:r>
            <a:r>
              <a:rPr lang="en-US" dirty="0" smtClean="0"/>
              <a:t>your content.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7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MyStandards – sharing collections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5750" y="828675"/>
            <a:ext cx="8248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easiest way to share a collection with a community is to make the collection public.</a:t>
            </a: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304925"/>
            <a:ext cx="5619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5750" y="1857375"/>
            <a:ext cx="824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this may not be desirable.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85750" y="2552700"/>
            <a:ext cx="8248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share a collection in a restricted </a:t>
            </a:r>
          </a:p>
          <a:p>
            <a:r>
              <a:rPr lang="en-US" dirty="0" smtClean="0"/>
              <a:t>and controlled way involves two steps: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19150" y="3448050"/>
            <a:ext cx="6353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1. Create the community to which the collection may be shared.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819150" y="4391025"/>
            <a:ext cx="553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2.</a:t>
            </a:r>
            <a:r>
              <a:rPr lang="en-US" dirty="0" smtClean="0"/>
              <a:t> Designate the collection as shared with this community.</a:t>
            </a: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2662238"/>
            <a:ext cx="8191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81749" y="3810000"/>
            <a:ext cx="2400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functionality only available to the </a:t>
            </a:r>
            <a:r>
              <a:rPr lang="en-US" sz="2000" dirty="0" smtClean="0"/>
              <a:t>publisher role </a:t>
            </a:r>
            <a:endParaRPr lang="en-GB" sz="2000" dirty="0"/>
          </a:p>
        </p:txBody>
      </p:sp>
      <p:sp>
        <p:nvSpPr>
          <p:cNvPr id="10" name="Right Brace 9"/>
          <p:cNvSpPr/>
          <p:nvPr/>
        </p:nvSpPr>
        <p:spPr bwMode="auto">
          <a:xfrm>
            <a:off x="5943600" y="3467100"/>
            <a:ext cx="390525" cy="174307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Create a community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MyStandards Funds_October 2013 Confidentiality: External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10E8B-93B4-41AD-A625-EB8DE5EC5EDC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00050" y="89535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5900" indent="-1485900"/>
            <a:r>
              <a:rPr lang="en-US" dirty="0" smtClean="0"/>
              <a:t>Example: 	I wanted to share the SMPG IF Orders MP with Charles in NMPG LU IF Almus (so that Charles can run a comparison of LU order MP against SMPG IF order MP).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61951" y="2884062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from ‘within SMPG IF’, </a:t>
            </a:r>
          </a:p>
          <a:p>
            <a:r>
              <a:rPr lang="en-US" dirty="0" smtClean="0"/>
              <a:t>I create a community: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974550"/>
            <a:ext cx="4591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3376" y="4081344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CC"/>
                </a:solidFill>
              </a:rPr>
              <a:t>MyGroup </a:t>
            </a:r>
            <a:r>
              <a:rPr lang="en-US" dirty="0">
                <a:solidFill>
                  <a:srgbClr val="6600CC"/>
                </a:solidFill>
                <a:sym typeface="Wingdings" panose="05000000000000000000" pitchFamily="2" charset="2"/>
              </a:rPr>
              <a:t> Publishing  Communities  Add </a:t>
            </a:r>
            <a:r>
              <a:rPr lang="en-US" dirty="0" smtClean="0">
                <a:solidFill>
                  <a:srgbClr val="6600CC"/>
                </a:solidFill>
                <a:sym typeface="Wingdings" panose="05000000000000000000" pitchFamily="2" charset="2"/>
              </a:rPr>
              <a:t>Community</a:t>
            </a:r>
            <a:endParaRPr lang="en-GB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sharepoint/v3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43583</TotalTime>
  <Words>1442</Words>
  <Application>Microsoft Office PowerPoint</Application>
  <PresentationFormat>On-screen Show (4:3)</PresentationFormat>
  <Paragraphs>234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SWIFT_PPT_Template_20080902</vt:lpstr>
      <vt:lpstr>Default Design</vt:lpstr>
      <vt:lpstr>MyStandards</vt:lpstr>
      <vt:lpstr>MyStandards</vt:lpstr>
      <vt:lpstr>MyStandards – new interface</vt:lpstr>
      <vt:lpstr>MyStandards – new interface</vt:lpstr>
      <vt:lpstr>MyStandards – new interface</vt:lpstr>
      <vt:lpstr>MyStandards – new interface</vt:lpstr>
      <vt:lpstr>MyStandards – sharing collections </vt:lpstr>
      <vt:lpstr>MyStandards – sharing collections </vt:lpstr>
      <vt:lpstr>1. Create a community</vt:lpstr>
      <vt:lpstr>1. Create a community</vt:lpstr>
      <vt:lpstr>2. Share a collection with this community</vt:lpstr>
      <vt:lpstr>2. Share a collection with this community</vt:lpstr>
      <vt:lpstr>Communities - summary</vt:lpstr>
      <vt:lpstr>Case Study 1</vt:lpstr>
      <vt:lpstr>Case Study 2</vt:lpstr>
      <vt:lpstr>View what’s inside a community</vt:lpstr>
      <vt:lpstr>MyStandards</vt:lpstr>
      <vt:lpstr>Publishers &amp; Administrators</vt:lpstr>
      <vt:lpstr>Publishers</vt:lpstr>
      <vt:lpstr>Base Message Comparison</vt:lpstr>
      <vt:lpstr>Base Message Comparison</vt:lpstr>
      <vt:lpstr>Base Message Comparison</vt:lpstr>
      <vt:lpstr>SMPG – IF NMPG Groups</vt:lpstr>
      <vt:lpstr>SMPG – IF NMPG Groups Activity</vt:lpstr>
      <vt:lpstr>Managed Communities – the concept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608</cp:revision>
  <cp:lastPrinted>2008-07-11T16:37:00Z</cp:lastPrinted>
  <dcterms:created xsi:type="dcterms:W3CDTF">2010-08-25T06:24:33Z</dcterms:created>
  <dcterms:modified xsi:type="dcterms:W3CDTF">2013-10-16T09:38:05Z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