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650" r:id="rId5"/>
  </p:sldMasterIdLst>
  <p:notesMasterIdLst>
    <p:notesMasterId r:id="rId21"/>
  </p:notesMasterIdLst>
  <p:handoutMasterIdLst>
    <p:handoutMasterId r:id="rId22"/>
  </p:handoutMasterIdLst>
  <p:sldIdLst>
    <p:sldId id="426" r:id="rId6"/>
    <p:sldId id="597" r:id="rId7"/>
    <p:sldId id="616" r:id="rId8"/>
    <p:sldId id="621" r:id="rId9"/>
    <p:sldId id="622" r:id="rId10"/>
    <p:sldId id="623" r:id="rId11"/>
    <p:sldId id="624" r:id="rId12"/>
    <p:sldId id="625" r:id="rId13"/>
    <p:sldId id="627" r:id="rId14"/>
    <p:sldId id="626" r:id="rId15"/>
    <p:sldId id="628" r:id="rId16"/>
    <p:sldId id="629" r:id="rId17"/>
    <p:sldId id="630" r:id="rId18"/>
    <p:sldId id="631" r:id="rId19"/>
    <p:sldId id="632" r:id="rId20"/>
  </p:sldIdLst>
  <p:sldSz cx="9144000" cy="6858000" type="screen4x3"/>
  <p:notesSz cx="6797675" cy="9926638"/>
  <p:custDataLst>
    <p:tags r:id="rId23"/>
  </p:custDataLst>
  <p:defaultTex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FF"/>
    <a:srgbClr val="FF6600"/>
    <a:srgbClr val="FF5050"/>
    <a:srgbClr val="FF66CC"/>
    <a:srgbClr val="FF7C80"/>
    <a:srgbClr val="FFFF99"/>
    <a:srgbClr val="FFFFCC"/>
    <a:srgbClr val="0066FF"/>
    <a:srgbClr val="6600CC"/>
    <a:srgbClr val="97FF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48" autoAdjust="0"/>
    <p:restoredTop sz="98514" autoAdjust="0"/>
  </p:normalViewPr>
  <p:slideViewPr>
    <p:cSldViewPr snapToGrid="0">
      <p:cViewPr>
        <p:scale>
          <a:sx n="110" d="100"/>
          <a:sy n="110" d="100"/>
        </p:scale>
        <p:origin x="-169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snapToGrid="0">
      <p:cViewPr varScale="1">
        <p:scale>
          <a:sx n="66" d="100"/>
          <a:sy n="66" d="100"/>
        </p:scale>
        <p:origin x="0" y="0"/>
      </p:cViewPr>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1" y="1"/>
            <a:ext cx="2945764" cy="496332"/>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lvl1pPr defTabSz="960288">
              <a:defRPr sz="1300">
                <a:latin typeface="Times New Roman" pitchFamily="18" charset="0"/>
              </a:defRPr>
            </a:lvl1pPr>
          </a:lstStyle>
          <a:p>
            <a:endParaRPr lang="en-GB" dirty="0"/>
          </a:p>
        </p:txBody>
      </p:sp>
      <p:sp>
        <p:nvSpPr>
          <p:cNvPr id="27651" name="Rectangle 3"/>
          <p:cNvSpPr>
            <a:spLocks noGrp="1" noChangeArrowheads="1"/>
          </p:cNvSpPr>
          <p:nvPr>
            <p:ph type="dt" sz="quarter" idx="1"/>
          </p:nvPr>
        </p:nvSpPr>
        <p:spPr bwMode="auto">
          <a:xfrm>
            <a:off x="3851915" y="1"/>
            <a:ext cx="2945763" cy="496332"/>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lvl1pPr algn="r" defTabSz="960288">
              <a:defRPr sz="1300">
                <a:latin typeface="Times New Roman" pitchFamily="18" charset="0"/>
              </a:defRPr>
            </a:lvl1pPr>
          </a:lstStyle>
          <a:p>
            <a:endParaRPr lang="en-GB" dirty="0"/>
          </a:p>
        </p:txBody>
      </p:sp>
      <p:sp>
        <p:nvSpPr>
          <p:cNvPr id="27652" name="Rectangle 4"/>
          <p:cNvSpPr>
            <a:spLocks noGrp="1" noChangeArrowheads="1"/>
          </p:cNvSpPr>
          <p:nvPr>
            <p:ph type="ftr" sz="quarter" idx="2"/>
          </p:nvPr>
        </p:nvSpPr>
        <p:spPr bwMode="auto">
          <a:xfrm>
            <a:off x="1" y="9430308"/>
            <a:ext cx="2945764" cy="496332"/>
          </a:xfrm>
          <a:prstGeom prst="rect">
            <a:avLst/>
          </a:prstGeom>
          <a:noFill/>
          <a:ln w="9525">
            <a:noFill/>
            <a:miter lim="800000"/>
            <a:headEnd/>
            <a:tailEnd/>
          </a:ln>
          <a:effectLst/>
        </p:spPr>
        <p:txBody>
          <a:bodyPr vert="horz" wrap="square" lIns="96083" tIns="48041" rIns="96083" bIns="48041" numCol="1" anchor="b" anchorCtr="0" compatLnSpc="1">
            <a:prstTxWarp prst="textNoShape">
              <a:avLst/>
            </a:prstTxWarp>
          </a:bodyPr>
          <a:lstStyle>
            <a:lvl1pPr defTabSz="960288">
              <a:defRPr sz="1300">
                <a:latin typeface="Times New Roman" pitchFamily="18" charset="0"/>
              </a:defRPr>
            </a:lvl1pPr>
          </a:lstStyle>
          <a:p>
            <a:endParaRPr lang="en-GB" dirty="0"/>
          </a:p>
        </p:txBody>
      </p:sp>
      <p:pic>
        <p:nvPicPr>
          <p:cNvPr id="27654" name="Picture 6"/>
          <p:cNvPicPr>
            <a:picLocks noChangeAspect="1" noChangeArrowheads="1"/>
          </p:cNvPicPr>
          <p:nvPr/>
        </p:nvPicPr>
        <p:blipFill>
          <a:blip r:embed="rId2" cstate="print"/>
          <a:srcRect/>
          <a:stretch>
            <a:fillRect/>
          </a:stretch>
        </p:blipFill>
        <p:spPr bwMode="auto">
          <a:xfrm>
            <a:off x="5897799" y="8989655"/>
            <a:ext cx="855980" cy="936985"/>
          </a:xfrm>
          <a:prstGeom prst="rect">
            <a:avLst/>
          </a:prstGeom>
          <a:noFill/>
        </p:spPr>
      </p:pic>
    </p:spTree>
    <p:extLst>
      <p:ext uri="{BB962C8B-B14F-4D97-AF65-F5344CB8AC3E}">
        <p14:creationId xmlns:p14="http://schemas.microsoft.com/office/powerpoint/2010/main" val="7944510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2945764" cy="496332"/>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lvl1pPr defTabSz="960288">
              <a:defRPr sz="1300">
                <a:latin typeface="Times New Roman" pitchFamily="18" charset="0"/>
              </a:defRPr>
            </a:lvl1pPr>
          </a:lstStyle>
          <a:p>
            <a:endParaRPr lang="en-GB" dirty="0"/>
          </a:p>
        </p:txBody>
      </p:sp>
      <p:sp>
        <p:nvSpPr>
          <p:cNvPr id="3075" name="Rectangle 3"/>
          <p:cNvSpPr>
            <a:spLocks noGrp="1" noChangeArrowheads="1"/>
          </p:cNvSpPr>
          <p:nvPr>
            <p:ph type="dt" idx="1"/>
          </p:nvPr>
        </p:nvSpPr>
        <p:spPr bwMode="auto">
          <a:xfrm>
            <a:off x="3851915" y="1"/>
            <a:ext cx="2945763" cy="496332"/>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lvl1pPr algn="r" defTabSz="960288">
              <a:defRPr sz="1300">
                <a:latin typeface="Times New Roman" pitchFamily="18" charset="0"/>
              </a:defRPr>
            </a:lvl1pPr>
          </a:lstStyle>
          <a:p>
            <a:endParaRPr lang="en-GB" dirty="0"/>
          </a:p>
        </p:txBody>
      </p:sp>
      <p:sp>
        <p:nvSpPr>
          <p:cNvPr id="3076" name="Rectangle 4"/>
          <p:cNvSpPr>
            <a:spLocks noGrp="1" noRot="1" noChangeAspect="1" noChangeArrowheads="1" noTextEdit="1"/>
          </p:cNvSpPr>
          <p:nvPr>
            <p:ph type="sldImg" idx="2"/>
          </p:nvPr>
        </p:nvSpPr>
        <p:spPr bwMode="auto">
          <a:xfrm>
            <a:off x="915988" y="744538"/>
            <a:ext cx="4965700" cy="37242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06149" y="4715156"/>
            <a:ext cx="4985380" cy="4466987"/>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078" name="Rectangle 6"/>
          <p:cNvSpPr>
            <a:spLocks noGrp="1" noChangeArrowheads="1"/>
          </p:cNvSpPr>
          <p:nvPr>
            <p:ph type="ftr" sz="quarter" idx="4"/>
          </p:nvPr>
        </p:nvSpPr>
        <p:spPr bwMode="auto">
          <a:xfrm>
            <a:off x="1" y="9430308"/>
            <a:ext cx="2945764" cy="496332"/>
          </a:xfrm>
          <a:prstGeom prst="rect">
            <a:avLst/>
          </a:prstGeom>
          <a:noFill/>
          <a:ln w="9525">
            <a:noFill/>
            <a:miter lim="800000"/>
            <a:headEnd/>
            <a:tailEnd/>
          </a:ln>
          <a:effectLst/>
        </p:spPr>
        <p:txBody>
          <a:bodyPr vert="horz" wrap="square" lIns="96083" tIns="48041" rIns="96083" bIns="48041" numCol="1" anchor="b" anchorCtr="0" compatLnSpc="1">
            <a:prstTxWarp prst="textNoShape">
              <a:avLst/>
            </a:prstTxWarp>
          </a:bodyPr>
          <a:lstStyle>
            <a:lvl1pPr defTabSz="960288">
              <a:defRPr sz="1300">
                <a:latin typeface="Times New Roman" pitchFamily="18" charset="0"/>
              </a:defRPr>
            </a:lvl1pPr>
          </a:lstStyle>
          <a:p>
            <a:endParaRPr lang="en-GB" dirty="0"/>
          </a:p>
        </p:txBody>
      </p:sp>
      <p:sp>
        <p:nvSpPr>
          <p:cNvPr id="3079" name="Rectangle 7"/>
          <p:cNvSpPr>
            <a:spLocks noGrp="1" noChangeArrowheads="1"/>
          </p:cNvSpPr>
          <p:nvPr>
            <p:ph type="sldNum" sz="quarter" idx="5"/>
          </p:nvPr>
        </p:nvSpPr>
        <p:spPr bwMode="auto">
          <a:xfrm>
            <a:off x="3851915" y="9430308"/>
            <a:ext cx="2945763" cy="496332"/>
          </a:xfrm>
          <a:prstGeom prst="rect">
            <a:avLst/>
          </a:prstGeom>
          <a:noFill/>
          <a:ln w="9525">
            <a:noFill/>
            <a:miter lim="800000"/>
            <a:headEnd/>
            <a:tailEnd/>
          </a:ln>
          <a:effectLst/>
        </p:spPr>
        <p:txBody>
          <a:bodyPr vert="horz" wrap="square" lIns="96083" tIns="48041" rIns="96083" bIns="48041" numCol="1" anchor="b" anchorCtr="0" compatLnSpc="1">
            <a:prstTxWarp prst="textNoShape">
              <a:avLst/>
            </a:prstTxWarp>
          </a:bodyPr>
          <a:lstStyle>
            <a:lvl1pPr algn="r" defTabSz="960288">
              <a:defRPr sz="1300">
                <a:latin typeface="Times New Roman" pitchFamily="18" charset="0"/>
              </a:defRPr>
            </a:lvl1pPr>
          </a:lstStyle>
          <a:p>
            <a:fld id="{89CC0516-41AD-4022-A625-75D12DFB297F}" type="slidenum">
              <a:rPr lang="en-GB"/>
              <a:pPr/>
              <a:t>‹#›</a:t>
            </a:fld>
            <a:endParaRPr lang="en-GB" dirty="0"/>
          </a:p>
        </p:txBody>
      </p:sp>
    </p:spTree>
    <p:extLst>
      <p:ext uri="{BB962C8B-B14F-4D97-AF65-F5344CB8AC3E}">
        <p14:creationId xmlns:p14="http://schemas.microsoft.com/office/powerpoint/2010/main" val="612631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3731" name="Rectangle 3"/>
          <p:cNvSpPr>
            <a:spLocks noGrp="1" noChangeArrowheads="1"/>
          </p:cNvSpPr>
          <p:nvPr>
            <p:ph type="subTitle" sz="quarter" idx="1"/>
          </p:nvPr>
        </p:nvSpPr>
        <p:spPr>
          <a:xfrm>
            <a:off x="1828800" y="3449638"/>
            <a:ext cx="6400800" cy="1046162"/>
          </a:xfrm>
        </p:spPr>
        <p:txBody>
          <a:bodyPr/>
          <a:lstStyle>
            <a:lvl1pPr marL="0" indent="0">
              <a:buFontTx/>
              <a:buNone/>
              <a:defRPr sz="3200" i="1">
                <a:solidFill>
                  <a:schemeClr val="accent1"/>
                </a:solidFill>
                <a:latin typeface="Times New Roman" pitchFamily="18" charset="0"/>
              </a:defRPr>
            </a:lvl1pPr>
          </a:lstStyle>
          <a:p>
            <a:r>
              <a:rPr lang="en-US" smtClean="0"/>
              <a:t>Click to edit Master subtitle style</a:t>
            </a:r>
            <a:endParaRPr lang="en-GB"/>
          </a:p>
        </p:txBody>
      </p:sp>
      <p:sp>
        <p:nvSpPr>
          <p:cNvPr id="73730" name="Rectangle 2"/>
          <p:cNvSpPr>
            <a:spLocks noGrp="1" noChangeArrowheads="1"/>
          </p:cNvSpPr>
          <p:nvPr>
            <p:ph type="ctrTitle"/>
          </p:nvPr>
        </p:nvSpPr>
        <p:spPr>
          <a:xfrm>
            <a:off x="1828800" y="2617788"/>
            <a:ext cx="6402388" cy="811212"/>
          </a:xfrm>
        </p:spPr>
        <p:txBody>
          <a:bodyPr/>
          <a:lstStyle>
            <a:lvl1pPr>
              <a:defRPr sz="4400"/>
            </a:lvl1pPr>
          </a:lstStyle>
          <a:p>
            <a:r>
              <a:rPr lang="en-US" smtClean="0"/>
              <a:t>Click to edit Master title style</a:t>
            </a:r>
            <a:endParaRPr lang="en-GB"/>
          </a:p>
        </p:txBody>
      </p:sp>
      <p:sp>
        <p:nvSpPr>
          <p:cNvPr id="73734" name="Rectangle 6"/>
          <p:cNvSpPr>
            <a:spLocks noGrp="1" noChangeArrowheads="1"/>
          </p:cNvSpPr>
          <p:nvPr>
            <p:ph type="dt" sz="quarter" idx="2"/>
          </p:nvPr>
        </p:nvSpPr>
        <p:spPr bwMode="auto">
          <a:xfrm>
            <a:off x="1828800" y="4506913"/>
            <a:ext cx="4176713" cy="36036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2000"/>
            </a:lvl1pPr>
          </a:lstStyle>
          <a:p>
            <a:endParaRPr lang="en-GB" dirty="0"/>
          </a:p>
        </p:txBody>
      </p:sp>
      <p:pic>
        <p:nvPicPr>
          <p:cNvPr id="73737" name="Picture 9"/>
          <p:cNvPicPr>
            <a:picLocks noChangeAspect="1" noChangeArrowheads="1"/>
          </p:cNvPicPr>
          <p:nvPr/>
        </p:nvPicPr>
        <p:blipFill>
          <a:blip r:embed="rId2" cstate="print"/>
          <a:srcRect/>
          <a:stretch>
            <a:fillRect/>
          </a:stretch>
        </p:blipFill>
        <p:spPr bwMode="auto">
          <a:xfrm>
            <a:off x="0" y="0"/>
            <a:ext cx="9145588" cy="1828800"/>
          </a:xfrm>
          <a:prstGeom prst="rect">
            <a:avLst/>
          </a:prstGeom>
          <a:noFill/>
        </p:spPr>
      </p:pic>
      <p:pic>
        <p:nvPicPr>
          <p:cNvPr id="73739" name="Picture 11"/>
          <p:cNvPicPr>
            <a:picLocks noChangeAspect="1" noChangeArrowheads="1"/>
          </p:cNvPicPr>
          <p:nvPr/>
        </p:nvPicPr>
        <p:blipFill>
          <a:blip r:embed="rId3" cstate="print"/>
          <a:srcRect/>
          <a:stretch>
            <a:fillRect/>
          </a:stretch>
        </p:blipFill>
        <p:spPr bwMode="auto">
          <a:xfrm>
            <a:off x="914400" y="2628900"/>
            <a:ext cx="758825" cy="75882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r>
              <a:rPr lang="en-US" dirty="0" smtClean="0"/>
              <a:t>SMPG </a:t>
            </a:r>
            <a:r>
              <a:rPr lang="en-US" dirty="0" smtClean="0"/>
              <a:t>IF Research Fee &amp; other MiFID items</a:t>
            </a:r>
            <a:endParaRPr lang="en-GB" dirty="0"/>
          </a:p>
        </p:txBody>
      </p:sp>
      <p:sp>
        <p:nvSpPr>
          <p:cNvPr id="5" name="Slide Number Placeholder 4"/>
          <p:cNvSpPr>
            <a:spLocks noGrp="1"/>
          </p:cNvSpPr>
          <p:nvPr>
            <p:ph type="sldNum" sz="quarter" idx="11"/>
          </p:nvPr>
        </p:nvSpPr>
        <p:spPr/>
        <p:txBody>
          <a:bodyPr/>
          <a:lstStyle>
            <a:lvl1pPr>
              <a:defRPr/>
            </a:lvl1pPr>
          </a:lstStyle>
          <a:p>
            <a:fld id="{24E79C9C-8438-46B6-9693-B1B0A60DF526}" type="slidenum">
              <a:rPr lang="en-GB"/>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533400"/>
            <a:ext cx="1905000" cy="5638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533400"/>
            <a:ext cx="55626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r>
              <a:rPr lang="en-US" dirty="0" smtClean="0"/>
              <a:t>SMPG </a:t>
            </a:r>
            <a:r>
              <a:rPr lang="en-US" dirty="0" smtClean="0"/>
              <a:t>IF Research Fee &amp; other MiFID items</a:t>
            </a:r>
            <a:endParaRPr lang="en-GB" dirty="0"/>
          </a:p>
        </p:txBody>
      </p:sp>
      <p:sp>
        <p:nvSpPr>
          <p:cNvPr id="5" name="Slide Number Placeholder 4"/>
          <p:cNvSpPr>
            <a:spLocks noGrp="1"/>
          </p:cNvSpPr>
          <p:nvPr>
            <p:ph type="sldNum" sz="quarter" idx="11"/>
          </p:nvPr>
        </p:nvSpPr>
        <p:spPr/>
        <p:txBody>
          <a:bodyPr/>
          <a:lstStyle>
            <a:lvl1pPr>
              <a:defRPr/>
            </a:lvl1pPr>
          </a:lstStyle>
          <a:p>
            <a:fld id="{392D3877-E549-4366-A6C2-F80CD5FFE74D}" type="slidenum">
              <a:rPr lang="en-GB"/>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6200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838200" y="1831975"/>
            <a:ext cx="3733800" cy="4340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724400" y="1831975"/>
            <a:ext cx="3733800" cy="4340225"/>
          </a:xfrm>
        </p:spPr>
        <p:txBody>
          <a:bodyPr/>
          <a:lstStyle/>
          <a:p>
            <a:r>
              <a:rPr lang="en-US" dirty="0" smtClean="0"/>
              <a:t>Click icon to add chart</a:t>
            </a:r>
            <a:endParaRPr lang="en-GB" dirty="0"/>
          </a:p>
        </p:txBody>
      </p:sp>
      <p:sp>
        <p:nvSpPr>
          <p:cNvPr id="5" name="Footer Placeholder 4"/>
          <p:cNvSpPr>
            <a:spLocks noGrp="1"/>
          </p:cNvSpPr>
          <p:nvPr>
            <p:ph type="ftr" sz="quarter" idx="10"/>
          </p:nvPr>
        </p:nvSpPr>
        <p:spPr>
          <a:xfrm>
            <a:off x="838200" y="6403975"/>
            <a:ext cx="5678488" cy="228600"/>
          </a:xfrm>
        </p:spPr>
        <p:txBody>
          <a:bodyPr/>
          <a:lstStyle>
            <a:lvl1pPr>
              <a:defRPr/>
            </a:lvl1pPr>
          </a:lstStyle>
          <a:p>
            <a:r>
              <a:rPr lang="en-US" dirty="0" smtClean="0"/>
              <a:t>SMPG </a:t>
            </a:r>
            <a:r>
              <a:rPr lang="en-US" dirty="0" smtClean="0"/>
              <a:t>IF Research Fee &amp; other MiFID items</a:t>
            </a:r>
            <a:endParaRPr lang="en-GB" dirty="0"/>
          </a:p>
        </p:txBody>
      </p:sp>
      <p:sp>
        <p:nvSpPr>
          <p:cNvPr id="6" name="Slide Number Placeholder 5"/>
          <p:cNvSpPr>
            <a:spLocks noGrp="1"/>
          </p:cNvSpPr>
          <p:nvPr>
            <p:ph type="sldNum" sz="quarter" idx="11"/>
          </p:nvPr>
        </p:nvSpPr>
        <p:spPr>
          <a:xfrm>
            <a:off x="8153400" y="6403975"/>
            <a:ext cx="762000" cy="228600"/>
          </a:xfrm>
        </p:spPr>
        <p:txBody>
          <a:bodyPr/>
          <a:lstStyle>
            <a:lvl1pPr>
              <a:defRPr/>
            </a:lvl1pPr>
          </a:lstStyle>
          <a:p>
            <a:fld id="{A9FE6CBD-8800-4F7B-B2D1-7786F787820D}" type="slidenum">
              <a:rPr lang="en-GB"/>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6712" y="0"/>
            <a:ext cx="8901023" cy="508958"/>
          </a:xfrm>
        </p:spPr>
        <p:txBody>
          <a:bodyPr/>
          <a:lstStyle>
            <a:lvl1pPr>
              <a:defRPr sz="2400">
                <a:latin typeface="Calibri" panose="020F0502020204030204" pitchFamily="34" charset="0"/>
                <a:cs typeface="Calibri" panose="020F0502020204030204" pitchFamily="34" charset="0"/>
              </a:defRPr>
            </a:lvl1pPr>
          </a:lstStyle>
          <a:p>
            <a:r>
              <a:rPr lang="en-US" smtClean="0"/>
              <a:t>Click to edit Master title style</a:t>
            </a:r>
            <a:endParaRPr lang="en-GB"/>
          </a:p>
        </p:txBody>
      </p:sp>
      <p:sp>
        <p:nvSpPr>
          <p:cNvPr id="4" name="Footer Placeholder 3"/>
          <p:cNvSpPr>
            <a:spLocks noGrp="1"/>
          </p:cNvSpPr>
          <p:nvPr>
            <p:ph type="ftr" sz="quarter" idx="10"/>
          </p:nvPr>
        </p:nvSpPr>
        <p:spPr>
          <a:xfrm>
            <a:off x="795070" y="6464357"/>
            <a:ext cx="5678488" cy="228600"/>
          </a:xfrm>
        </p:spPr>
        <p:txBody>
          <a:bodyPr/>
          <a:lstStyle>
            <a:lvl1pPr>
              <a:defRPr sz="900"/>
            </a:lvl1pPr>
          </a:lstStyle>
          <a:p>
            <a:r>
              <a:rPr lang="en-US" dirty="0" smtClean="0"/>
              <a:t>SMPG </a:t>
            </a:r>
            <a:r>
              <a:rPr lang="en-US" dirty="0" smtClean="0"/>
              <a:t>IF Research Fee &amp; other MiFID items</a:t>
            </a:r>
            <a:endParaRPr lang="en-GB" dirty="0"/>
          </a:p>
        </p:txBody>
      </p:sp>
      <p:sp>
        <p:nvSpPr>
          <p:cNvPr id="5" name="Slide Number Placeholder 4"/>
          <p:cNvSpPr>
            <a:spLocks noGrp="1"/>
          </p:cNvSpPr>
          <p:nvPr>
            <p:ph type="sldNum" sz="quarter" idx="11"/>
          </p:nvPr>
        </p:nvSpPr>
        <p:spPr>
          <a:xfrm>
            <a:off x="8325920" y="6619625"/>
            <a:ext cx="762000" cy="228600"/>
          </a:xfrm>
        </p:spPr>
        <p:txBody>
          <a:bodyPr/>
          <a:lstStyle>
            <a:lvl1pPr>
              <a:defRPr sz="1400" b="1">
                <a:latin typeface="Verdana" panose="020B0604030504040204" pitchFamily="34" charset="0"/>
                <a:ea typeface="Verdana" panose="020B0604030504040204" pitchFamily="34" charset="0"/>
                <a:cs typeface="Verdana" panose="020B0604030504040204" pitchFamily="34" charset="0"/>
              </a:defRPr>
            </a:lvl1pPr>
          </a:lstStyle>
          <a:p>
            <a:fld id="{EA52E39D-21CE-4915-B848-429A65988FB2}" type="slidenum">
              <a:rPr lang="en-GB" smtClean="0"/>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dirty="0" smtClean="0"/>
              <a:t>SMPG </a:t>
            </a:r>
            <a:r>
              <a:rPr lang="en-US" dirty="0" smtClean="0"/>
              <a:t>IF Research Fee &amp; other MiFID items</a:t>
            </a:r>
            <a:endParaRPr lang="en-GB" dirty="0"/>
          </a:p>
        </p:txBody>
      </p:sp>
      <p:sp>
        <p:nvSpPr>
          <p:cNvPr id="5" name="Slide Number Placeholder 4"/>
          <p:cNvSpPr>
            <a:spLocks noGrp="1"/>
          </p:cNvSpPr>
          <p:nvPr>
            <p:ph type="sldNum" sz="quarter" idx="11"/>
          </p:nvPr>
        </p:nvSpPr>
        <p:spPr/>
        <p:txBody>
          <a:bodyPr/>
          <a:lstStyle>
            <a:lvl1pPr>
              <a:defRPr/>
            </a:lvl1pPr>
          </a:lstStyle>
          <a:p>
            <a:fld id="{64208FB2-A779-48CD-B4B9-5BF42C02B97E}"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31975"/>
            <a:ext cx="3733800" cy="4340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24400" y="1831975"/>
            <a:ext cx="3733800" cy="4340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r>
              <a:rPr lang="en-US" dirty="0" smtClean="0"/>
              <a:t>SMPG </a:t>
            </a:r>
            <a:r>
              <a:rPr lang="en-US" dirty="0" smtClean="0"/>
              <a:t>IF Research Fee &amp; other MiFID items</a:t>
            </a:r>
            <a:endParaRPr lang="en-GB" dirty="0"/>
          </a:p>
        </p:txBody>
      </p:sp>
      <p:sp>
        <p:nvSpPr>
          <p:cNvPr id="6" name="Slide Number Placeholder 5"/>
          <p:cNvSpPr>
            <a:spLocks noGrp="1"/>
          </p:cNvSpPr>
          <p:nvPr>
            <p:ph type="sldNum" sz="quarter" idx="11"/>
          </p:nvPr>
        </p:nvSpPr>
        <p:spPr/>
        <p:txBody>
          <a:bodyPr/>
          <a:lstStyle>
            <a:lvl1pPr>
              <a:defRPr/>
            </a:lvl1pPr>
          </a:lstStyle>
          <a:p>
            <a:fld id="{6AC03281-7299-4CB3-B1D8-D163F663D725}"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lvl1pPr>
              <a:defRPr/>
            </a:lvl1pPr>
          </a:lstStyle>
          <a:p>
            <a:r>
              <a:rPr lang="en-US" dirty="0" smtClean="0"/>
              <a:t>SMPG </a:t>
            </a:r>
            <a:r>
              <a:rPr lang="en-US" dirty="0" smtClean="0"/>
              <a:t>IF Research Fee &amp; other MiFID items</a:t>
            </a:r>
            <a:endParaRPr lang="en-GB" dirty="0"/>
          </a:p>
        </p:txBody>
      </p:sp>
      <p:sp>
        <p:nvSpPr>
          <p:cNvPr id="8" name="Slide Number Placeholder 7"/>
          <p:cNvSpPr>
            <a:spLocks noGrp="1"/>
          </p:cNvSpPr>
          <p:nvPr>
            <p:ph type="sldNum" sz="quarter" idx="11"/>
          </p:nvPr>
        </p:nvSpPr>
        <p:spPr/>
        <p:txBody>
          <a:bodyPr/>
          <a:lstStyle>
            <a:lvl1pPr>
              <a:defRPr/>
            </a:lvl1pPr>
          </a:lstStyle>
          <a:p>
            <a:fld id="{F0CAF18F-23BB-4B77-B9A4-BDD0BE736017}"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0975" y="57150"/>
            <a:ext cx="8839200" cy="600075"/>
          </a:xfrm>
        </p:spPr>
        <p:txBody>
          <a:bodyPr wrap="none" bIns="0"/>
          <a:lstStyle>
            <a:lvl1pPr>
              <a:defRPr sz="2800"/>
            </a:lvl1p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US" dirty="0" smtClean="0"/>
              <a:t>SMPG </a:t>
            </a:r>
            <a:r>
              <a:rPr lang="en-US" dirty="0" smtClean="0"/>
              <a:t>IF Research Fee &amp; other MiFID items</a:t>
            </a:r>
            <a:endParaRPr lang="en-GB" dirty="0"/>
          </a:p>
        </p:txBody>
      </p:sp>
      <p:sp>
        <p:nvSpPr>
          <p:cNvPr id="4" name="Slide Number Placeholder 3"/>
          <p:cNvSpPr>
            <a:spLocks noGrp="1"/>
          </p:cNvSpPr>
          <p:nvPr>
            <p:ph type="sldNum" sz="quarter" idx="11"/>
          </p:nvPr>
        </p:nvSpPr>
        <p:spPr/>
        <p:txBody>
          <a:bodyPr/>
          <a:lstStyle>
            <a:lvl1pPr>
              <a:defRPr/>
            </a:lvl1pPr>
          </a:lstStyle>
          <a:p>
            <a:fld id="{4E410E8B-93B4-41AD-A625-EB8DE5EC5EDC}"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dirty="0" smtClean="0"/>
              <a:t>SMPG </a:t>
            </a:r>
            <a:r>
              <a:rPr lang="en-US" dirty="0" smtClean="0"/>
              <a:t>IF Research Fee &amp; other MiFID items</a:t>
            </a:r>
            <a:endParaRPr lang="en-GB" dirty="0"/>
          </a:p>
        </p:txBody>
      </p:sp>
      <p:sp>
        <p:nvSpPr>
          <p:cNvPr id="3" name="Slide Number Placeholder 2"/>
          <p:cNvSpPr>
            <a:spLocks noGrp="1"/>
          </p:cNvSpPr>
          <p:nvPr>
            <p:ph type="sldNum" sz="quarter" idx="11"/>
          </p:nvPr>
        </p:nvSpPr>
        <p:spPr/>
        <p:txBody>
          <a:bodyPr/>
          <a:lstStyle>
            <a:lvl1pPr>
              <a:defRPr/>
            </a:lvl1pPr>
          </a:lstStyle>
          <a:p>
            <a:fld id="{29CDFB67-BE1C-4FE1-8BB4-182F8F6CE5C0}"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dirty="0" smtClean="0"/>
              <a:t>SMPG </a:t>
            </a:r>
            <a:r>
              <a:rPr lang="en-US" dirty="0" smtClean="0"/>
              <a:t>IF Research Fee &amp; other MiFID items</a:t>
            </a:r>
            <a:endParaRPr lang="en-GB" dirty="0"/>
          </a:p>
        </p:txBody>
      </p:sp>
      <p:sp>
        <p:nvSpPr>
          <p:cNvPr id="6" name="Slide Number Placeholder 5"/>
          <p:cNvSpPr>
            <a:spLocks noGrp="1"/>
          </p:cNvSpPr>
          <p:nvPr>
            <p:ph type="sldNum" sz="quarter" idx="11"/>
          </p:nvPr>
        </p:nvSpPr>
        <p:spPr/>
        <p:txBody>
          <a:bodyPr/>
          <a:lstStyle>
            <a:lvl1pPr>
              <a:defRPr/>
            </a:lvl1pPr>
          </a:lstStyle>
          <a:p>
            <a:fld id="{5763E5A6-87FB-4C9C-ACA7-5EEEB2FF1646}"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dirty="0" smtClean="0"/>
              <a:t>SMPG </a:t>
            </a:r>
            <a:r>
              <a:rPr lang="en-US" dirty="0" smtClean="0"/>
              <a:t>IF Research Fee &amp; other MiFID items</a:t>
            </a:r>
            <a:endParaRPr lang="en-GB" dirty="0"/>
          </a:p>
        </p:txBody>
      </p:sp>
      <p:sp>
        <p:nvSpPr>
          <p:cNvPr id="6" name="Slide Number Placeholder 5"/>
          <p:cNvSpPr>
            <a:spLocks noGrp="1"/>
          </p:cNvSpPr>
          <p:nvPr>
            <p:ph type="sldNum" sz="quarter" idx="11"/>
          </p:nvPr>
        </p:nvSpPr>
        <p:spPr/>
        <p:txBody>
          <a:bodyPr/>
          <a:lstStyle>
            <a:lvl1pPr>
              <a:defRPr/>
            </a:lvl1pPr>
          </a:lstStyle>
          <a:p>
            <a:fld id="{A77079D5-EE61-420A-B889-2473FF0002E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57" name="Rectangle 33"/>
          <p:cNvSpPr>
            <a:spLocks noGrp="1" noChangeArrowheads="1"/>
          </p:cNvSpPr>
          <p:nvPr>
            <p:ph type="body" idx="1"/>
          </p:nvPr>
        </p:nvSpPr>
        <p:spPr bwMode="auto">
          <a:xfrm>
            <a:off x="838200" y="1831975"/>
            <a:ext cx="7620000" cy="4340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58" name="Rectangle 34"/>
          <p:cNvSpPr>
            <a:spLocks noGrp="1" noChangeArrowheads="1"/>
          </p:cNvSpPr>
          <p:nvPr>
            <p:ph type="title"/>
          </p:nvPr>
        </p:nvSpPr>
        <p:spPr bwMode="auto">
          <a:xfrm>
            <a:off x="838200" y="533400"/>
            <a:ext cx="76200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GB" smtClean="0"/>
          </a:p>
        </p:txBody>
      </p:sp>
      <p:pic>
        <p:nvPicPr>
          <p:cNvPr id="1059" name="Picture 35"/>
          <p:cNvPicPr>
            <a:picLocks noChangeAspect="1" noChangeArrowheads="1"/>
          </p:cNvPicPr>
          <p:nvPr/>
        </p:nvPicPr>
        <p:blipFill>
          <a:blip r:embed="rId14" cstate="print"/>
          <a:srcRect/>
          <a:stretch>
            <a:fillRect/>
          </a:stretch>
        </p:blipFill>
        <p:spPr bwMode="auto">
          <a:xfrm>
            <a:off x="0" y="0"/>
            <a:ext cx="139700" cy="1828800"/>
          </a:xfrm>
          <a:prstGeom prst="rect">
            <a:avLst/>
          </a:prstGeom>
          <a:noFill/>
        </p:spPr>
      </p:pic>
      <p:sp>
        <p:nvSpPr>
          <p:cNvPr id="1060" name="Rectangle 36"/>
          <p:cNvSpPr>
            <a:spLocks noGrp="1" noChangeArrowheads="1"/>
          </p:cNvSpPr>
          <p:nvPr>
            <p:ph type="ftr" sz="quarter" idx="3"/>
          </p:nvPr>
        </p:nvSpPr>
        <p:spPr bwMode="auto">
          <a:xfrm>
            <a:off x="838200" y="6403975"/>
            <a:ext cx="5678488"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900"/>
            </a:lvl1pPr>
          </a:lstStyle>
          <a:p>
            <a:r>
              <a:rPr lang="en-US" dirty="0" smtClean="0"/>
              <a:t>SMPG </a:t>
            </a:r>
            <a:r>
              <a:rPr lang="en-US" dirty="0" smtClean="0"/>
              <a:t>IF Research Fee &amp; other MiFID items</a:t>
            </a:r>
            <a:endParaRPr lang="en-GB" dirty="0"/>
          </a:p>
        </p:txBody>
      </p:sp>
      <p:sp>
        <p:nvSpPr>
          <p:cNvPr id="1061" name="Rectangle 37"/>
          <p:cNvSpPr>
            <a:spLocks noGrp="1" noChangeArrowheads="1"/>
          </p:cNvSpPr>
          <p:nvPr>
            <p:ph type="sldNum" sz="quarter" idx="4"/>
          </p:nvPr>
        </p:nvSpPr>
        <p:spPr bwMode="auto">
          <a:xfrm>
            <a:off x="8153400" y="6403975"/>
            <a:ext cx="762000"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900"/>
            </a:lvl1pPr>
          </a:lstStyle>
          <a:p>
            <a:fld id="{C6655C5B-E70B-4C3B-B436-6685A8811E90}" type="slidenum">
              <a:rPr lang="en-GB"/>
              <a:pPr/>
              <a:t>‹#›</a:t>
            </a:fld>
            <a:endParaRPr lang="en-GB" dirty="0"/>
          </a:p>
        </p:txBody>
      </p:sp>
      <p:pic>
        <p:nvPicPr>
          <p:cNvPr id="1066" name="Picture 42"/>
          <p:cNvPicPr>
            <a:picLocks noChangeAspect="1" noChangeArrowheads="1"/>
          </p:cNvPicPr>
          <p:nvPr/>
        </p:nvPicPr>
        <p:blipFill>
          <a:blip r:embed="rId15" cstate="print"/>
          <a:srcRect/>
          <a:stretch>
            <a:fillRect/>
          </a:stretch>
        </p:blipFill>
        <p:spPr bwMode="auto">
          <a:xfrm>
            <a:off x="542925" y="6343650"/>
            <a:ext cx="357188" cy="357188"/>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2" r:id="rId12"/>
  </p:sldLayoutIdLst>
  <p:hf hd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231775" indent="-231775" algn="l" rtl="0" eaLnBrk="1" fontAlgn="base" hangingPunct="1">
        <a:spcBef>
          <a:spcPct val="20000"/>
        </a:spcBef>
        <a:spcAft>
          <a:spcPct val="0"/>
        </a:spcAft>
        <a:buChar char="•"/>
        <a:defRPr sz="2000">
          <a:solidFill>
            <a:srgbClr val="000000"/>
          </a:solidFill>
          <a:latin typeface="+mn-lt"/>
          <a:ea typeface="+mn-ea"/>
          <a:cs typeface="+mn-cs"/>
        </a:defRPr>
      </a:lvl1pPr>
      <a:lvl2pPr marL="446088" indent="-212725" algn="l" rtl="0" eaLnBrk="1" fontAlgn="base" hangingPunct="1">
        <a:spcBef>
          <a:spcPct val="20000"/>
        </a:spcBef>
        <a:spcAft>
          <a:spcPct val="0"/>
        </a:spcAft>
        <a:buChar char="–"/>
        <a:defRPr sz="2000">
          <a:solidFill>
            <a:srgbClr val="000000"/>
          </a:solidFill>
          <a:latin typeface="+mn-lt"/>
        </a:defRPr>
      </a:lvl2pPr>
      <a:lvl3pPr marL="630238" indent="-182563" algn="l" rtl="0" eaLnBrk="1" fontAlgn="base" hangingPunct="1">
        <a:spcBef>
          <a:spcPct val="20000"/>
        </a:spcBef>
        <a:spcAft>
          <a:spcPct val="0"/>
        </a:spcAft>
        <a:buChar char="•"/>
        <a:defRPr sz="1600">
          <a:solidFill>
            <a:srgbClr val="000000"/>
          </a:solidFill>
          <a:latin typeface="+mn-lt"/>
        </a:defRPr>
      </a:lvl3pPr>
      <a:lvl4pPr marL="1027113" indent="-228600" algn="l" rtl="0" eaLnBrk="1" fontAlgn="base" hangingPunct="1">
        <a:spcBef>
          <a:spcPct val="20000"/>
        </a:spcBef>
        <a:spcAft>
          <a:spcPct val="0"/>
        </a:spcAft>
        <a:buChar char="–"/>
        <a:defRPr sz="1600">
          <a:solidFill>
            <a:srgbClr val="000000"/>
          </a:solidFill>
          <a:latin typeface="+mn-lt"/>
        </a:defRPr>
      </a:lvl4pPr>
      <a:lvl5pPr marL="1257300" indent="-228600" algn="l" rtl="0" eaLnBrk="1" fontAlgn="base" hangingPunct="1">
        <a:spcBef>
          <a:spcPct val="20000"/>
        </a:spcBef>
        <a:spcAft>
          <a:spcPct val="0"/>
        </a:spcAft>
        <a:buChar char="–"/>
        <a:defRPr sz="1600">
          <a:solidFill>
            <a:srgbClr val="000000"/>
          </a:solidFill>
          <a:latin typeface="+mn-lt"/>
        </a:defRPr>
      </a:lvl5pPr>
      <a:lvl6pPr marL="1714500" indent="-228600" algn="l" rtl="0" eaLnBrk="1" fontAlgn="base" hangingPunct="1">
        <a:spcBef>
          <a:spcPct val="20000"/>
        </a:spcBef>
        <a:spcAft>
          <a:spcPct val="0"/>
        </a:spcAft>
        <a:buChar char="–"/>
        <a:defRPr sz="1600">
          <a:solidFill>
            <a:srgbClr val="000000"/>
          </a:solidFill>
          <a:latin typeface="+mn-lt"/>
        </a:defRPr>
      </a:lvl6pPr>
      <a:lvl7pPr marL="2171700" indent="-228600" algn="l" rtl="0" eaLnBrk="1" fontAlgn="base" hangingPunct="1">
        <a:spcBef>
          <a:spcPct val="20000"/>
        </a:spcBef>
        <a:spcAft>
          <a:spcPct val="0"/>
        </a:spcAft>
        <a:buChar char="–"/>
        <a:defRPr sz="1600">
          <a:solidFill>
            <a:srgbClr val="000000"/>
          </a:solidFill>
          <a:latin typeface="+mn-lt"/>
        </a:defRPr>
      </a:lvl7pPr>
      <a:lvl8pPr marL="2628900" indent="-228600" algn="l" rtl="0" eaLnBrk="1" fontAlgn="base" hangingPunct="1">
        <a:spcBef>
          <a:spcPct val="20000"/>
        </a:spcBef>
        <a:spcAft>
          <a:spcPct val="0"/>
        </a:spcAft>
        <a:buChar char="–"/>
        <a:defRPr sz="1600">
          <a:solidFill>
            <a:srgbClr val="000000"/>
          </a:solidFill>
          <a:latin typeface="+mn-lt"/>
        </a:defRPr>
      </a:lvl8pPr>
      <a:lvl9pPr marL="3086100" indent="-228600" algn="l" rtl="0" eaLnBrk="1" fontAlgn="base" hangingPunct="1">
        <a:spcBef>
          <a:spcPct val="20000"/>
        </a:spcBef>
        <a:spcAft>
          <a:spcPct val="0"/>
        </a:spcAft>
        <a:buChar char="–"/>
        <a:defRPr sz="16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fontAlgn="base">
        <a:spcBef>
          <a:spcPct val="0"/>
        </a:spcBef>
        <a:spcAft>
          <a:spcPct val="0"/>
        </a:spcAft>
        <a:defRPr sz="3200">
          <a:solidFill>
            <a:schemeClr val="tx2"/>
          </a:solidFill>
          <a:latin typeface="+mj-lt"/>
          <a:ea typeface="+mj-ea"/>
          <a:cs typeface="+mj-cs"/>
        </a:defRPr>
      </a:lvl1pPr>
      <a:lvl2pPr algn="l" rtl="0" fontAlgn="base">
        <a:spcBef>
          <a:spcPct val="0"/>
        </a:spcBef>
        <a:spcAft>
          <a:spcPct val="0"/>
        </a:spcAft>
        <a:defRPr sz="3200">
          <a:solidFill>
            <a:schemeClr val="tx2"/>
          </a:solidFill>
          <a:latin typeface="Times" pitchFamily="18" charset="0"/>
        </a:defRPr>
      </a:lvl2pPr>
      <a:lvl3pPr algn="l" rtl="0" fontAlgn="base">
        <a:spcBef>
          <a:spcPct val="0"/>
        </a:spcBef>
        <a:spcAft>
          <a:spcPct val="0"/>
        </a:spcAft>
        <a:defRPr sz="3200">
          <a:solidFill>
            <a:schemeClr val="tx2"/>
          </a:solidFill>
          <a:latin typeface="Times" pitchFamily="18" charset="0"/>
        </a:defRPr>
      </a:lvl3pPr>
      <a:lvl4pPr algn="l" rtl="0" fontAlgn="base">
        <a:spcBef>
          <a:spcPct val="0"/>
        </a:spcBef>
        <a:spcAft>
          <a:spcPct val="0"/>
        </a:spcAft>
        <a:defRPr sz="3200">
          <a:solidFill>
            <a:schemeClr val="tx2"/>
          </a:solidFill>
          <a:latin typeface="Times" pitchFamily="18" charset="0"/>
        </a:defRPr>
      </a:lvl4pPr>
      <a:lvl5pPr algn="l" rtl="0" fontAlgn="base">
        <a:spcBef>
          <a:spcPct val="0"/>
        </a:spcBef>
        <a:spcAft>
          <a:spcPct val="0"/>
        </a:spcAft>
        <a:defRPr sz="3200">
          <a:solidFill>
            <a:schemeClr val="tx2"/>
          </a:solidFill>
          <a:latin typeface="Times" pitchFamily="18" charset="0"/>
        </a:defRPr>
      </a:lvl5pPr>
      <a:lvl6pPr marL="457200" algn="l" rtl="0" fontAlgn="base">
        <a:spcBef>
          <a:spcPct val="0"/>
        </a:spcBef>
        <a:spcAft>
          <a:spcPct val="0"/>
        </a:spcAft>
        <a:defRPr sz="3200">
          <a:solidFill>
            <a:schemeClr val="tx2"/>
          </a:solidFill>
          <a:latin typeface="Times" pitchFamily="18" charset="0"/>
        </a:defRPr>
      </a:lvl6pPr>
      <a:lvl7pPr marL="914400" algn="l" rtl="0" fontAlgn="base">
        <a:spcBef>
          <a:spcPct val="0"/>
        </a:spcBef>
        <a:spcAft>
          <a:spcPct val="0"/>
        </a:spcAft>
        <a:defRPr sz="3200">
          <a:solidFill>
            <a:schemeClr val="tx2"/>
          </a:solidFill>
          <a:latin typeface="Times" pitchFamily="18" charset="0"/>
        </a:defRPr>
      </a:lvl7pPr>
      <a:lvl8pPr marL="1371600" algn="l" rtl="0" fontAlgn="base">
        <a:spcBef>
          <a:spcPct val="0"/>
        </a:spcBef>
        <a:spcAft>
          <a:spcPct val="0"/>
        </a:spcAft>
        <a:defRPr sz="3200">
          <a:solidFill>
            <a:schemeClr val="tx2"/>
          </a:solidFill>
          <a:latin typeface="Times" pitchFamily="18" charset="0"/>
        </a:defRPr>
      </a:lvl8pPr>
      <a:lvl9pPr marL="1828800" algn="l" rtl="0" fontAlgn="base">
        <a:spcBef>
          <a:spcPct val="0"/>
        </a:spcBef>
        <a:spcAft>
          <a:spcPct val="0"/>
        </a:spcAft>
        <a:defRPr sz="3200">
          <a:solidFill>
            <a:schemeClr val="tx2"/>
          </a:solidFill>
          <a:latin typeface="Times" pitchFamily="18" charset="0"/>
        </a:defRPr>
      </a:lvl9pPr>
    </p:titleStyle>
    <p:bodyStyle>
      <a:lvl1pPr marL="231775" indent="-231775" algn="l" rtl="0" fontAlgn="base">
        <a:spcBef>
          <a:spcPct val="20000"/>
        </a:spcBef>
        <a:spcAft>
          <a:spcPct val="0"/>
        </a:spcAft>
        <a:buChar char="•"/>
        <a:defRPr sz="2400">
          <a:solidFill>
            <a:srgbClr val="000000"/>
          </a:solidFill>
          <a:latin typeface="+mn-lt"/>
          <a:ea typeface="+mn-ea"/>
          <a:cs typeface="+mn-cs"/>
        </a:defRPr>
      </a:lvl1pPr>
      <a:lvl2pPr marL="446088" indent="-212725" algn="l" rtl="0" fontAlgn="base">
        <a:spcBef>
          <a:spcPct val="20000"/>
        </a:spcBef>
        <a:spcAft>
          <a:spcPct val="0"/>
        </a:spcAft>
        <a:buChar char="–"/>
        <a:defRPr sz="2400">
          <a:solidFill>
            <a:srgbClr val="000000"/>
          </a:solidFill>
          <a:latin typeface="+mn-lt"/>
        </a:defRPr>
      </a:lvl2pPr>
      <a:lvl3pPr marL="630238" indent="-182563" algn="l" rtl="0" fontAlgn="base">
        <a:spcBef>
          <a:spcPct val="20000"/>
        </a:spcBef>
        <a:spcAft>
          <a:spcPct val="0"/>
        </a:spcAft>
        <a:defRPr sz="2000">
          <a:solidFill>
            <a:srgbClr val="000000"/>
          </a:solidFill>
          <a:latin typeface="+mn-lt"/>
        </a:defRPr>
      </a:lvl3pPr>
      <a:lvl4pPr marL="1027113" indent="-228600" algn="l" rtl="0" fontAlgn="base">
        <a:spcBef>
          <a:spcPct val="20000"/>
        </a:spcBef>
        <a:spcAft>
          <a:spcPct val="0"/>
        </a:spcAft>
        <a:buChar char="–"/>
        <a:defRPr sz="2000">
          <a:solidFill>
            <a:srgbClr val="000000"/>
          </a:solidFill>
          <a:latin typeface="+mn-lt"/>
        </a:defRPr>
      </a:lvl4pPr>
      <a:lvl5pPr marL="1257300" indent="-228600" algn="l" rtl="0" fontAlgn="base">
        <a:spcBef>
          <a:spcPct val="20000"/>
        </a:spcBef>
        <a:spcAft>
          <a:spcPct val="0"/>
        </a:spcAft>
        <a:buChar char="»"/>
        <a:defRPr sz="2000">
          <a:solidFill>
            <a:srgbClr val="000000"/>
          </a:solidFill>
          <a:latin typeface="+mn-lt"/>
        </a:defRPr>
      </a:lvl5pPr>
      <a:lvl6pPr marL="1714500" indent="-228600" algn="l" rtl="0" fontAlgn="base">
        <a:spcBef>
          <a:spcPct val="20000"/>
        </a:spcBef>
        <a:spcAft>
          <a:spcPct val="0"/>
        </a:spcAft>
        <a:buChar char="»"/>
        <a:defRPr sz="2000">
          <a:solidFill>
            <a:srgbClr val="000000"/>
          </a:solidFill>
          <a:latin typeface="+mn-lt"/>
        </a:defRPr>
      </a:lvl6pPr>
      <a:lvl7pPr marL="2171700" indent="-228600" algn="l" rtl="0" fontAlgn="base">
        <a:spcBef>
          <a:spcPct val="20000"/>
        </a:spcBef>
        <a:spcAft>
          <a:spcPct val="0"/>
        </a:spcAft>
        <a:buChar char="»"/>
        <a:defRPr sz="2000">
          <a:solidFill>
            <a:srgbClr val="000000"/>
          </a:solidFill>
          <a:latin typeface="+mn-lt"/>
        </a:defRPr>
      </a:lvl7pPr>
      <a:lvl8pPr marL="2628900" indent="-228600" algn="l" rtl="0" fontAlgn="base">
        <a:spcBef>
          <a:spcPct val="20000"/>
        </a:spcBef>
        <a:spcAft>
          <a:spcPct val="0"/>
        </a:spcAft>
        <a:buChar char="»"/>
        <a:defRPr sz="2000">
          <a:solidFill>
            <a:srgbClr val="000000"/>
          </a:solidFill>
          <a:latin typeface="+mn-lt"/>
        </a:defRPr>
      </a:lvl8pPr>
      <a:lvl9pPr marL="3086100" indent="-228600" algn="l" rtl="0" fontAlgn="base">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828800" y="2617787"/>
            <a:ext cx="7254815" cy="1195087"/>
          </a:xfrm>
        </p:spPr>
        <p:txBody>
          <a:bodyPr/>
          <a:lstStyle/>
          <a:p>
            <a:r>
              <a:rPr lang="en-US" sz="2800" dirty="0" smtClean="0">
                <a:latin typeface="Calibri" panose="020F0502020204030204" pitchFamily="34" charset="0"/>
                <a:cs typeface="Calibri" panose="020F0502020204030204" pitchFamily="34" charset="0"/>
              </a:rPr>
              <a:t>Inclusion of </a:t>
            </a:r>
            <a:r>
              <a:rPr lang="en-US" sz="2800" dirty="0" smtClean="0">
                <a:latin typeface="Calibri" panose="020F0502020204030204" pitchFamily="34" charset="0"/>
                <a:cs typeface="Calibri" panose="020F0502020204030204" pitchFamily="34" charset="0"/>
              </a:rPr>
              <a:t>“Research Fee” </a:t>
            </a:r>
            <a:r>
              <a:rPr lang="en-US" sz="2800" dirty="0" smtClean="0">
                <a:latin typeface="Calibri" panose="020F0502020204030204" pitchFamily="34" charset="0"/>
                <a:cs typeface="Calibri" panose="020F0502020204030204" pitchFamily="34" charset="0"/>
              </a:rPr>
              <a:t>and other related MiFID items</a:t>
            </a:r>
            <a:endParaRPr lang="en-GB" sz="2800" dirty="0">
              <a:latin typeface="Calibri" panose="020F0502020204030204" pitchFamily="34" charset="0"/>
              <a:cs typeface="Calibri" panose="020F0502020204030204" pitchFamily="34" charset="0"/>
            </a:endParaRPr>
          </a:p>
        </p:txBody>
      </p:sp>
      <p:sp>
        <p:nvSpPr>
          <p:cNvPr id="4" name="TextBox 3"/>
          <p:cNvSpPr txBox="1"/>
          <p:nvPr/>
        </p:nvSpPr>
        <p:spPr>
          <a:xfrm>
            <a:off x="1819275" y="5262286"/>
            <a:ext cx="2733954" cy="369332"/>
          </a:xfrm>
          <a:prstGeom prst="rect">
            <a:avLst/>
          </a:prstGeom>
          <a:noFill/>
        </p:spPr>
        <p:txBody>
          <a:bodyPr wrap="none" rtlCol="0">
            <a:spAutoFit/>
          </a:bodyPr>
          <a:lstStyle/>
          <a:p>
            <a:r>
              <a:rPr lang="en-US" sz="1800" b="1" dirty="0" smtClean="0">
                <a:latin typeface="Calibri" panose="020F0502020204030204" pitchFamily="34" charset="0"/>
                <a:cs typeface="Calibri" panose="020F0502020204030204" pitchFamily="34" charset="0"/>
              </a:rPr>
              <a:t>Last updated </a:t>
            </a:r>
            <a:r>
              <a:rPr lang="en-US" sz="1800" b="1" dirty="0" smtClean="0">
                <a:latin typeface="Calibri" panose="020F0502020204030204" pitchFamily="34" charset="0"/>
                <a:cs typeface="Calibri" panose="020F0502020204030204" pitchFamily="34" charset="0"/>
              </a:rPr>
              <a:t>21</a:t>
            </a:r>
            <a:r>
              <a:rPr lang="en-US" sz="1800" b="1" dirty="0" smtClean="0">
                <a:latin typeface="Calibri" panose="020F0502020204030204" pitchFamily="34" charset="0"/>
                <a:cs typeface="Calibri" panose="020F0502020204030204" pitchFamily="34" charset="0"/>
              </a:rPr>
              <a:t> </a:t>
            </a:r>
            <a:r>
              <a:rPr lang="en-US" sz="1800" b="1" dirty="0" smtClean="0">
                <a:latin typeface="Calibri" panose="020F0502020204030204" pitchFamily="34" charset="0"/>
                <a:cs typeface="Calibri" panose="020F0502020204030204" pitchFamily="34" charset="0"/>
              </a:rPr>
              <a:t>April 2017</a:t>
            </a:r>
            <a:endParaRPr lang="en-GB" sz="1800" b="1" dirty="0">
              <a:latin typeface="Calibri" panose="020F0502020204030204" pitchFamily="34" charset="0"/>
              <a:cs typeface="Calibri" panose="020F0502020204030204" pitchFamily="34" charset="0"/>
            </a:endParaRPr>
          </a:p>
        </p:txBody>
      </p:sp>
      <p:sp>
        <p:nvSpPr>
          <p:cNvPr id="2" name="TextBox 1"/>
          <p:cNvSpPr txBox="1"/>
          <p:nvPr/>
        </p:nvSpPr>
        <p:spPr>
          <a:xfrm>
            <a:off x="1801338" y="3705932"/>
            <a:ext cx="7182273" cy="1384995"/>
          </a:xfrm>
          <a:prstGeom prst="rect">
            <a:avLst/>
          </a:prstGeom>
          <a:noFill/>
        </p:spPr>
        <p:txBody>
          <a:bodyPr wrap="square" rtlCol="0">
            <a:spAutoFit/>
          </a:bodyPr>
          <a:lstStyle/>
          <a:p>
            <a:r>
              <a:rPr lang="en-GB" sz="2800" b="1" dirty="0" smtClean="0">
                <a:solidFill>
                  <a:schemeClr val="bg1">
                    <a:lumMod val="50000"/>
                  </a:schemeClr>
                </a:solidFill>
                <a:latin typeface="Calibri" panose="020F0502020204030204" pitchFamily="34" charset="0"/>
                <a:cs typeface="Calibri" panose="020F0502020204030204" pitchFamily="34" charset="0"/>
              </a:rPr>
              <a:t>Orders </a:t>
            </a:r>
            <a:endParaRPr lang="en-GB" sz="2800" b="1" dirty="0" smtClean="0">
              <a:solidFill>
                <a:schemeClr val="bg1">
                  <a:lumMod val="50000"/>
                </a:schemeClr>
              </a:solidFill>
              <a:latin typeface="Calibri" panose="020F0502020204030204" pitchFamily="34" charset="0"/>
              <a:cs typeface="Calibri" panose="020F0502020204030204" pitchFamily="34" charset="0"/>
            </a:endParaRPr>
          </a:p>
          <a:p>
            <a:r>
              <a:rPr lang="en-GB" sz="2800" b="1" dirty="0">
                <a:solidFill>
                  <a:schemeClr val="bg1">
                    <a:lumMod val="50000"/>
                  </a:schemeClr>
                </a:solidFill>
                <a:latin typeface="Calibri" panose="020F0502020204030204" pitchFamily="34" charset="0"/>
                <a:cs typeface="Calibri" panose="020F0502020204030204" pitchFamily="34" charset="0"/>
              </a:rPr>
              <a:t>P</a:t>
            </a:r>
            <a:r>
              <a:rPr lang="en-GB" sz="2800" b="1" dirty="0" smtClean="0">
                <a:solidFill>
                  <a:schemeClr val="bg1">
                    <a:lumMod val="50000"/>
                  </a:schemeClr>
                </a:solidFill>
                <a:latin typeface="Calibri" panose="020F0502020204030204" pitchFamily="34" charset="0"/>
                <a:cs typeface="Calibri" panose="020F0502020204030204" pitchFamily="34" charset="0"/>
              </a:rPr>
              <a:t>rice </a:t>
            </a:r>
            <a:r>
              <a:rPr lang="en-GB" sz="2800" b="1" dirty="0" smtClean="0">
                <a:solidFill>
                  <a:schemeClr val="bg1">
                    <a:lumMod val="50000"/>
                  </a:schemeClr>
                </a:solidFill>
                <a:latin typeface="Calibri" panose="020F0502020204030204" pitchFamily="34" charset="0"/>
                <a:cs typeface="Calibri" panose="020F0502020204030204" pitchFamily="34" charset="0"/>
              </a:rPr>
              <a:t>report </a:t>
            </a:r>
            <a:r>
              <a:rPr lang="en-GB" sz="2800" b="1" dirty="0" smtClean="0">
                <a:solidFill>
                  <a:schemeClr val="bg1">
                    <a:lumMod val="50000"/>
                  </a:schemeClr>
                </a:solidFill>
                <a:latin typeface="Calibri" panose="020F0502020204030204" pitchFamily="34" charset="0"/>
                <a:cs typeface="Calibri" panose="020F0502020204030204" pitchFamily="34" charset="0"/>
              </a:rPr>
              <a:t> </a:t>
            </a:r>
          </a:p>
          <a:p>
            <a:r>
              <a:rPr lang="en-GB" sz="2800" b="1" dirty="0" smtClean="0">
                <a:solidFill>
                  <a:schemeClr val="bg1">
                    <a:lumMod val="50000"/>
                  </a:schemeClr>
                </a:solidFill>
                <a:latin typeface="Calibri" panose="020F0502020204030204" pitchFamily="34" charset="0"/>
                <a:cs typeface="Calibri" panose="020F0502020204030204" pitchFamily="34" charset="0"/>
              </a:rPr>
              <a:t>Holdings statements</a:t>
            </a:r>
            <a:endParaRPr lang="en-GB" sz="2800" b="1" dirty="0">
              <a:solidFill>
                <a:schemeClr val="bg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87278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Price Report Maintenance</a:t>
            </a:r>
            <a:endParaRPr lang="en-GB" dirty="0"/>
          </a:p>
        </p:txBody>
      </p:sp>
      <p:sp>
        <p:nvSpPr>
          <p:cNvPr id="3" name="Footer Placeholder 2"/>
          <p:cNvSpPr>
            <a:spLocks noGrp="1"/>
          </p:cNvSpPr>
          <p:nvPr>
            <p:ph type="ftr" sz="quarter" idx="10"/>
          </p:nvPr>
        </p:nvSpPr>
        <p:spPr/>
        <p:txBody>
          <a:bodyPr/>
          <a:lstStyle/>
          <a:p>
            <a:r>
              <a:rPr lang="en-US" dirty="0" smtClean="0"/>
              <a:t>SMPG IF Research Fee &amp; other MiFID items</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10</a:t>
            </a:fld>
            <a:endParaRPr lang="en-GB" dirty="0"/>
          </a:p>
        </p:txBody>
      </p:sp>
      <p:sp>
        <p:nvSpPr>
          <p:cNvPr id="5" name="TextBox 4"/>
          <p:cNvSpPr txBox="1"/>
          <p:nvPr/>
        </p:nvSpPr>
        <p:spPr>
          <a:xfrm>
            <a:off x="304800" y="876300"/>
            <a:ext cx="8020050" cy="830997"/>
          </a:xfrm>
          <a:prstGeom prst="rect">
            <a:avLst/>
          </a:prstGeom>
          <a:noFill/>
        </p:spPr>
        <p:txBody>
          <a:bodyPr wrap="square" rtlCol="0">
            <a:spAutoFit/>
          </a:bodyPr>
          <a:lstStyle/>
          <a:p>
            <a:r>
              <a:rPr lang="en-GB" dirty="0" smtClean="0">
                <a:latin typeface="Calibri" panose="020F0502020204030204" pitchFamily="34" charset="0"/>
                <a:cs typeface="Calibri" panose="020F0502020204030204" pitchFamily="34" charset="0"/>
              </a:rPr>
              <a:t>When there is a maintenance, then following should also be considered for the same cycle</a:t>
            </a:r>
            <a:endParaRPr lang="en-GB" dirty="0">
              <a:latin typeface="Calibri" panose="020F0502020204030204" pitchFamily="34" charset="0"/>
              <a:cs typeface="Calibri" panose="020F0502020204030204" pitchFamily="34" charset="0"/>
            </a:endParaRPr>
          </a:p>
        </p:txBody>
      </p:sp>
      <p:sp>
        <p:nvSpPr>
          <p:cNvPr id="6" name="TextBox 5"/>
          <p:cNvSpPr txBox="1"/>
          <p:nvPr/>
        </p:nvSpPr>
        <p:spPr>
          <a:xfrm>
            <a:off x="304801" y="1894880"/>
            <a:ext cx="8286750" cy="4431983"/>
          </a:xfrm>
          <a:prstGeom prst="rect">
            <a:avLst/>
          </a:prstGeom>
          <a:noFill/>
        </p:spPr>
        <p:txBody>
          <a:bodyPr wrap="square" rtlCol="0">
            <a:spAutoFit/>
          </a:bodyPr>
          <a:lstStyle/>
          <a:p>
            <a:pPr marL="571500" indent="-571500"/>
            <a:r>
              <a:rPr lang="en-GB" dirty="0" smtClean="0">
                <a:latin typeface="Calibri" panose="020F0502020204030204" pitchFamily="34" charset="0"/>
                <a:cs typeface="Calibri" panose="020F0502020204030204" pitchFamily="34" charset="0"/>
              </a:rPr>
              <a:t>[1]	Elimination of BIC or BEI, addition of LEI (generic CR exists)</a:t>
            </a:r>
          </a:p>
          <a:p>
            <a:pPr marL="571500" indent="-571500"/>
            <a:r>
              <a:rPr lang="en-GB" dirty="0" smtClean="0">
                <a:latin typeface="Calibri" panose="020F0502020204030204" pitchFamily="34" charset="0"/>
                <a:cs typeface="Calibri" panose="020F0502020204030204" pitchFamily="34" charset="0"/>
              </a:rPr>
              <a:t>[2]	ISIN Identifier &amp; Bloomberg Identifier data type update</a:t>
            </a:r>
          </a:p>
          <a:p>
            <a:pPr marL="571500" indent="-571500"/>
            <a:r>
              <a:rPr lang="en-GB" dirty="0" smtClean="0">
                <a:latin typeface="Calibri" panose="020F0502020204030204" pitchFamily="34" charset="0"/>
                <a:cs typeface="Calibri" panose="020F0502020204030204" pitchFamily="34" charset="0"/>
              </a:rPr>
              <a:t>[3]	Financial Instrument Details: addition Short Name</a:t>
            </a:r>
          </a:p>
          <a:p>
            <a:pPr marL="571500" indent="-571500"/>
            <a:r>
              <a:rPr lang="en-GB" dirty="0" smtClean="0">
                <a:latin typeface="Calibri" panose="020F0502020204030204" pitchFamily="34" charset="0"/>
                <a:cs typeface="Calibri" panose="020F0502020204030204" pitchFamily="34" charset="0"/>
              </a:rPr>
              <a:t>[4]	Change Name Of Charge Details to ‘Individual Fee’ (?)</a:t>
            </a:r>
          </a:p>
          <a:p>
            <a:pPr marL="571500" indent="-571500"/>
            <a:r>
              <a:rPr lang="en-GB" dirty="0" smtClean="0">
                <a:latin typeface="Calibri" panose="020F0502020204030204" pitchFamily="34" charset="0"/>
                <a:cs typeface="Calibri" panose="020F0502020204030204" pitchFamily="34" charset="0"/>
              </a:rPr>
              <a:t>[4]	XOR </a:t>
            </a:r>
            <a:r>
              <a:rPr lang="en-GB" dirty="0" smtClean="0">
                <a:latin typeface="Calibri" panose="020F0502020204030204" pitchFamily="34" charset="0"/>
                <a:cs typeface="Calibri" panose="020F0502020204030204" pitchFamily="34" charset="0"/>
                <a:sym typeface="Wingdings" panose="05000000000000000000" pitchFamily="2" charset="2"/>
              </a:rPr>
              <a:t> choice:</a:t>
            </a:r>
          </a:p>
          <a:p>
            <a:pPr marL="1028700" indent="-457200"/>
            <a:r>
              <a:rPr lang="en-GB" sz="1800" dirty="0" smtClean="0">
                <a:latin typeface="Calibri" panose="020F0502020204030204" pitchFamily="34" charset="0"/>
                <a:cs typeface="Calibri" panose="020F0502020204030204" pitchFamily="34" charset="0"/>
                <a:sym typeface="Wingdings" panose="05000000000000000000" pitchFamily="2" charset="2"/>
              </a:rPr>
              <a:t>[a]	Financial Instrument Details/Identification/Other Proprietary Identification</a:t>
            </a:r>
            <a:endParaRPr lang="en-GB" sz="1800" dirty="0" smtClean="0">
              <a:latin typeface="Calibri" panose="020F0502020204030204" pitchFamily="34" charset="0"/>
              <a:cs typeface="Calibri" panose="020F0502020204030204" pitchFamily="34" charset="0"/>
            </a:endParaRPr>
          </a:p>
          <a:p>
            <a:pPr marL="1028700" indent="-457200"/>
            <a:r>
              <a:rPr lang="en-GB" sz="1800" dirty="0" smtClean="0">
                <a:latin typeface="Calibri" panose="020F0502020204030204" pitchFamily="34" charset="0"/>
                <a:cs typeface="Calibri" panose="020F0502020204030204" pitchFamily="34" charset="0"/>
              </a:rPr>
              <a:t>[b]	Price Details  (1) Type (2) Taxable Income Per </a:t>
            </a:r>
            <a:r>
              <a:rPr lang="en-GB" sz="1800" dirty="0">
                <a:latin typeface="Calibri" panose="020F0502020204030204" pitchFamily="34" charset="0"/>
                <a:cs typeface="Calibri" panose="020F0502020204030204" pitchFamily="34" charset="0"/>
              </a:rPr>
              <a:t>Share Calculated </a:t>
            </a:r>
            <a:r>
              <a:rPr lang="en-GB" sz="1800" dirty="0" smtClean="0">
                <a:latin typeface="Calibri" panose="020F0502020204030204" pitchFamily="34" charset="0"/>
                <a:cs typeface="Calibri" panose="020F0502020204030204" pitchFamily="34" charset="0"/>
              </a:rPr>
              <a:t>(3) EU Dividend Status</a:t>
            </a:r>
            <a:endParaRPr lang="en-GB" sz="1800" dirty="0">
              <a:latin typeface="Calibri" panose="020F0502020204030204" pitchFamily="34" charset="0"/>
              <a:cs typeface="Calibri" panose="020F0502020204030204" pitchFamily="34" charset="0"/>
            </a:endParaRPr>
          </a:p>
          <a:p>
            <a:pPr marL="1028700" indent="-457200"/>
            <a:r>
              <a:rPr lang="en-GB" sz="1800" dirty="0" smtClean="0">
                <a:latin typeface="Calibri" panose="020F0502020204030204" pitchFamily="34" charset="0"/>
                <a:cs typeface="Calibri" panose="020F0502020204030204" pitchFamily="34" charset="0"/>
              </a:rPr>
              <a:t>[c]	Charge Details (1) Type (2) Amount|Rate (3) Calculation Basis</a:t>
            </a:r>
          </a:p>
          <a:p>
            <a:pPr marL="1028700" indent="-457200"/>
            <a:r>
              <a:rPr lang="en-GB" sz="1800" dirty="0" smtClean="0">
                <a:latin typeface="Calibri" panose="020F0502020204030204" pitchFamily="34" charset="0"/>
                <a:cs typeface="Calibri" panose="020F0502020204030204" pitchFamily="34" charset="0"/>
              </a:rPr>
              <a:t>[d]	Tax Liability Details  (1) Type (2) Tax </a:t>
            </a:r>
            <a:r>
              <a:rPr lang="en-GB" sz="1800" dirty="0">
                <a:latin typeface="Calibri" panose="020F0502020204030204" pitchFamily="34" charset="0"/>
                <a:cs typeface="Calibri" panose="020F0502020204030204" pitchFamily="34" charset="0"/>
              </a:rPr>
              <a:t>Calculation Details  </a:t>
            </a:r>
            <a:r>
              <a:rPr lang="en-GB" sz="1800" dirty="0" smtClean="0">
                <a:latin typeface="Calibri" panose="020F0502020204030204" pitchFamily="34" charset="0"/>
                <a:cs typeface="Calibri" panose="020F0502020204030204" pitchFamily="34" charset="0"/>
              </a:rPr>
              <a:t>(3) EU Capital Gain (4) EU Dividend Status</a:t>
            </a:r>
          </a:p>
          <a:p>
            <a:pPr marL="1028700" indent="-457200"/>
            <a:r>
              <a:rPr lang="en-GB" sz="1800" dirty="0" smtClean="0">
                <a:latin typeface="Calibri" panose="020F0502020204030204" pitchFamily="34" charset="0"/>
                <a:cs typeface="Calibri" panose="020F0502020204030204" pitchFamily="34" charset="0"/>
              </a:rPr>
              <a:t>[e]	Tax Refund Details </a:t>
            </a: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(1) Type (2) </a:t>
            </a:r>
            <a:r>
              <a:rPr lang="en-GB" sz="1800" dirty="0">
                <a:latin typeface="Calibri" panose="020F0502020204030204" pitchFamily="34" charset="0"/>
                <a:cs typeface="Calibri" panose="020F0502020204030204" pitchFamily="34" charset="0"/>
              </a:rPr>
              <a:t>Tax Calculation Details </a:t>
            </a:r>
            <a:r>
              <a:rPr lang="en-GB" sz="1800" dirty="0" smtClean="0">
                <a:latin typeface="Calibri" panose="020F0502020204030204" pitchFamily="34" charset="0"/>
                <a:cs typeface="Calibri" panose="020F0502020204030204" pitchFamily="34" charset="0"/>
              </a:rPr>
              <a:t>(3) EU Capital Gain (4) EU Dividend Status</a:t>
            </a:r>
            <a:endParaRPr lang="en-GB" sz="1800" dirty="0">
              <a:latin typeface="Calibri" panose="020F0502020204030204" pitchFamily="34" charset="0"/>
              <a:cs typeface="Calibri" panose="020F0502020204030204" pitchFamily="34" charset="0"/>
            </a:endParaRPr>
          </a:p>
          <a:p>
            <a:pPr marL="571500" indent="-571500"/>
            <a:endParaRPr lang="en-GB" sz="18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2775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Statement of Holdings</a:t>
            </a:r>
            <a:endParaRPr lang="en-GB" dirty="0"/>
          </a:p>
        </p:txBody>
      </p:sp>
      <p:sp>
        <p:nvSpPr>
          <p:cNvPr id="3" name="Footer Placeholder 2"/>
          <p:cNvSpPr>
            <a:spLocks noGrp="1"/>
          </p:cNvSpPr>
          <p:nvPr>
            <p:ph type="ftr" sz="quarter" idx="10"/>
          </p:nvPr>
        </p:nvSpPr>
        <p:spPr/>
        <p:txBody>
          <a:bodyPr/>
          <a:lstStyle/>
          <a:p>
            <a:r>
              <a:rPr lang="en-US" dirty="0" smtClean="0"/>
              <a:t>SMPG IF Research Fee &amp; other MiFID items</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11</a:t>
            </a:fld>
            <a:endParaRPr lang="en-GB" dirty="0"/>
          </a:p>
        </p:txBody>
      </p:sp>
      <p:sp>
        <p:nvSpPr>
          <p:cNvPr id="5" name="TextBox 4"/>
          <p:cNvSpPr txBox="1"/>
          <p:nvPr/>
        </p:nvSpPr>
        <p:spPr>
          <a:xfrm>
            <a:off x="304800" y="876300"/>
            <a:ext cx="8610600" cy="3939540"/>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If the is a requirement for new data elements in the Custody Statement of Holdings semt.002.001.02 or Account Statement Of Holdings semt.003.001.02 we will not maintain the versions of the messages. </a:t>
            </a:r>
          </a:p>
          <a:p>
            <a:pPr marL="342900" indent="-342900">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The current versions </a:t>
            </a:r>
            <a:r>
              <a:rPr lang="en-GB" dirty="0">
                <a:latin typeface="Calibri" panose="020F0502020204030204" pitchFamily="34" charset="0"/>
                <a:cs typeface="Calibri" panose="020F0502020204030204" pitchFamily="34" charset="0"/>
              </a:rPr>
              <a:t>are </a:t>
            </a:r>
            <a:r>
              <a:rPr lang="en-GB" dirty="0" smtClean="0">
                <a:latin typeface="Calibri" panose="020F0502020204030204" pitchFamily="34" charset="0"/>
                <a:cs typeface="Calibri" panose="020F0502020204030204" pitchFamily="34" charset="0"/>
              </a:rPr>
              <a:t>Securities Balance Custody Report semt.002.001.09 </a:t>
            </a:r>
            <a:r>
              <a:rPr lang="en-GB" dirty="0">
                <a:latin typeface="Calibri" panose="020F0502020204030204" pitchFamily="34" charset="0"/>
                <a:cs typeface="Calibri" panose="020F0502020204030204" pitchFamily="34" charset="0"/>
              </a:rPr>
              <a:t>and </a:t>
            </a:r>
            <a:r>
              <a:rPr lang="en-GB" dirty="0" smtClean="0">
                <a:latin typeface="Calibri" panose="020F0502020204030204" pitchFamily="34" charset="0"/>
                <a:cs typeface="Calibri" panose="020F0502020204030204" pitchFamily="34" charset="0"/>
              </a:rPr>
              <a:t>Securities Balance Accounting Report semt.003.001.09.</a:t>
            </a:r>
          </a:p>
          <a:p>
            <a:pPr marL="342900" indent="-342900">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Changes to semt.002.001.09 and semt.003.001.09 must be agreed by the S &amp; R team of the </a:t>
            </a:r>
            <a:r>
              <a:rPr lang="en-GB" dirty="0" err="1" smtClean="0">
                <a:latin typeface="Calibri" panose="020F0502020204030204" pitchFamily="34" charset="0"/>
                <a:cs typeface="Calibri" panose="020F0502020204030204" pitchFamily="34" charset="0"/>
              </a:rPr>
              <a:t>SEG</a:t>
            </a:r>
            <a:r>
              <a:rPr lang="en-GB" dirty="0" smtClean="0">
                <a:latin typeface="Calibri" panose="020F0502020204030204" pitchFamily="34" charset="0"/>
                <a:cs typeface="Calibri" panose="020F0502020204030204" pitchFamily="34" charset="0"/>
              </a:rPr>
              <a:t> and funds must then migrate to the maintained version (V10).</a:t>
            </a: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51245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MiFID related Data (1 of 4)</a:t>
            </a:r>
            <a:endParaRPr lang="en-GB" dirty="0"/>
          </a:p>
        </p:txBody>
      </p:sp>
      <p:sp>
        <p:nvSpPr>
          <p:cNvPr id="3" name="Footer Placeholder 2"/>
          <p:cNvSpPr>
            <a:spLocks noGrp="1"/>
          </p:cNvSpPr>
          <p:nvPr>
            <p:ph type="ftr" sz="quarter" idx="10"/>
          </p:nvPr>
        </p:nvSpPr>
        <p:spPr/>
        <p:txBody>
          <a:bodyPr/>
          <a:lstStyle/>
          <a:p>
            <a:r>
              <a:rPr lang="en-US" dirty="0" smtClean="0"/>
              <a:t>SMPG </a:t>
            </a:r>
            <a:r>
              <a:rPr lang="en-US" dirty="0" smtClean="0"/>
              <a:t>IF Research Fee &amp; other MiFID items</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12</a:t>
            </a:fld>
            <a:endParaRPr lang="en-GB" dirty="0"/>
          </a:p>
        </p:txBody>
      </p:sp>
      <p:sp>
        <p:nvSpPr>
          <p:cNvPr id="5" name="Rectangle 4"/>
          <p:cNvSpPr/>
          <p:nvPr/>
        </p:nvSpPr>
        <p:spPr>
          <a:xfrm>
            <a:off x="419100" y="550813"/>
            <a:ext cx="8210550" cy="1200329"/>
          </a:xfrm>
          <a:prstGeom prst="rect">
            <a:avLst/>
          </a:prstGeom>
        </p:spPr>
        <p:txBody>
          <a:bodyPr wrap="square">
            <a:spAutoFit/>
          </a:bodyPr>
          <a:lstStyle/>
          <a:p>
            <a:r>
              <a:rPr lang="en-GB" dirty="0">
                <a:latin typeface="Calibri" panose="020F0502020204030204" pitchFamily="34" charset="0"/>
                <a:cs typeface="Calibri" panose="020F0502020204030204" pitchFamily="34" charset="0"/>
              </a:rPr>
              <a:t>Should there be a need to specify other 'MiFID Article 59'-related data, the following is an overview of how the funds order confirmation messages can accommodate this.</a:t>
            </a:r>
          </a:p>
        </p:txBody>
      </p:sp>
      <p:graphicFrame>
        <p:nvGraphicFramePr>
          <p:cNvPr id="6" name="Table 5"/>
          <p:cNvGraphicFramePr>
            <a:graphicFrameLocks noGrp="1"/>
          </p:cNvGraphicFramePr>
          <p:nvPr>
            <p:extLst>
              <p:ext uri="{D42A27DB-BD31-4B8C-83A1-F6EECF244321}">
                <p14:modId xmlns:p14="http://schemas.microsoft.com/office/powerpoint/2010/main" val="454221736"/>
              </p:ext>
            </p:extLst>
          </p:nvPr>
        </p:nvGraphicFramePr>
        <p:xfrm>
          <a:off x="514350" y="1868487"/>
          <a:ext cx="8401050" cy="3352800"/>
        </p:xfrm>
        <a:graphic>
          <a:graphicData uri="http://schemas.openxmlformats.org/drawingml/2006/table">
            <a:tbl>
              <a:tblPr firstRow="1" firstCol="1" bandRow="1">
                <a:tableStyleId>{5C22544A-7EE6-4342-B048-85BDC9FD1C3A}</a:tableStyleId>
              </a:tblPr>
              <a:tblGrid>
                <a:gridCol w="454111"/>
                <a:gridCol w="2451014"/>
                <a:gridCol w="5495925"/>
              </a:tblGrid>
              <a:tr h="0">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panose="020F0502020204030204" pitchFamily="34" charset="0"/>
                          <a:cs typeface="Calibri" panose="020F0502020204030204" pitchFamily="34" charset="0"/>
                        </a:rPr>
                        <a:t>3</a:t>
                      </a:r>
                      <a:endParaRPr lang="en-GB" sz="2200" b="0" dirty="0">
                        <a:solidFill>
                          <a:schemeClr val="tx1"/>
                        </a:solidFill>
                        <a:effectLst/>
                        <a:latin typeface="Calibri" panose="020F0502020204030204" pitchFamily="34" charset="0"/>
                        <a:ea typeface="Times"/>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panose="020F0502020204030204" pitchFamily="34" charset="0"/>
                          <a:cs typeface="Calibri" panose="020F0502020204030204" pitchFamily="34" charset="0"/>
                        </a:rPr>
                        <a:t>Trading day</a:t>
                      </a:r>
                      <a:endParaRPr lang="en-GB" sz="2200" b="0" dirty="0">
                        <a:solidFill>
                          <a:schemeClr val="tx1"/>
                        </a:solidFill>
                        <a:effectLst/>
                        <a:latin typeface="Calibri" panose="020F0502020204030204" pitchFamily="34" charset="0"/>
                        <a:ea typeface="Times"/>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panose="020F0502020204030204" pitchFamily="34" charset="0"/>
                          <a:cs typeface="Calibri" panose="020F0502020204030204" pitchFamily="34" charset="0"/>
                        </a:rPr>
                        <a:t>Individual Execution Details / Trade Date Time</a:t>
                      </a:r>
                      <a:endParaRPr lang="en-GB" sz="2200" b="0" dirty="0">
                        <a:solidFill>
                          <a:schemeClr val="tx1"/>
                        </a:solidFill>
                        <a:effectLst/>
                        <a:latin typeface="Calibri" panose="020F0502020204030204" pitchFamily="34" charset="0"/>
                        <a:ea typeface="Times"/>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panose="020F0502020204030204" pitchFamily="34" charset="0"/>
                          <a:cs typeface="Calibri" panose="020F0502020204030204" pitchFamily="34" charset="0"/>
                        </a:rPr>
                        <a:t>4</a:t>
                      </a:r>
                      <a:endParaRPr lang="en-GB" sz="2200" b="0" dirty="0">
                        <a:solidFill>
                          <a:schemeClr val="tx1"/>
                        </a:solidFill>
                        <a:effectLst/>
                        <a:latin typeface="Calibri" panose="020F0502020204030204" pitchFamily="34" charset="0"/>
                        <a:ea typeface="Times"/>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panose="020F0502020204030204" pitchFamily="34" charset="0"/>
                          <a:cs typeface="Calibri" panose="020F0502020204030204" pitchFamily="34" charset="0"/>
                        </a:rPr>
                        <a:t>Trading time</a:t>
                      </a:r>
                      <a:endParaRPr lang="en-GB" sz="2200" b="0" dirty="0">
                        <a:solidFill>
                          <a:schemeClr val="tx1"/>
                        </a:solidFill>
                        <a:effectLst/>
                        <a:latin typeface="Calibri" panose="020F0502020204030204" pitchFamily="34" charset="0"/>
                        <a:ea typeface="Times"/>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panose="020F0502020204030204" pitchFamily="34" charset="0"/>
                          <a:cs typeface="Calibri" panose="020F0502020204030204" pitchFamily="34" charset="0"/>
                        </a:rPr>
                        <a:t>Individual Execution Details / Trade Date Time</a:t>
                      </a:r>
                      <a:endParaRPr lang="en-GB" sz="2200" b="0" dirty="0">
                        <a:solidFill>
                          <a:schemeClr val="tx1"/>
                        </a:solidFill>
                        <a:effectLst/>
                        <a:latin typeface="Calibri" panose="020F0502020204030204" pitchFamily="34" charset="0"/>
                        <a:ea typeface="Times"/>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panose="020F0502020204030204" pitchFamily="34" charset="0"/>
                          <a:cs typeface="Calibri" panose="020F0502020204030204" pitchFamily="34" charset="0"/>
                        </a:rPr>
                        <a:t>6</a:t>
                      </a:r>
                      <a:endParaRPr lang="en-GB" sz="2200" b="0" dirty="0">
                        <a:solidFill>
                          <a:schemeClr val="tx1"/>
                        </a:solidFill>
                        <a:effectLst/>
                        <a:latin typeface="Calibri" panose="020F0502020204030204" pitchFamily="34" charset="0"/>
                        <a:ea typeface="Times"/>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panose="020F0502020204030204" pitchFamily="34" charset="0"/>
                          <a:cs typeface="Calibri" panose="020F0502020204030204" pitchFamily="34" charset="0"/>
                        </a:rPr>
                        <a:t>Venue identification</a:t>
                      </a:r>
                      <a:endParaRPr lang="en-GB" sz="2200" b="0" dirty="0">
                        <a:solidFill>
                          <a:schemeClr val="tx1"/>
                        </a:solidFill>
                        <a:effectLst/>
                        <a:latin typeface="Calibri" panose="020F0502020204030204" pitchFamily="34" charset="0"/>
                        <a:ea typeface="Times"/>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panose="020F0502020204030204" pitchFamily="34" charset="0"/>
                          <a:cs typeface="Calibri" panose="020F0502020204030204" pitchFamily="34" charset="0"/>
                        </a:rPr>
                        <a:t>Individual Execution Details / Place Of Trade</a:t>
                      </a:r>
                      <a:endParaRPr lang="en-GB" sz="2200" b="0" dirty="0">
                        <a:solidFill>
                          <a:schemeClr val="tx1"/>
                        </a:solidFill>
                        <a:effectLst/>
                        <a:latin typeface="Calibri" panose="020F0502020204030204" pitchFamily="34" charset="0"/>
                        <a:ea typeface="Times"/>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panose="020F0502020204030204" pitchFamily="34" charset="0"/>
                          <a:cs typeface="Calibri" panose="020F0502020204030204" pitchFamily="34" charset="0"/>
                        </a:rPr>
                        <a:t>7</a:t>
                      </a:r>
                      <a:endParaRPr lang="en-GB" sz="2200" b="0" dirty="0">
                        <a:solidFill>
                          <a:schemeClr val="tx1"/>
                        </a:solidFill>
                        <a:effectLst/>
                        <a:latin typeface="Calibri" panose="020F0502020204030204" pitchFamily="34" charset="0"/>
                        <a:ea typeface="Times"/>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panose="020F0502020204030204" pitchFamily="34" charset="0"/>
                          <a:cs typeface="Calibri" panose="020F0502020204030204" pitchFamily="34" charset="0"/>
                        </a:rPr>
                        <a:t>Instrument identification</a:t>
                      </a:r>
                      <a:endParaRPr lang="en-GB" sz="2200" b="0" dirty="0">
                        <a:solidFill>
                          <a:schemeClr val="tx1"/>
                        </a:solidFill>
                        <a:effectLst/>
                        <a:latin typeface="Calibri" panose="020F0502020204030204" pitchFamily="34" charset="0"/>
                        <a:ea typeface="Times"/>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panose="020F0502020204030204" pitchFamily="34" charset="0"/>
                          <a:cs typeface="Calibri" panose="020F0502020204030204" pitchFamily="34" charset="0"/>
                        </a:rPr>
                        <a:t>Individual Execution Details / Financial Instrument Identification</a:t>
                      </a:r>
                      <a:endParaRPr lang="en-GB" sz="2200" b="0" dirty="0">
                        <a:solidFill>
                          <a:schemeClr val="tx1"/>
                        </a:solidFill>
                        <a:effectLst/>
                        <a:latin typeface="Calibri" panose="020F0502020204030204" pitchFamily="34" charset="0"/>
                        <a:ea typeface="Times"/>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panose="020F0502020204030204" pitchFamily="34" charset="0"/>
                          <a:cs typeface="Calibri" panose="020F0502020204030204" pitchFamily="34" charset="0"/>
                        </a:rPr>
                        <a:t>10</a:t>
                      </a:r>
                      <a:endParaRPr lang="en-GB" sz="2200" b="0" dirty="0">
                        <a:solidFill>
                          <a:schemeClr val="tx1"/>
                        </a:solidFill>
                        <a:effectLst/>
                        <a:latin typeface="Calibri" panose="020F0502020204030204" pitchFamily="34" charset="0"/>
                        <a:ea typeface="Times"/>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panose="020F0502020204030204" pitchFamily="34" charset="0"/>
                          <a:cs typeface="Calibri" panose="020F0502020204030204" pitchFamily="34" charset="0"/>
                        </a:rPr>
                        <a:t>Quantity</a:t>
                      </a:r>
                      <a:endParaRPr lang="en-GB" sz="2200" b="0" dirty="0">
                        <a:solidFill>
                          <a:schemeClr val="tx1"/>
                        </a:solidFill>
                        <a:effectLst/>
                        <a:latin typeface="Calibri" panose="020F0502020204030204" pitchFamily="34" charset="0"/>
                        <a:ea typeface="Times"/>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panose="020F0502020204030204" pitchFamily="34" charset="0"/>
                          <a:cs typeface="Calibri" panose="020F0502020204030204" pitchFamily="34" charset="0"/>
                        </a:rPr>
                        <a:t>Individual Execution Details / Units Number</a:t>
                      </a:r>
                      <a:endParaRPr lang="en-GB" sz="2200" b="0" dirty="0">
                        <a:solidFill>
                          <a:schemeClr val="tx1"/>
                        </a:solidFill>
                        <a:effectLst/>
                        <a:latin typeface="Calibri" panose="020F0502020204030204" pitchFamily="34" charset="0"/>
                        <a:ea typeface="Times"/>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panose="020F0502020204030204" pitchFamily="34" charset="0"/>
                          <a:cs typeface="Calibri" panose="020F0502020204030204" pitchFamily="34" charset="0"/>
                        </a:rPr>
                        <a:t>11</a:t>
                      </a:r>
                      <a:endParaRPr lang="en-GB" sz="2200" b="0" dirty="0">
                        <a:solidFill>
                          <a:schemeClr val="tx1"/>
                        </a:solidFill>
                        <a:effectLst/>
                        <a:latin typeface="Calibri" panose="020F0502020204030204" pitchFamily="34" charset="0"/>
                        <a:ea typeface="Times"/>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panose="020F0502020204030204" pitchFamily="34" charset="0"/>
                          <a:cs typeface="Calibri" panose="020F0502020204030204" pitchFamily="34" charset="0"/>
                        </a:rPr>
                        <a:t>Unit price</a:t>
                      </a:r>
                      <a:endParaRPr lang="en-GB" sz="2200" b="0" dirty="0">
                        <a:solidFill>
                          <a:schemeClr val="tx1"/>
                        </a:solidFill>
                        <a:effectLst/>
                        <a:latin typeface="Calibri" panose="020F0502020204030204" pitchFamily="34" charset="0"/>
                        <a:ea typeface="Times"/>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panose="020F0502020204030204" pitchFamily="34" charset="0"/>
                          <a:cs typeface="Calibri" panose="020F0502020204030204" pitchFamily="34" charset="0"/>
                        </a:rPr>
                        <a:t>Individual Execution Details / Dealing Price Details / Type / Code and Value</a:t>
                      </a:r>
                      <a:endParaRPr lang="en-GB" sz="2200" b="0" dirty="0">
                        <a:solidFill>
                          <a:schemeClr val="tx1"/>
                        </a:solidFill>
                        <a:effectLst/>
                        <a:latin typeface="Calibri" panose="020F0502020204030204" pitchFamily="34" charset="0"/>
                        <a:ea typeface="Times"/>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panose="020F0502020204030204" pitchFamily="34" charset="0"/>
                          <a:cs typeface="Calibri" panose="020F0502020204030204" pitchFamily="34" charset="0"/>
                        </a:rPr>
                        <a:t>12</a:t>
                      </a:r>
                      <a:endParaRPr lang="en-GB" sz="2200" b="0" dirty="0">
                        <a:solidFill>
                          <a:schemeClr val="tx1"/>
                        </a:solidFill>
                        <a:effectLst/>
                        <a:latin typeface="Calibri" panose="020F0502020204030204" pitchFamily="34" charset="0"/>
                        <a:ea typeface="Times"/>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panose="020F0502020204030204" pitchFamily="34" charset="0"/>
                          <a:cs typeface="Calibri" panose="020F0502020204030204" pitchFamily="34" charset="0"/>
                        </a:rPr>
                        <a:t>Total consideration</a:t>
                      </a:r>
                      <a:endParaRPr lang="en-GB" sz="2200" b="0" dirty="0">
                        <a:solidFill>
                          <a:schemeClr val="tx1"/>
                        </a:solidFill>
                        <a:effectLst/>
                        <a:latin typeface="Calibri" panose="020F0502020204030204" pitchFamily="34" charset="0"/>
                        <a:ea typeface="Times"/>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panose="020F0502020204030204" pitchFamily="34" charset="0"/>
                          <a:cs typeface="Calibri" panose="020F0502020204030204" pitchFamily="34" charset="0"/>
                        </a:rPr>
                        <a:t>Individual Execution Details / Settlement Amount</a:t>
                      </a:r>
                      <a:endParaRPr lang="en-GB" sz="2200" b="0" dirty="0">
                        <a:solidFill>
                          <a:schemeClr val="tx1"/>
                        </a:solidFill>
                        <a:effectLst/>
                        <a:latin typeface="Calibri" panose="020F0502020204030204" pitchFamily="34" charset="0"/>
                        <a:ea typeface="Times"/>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3817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MiFID related Data (2 of 4)</a:t>
            </a:r>
            <a:endParaRPr lang="en-GB" dirty="0"/>
          </a:p>
        </p:txBody>
      </p:sp>
      <p:sp>
        <p:nvSpPr>
          <p:cNvPr id="3" name="Footer Placeholder 2"/>
          <p:cNvSpPr>
            <a:spLocks noGrp="1"/>
          </p:cNvSpPr>
          <p:nvPr>
            <p:ph type="ftr" sz="quarter" idx="10"/>
          </p:nvPr>
        </p:nvSpPr>
        <p:spPr/>
        <p:txBody>
          <a:bodyPr/>
          <a:lstStyle/>
          <a:p>
            <a:r>
              <a:rPr lang="en-US" dirty="0" smtClean="0"/>
              <a:t>SMPG </a:t>
            </a:r>
            <a:r>
              <a:rPr lang="en-US" dirty="0" smtClean="0"/>
              <a:t>IF Research Fee &amp; other MiFID items</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13</a:t>
            </a:fld>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614514714"/>
              </p:ext>
            </p:extLst>
          </p:nvPr>
        </p:nvGraphicFramePr>
        <p:xfrm>
          <a:off x="514350" y="782637"/>
          <a:ext cx="8401050" cy="5364480"/>
        </p:xfrm>
        <a:graphic>
          <a:graphicData uri="http://schemas.openxmlformats.org/drawingml/2006/table">
            <a:tbl>
              <a:tblPr firstRow="1" firstCol="1" bandRow="1">
                <a:tableStyleId>{5C22544A-7EE6-4342-B048-85BDC9FD1C3A}</a:tableStyleId>
              </a:tblPr>
              <a:tblGrid>
                <a:gridCol w="454111"/>
                <a:gridCol w="2451014"/>
                <a:gridCol w="5495925"/>
              </a:tblGrid>
              <a:tr h="0">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a:ea typeface="Times"/>
                          <a:cs typeface="Calibri"/>
                        </a:rPr>
                        <a:t>14</a:t>
                      </a:r>
                      <a:endParaRPr lang="en-GB" sz="2200" b="0" dirty="0">
                        <a:solidFill>
                          <a:schemeClr val="tx1"/>
                        </a:solidFill>
                        <a:effectLst/>
                        <a:latin typeface="Calibri"/>
                        <a:ea typeface="Times"/>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a:ea typeface="Times"/>
                          <a:cs typeface="Calibri"/>
                        </a:rPr>
                        <a:t>Rate of exchange obtained where the transaction involves a conversion of currency</a:t>
                      </a:r>
                      <a:endParaRPr lang="en-GB" sz="2200" b="0" dirty="0">
                        <a:solidFill>
                          <a:schemeClr val="tx1"/>
                        </a:solidFill>
                        <a:effectLst/>
                        <a:latin typeface="Calibri"/>
                        <a:ea typeface="Times"/>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a:ea typeface="Times"/>
                          <a:cs typeface="Calibri"/>
                        </a:rPr>
                        <a:t>Individual Execution Details / Foreign Exchange Details / Unit Currency and Quoted Currency and Exchange Rate</a:t>
                      </a:r>
                      <a:endParaRPr lang="en-GB" sz="2200" b="0" dirty="0">
                        <a:solidFill>
                          <a:schemeClr val="tx1"/>
                        </a:solidFill>
                        <a:effectLst/>
                        <a:latin typeface="Calibri"/>
                        <a:ea typeface="Times"/>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a:ea typeface="Times"/>
                          <a:cs typeface="Calibri"/>
                        </a:rPr>
                        <a:t>8</a:t>
                      </a:r>
                      <a:endParaRPr lang="en-GB" sz="2200" b="0" dirty="0">
                        <a:solidFill>
                          <a:schemeClr val="tx1"/>
                        </a:solidFill>
                        <a:effectLst/>
                        <a:latin typeface="Calibri"/>
                        <a:ea typeface="Times"/>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a:ea typeface="Times"/>
                          <a:cs typeface="Calibri"/>
                        </a:rPr>
                        <a:t>Buy/sell indicator</a:t>
                      </a:r>
                      <a:endParaRPr lang="en-GB" sz="2200" b="0" dirty="0">
                        <a:solidFill>
                          <a:schemeClr val="tx1"/>
                        </a:solidFill>
                        <a:effectLst/>
                        <a:latin typeface="Calibri"/>
                        <a:ea typeface="Times"/>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a:ea typeface="Times"/>
                          <a:cs typeface="Calibri"/>
                        </a:rPr>
                        <a:t>Implicit in the message identifier</a:t>
                      </a:r>
                      <a:endParaRPr lang="en-GB" sz="2200" b="0" dirty="0">
                        <a:solidFill>
                          <a:schemeClr val="tx1"/>
                        </a:solidFill>
                        <a:effectLst/>
                        <a:latin typeface="Calibri"/>
                        <a:ea typeface="Times"/>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a:ea typeface="Times"/>
                          <a:cs typeface="Calibri"/>
                        </a:rPr>
                        <a:t>5</a:t>
                      </a:r>
                      <a:endParaRPr lang="en-GB" sz="2200" b="0" dirty="0">
                        <a:solidFill>
                          <a:schemeClr val="tx1"/>
                        </a:solidFill>
                        <a:effectLst/>
                        <a:latin typeface="Calibri"/>
                        <a:ea typeface="Times"/>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a:ea typeface="Times"/>
                          <a:cs typeface="Calibri"/>
                        </a:rPr>
                        <a:t>Type of the order</a:t>
                      </a:r>
                      <a:endParaRPr lang="en-GB" sz="2200" b="0" dirty="0">
                        <a:solidFill>
                          <a:schemeClr val="tx1"/>
                        </a:solidFill>
                        <a:effectLst/>
                        <a:latin typeface="Calibri"/>
                        <a:ea typeface="Times"/>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a:ea typeface="Times"/>
                          <a:cs typeface="Calibri"/>
                        </a:rPr>
                        <a:t>Implicit in the message identifier or Individual Execution Details / Order Type</a:t>
                      </a:r>
                      <a:endParaRPr lang="en-GB" sz="2200" b="0" dirty="0">
                        <a:solidFill>
                          <a:schemeClr val="tx1"/>
                        </a:solidFill>
                        <a:effectLst/>
                        <a:latin typeface="Calibri"/>
                        <a:ea typeface="Times"/>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a:ea typeface="Times"/>
                          <a:cs typeface="Calibri"/>
                        </a:rPr>
                        <a:t>9</a:t>
                      </a:r>
                      <a:endParaRPr lang="en-GB" sz="2200" b="0" dirty="0">
                        <a:solidFill>
                          <a:schemeClr val="tx1"/>
                        </a:solidFill>
                        <a:effectLst/>
                        <a:latin typeface="Calibri"/>
                        <a:ea typeface="Times"/>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a:ea typeface="Times"/>
                          <a:cs typeface="Calibri"/>
                        </a:rPr>
                        <a:t>Nature of the order if other than buy/sell</a:t>
                      </a:r>
                      <a:endParaRPr lang="en-GB" sz="2200" b="0" dirty="0">
                        <a:solidFill>
                          <a:schemeClr val="tx1"/>
                        </a:solidFill>
                        <a:effectLst/>
                        <a:latin typeface="Calibri"/>
                        <a:ea typeface="Times"/>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a:ea typeface="Times"/>
                          <a:cs typeface="Calibri"/>
                        </a:rPr>
                        <a:t>Implicit in the message identifier, that is, subscription, redemption or </a:t>
                      </a:r>
                      <a:r>
                        <a:rPr lang="en-US" sz="2200" b="0" dirty="0" smtClean="0">
                          <a:solidFill>
                            <a:schemeClr val="tx1"/>
                          </a:solidFill>
                          <a:effectLst/>
                          <a:latin typeface="Calibri"/>
                          <a:ea typeface="Times"/>
                          <a:cs typeface="Calibri"/>
                        </a:rPr>
                        <a:t>switch</a:t>
                      </a:r>
                      <a:endParaRPr lang="en-GB" sz="2200" b="0" dirty="0">
                        <a:solidFill>
                          <a:schemeClr val="tx1"/>
                        </a:solidFill>
                        <a:effectLst/>
                        <a:latin typeface="Calibri"/>
                        <a:ea typeface="Times"/>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a:ea typeface="Times"/>
                          <a:cs typeface="Calibri"/>
                        </a:rPr>
                        <a:t>1</a:t>
                      </a:r>
                      <a:endParaRPr lang="en-GB" sz="2200" b="0" dirty="0">
                        <a:solidFill>
                          <a:schemeClr val="tx1"/>
                        </a:solidFill>
                        <a:effectLst/>
                        <a:latin typeface="Calibri"/>
                        <a:ea typeface="Times"/>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a:ea typeface="Times"/>
                          <a:cs typeface="Calibri"/>
                        </a:rPr>
                        <a:t>Reporting firm identification</a:t>
                      </a:r>
                      <a:endParaRPr lang="en-GB" sz="2200" b="0" dirty="0">
                        <a:solidFill>
                          <a:schemeClr val="tx1"/>
                        </a:solidFill>
                        <a:effectLst/>
                        <a:latin typeface="Calibri"/>
                        <a:ea typeface="Times"/>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a:ea typeface="Times"/>
                          <a:cs typeface="Calibri"/>
                        </a:rPr>
                        <a:t>Investment Account Details / Account Servicer</a:t>
                      </a:r>
                      <a:endParaRPr lang="en-GB" sz="2200" b="0" dirty="0">
                        <a:solidFill>
                          <a:schemeClr val="tx1"/>
                        </a:solidFill>
                        <a:effectLst/>
                        <a:latin typeface="Calibri"/>
                        <a:ea typeface="Times"/>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a:ea typeface="Times"/>
                          <a:cs typeface="Calibri"/>
                        </a:rPr>
                        <a:t>2</a:t>
                      </a:r>
                      <a:endParaRPr lang="en-GB" sz="2200" b="0" dirty="0">
                        <a:solidFill>
                          <a:schemeClr val="tx1"/>
                        </a:solidFill>
                        <a:effectLst/>
                        <a:latin typeface="Calibri"/>
                        <a:ea typeface="Times"/>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a:ea typeface="Times"/>
                          <a:cs typeface="Calibri"/>
                        </a:rPr>
                        <a:t>Name or other designation of the client</a:t>
                      </a:r>
                      <a:endParaRPr lang="en-GB" sz="2200" b="0" dirty="0">
                        <a:solidFill>
                          <a:schemeClr val="tx1"/>
                        </a:solidFill>
                        <a:effectLst/>
                        <a:latin typeface="Calibri"/>
                        <a:ea typeface="Times"/>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a:ea typeface="Times"/>
                          <a:cs typeface="Calibri"/>
                        </a:rPr>
                        <a:t>Investment Account Details / Owner Identification or Beneficiary Details / Name</a:t>
                      </a:r>
                      <a:endParaRPr lang="en-GB" sz="2200" b="0" dirty="0">
                        <a:solidFill>
                          <a:schemeClr val="tx1"/>
                        </a:solidFill>
                        <a:effectLst/>
                        <a:latin typeface="Calibri"/>
                        <a:ea typeface="Times"/>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642408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MiFID related Data (3 of 4)</a:t>
            </a:r>
            <a:endParaRPr lang="en-GB" dirty="0"/>
          </a:p>
        </p:txBody>
      </p:sp>
      <p:sp>
        <p:nvSpPr>
          <p:cNvPr id="3" name="Footer Placeholder 2"/>
          <p:cNvSpPr>
            <a:spLocks noGrp="1"/>
          </p:cNvSpPr>
          <p:nvPr>
            <p:ph type="ftr" sz="quarter" idx="10"/>
          </p:nvPr>
        </p:nvSpPr>
        <p:spPr/>
        <p:txBody>
          <a:bodyPr/>
          <a:lstStyle/>
          <a:p>
            <a:r>
              <a:rPr lang="en-US" dirty="0" smtClean="0"/>
              <a:t>SMPG </a:t>
            </a:r>
            <a:r>
              <a:rPr lang="en-US" dirty="0" smtClean="0"/>
              <a:t>IF Research Fee &amp; other MiFID items</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14</a:t>
            </a:fld>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119065227"/>
              </p:ext>
            </p:extLst>
          </p:nvPr>
        </p:nvGraphicFramePr>
        <p:xfrm>
          <a:off x="514350" y="782637"/>
          <a:ext cx="8401050" cy="5029200"/>
        </p:xfrm>
        <a:graphic>
          <a:graphicData uri="http://schemas.openxmlformats.org/drawingml/2006/table">
            <a:tbl>
              <a:tblPr firstRow="1" firstCol="1" bandRow="1">
                <a:tableStyleId>{5C22544A-7EE6-4342-B048-85BDC9FD1C3A}</a:tableStyleId>
              </a:tblPr>
              <a:tblGrid>
                <a:gridCol w="454111"/>
                <a:gridCol w="5260889"/>
                <a:gridCol w="2686050"/>
              </a:tblGrid>
              <a:tr h="0">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a:ea typeface="Times"/>
                          <a:cs typeface="Calibri"/>
                        </a:rPr>
                        <a:t>13</a:t>
                      </a:r>
                      <a:endParaRPr lang="en-GB" sz="2200" b="0" dirty="0">
                        <a:solidFill>
                          <a:schemeClr val="tx1"/>
                        </a:solidFill>
                        <a:effectLst/>
                        <a:latin typeface="Calibri"/>
                        <a:ea typeface="Times"/>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a:ea typeface="Times"/>
                          <a:cs typeface="Calibri"/>
                        </a:rPr>
                        <a:t>Total sum of the commissions and expenses charged and, where the client so requests, an itemised breakdown including, where relevant, the amount of any mark-up or mark-down imposed where the transaction was executed by an investment firm when dealing on own account, and the investment firm owes a duty of best execution to the client</a:t>
                      </a:r>
                      <a:endParaRPr lang="en-GB" sz="2200" b="0" dirty="0">
                        <a:solidFill>
                          <a:schemeClr val="tx1"/>
                        </a:solidFill>
                        <a:effectLst/>
                        <a:latin typeface="Calibri"/>
                        <a:ea typeface="Times"/>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a:ea typeface="Times"/>
                          <a:cs typeface="Calibri"/>
                        </a:rPr>
                        <a:t>Individual Execution Details / Transaction Overhead / Total Fees.</a:t>
                      </a:r>
                      <a:endParaRPr lang="en-GB" sz="2200" b="0" dirty="0">
                        <a:solidFill>
                          <a:schemeClr val="tx1"/>
                        </a:solidFill>
                        <a:effectLst/>
                        <a:latin typeface="Calibri"/>
                        <a:ea typeface="Times"/>
                        <a:cs typeface="Calibri"/>
                      </a:endParaRPr>
                    </a:p>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a:ea typeface="Times"/>
                          <a:cs typeface="Calibri"/>
                        </a:rPr>
                        <a:t> </a:t>
                      </a:r>
                      <a:endParaRPr lang="en-GB" sz="2200" b="0" dirty="0">
                        <a:solidFill>
                          <a:schemeClr val="tx1"/>
                        </a:solidFill>
                        <a:effectLst/>
                        <a:latin typeface="Calibri"/>
                        <a:ea typeface="Times"/>
                        <a:cs typeface="Calibri"/>
                      </a:endParaRPr>
                    </a:p>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a:ea typeface="Times"/>
                          <a:cs typeface="Calibri"/>
                        </a:rPr>
                        <a:t>For a breakdown of fees, Individual Fee (repetitive)</a:t>
                      </a:r>
                      <a:endParaRPr lang="en-GB" sz="2200" b="0" dirty="0">
                        <a:solidFill>
                          <a:schemeClr val="tx1"/>
                        </a:solidFill>
                        <a:effectLst/>
                        <a:latin typeface="Calibri"/>
                        <a:ea typeface="Times"/>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a:ea typeface="Times"/>
                          <a:cs typeface="Calibri"/>
                        </a:rPr>
                        <a:t>15</a:t>
                      </a:r>
                      <a:endParaRPr lang="en-GB" sz="2200" b="0" dirty="0">
                        <a:solidFill>
                          <a:schemeClr val="tx1"/>
                        </a:solidFill>
                        <a:effectLst/>
                        <a:latin typeface="Calibri"/>
                        <a:ea typeface="Times"/>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a:ea typeface="Times"/>
                          <a:cs typeface="Calibri"/>
                        </a:rPr>
                        <a:t>Client's responsibilities in relation to the settlement of the transaction, including the time limit for payment or delivery as well as the appropriate account details where these details and responsibilities have not previously been notified to the client</a:t>
                      </a:r>
                      <a:endParaRPr lang="en-GB" sz="2200" b="0" dirty="0">
                        <a:solidFill>
                          <a:schemeClr val="tx1"/>
                        </a:solidFill>
                        <a:effectLst/>
                        <a:latin typeface="Calibri"/>
                        <a:ea typeface="Times"/>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a:ea typeface="Times"/>
                          <a:cs typeface="Calibri"/>
                        </a:rPr>
                        <a:t>Individual Execution Details / Cash Settlement Date</a:t>
                      </a:r>
                      <a:endParaRPr lang="en-GB" sz="2200" b="0" dirty="0">
                        <a:solidFill>
                          <a:schemeClr val="tx1"/>
                        </a:solidFill>
                        <a:effectLst/>
                        <a:latin typeface="Calibri"/>
                        <a:ea typeface="Times"/>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849791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MiFID related Data (4 of 4)</a:t>
            </a:r>
            <a:endParaRPr lang="en-GB" dirty="0"/>
          </a:p>
        </p:txBody>
      </p:sp>
      <p:sp>
        <p:nvSpPr>
          <p:cNvPr id="3" name="Footer Placeholder 2"/>
          <p:cNvSpPr>
            <a:spLocks noGrp="1"/>
          </p:cNvSpPr>
          <p:nvPr>
            <p:ph type="ftr" sz="quarter" idx="10"/>
          </p:nvPr>
        </p:nvSpPr>
        <p:spPr/>
        <p:txBody>
          <a:bodyPr/>
          <a:lstStyle/>
          <a:p>
            <a:r>
              <a:rPr lang="en-US" dirty="0" smtClean="0"/>
              <a:t>SMPG </a:t>
            </a:r>
            <a:r>
              <a:rPr lang="en-US" dirty="0" smtClean="0"/>
              <a:t>IF Research Fee &amp; other MiFID items</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15</a:t>
            </a:fld>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503013814"/>
              </p:ext>
            </p:extLst>
          </p:nvPr>
        </p:nvGraphicFramePr>
        <p:xfrm>
          <a:off x="514350" y="782637"/>
          <a:ext cx="8401050" cy="2346960"/>
        </p:xfrm>
        <a:graphic>
          <a:graphicData uri="http://schemas.openxmlformats.org/drawingml/2006/table">
            <a:tbl>
              <a:tblPr firstRow="1" firstCol="1" bandRow="1">
                <a:tableStyleId>{5C22544A-7EE6-4342-B048-85BDC9FD1C3A}</a:tableStyleId>
              </a:tblPr>
              <a:tblGrid>
                <a:gridCol w="454111"/>
                <a:gridCol w="5260889"/>
                <a:gridCol w="2686050"/>
              </a:tblGrid>
              <a:tr h="0">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a:ea typeface="Times"/>
                          <a:cs typeface="Calibri"/>
                        </a:rPr>
                        <a:t>15</a:t>
                      </a:r>
                      <a:endParaRPr lang="en-GB" sz="2200" b="0" dirty="0">
                        <a:solidFill>
                          <a:schemeClr val="tx1"/>
                        </a:solidFill>
                        <a:effectLst/>
                        <a:latin typeface="Calibri"/>
                        <a:ea typeface="Times"/>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a:ea typeface="Times"/>
                          <a:cs typeface="Calibri"/>
                        </a:rPr>
                        <a:t>Where the client's counterparty was the investment firm itself or any person in the investment firm's group or another client of the investment firm, the fact that this was the case unless the order was executed through a trading system that facilitates anonymous trading</a:t>
                      </a:r>
                      <a:endParaRPr lang="en-GB" sz="2200" b="0" dirty="0">
                        <a:solidFill>
                          <a:schemeClr val="tx1"/>
                        </a:solidFill>
                        <a:effectLst/>
                        <a:latin typeface="Calibri"/>
                        <a:ea typeface="Times"/>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100"/>
                        </a:spcBef>
                        <a:spcAft>
                          <a:spcPts val="100"/>
                        </a:spcAft>
                        <a:tabLst>
                          <a:tab pos="114300" algn="l"/>
                          <a:tab pos="233680" algn="l"/>
                          <a:tab pos="344805" algn="l"/>
                          <a:tab pos="456565" algn="l"/>
                          <a:tab pos="583565" algn="l"/>
                          <a:tab pos="678815" algn="l"/>
                          <a:tab pos="798195" algn="l"/>
                          <a:tab pos="909320" algn="l"/>
                          <a:tab pos="1028700" algn="l"/>
                          <a:tab pos="1148080" algn="l"/>
                          <a:tab pos="1259205" algn="l"/>
                          <a:tab pos="1378585" algn="l"/>
                          <a:tab pos="1497965" algn="l"/>
                          <a:tab pos="1601470" algn="l"/>
                          <a:tab pos="1712595" algn="l"/>
                          <a:tab pos="1839595" algn="l"/>
                          <a:tab pos="1931670" algn="l"/>
                          <a:tab pos="2054860" algn="l"/>
                          <a:tab pos="2173605" algn="l"/>
                          <a:tab pos="2301240" algn="l"/>
                          <a:tab pos="2404745" algn="l"/>
                          <a:tab pos="2515870" algn="l"/>
                        </a:tabLst>
                      </a:pPr>
                      <a:r>
                        <a:rPr lang="en-US" sz="2200" b="0" dirty="0">
                          <a:solidFill>
                            <a:schemeClr val="tx1"/>
                          </a:solidFill>
                          <a:effectLst/>
                          <a:latin typeface="Calibri"/>
                          <a:ea typeface="Times"/>
                          <a:cs typeface="Calibri"/>
                        </a:rPr>
                        <a:t>Related Party Details / identification and Role and Trading Party Capacity (Trading Agent, Trading Principal)</a:t>
                      </a:r>
                      <a:endParaRPr lang="en-GB" sz="2200" b="0" dirty="0">
                        <a:solidFill>
                          <a:schemeClr val="tx1"/>
                        </a:solidFill>
                        <a:effectLst/>
                        <a:latin typeface="Calibri"/>
                        <a:ea typeface="Times"/>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220352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ORDER CONFIRMATION</a:t>
            </a:r>
            <a:endParaRPr lang="en-GB" dirty="0"/>
          </a:p>
        </p:txBody>
      </p:sp>
      <p:sp>
        <p:nvSpPr>
          <p:cNvPr id="3" name="Footer Placeholder 2"/>
          <p:cNvSpPr>
            <a:spLocks noGrp="1"/>
          </p:cNvSpPr>
          <p:nvPr>
            <p:ph type="ftr" sz="quarter" idx="10"/>
          </p:nvPr>
        </p:nvSpPr>
        <p:spPr/>
        <p:txBody>
          <a:bodyPr/>
          <a:lstStyle/>
          <a:p>
            <a:r>
              <a:rPr lang="en-US" dirty="0" smtClean="0"/>
              <a:t>SMPG </a:t>
            </a:r>
            <a:r>
              <a:rPr lang="en-US" dirty="0" smtClean="0"/>
              <a:t>IF Research Fee &amp; other MiFID items</a:t>
            </a:r>
            <a:endParaRPr lang="en-GB" dirty="0"/>
          </a:p>
        </p:txBody>
      </p:sp>
      <p:sp>
        <p:nvSpPr>
          <p:cNvPr id="5" name="TextBox 4"/>
          <p:cNvSpPr txBox="1"/>
          <p:nvPr/>
        </p:nvSpPr>
        <p:spPr>
          <a:xfrm>
            <a:off x="276045" y="757183"/>
            <a:ext cx="8105956" cy="1938992"/>
          </a:xfrm>
          <a:prstGeom prst="rect">
            <a:avLst/>
          </a:prstGeom>
          <a:noFill/>
        </p:spPr>
        <p:txBody>
          <a:bodyPr wrap="square" rtlCol="0">
            <a:spAutoFit/>
          </a:bodyPr>
          <a:lstStyle/>
          <a:p>
            <a:r>
              <a:rPr lang="en-GB" dirty="0">
                <a:latin typeface="Calibri" panose="020F0502020204030204" pitchFamily="34" charset="0"/>
                <a:cs typeface="Calibri" panose="020F0502020204030204" pitchFamily="34" charset="0"/>
              </a:rPr>
              <a:t>Currently, the order confirmation messages do not contain a specific fee or commission type </a:t>
            </a:r>
            <a:r>
              <a:rPr lang="en-GB" dirty="0" smtClean="0">
                <a:latin typeface="Calibri" panose="020F0502020204030204" pitchFamily="34" charset="0"/>
                <a:cs typeface="Calibri" panose="020F0502020204030204" pitchFamily="34" charset="0"/>
              </a:rPr>
              <a:t>code for ‘research fee/commission” </a:t>
            </a:r>
            <a:r>
              <a:rPr lang="en-GB" dirty="0">
                <a:latin typeface="Calibri" panose="020F0502020204030204" pitchFamily="34" charset="0"/>
                <a:cs typeface="Calibri" panose="020F0502020204030204" pitchFamily="34" charset="0"/>
              </a:rPr>
              <a:t>in the Individual Fee sequence of the message. </a:t>
            </a:r>
            <a:r>
              <a:rPr lang="en-GB" b="1" dirty="0">
                <a:latin typeface="Calibri" panose="020F0502020204030204" pitchFamily="34" charset="0"/>
                <a:cs typeface="Calibri" panose="020F0502020204030204" pitchFamily="34" charset="0"/>
              </a:rPr>
              <a:t>Should there be </a:t>
            </a:r>
            <a:r>
              <a:rPr lang="en-GB" dirty="0">
                <a:latin typeface="Calibri" panose="020F0502020204030204" pitchFamily="34" charset="0"/>
                <a:cs typeface="Calibri" panose="020F0502020204030204" pitchFamily="34" charset="0"/>
              </a:rPr>
              <a:t>a requirement to specify a 'research' fee or commission', </a:t>
            </a:r>
            <a:r>
              <a:rPr lang="en-GB" dirty="0" smtClean="0">
                <a:latin typeface="Calibri" panose="020F0502020204030204" pitchFamily="34" charset="0"/>
                <a:cs typeface="Calibri" panose="020F0502020204030204" pitchFamily="34" charset="0"/>
              </a:rPr>
              <a:t>an </a:t>
            </a:r>
            <a:r>
              <a:rPr lang="en-GB" dirty="0">
                <a:latin typeface="Calibri" panose="020F0502020204030204" pitchFamily="34" charset="0"/>
                <a:cs typeface="Calibri" panose="020F0502020204030204" pitchFamily="34" charset="0"/>
              </a:rPr>
              <a:t>interim </a:t>
            </a:r>
            <a:r>
              <a:rPr lang="en-GB" dirty="0" smtClean="0">
                <a:latin typeface="Calibri" panose="020F0502020204030204" pitchFamily="34" charset="0"/>
                <a:cs typeface="Calibri" panose="020F0502020204030204" pitchFamily="34" charset="0"/>
              </a:rPr>
              <a:t>solution</a:t>
            </a:r>
            <a:r>
              <a:rPr lang="en-GB" dirty="0">
                <a:latin typeface="Calibri" panose="020F0502020204030204" pitchFamily="34" charset="0"/>
                <a:cs typeface="Calibri" panose="020F0502020204030204" pitchFamily="34" charset="0"/>
              </a:rPr>
              <a:t> </a:t>
            </a:r>
            <a:r>
              <a:rPr lang="en-GB" dirty="0" smtClean="0">
                <a:latin typeface="Calibri" panose="020F0502020204030204" pitchFamily="34" charset="0"/>
                <a:cs typeface="Calibri" panose="020F0502020204030204" pitchFamily="34" charset="0"/>
              </a:rPr>
              <a:t>is specified for review.</a:t>
            </a:r>
            <a:endParaRPr lang="en-GB" dirty="0">
              <a:latin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1"/>
          </p:nvPr>
        </p:nvSpPr>
        <p:spPr/>
        <p:txBody>
          <a:bodyPr/>
          <a:lstStyle/>
          <a:p>
            <a:fld id="{EA52E39D-21CE-4915-B848-429A65988FB2}" type="slidenum">
              <a:rPr lang="en-GB" smtClean="0"/>
              <a:pPr/>
              <a:t>2</a:t>
            </a:fld>
            <a:endParaRPr lang="en-GB" dirty="0"/>
          </a:p>
        </p:txBody>
      </p:sp>
    </p:spTree>
    <p:extLst>
      <p:ext uri="{BB962C8B-B14F-4D97-AF65-F5344CB8AC3E}">
        <p14:creationId xmlns:p14="http://schemas.microsoft.com/office/powerpoint/2010/main" val="17040586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Fee</a:t>
            </a:r>
            <a:endParaRPr lang="en-GB" dirty="0"/>
          </a:p>
        </p:txBody>
      </p:sp>
      <p:sp>
        <p:nvSpPr>
          <p:cNvPr id="3" name="Footer Placeholder 2"/>
          <p:cNvSpPr>
            <a:spLocks noGrp="1"/>
          </p:cNvSpPr>
          <p:nvPr>
            <p:ph type="ftr" sz="quarter" idx="10"/>
          </p:nvPr>
        </p:nvSpPr>
        <p:spPr/>
        <p:txBody>
          <a:bodyPr/>
          <a:lstStyle/>
          <a:p>
            <a:r>
              <a:rPr lang="en-US" dirty="0" smtClean="0"/>
              <a:t>SMPG </a:t>
            </a:r>
            <a:r>
              <a:rPr lang="en-US" dirty="0" smtClean="0"/>
              <a:t>IF Research Fee &amp; other MiFID items</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3</a:t>
            </a:fld>
            <a:endParaRPr lang="en-GB" dirty="0"/>
          </a:p>
        </p:txBody>
      </p:sp>
      <p:sp>
        <p:nvSpPr>
          <p:cNvPr id="6" name="Rectangle 5"/>
          <p:cNvSpPr/>
          <p:nvPr/>
        </p:nvSpPr>
        <p:spPr>
          <a:xfrm>
            <a:off x="180974" y="617131"/>
            <a:ext cx="5953126" cy="4524315"/>
          </a:xfrm>
          <a:prstGeom prst="rect">
            <a:avLst/>
          </a:prstGeom>
          <a:ln>
            <a:solidFill>
              <a:schemeClr val="accent1"/>
            </a:solidFill>
          </a:ln>
        </p:spPr>
        <p:txBody>
          <a:bodyPr wrap="square">
            <a:spAutoFit/>
          </a:bodyPr>
          <a:lstStyle/>
          <a:p>
            <a:pPr>
              <a:tabLst>
                <a:tab pos="228600" algn="l"/>
                <a:tab pos="457200" algn="l"/>
                <a:tab pos="685800" algn="l"/>
                <a:tab pos="914400" algn="l"/>
                <a:tab pos="1143000" algn="l"/>
              </a:tabLst>
            </a:pPr>
            <a:r>
              <a:rPr lang="en-GB" dirty="0">
                <a:latin typeface="Calibri" panose="020F0502020204030204" pitchFamily="34" charset="0"/>
                <a:cs typeface="Calibri" panose="020F0502020204030204" pitchFamily="34" charset="0"/>
              </a:rPr>
              <a:t>&lt;TxOvrhd&gt;</a:t>
            </a:r>
          </a:p>
          <a:p>
            <a:pPr>
              <a:tabLst>
                <a:tab pos="228600" algn="l"/>
                <a:tab pos="457200" algn="l"/>
                <a:tab pos="685800" algn="l"/>
                <a:tab pos="914400" algn="l"/>
                <a:tab pos="1143000" algn="l"/>
              </a:tabLst>
            </a:pPr>
            <a:r>
              <a:rPr lang="en-GB" dirty="0">
                <a:latin typeface="Calibri" panose="020F0502020204030204" pitchFamily="34" charset="0"/>
                <a:cs typeface="Calibri" panose="020F0502020204030204" pitchFamily="34" charset="0"/>
              </a:rPr>
              <a:t>		&lt;IndvFee&gt;</a:t>
            </a:r>
          </a:p>
          <a:p>
            <a:pPr>
              <a:tabLst>
                <a:tab pos="228600" algn="l"/>
                <a:tab pos="457200" algn="l"/>
                <a:tab pos="685800" algn="l"/>
                <a:tab pos="914400" algn="l"/>
                <a:tab pos="1143000" algn="l"/>
              </a:tabLst>
            </a:pPr>
            <a:r>
              <a:rPr lang="en-GB" dirty="0">
                <a:latin typeface="Calibri" panose="020F0502020204030204" pitchFamily="34" charset="0"/>
                <a:cs typeface="Calibri" panose="020F0502020204030204" pitchFamily="34" charset="0"/>
              </a:rPr>
              <a:t>			&lt;Tp&gt;</a:t>
            </a:r>
          </a:p>
          <a:p>
            <a:pPr>
              <a:tabLst>
                <a:tab pos="228600" algn="l"/>
                <a:tab pos="457200" algn="l"/>
                <a:tab pos="685800" algn="l"/>
                <a:tab pos="914400" algn="l"/>
                <a:tab pos="1143000" algn="l"/>
              </a:tabLst>
            </a:pPr>
            <a:r>
              <a:rPr lang="en-GB" dirty="0">
                <a:latin typeface="Calibri" panose="020F0502020204030204" pitchFamily="34" charset="0"/>
                <a:cs typeface="Calibri" panose="020F0502020204030204" pitchFamily="34" charset="0"/>
              </a:rPr>
              <a:t>				&lt;Prtry&gt;</a:t>
            </a:r>
          </a:p>
          <a:p>
            <a:pPr>
              <a:tabLst>
                <a:tab pos="228600" algn="l"/>
                <a:tab pos="457200" algn="l"/>
                <a:tab pos="685800" algn="l"/>
                <a:tab pos="914400" algn="l"/>
                <a:tab pos="1143000" algn="l"/>
              </a:tabLst>
            </a:pPr>
            <a:r>
              <a:rPr lang="en-GB" dirty="0">
                <a:latin typeface="Calibri" panose="020F0502020204030204" pitchFamily="34" charset="0"/>
                <a:cs typeface="Calibri" panose="020F0502020204030204" pitchFamily="34" charset="0"/>
              </a:rPr>
              <a:t>					&lt;Id&gt;</a:t>
            </a:r>
            <a:r>
              <a:rPr lang="en-GB" b="1" dirty="0">
                <a:latin typeface="Calibri" panose="020F0502020204030204" pitchFamily="34" charset="0"/>
                <a:cs typeface="Calibri" panose="020F0502020204030204" pitchFamily="34" charset="0"/>
              </a:rPr>
              <a:t>RESE</a:t>
            </a:r>
            <a:r>
              <a:rPr lang="en-GB" dirty="0">
                <a:latin typeface="Calibri" panose="020F0502020204030204" pitchFamily="34" charset="0"/>
                <a:cs typeface="Calibri" panose="020F0502020204030204" pitchFamily="34" charset="0"/>
              </a:rPr>
              <a:t>&lt;/Id&gt;</a:t>
            </a:r>
          </a:p>
          <a:p>
            <a:pPr>
              <a:tabLst>
                <a:tab pos="228600" algn="l"/>
                <a:tab pos="457200" algn="l"/>
                <a:tab pos="685800" algn="l"/>
                <a:tab pos="914400" algn="l"/>
                <a:tab pos="1143000" algn="l"/>
              </a:tabLst>
            </a:pPr>
            <a:r>
              <a:rPr lang="en-GB" dirty="0">
                <a:latin typeface="Calibri" panose="020F0502020204030204" pitchFamily="34" charset="0"/>
                <a:cs typeface="Calibri" panose="020F0502020204030204" pitchFamily="34" charset="0"/>
              </a:rPr>
              <a:t>					&lt;Issr&gt;</a:t>
            </a:r>
            <a:r>
              <a:rPr lang="en-GB" b="1" dirty="0">
                <a:latin typeface="Calibri" panose="020F0502020204030204" pitchFamily="34" charset="0"/>
                <a:cs typeface="Calibri" panose="020F0502020204030204" pitchFamily="34" charset="0"/>
              </a:rPr>
              <a:t>SMPG</a:t>
            </a:r>
            <a:r>
              <a:rPr lang="en-GB" dirty="0">
                <a:latin typeface="Calibri" panose="020F0502020204030204" pitchFamily="34" charset="0"/>
                <a:cs typeface="Calibri" panose="020F0502020204030204" pitchFamily="34" charset="0"/>
              </a:rPr>
              <a:t>&lt;/Issr&gt;</a:t>
            </a:r>
          </a:p>
          <a:p>
            <a:pPr>
              <a:tabLst>
                <a:tab pos="228600" algn="l"/>
                <a:tab pos="457200" algn="l"/>
                <a:tab pos="685800" algn="l"/>
                <a:tab pos="914400" algn="l"/>
                <a:tab pos="1143000" algn="l"/>
              </a:tabLst>
            </a:pPr>
            <a:r>
              <a:rPr lang="en-GB" dirty="0">
                <a:latin typeface="Calibri" panose="020F0502020204030204" pitchFamily="34" charset="0"/>
                <a:cs typeface="Calibri" panose="020F0502020204030204" pitchFamily="34" charset="0"/>
              </a:rPr>
              <a:t>				&lt;/Prtry&gt;</a:t>
            </a:r>
          </a:p>
          <a:p>
            <a:pPr>
              <a:tabLst>
                <a:tab pos="228600" algn="l"/>
                <a:tab pos="457200" algn="l"/>
                <a:tab pos="685800" algn="l"/>
                <a:tab pos="914400" algn="l"/>
                <a:tab pos="1143000" algn="l"/>
              </a:tabLst>
            </a:pPr>
            <a:r>
              <a:rPr lang="en-GB" dirty="0">
                <a:latin typeface="Calibri" panose="020F0502020204030204" pitchFamily="34" charset="0"/>
                <a:cs typeface="Calibri" panose="020F0502020204030204" pitchFamily="34" charset="0"/>
              </a:rPr>
              <a:t>			&lt;/Tp&gt;</a:t>
            </a:r>
          </a:p>
          <a:p>
            <a:pPr>
              <a:tabLst>
                <a:tab pos="228600" algn="l"/>
                <a:tab pos="457200" algn="l"/>
                <a:tab pos="685800" algn="l"/>
                <a:tab pos="914400" algn="l"/>
                <a:tab pos="1143000" algn="l"/>
              </a:tabLst>
            </a:pPr>
            <a:r>
              <a:rPr lang="en-GB" dirty="0">
                <a:latin typeface="Calibri" panose="020F0502020204030204" pitchFamily="34" charset="0"/>
                <a:cs typeface="Calibri" panose="020F0502020204030204" pitchFamily="34" charset="0"/>
              </a:rPr>
              <a:t>			&lt;ApldAmt Ccy="</a:t>
            </a:r>
            <a:r>
              <a:rPr lang="en-GB" b="1" dirty="0">
                <a:latin typeface="Calibri" panose="020F0502020204030204" pitchFamily="34" charset="0"/>
                <a:cs typeface="Calibri" panose="020F0502020204030204" pitchFamily="34" charset="0"/>
              </a:rPr>
              <a:t>EUR</a:t>
            </a:r>
            <a:r>
              <a:rPr lang="en-GB" dirty="0">
                <a:latin typeface="Calibri" panose="020F0502020204030204" pitchFamily="34" charset="0"/>
                <a:cs typeface="Calibri" panose="020F0502020204030204" pitchFamily="34" charset="0"/>
              </a:rPr>
              <a:t>"&gt;</a:t>
            </a:r>
            <a:r>
              <a:rPr lang="en-GB" b="1" dirty="0">
                <a:latin typeface="Calibri" panose="020F0502020204030204" pitchFamily="34" charset="0"/>
                <a:cs typeface="Calibri" panose="020F0502020204030204" pitchFamily="34" charset="0"/>
              </a:rPr>
              <a:t>100</a:t>
            </a:r>
            <a:r>
              <a:rPr lang="en-GB" dirty="0">
                <a:latin typeface="Calibri" panose="020F0502020204030204" pitchFamily="34" charset="0"/>
                <a:cs typeface="Calibri" panose="020F0502020204030204" pitchFamily="34" charset="0"/>
              </a:rPr>
              <a:t>&lt;/ApldAmt&gt;</a:t>
            </a:r>
          </a:p>
          <a:p>
            <a:pPr>
              <a:tabLst>
                <a:tab pos="228600" algn="l"/>
                <a:tab pos="457200" algn="l"/>
                <a:tab pos="685800" algn="l"/>
                <a:tab pos="914400" algn="l"/>
                <a:tab pos="1143000" algn="l"/>
              </a:tabLst>
            </a:pPr>
            <a:r>
              <a:rPr lang="en-GB" dirty="0">
                <a:latin typeface="Calibri" panose="020F0502020204030204" pitchFamily="34" charset="0"/>
                <a:cs typeface="Calibri" panose="020F0502020204030204" pitchFamily="34" charset="0"/>
              </a:rPr>
              <a:t>			&lt;InftvInd&gt;</a:t>
            </a:r>
            <a:r>
              <a:rPr lang="en-GB" b="1" dirty="0">
                <a:latin typeface="Calibri" panose="020F0502020204030204" pitchFamily="34" charset="0"/>
                <a:cs typeface="Calibri" panose="020F0502020204030204" pitchFamily="34" charset="0"/>
              </a:rPr>
              <a:t>false</a:t>
            </a:r>
            <a:r>
              <a:rPr lang="en-GB" dirty="0">
                <a:latin typeface="Calibri" panose="020F0502020204030204" pitchFamily="34" charset="0"/>
                <a:cs typeface="Calibri" panose="020F0502020204030204" pitchFamily="34" charset="0"/>
              </a:rPr>
              <a:t>&lt;/InftvInd&gt;</a:t>
            </a:r>
          </a:p>
          <a:p>
            <a:pPr>
              <a:tabLst>
                <a:tab pos="228600" algn="l"/>
                <a:tab pos="457200" algn="l"/>
                <a:tab pos="685800" algn="l"/>
                <a:tab pos="914400" algn="l"/>
                <a:tab pos="1143000" algn="l"/>
              </a:tabLst>
            </a:pPr>
            <a:r>
              <a:rPr lang="en-GB" dirty="0">
                <a:latin typeface="Calibri" panose="020F0502020204030204" pitchFamily="34" charset="0"/>
                <a:cs typeface="Calibri" panose="020F0502020204030204" pitchFamily="34" charset="0"/>
              </a:rPr>
              <a:t>		&lt;/IndvFee&gt;</a:t>
            </a:r>
          </a:p>
          <a:p>
            <a:pPr>
              <a:tabLst>
                <a:tab pos="228600" algn="l"/>
                <a:tab pos="457200" algn="l"/>
                <a:tab pos="685800" algn="l"/>
                <a:tab pos="914400" algn="l"/>
                <a:tab pos="1143000" algn="l"/>
              </a:tabLst>
            </a:pPr>
            <a:r>
              <a:rPr lang="en-GB" dirty="0">
                <a:latin typeface="Calibri" panose="020F0502020204030204" pitchFamily="34" charset="0"/>
                <a:cs typeface="Calibri" panose="020F0502020204030204" pitchFamily="34" charset="0"/>
              </a:rPr>
              <a:t>&lt;/TxOvrhd&gt;</a:t>
            </a:r>
          </a:p>
        </p:txBody>
      </p:sp>
      <p:sp>
        <p:nvSpPr>
          <p:cNvPr id="9" name="Right Brace 8"/>
          <p:cNvSpPr/>
          <p:nvPr/>
        </p:nvSpPr>
        <p:spPr bwMode="auto">
          <a:xfrm>
            <a:off x="3743325" y="1962149"/>
            <a:ext cx="495300" cy="1114425"/>
          </a:xfrm>
          <a:prstGeom prst="rightBrac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1" name="Rectangle 10"/>
          <p:cNvSpPr/>
          <p:nvPr/>
        </p:nvSpPr>
        <p:spPr>
          <a:xfrm>
            <a:off x="161924" y="5361086"/>
            <a:ext cx="8896351" cy="400110"/>
          </a:xfrm>
          <a:prstGeom prst="rect">
            <a:avLst/>
          </a:prstGeom>
        </p:spPr>
        <p:txBody>
          <a:bodyPr wrap="square">
            <a:spAutoFit/>
          </a:bodyPr>
          <a:lstStyle/>
          <a:p>
            <a:r>
              <a:rPr lang="en-GB" sz="2000" dirty="0" smtClean="0">
                <a:latin typeface="Calibri" panose="020F0502020204030204" pitchFamily="34" charset="0"/>
                <a:cs typeface="Calibri" panose="020F0502020204030204" pitchFamily="34" charset="0"/>
              </a:rPr>
              <a:t>If included for </a:t>
            </a:r>
            <a:r>
              <a:rPr lang="en-GB" sz="2000" dirty="0">
                <a:latin typeface="Calibri" panose="020F0502020204030204" pitchFamily="34" charset="0"/>
                <a:cs typeface="Calibri" panose="020F0502020204030204" pitchFamily="34" charset="0"/>
              </a:rPr>
              <a:t>information purposes only, then Informative Indicator </a:t>
            </a:r>
            <a:r>
              <a:rPr lang="en-GB" sz="2000" dirty="0" smtClean="0">
                <a:latin typeface="Calibri" panose="020F0502020204030204" pitchFamily="34" charset="0"/>
                <a:cs typeface="Calibri" panose="020F0502020204030204" pitchFamily="34" charset="0"/>
              </a:rPr>
              <a:t>is 'true</a:t>
            </a:r>
            <a:r>
              <a:rPr lang="en-GB" sz="2000" dirty="0">
                <a:latin typeface="Calibri" panose="020F0502020204030204" pitchFamily="34" charset="0"/>
                <a:cs typeface="Calibri" panose="020F0502020204030204" pitchFamily="34" charset="0"/>
              </a:rPr>
              <a:t>' or '1'.</a:t>
            </a:r>
          </a:p>
        </p:txBody>
      </p:sp>
      <p:cxnSp>
        <p:nvCxnSpPr>
          <p:cNvPr id="13" name="Straight Connector 12"/>
          <p:cNvCxnSpPr/>
          <p:nvPr/>
        </p:nvCxnSpPr>
        <p:spPr bwMode="auto">
          <a:xfrm flipH="1">
            <a:off x="4238625" y="4143375"/>
            <a:ext cx="533400" cy="0"/>
          </a:xfrm>
          <a:prstGeom prst="line">
            <a:avLst/>
          </a:prstGeom>
          <a:solidFill>
            <a:schemeClr val="accent1"/>
          </a:solidFill>
          <a:ln w="19050" cap="flat" cmpd="sng" algn="ctr">
            <a:solidFill>
              <a:schemeClr val="accent1"/>
            </a:solidFill>
            <a:prstDash val="solid"/>
            <a:round/>
            <a:headEnd type="none" w="med" len="med"/>
            <a:tailEnd type="none" w="med" len="med"/>
          </a:ln>
          <a:effectLst/>
        </p:spPr>
      </p:cxnSp>
      <p:sp>
        <p:nvSpPr>
          <p:cNvPr id="14" name="Rectangle 13"/>
          <p:cNvSpPr/>
          <p:nvPr/>
        </p:nvSpPr>
        <p:spPr bwMode="auto">
          <a:xfrm>
            <a:off x="6096000" y="2246947"/>
            <a:ext cx="104775" cy="64121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5" name="Rectangle 14"/>
          <p:cNvSpPr/>
          <p:nvPr/>
        </p:nvSpPr>
        <p:spPr bwMode="auto">
          <a:xfrm>
            <a:off x="6086474" y="4027557"/>
            <a:ext cx="114301" cy="58254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8" name="Rectangle 7"/>
          <p:cNvSpPr/>
          <p:nvPr/>
        </p:nvSpPr>
        <p:spPr>
          <a:xfrm>
            <a:off x="4219575" y="2180272"/>
            <a:ext cx="3581400" cy="707886"/>
          </a:xfrm>
          <a:prstGeom prst="rect">
            <a:avLst/>
          </a:prstGeom>
        </p:spPr>
        <p:txBody>
          <a:bodyPr wrap="square">
            <a:spAutoFit/>
          </a:bodyPr>
          <a:lstStyle/>
          <a:p>
            <a:r>
              <a:rPr lang="en-GB" sz="2000" dirty="0">
                <a:latin typeface="Calibri" panose="020F0502020204030204" pitchFamily="34" charset="0"/>
                <a:cs typeface="Calibri" panose="020F0502020204030204" pitchFamily="34" charset="0"/>
              </a:rPr>
              <a:t>The used of Proprietary should be agreed </a:t>
            </a:r>
            <a:r>
              <a:rPr lang="en-GB" sz="2000" dirty="0" smtClean="0">
                <a:latin typeface="Calibri" panose="020F0502020204030204" pitchFamily="34" charset="0"/>
                <a:cs typeface="Calibri" panose="020F0502020204030204" pitchFamily="34" charset="0"/>
              </a:rPr>
              <a:t>bilaterally.</a:t>
            </a:r>
            <a:endParaRPr lang="en-GB" sz="2000" dirty="0">
              <a:latin typeface="Calibri" panose="020F0502020204030204" pitchFamily="34" charset="0"/>
              <a:cs typeface="Calibri" panose="020F0502020204030204" pitchFamily="34" charset="0"/>
            </a:endParaRPr>
          </a:p>
        </p:txBody>
      </p:sp>
      <p:sp>
        <p:nvSpPr>
          <p:cNvPr id="10" name="Rectangle 9"/>
          <p:cNvSpPr/>
          <p:nvPr/>
        </p:nvSpPr>
        <p:spPr>
          <a:xfrm>
            <a:off x="4729163" y="3941861"/>
            <a:ext cx="4233862" cy="1015663"/>
          </a:xfrm>
          <a:prstGeom prst="rect">
            <a:avLst/>
          </a:prstGeom>
        </p:spPr>
        <p:txBody>
          <a:bodyPr wrap="square">
            <a:spAutoFit/>
          </a:bodyPr>
          <a:lstStyle/>
          <a:p>
            <a:r>
              <a:rPr lang="en-GB" sz="2000" dirty="0" smtClean="0">
                <a:latin typeface="Calibri" panose="020F0502020204030204" pitchFamily="34" charset="0"/>
                <a:cs typeface="Calibri" panose="020F0502020204030204" pitchFamily="34" charset="0"/>
              </a:rPr>
              <a:t>If included </a:t>
            </a:r>
            <a:r>
              <a:rPr lang="en-GB" sz="2000" dirty="0">
                <a:latin typeface="Calibri" panose="020F0502020204030204" pitchFamily="34" charset="0"/>
                <a:cs typeface="Calibri" panose="020F0502020204030204" pitchFamily="34" charset="0"/>
              </a:rPr>
              <a:t>in the settlement amount, then Informative Indicator </a:t>
            </a:r>
            <a:r>
              <a:rPr lang="en-GB" sz="2000" dirty="0" smtClean="0">
                <a:latin typeface="Calibri" panose="020F0502020204030204" pitchFamily="34" charset="0"/>
                <a:cs typeface="Calibri" panose="020F0502020204030204" pitchFamily="34" charset="0"/>
              </a:rPr>
              <a:t>is 'false</a:t>
            </a:r>
            <a:r>
              <a:rPr lang="en-GB" sz="2000" dirty="0">
                <a:latin typeface="Calibri" panose="020F0502020204030204" pitchFamily="34" charset="0"/>
                <a:cs typeface="Calibri" panose="020F0502020204030204" pitchFamily="34" charset="0"/>
              </a:rPr>
              <a:t>' or '0</a:t>
            </a:r>
            <a:r>
              <a:rPr lang="en-GB" sz="2000" dirty="0" smtClean="0">
                <a:latin typeface="Calibri" panose="020F0502020204030204" pitchFamily="34" charset="0"/>
                <a:cs typeface="Calibri" panose="020F0502020204030204" pitchFamily="34" charset="0"/>
              </a:rPr>
              <a:t>'.</a:t>
            </a:r>
            <a:endParaRPr lang="en-GB" sz="2000" dirty="0">
              <a:latin typeface="Calibri" panose="020F0502020204030204" pitchFamily="34" charset="0"/>
              <a:cs typeface="Calibri" panose="020F0502020204030204" pitchFamily="34" charset="0"/>
            </a:endParaRPr>
          </a:p>
        </p:txBody>
      </p:sp>
      <p:sp>
        <p:nvSpPr>
          <p:cNvPr id="17" name="Rectangle 16"/>
          <p:cNvSpPr/>
          <p:nvPr/>
        </p:nvSpPr>
        <p:spPr bwMode="auto">
          <a:xfrm>
            <a:off x="5105400" y="123825"/>
            <a:ext cx="3952875" cy="1631216"/>
          </a:xfrm>
          <a:prstGeom prst="rect">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6" name="TextBox 15"/>
          <p:cNvSpPr txBox="1"/>
          <p:nvPr/>
        </p:nvSpPr>
        <p:spPr>
          <a:xfrm>
            <a:off x="5181600" y="123825"/>
            <a:ext cx="3981450" cy="1631216"/>
          </a:xfrm>
          <a:prstGeom prst="rect">
            <a:avLst/>
          </a:prstGeom>
          <a:noFill/>
        </p:spPr>
        <p:txBody>
          <a:bodyPr wrap="square" rtlCol="0">
            <a:spAutoFit/>
          </a:bodyPr>
          <a:lstStyle/>
          <a:p>
            <a:r>
              <a:rPr lang="en-GB" sz="2000" dirty="0" smtClean="0">
                <a:latin typeface="Calibri" panose="020F0502020204030204" pitchFamily="34" charset="0"/>
                <a:cs typeface="Calibri" panose="020F0502020204030204" pitchFamily="34" charset="0"/>
              </a:rPr>
              <a:t>RESE: </a:t>
            </a:r>
            <a:r>
              <a:rPr lang="en-GB" sz="2000" dirty="0">
                <a:latin typeface="Calibri" panose="020F0502020204030204" pitchFamily="34" charset="0"/>
                <a:cs typeface="Calibri" panose="020F0502020204030204" pitchFamily="34" charset="0"/>
              </a:rPr>
              <a:t>Charge or commission paid by the investor to a distributor</a:t>
            </a:r>
            <a:r>
              <a:rPr lang="en-GB" sz="2000" dirty="0" smtClean="0">
                <a:latin typeface="Calibri" panose="020F0502020204030204" pitchFamily="34" charset="0"/>
                <a:cs typeface="Calibri" panose="020F0502020204030204" pitchFamily="34" charset="0"/>
              </a:rPr>
              <a:t>/ intermediary </a:t>
            </a:r>
            <a:r>
              <a:rPr lang="en-GB" sz="2000" dirty="0">
                <a:latin typeface="Calibri" panose="020F0502020204030204" pitchFamily="34" charset="0"/>
                <a:cs typeface="Calibri" panose="020F0502020204030204" pitchFamily="34" charset="0"/>
              </a:rPr>
              <a:t>or other service provider for the provision of financial research.</a:t>
            </a:r>
          </a:p>
        </p:txBody>
      </p:sp>
    </p:spTree>
    <p:extLst>
      <p:ext uri="{BB962C8B-B14F-4D97-AF65-F5344CB8AC3E}">
        <p14:creationId xmlns:p14="http://schemas.microsoft.com/office/powerpoint/2010/main" val="1843068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Price Report - Structure </a:t>
            </a:r>
            <a:endParaRPr lang="en-GB" dirty="0"/>
          </a:p>
        </p:txBody>
      </p:sp>
      <p:sp>
        <p:nvSpPr>
          <p:cNvPr id="3" name="Footer Placeholder 2"/>
          <p:cNvSpPr>
            <a:spLocks noGrp="1"/>
          </p:cNvSpPr>
          <p:nvPr>
            <p:ph type="ftr" sz="quarter" idx="10"/>
          </p:nvPr>
        </p:nvSpPr>
        <p:spPr/>
        <p:txBody>
          <a:bodyPr/>
          <a:lstStyle/>
          <a:p>
            <a:r>
              <a:rPr lang="en-US" dirty="0" smtClean="0"/>
              <a:t>SMPG IF Research Fee &amp; other MiFID items</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4</a:t>
            </a:fld>
            <a:endParaRPr lang="en-GB" dirty="0"/>
          </a:p>
        </p:txBody>
      </p:sp>
      <p:sp>
        <p:nvSpPr>
          <p:cNvPr id="5" name="Rectangle 4"/>
          <p:cNvSpPr/>
          <p:nvPr/>
        </p:nvSpPr>
        <p:spPr bwMode="auto">
          <a:xfrm>
            <a:off x="280324" y="472300"/>
            <a:ext cx="4752432" cy="3344520"/>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3" name="TextBox 12"/>
          <p:cNvSpPr txBox="1"/>
          <p:nvPr/>
        </p:nvSpPr>
        <p:spPr>
          <a:xfrm>
            <a:off x="325167" y="462055"/>
            <a:ext cx="4361133" cy="3354765"/>
          </a:xfrm>
          <a:prstGeom prst="rect">
            <a:avLst/>
          </a:prstGeom>
          <a:noFill/>
        </p:spPr>
        <p:txBody>
          <a:bodyPr wrap="square" rtlCol="0">
            <a:spAutoFit/>
          </a:bodyPr>
          <a:lstStyle/>
          <a:p>
            <a:pPr>
              <a:spcAft>
                <a:spcPts val="0"/>
              </a:spcAft>
              <a:tabLst>
                <a:tab pos="742950" algn="l"/>
                <a:tab pos="1198563" algn="l"/>
              </a:tabLst>
            </a:pPr>
            <a:r>
              <a:rPr lang="en-GB" b="1" dirty="0" smtClean="0">
                <a:latin typeface="Calibri" panose="020F0502020204030204" pitchFamily="34" charset="0"/>
                <a:cs typeface="Calibri" panose="020F0502020204030204" pitchFamily="34" charset="0"/>
              </a:rPr>
              <a:t>[1.1]	Message Identification</a:t>
            </a:r>
            <a:endParaRPr lang="en-GB" b="1" dirty="0">
              <a:latin typeface="Calibri" panose="020F0502020204030204" pitchFamily="34" charset="0"/>
              <a:cs typeface="Calibri" panose="020F0502020204030204" pitchFamily="34" charset="0"/>
            </a:endParaRPr>
          </a:p>
          <a:p>
            <a:pPr>
              <a:spcAft>
                <a:spcPts val="0"/>
              </a:spcAft>
              <a:tabLst>
                <a:tab pos="742950" algn="l"/>
                <a:tab pos="1198563" algn="l"/>
              </a:tabLst>
            </a:pPr>
            <a:r>
              <a:rPr lang="en-GB" b="1" dirty="0" smtClean="0">
                <a:latin typeface="Calibri" panose="020F0502020204030204" pitchFamily="34" charset="0"/>
                <a:cs typeface="Calibri" panose="020F0502020204030204" pitchFamily="34" charset="0"/>
              </a:rPr>
              <a:t>[</a:t>
            </a:r>
            <a:r>
              <a:rPr lang="en-GB" b="1" dirty="0">
                <a:latin typeface="Calibri" panose="020F0502020204030204" pitchFamily="34" charset="0"/>
                <a:cs typeface="Calibri" panose="020F0502020204030204" pitchFamily="34" charset="0"/>
              </a:rPr>
              <a:t>0</a:t>
            </a:r>
            <a:r>
              <a:rPr lang="en-GB" b="1" dirty="0" smtClean="0">
                <a:latin typeface="Calibri" panose="020F0502020204030204" pitchFamily="34" charset="0"/>
                <a:cs typeface="Calibri" panose="020F0502020204030204" pitchFamily="34" charset="0"/>
              </a:rPr>
              <a:t>.1</a:t>
            </a:r>
            <a:r>
              <a:rPr lang="en-GB" b="1" dirty="0">
                <a:latin typeface="Calibri" panose="020F0502020204030204" pitchFamily="34" charset="0"/>
                <a:cs typeface="Calibri" panose="020F0502020204030204" pitchFamily="34" charset="0"/>
              </a:rPr>
              <a:t>]	</a:t>
            </a:r>
            <a:r>
              <a:rPr lang="en-GB" b="1" dirty="0" smtClean="0">
                <a:latin typeface="Calibri" panose="020F0502020204030204" pitchFamily="34" charset="0"/>
                <a:cs typeface="Calibri" panose="020F0502020204030204" pitchFamily="34" charset="0"/>
              </a:rPr>
              <a:t>Pool Reference</a:t>
            </a:r>
            <a:endParaRPr lang="en-GB" b="1" dirty="0">
              <a:latin typeface="Calibri" panose="020F0502020204030204" pitchFamily="34" charset="0"/>
              <a:cs typeface="Calibri" panose="020F0502020204030204" pitchFamily="34" charset="0"/>
            </a:endParaRPr>
          </a:p>
          <a:p>
            <a:pPr>
              <a:spcAft>
                <a:spcPts val="0"/>
              </a:spcAft>
              <a:tabLst>
                <a:tab pos="742950" algn="l"/>
                <a:tab pos="1198563" algn="l"/>
              </a:tabLst>
            </a:pPr>
            <a:r>
              <a:rPr lang="en-GB" b="1" dirty="0" smtClean="0">
                <a:latin typeface="Calibri" panose="020F0502020204030204" pitchFamily="34" charset="0"/>
                <a:cs typeface="Calibri" panose="020F0502020204030204" pitchFamily="34" charset="0"/>
              </a:rPr>
              <a:t>[</a:t>
            </a:r>
            <a:r>
              <a:rPr lang="en-GB" b="1" dirty="0" smtClean="0">
                <a:latin typeface="Calibri" panose="020F0502020204030204" pitchFamily="34" charset="0"/>
                <a:cs typeface="Calibri" panose="020F0502020204030204" pitchFamily="34" charset="0"/>
              </a:rPr>
              <a:t>0.n]</a:t>
            </a:r>
            <a:r>
              <a:rPr lang="en-GB" b="1" dirty="0">
                <a:latin typeface="Calibri" panose="020F0502020204030204" pitchFamily="34" charset="0"/>
                <a:cs typeface="Calibri" panose="020F0502020204030204" pitchFamily="34" charset="0"/>
              </a:rPr>
              <a:t>	</a:t>
            </a:r>
            <a:r>
              <a:rPr lang="en-GB" b="1" dirty="0" smtClean="0">
                <a:latin typeface="Calibri" panose="020F0502020204030204" pitchFamily="34" charset="0"/>
                <a:cs typeface="Calibri" panose="020F0502020204030204" pitchFamily="34" charset="0"/>
              </a:rPr>
              <a:t>Previous Reference</a:t>
            </a:r>
            <a:r>
              <a:rPr lang="en-GB" b="1" dirty="0">
                <a:latin typeface="Calibri" panose="020F0502020204030204" pitchFamily="34" charset="0"/>
                <a:cs typeface="Calibri" panose="020F0502020204030204" pitchFamily="34" charset="0"/>
              </a:rPr>
              <a:t>	</a:t>
            </a:r>
            <a:endParaRPr lang="en-GB" b="1" dirty="0" smtClean="0">
              <a:latin typeface="Calibri" panose="020F0502020204030204" pitchFamily="34" charset="0"/>
              <a:cs typeface="Calibri" panose="020F0502020204030204" pitchFamily="34" charset="0"/>
            </a:endParaRPr>
          </a:p>
          <a:p>
            <a:pPr>
              <a:spcAft>
                <a:spcPts val="0"/>
              </a:spcAft>
              <a:tabLst>
                <a:tab pos="742950" algn="l"/>
                <a:tab pos="1198563" algn="l"/>
              </a:tabLst>
            </a:pPr>
            <a:r>
              <a:rPr lang="en-GB" b="1" dirty="0" smtClean="0">
                <a:latin typeface="Calibri" panose="020F0502020204030204" pitchFamily="34" charset="0"/>
                <a:cs typeface="Calibri" panose="020F0502020204030204" pitchFamily="34" charset="0"/>
              </a:rPr>
              <a:t>[0.1]	Related Reference</a:t>
            </a:r>
            <a:endParaRPr lang="en-GB" b="1" dirty="0">
              <a:latin typeface="Calibri" panose="020F0502020204030204" pitchFamily="34" charset="0"/>
              <a:cs typeface="Calibri" panose="020F0502020204030204" pitchFamily="34" charset="0"/>
            </a:endParaRPr>
          </a:p>
          <a:p>
            <a:pPr>
              <a:spcAft>
                <a:spcPts val="0"/>
              </a:spcAft>
              <a:tabLst>
                <a:tab pos="742950" algn="l"/>
                <a:tab pos="1198563" algn="l"/>
              </a:tabLst>
            </a:pPr>
            <a:r>
              <a:rPr lang="en-GB" b="1" dirty="0" smtClean="0">
                <a:latin typeface="Calibri" panose="020F0502020204030204" pitchFamily="34" charset="0"/>
                <a:cs typeface="Calibri" panose="020F0502020204030204" pitchFamily="34" charset="0"/>
              </a:rPr>
              <a:t>[1.1]	</a:t>
            </a:r>
            <a:r>
              <a:rPr lang="en-GB" b="1" dirty="0" smtClean="0">
                <a:latin typeface="Calibri" panose="020F0502020204030204" pitchFamily="34" charset="0"/>
                <a:cs typeface="Calibri" panose="020F0502020204030204" pitchFamily="34" charset="0"/>
              </a:rPr>
              <a:t>Message Pagination</a:t>
            </a:r>
          </a:p>
          <a:p>
            <a:pPr>
              <a:spcAft>
                <a:spcPts val="600"/>
              </a:spcAft>
              <a:tabLst>
                <a:tab pos="742950" algn="l"/>
                <a:tab pos="1198563" algn="l"/>
              </a:tabLst>
            </a:pPr>
            <a:r>
              <a:rPr lang="en-GB" b="1" dirty="0" smtClean="0">
                <a:latin typeface="Calibri" panose="020F0502020204030204" pitchFamily="34" charset="0"/>
                <a:cs typeface="Calibri" panose="020F0502020204030204" pitchFamily="34" charset="0"/>
              </a:rPr>
              <a:t>[1.1]	Price Report Identification</a:t>
            </a:r>
          </a:p>
          <a:p>
            <a:pPr>
              <a:spcBef>
                <a:spcPts val="600"/>
              </a:spcBef>
              <a:spcAft>
                <a:spcPts val="600"/>
              </a:spcAft>
              <a:tabLst>
                <a:tab pos="742950" algn="l"/>
                <a:tab pos="1198563" algn="l"/>
              </a:tabLst>
            </a:pPr>
            <a:r>
              <a:rPr lang="en-GB" b="1" dirty="0" smtClean="0">
                <a:solidFill>
                  <a:srgbClr val="0070C0"/>
                </a:solidFill>
                <a:latin typeface="Calibri" panose="020F0502020204030204" pitchFamily="34" charset="0"/>
                <a:cs typeface="Calibri" panose="020F0502020204030204" pitchFamily="34" charset="0"/>
              </a:rPr>
              <a:t>[1.n]	Price Valuation Details</a:t>
            </a:r>
            <a:endParaRPr lang="en-GB" b="1" dirty="0" smtClean="0">
              <a:solidFill>
                <a:srgbClr val="0070C0"/>
              </a:solidFill>
              <a:latin typeface="Calibri" panose="020F0502020204030204" pitchFamily="34" charset="0"/>
              <a:cs typeface="Calibri" panose="020F0502020204030204" pitchFamily="34" charset="0"/>
            </a:endParaRPr>
          </a:p>
          <a:p>
            <a:pPr>
              <a:spcBef>
                <a:spcPts val="600"/>
              </a:spcBef>
              <a:spcAft>
                <a:spcPts val="0"/>
              </a:spcAft>
              <a:tabLst>
                <a:tab pos="742950" algn="l"/>
                <a:tab pos="1198563" algn="l"/>
              </a:tabLst>
            </a:pPr>
            <a:r>
              <a:rPr lang="en-GB" b="1" dirty="0" smtClean="0">
                <a:latin typeface="Calibri" panose="020F0502020204030204" pitchFamily="34" charset="0"/>
                <a:cs typeface="Calibri" panose="020F0502020204030204" pitchFamily="34" charset="0"/>
              </a:rPr>
              <a:t>[</a:t>
            </a:r>
            <a:r>
              <a:rPr lang="en-GB" b="1" dirty="0" smtClean="0">
                <a:latin typeface="Calibri" panose="020F0502020204030204" pitchFamily="34" charset="0"/>
                <a:cs typeface="Calibri" panose="020F0502020204030204" pitchFamily="34" charset="0"/>
              </a:rPr>
              <a:t>0.n]	Extension</a:t>
            </a:r>
            <a:endParaRPr lang="en-GB" b="1" dirty="0">
              <a:latin typeface="Calibri" panose="020F0502020204030204" pitchFamily="34" charset="0"/>
              <a:cs typeface="Calibri" panose="020F0502020204030204" pitchFamily="34" charset="0"/>
            </a:endParaRPr>
          </a:p>
        </p:txBody>
      </p:sp>
      <p:sp>
        <p:nvSpPr>
          <p:cNvPr id="31" name="Rectangle 30"/>
          <p:cNvSpPr/>
          <p:nvPr/>
        </p:nvSpPr>
        <p:spPr bwMode="auto">
          <a:xfrm>
            <a:off x="325167" y="2815450"/>
            <a:ext cx="4132533" cy="499249"/>
          </a:xfrm>
          <a:prstGeom prst="rect">
            <a:avLst/>
          </a:prstGeom>
          <a:no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2" name="TextBox 31"/>
          <p:cNvSpPr txBox="1"/>
          <p:nvPr/>
        </p:nvSpPr>
        <p:spPr>
          <a:xfrm>
            <a:off x="207031" y="5546785"/>
            <a:ext cx="6639638" cy="461665"/>
          </a:xfrm>
          <a:prstGeom prst="rect">
            <a:avLst/>
          </a:prstGeom>
          <a:noFill/>
        </p:spPr>
        <p:txBody>
          <a:bodyPr wrap="none" rtlCol="0">
            <a:spAutoFit/>
          </a:bodyPr>
          <a:lstStyle/>
          <a:p>
            <a:r>
              <a:rPr lang="en-GB" i="1" dirty="0" smtClean="0">
                <a:latin typeface="Calibri" panose="020F0502020204030204" pitchFamily="34" charset="0"/>
                <a:cs typeface="Calibri" panose="020F0502020204030204" pitchFamily="34" charset="0"/>
              </a:rPr>
              <a:t>Andrea </a:t>
            </a:r>
            <a:r>
              <a:rPr lang="en-GB" i="1" dirty="0" err="1" smtClean="0">
                <a:latin typeface="Calibri" panose="020F0502020204030204" pitchFamily="34" charset="0"/>
                <a:cs typeface="Calibri" panose="020F0502020204030204" pitchFamily="34" charset="0"/>
              </a:rPr>
              <a:t>Milanesio</a:t>
            </a:r>
            <a:r>
              <a:rPr lang="en-GB" i="1" dirty="0" smtClean="0">
                <a:latin typeface="Calibri" panose="020F0502020204030204" pitchFamily="34" charset="0"/>
                <a:cs typeface="Calibri" panose="020F0502020204030204" pitchFamily="34" charset="0"/>
              </a:rPr>
              <a:t> provided the input for this section</a:t>
            </a:r>
            <a:endParaRPr lang="en-GB" i="1" dirty="0">
              <a:latin typeface="Calibri" panose="020F0502020204030204" pitchFamily="34" charset="0"/>
              <a:cs typeface="Calibri" panose="020F0502020204030204" pitchFamily="34" charset="0"/>
            </a:endParaRPr>
          </a:p>
        </p:txBody>
      </p:sp>
      <p:sp>
        <p:nvSpPr>
          <p:cNvPr id="33" name="TextBox 32"/>
          <p:cNvSpPr txBox="1"/>
          <p:nvPr/>
        </p:nvSpPr>
        <p:spPr>
          <a:xfrm>
            <a:off x="5155725" y="2799787"/>
            <a:ext cx="3591467" cy="1200329"/>
          </a:xfrm>
          <a:prstGeom prst="rect">
            <a:avLst/>
          </a:prstGeom>
          <a:noFill/>
        </p:spPr>
        <p:txBody>
          <a:bodyPr wrap="square" rtlCol="0">
            <a:spAutoFit/>
          </a:bodyPr>
          <a:lstStyle/>
          <a:p>
            <a:r>
              <a:rPr lang="en-GB" i="1" dirty="0" smtClean="0">
                <a:latin typeface="Calibri" panose="020F0502020204030204" pitchFamily="34" charset="0"/>
                <a:cs typeface="Calibri" panose="020F0502020204030204" pitchFamily="34" charset="0"/>
              </a:rPr>
              <a:t>The impact will be in the Price Valuation Details sequence</a:t>
            </a:r>
            <a:endParaRPr lang="en-GB" i="1" dirty="0">
              <a:latin typeface="Calibri" panose="020F0502020204030204" pitchFamily="34" charset="0"/>
              <a:cs typeface="Calibri" panose="020F0502020204030204" pitchFamily="34" charset="0"/>
            </a:endParaRPr>
          </a:p>
        </p:txBody>
      </p:sp>
      <p:cxnSp>
        <p:nvCxnSpPr>
          <p:cNvPr id="34" name="Straight Arrow Connector 33"/>
          <p:cNvCxnSpPr/>
          <p:nvPr/>
        </p:nvCxnSpPr>
        <p:spPr bwMode="auto">
          <a:xfrm>
            <a:off x="4088562" y="3035510"/>
            <a:ext cx="1139046" cy="0"/>
          </a:xfrm>
          <a:prstGeom prst="straightConnector1">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spTree>
    <p:extLst>
      <p:ext uri="{BB962C8B-B14F-4D97-AF65-F5344CB8AC3E}">
        <p14:creationId xmlns:p14="http://schemas.microsoft.com/office/powerpoint/2010/main" val="2494612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Price Report - Structure  </a:t>
            </a:r>
            <a:endParaRPr lang="en-GB" dirty="0"/>
          </a:p>
        </p:txBody>
      </p:sp>
      <p:sp>
        <p:nvSpPr>
          <p:cNvPr id="3" name="Footer Placeholder 2"/>
          <p:cNvSpPr>
            <a:spLocks noGrp="1"/>
          </p:cNvSpPr>
          <p:nvPr>
            <p:ph type="ftr" sz="quarter" idx="10"/>
          </p:nvPr>
        </p:nvSpPr>
        <p:spPr/>
        <p:txBody>
          <a:bodyPr/>
          <a:lstStyle/>
          <a:p>
            <a:r>
              <a:rPr lang="en-US" dirty="0" smtClean="0"/>
              <a:t>SMPG IF Research Fee &amp; other MiFID items</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5</a:t>
            </a:fld>
            <a:endParaRPr lang="en-GB" dirty="0"/>
          </a:p>
        </p:txBody>
      </p:sp>
      <p:sp>
        <p:nvSpPr>
          <p:cNvPr id="5" name="Rectangle 4"/>
          <p:cNvSpPr/>
          <p:nvPr/>
        </p:nvSpPr>
        <p:spPr bwMode="auto">
          <a:xfrm>
            <a:off x="280324" y="472300"/>
            <a:ext cx="4752432" cy="6252350"/>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3" name="TextBox 12"/>
          <p:cNvSpPr txBox="1"/>
          <p:nvPr/>
        </p:nvSpPr>
        <p:spPr>
          <a:xfrm>
            <a:off x="325167" y="462055"/>
            <a:ext cx="4827858" cy="6370975"/>
          </a:xfrm>
          <a:prstGeom prst="rect">
            <a:avLst/>
          </a:prstGeom>
          <a:noFill/>
        </p:spPr>
        <p:txBody>
          <a:bodyPr wrap="square" rtlCol="0">
            <a:spAutoFit/>
          </a:bodyPr>
          <a:lstStyle/>
          <a:p>
            <a:pPr>
              <a:spcBef>
                <a:spcPts val="0"/>
              </a:spcBef>
              <a:spcAft>
                <a:spcPts val="0"/>
              </a:spcAft>
              <a:tabLst>
                <a:tab pos="628650" algn="l"/>
                <a:tab pos="1198563" algn="l"/>
              </a:tabLst>
            </a:pPr>
            <a:r>
              <a:rPr lang="en-GB" b="1" dirty="0">
                <a:solidFill>
                  <a:srgbClr val="0070C0"/>
                </a:solidFill>
                <a:latin typeface="Calibri" panose="020F0502020204030204" pitchFamily="34" charset="0"/>
                <a:cs typeface="Calibri" panose="020F0502020204030204" pitchFamily="34" charset="0"/>
              </a:rPr>
              <a:t>Price Valuation </a:t>
            </a:r>
            <a:r>
              <a:rPr lang="en-GB" b="1" dirty="0" smtClean="0">
                <a:solidFill>
                  <a:srgbClr val="0070C0"/>
                </a:solidFill>
                <a:latin typeface="Calibri" panose="020F0502020204030204" pitchFamily="34" charset="0"/>
                <a:cs typeface="Calibri" panose="020F0502020204030204" pitchFamily="34" charset="0"/>
              </a:rPr>
              <a:t>Details</a:t>
            </a:r>
          </a:p>
          <a:p>
            <a:pPr>
              <a:spcBef>
                <a:spcPts val="0"/>
              </a:spcBef>
              <a:spcAft>
                <a:spcPts val="0"/>
              </a:spcAft>
              <a:tabLst>
                <a:tab pos="800100" algn="l"/>
                <a:tab pos="1198563" algn="l"/>
              </a:tabLst>
            </a:pPr>
            <a:r>
              <a:rPr lang="en-GB" b="1" dirty="0" smtClean="0">
                <a:latin typeface="Calibri" panose="020F0502020204030204" pitchFamily="34" charset="0"/>
                <a:cs typeface="Calibri" panose="020F0502020204030204" pitchFamily="34" charset="0"/>
              </a:rPr>
              <a:t>[0.1]	Identification</a:t>
            </a:r>
          </a:p>
          <a:p>
            <a:pPr>
              <a:spcBef>
                <a:spcPts val="0"/>
              </a:spcBef>
              <a:spcAft>
                <a:spcPts val="0"/>
              </a:spcAft>
              <a:tabLst>
                <a:tab pos="800100" algn="l"/>
                <a:tab pos="1198563" algn="l"/>
              </a:tabLst>
            </a:pPr>
            <a:r>
              <a:rPr lang="en-GB" b="1" dirty="0" smtClean="0">
                <a:latin typeface="Calibri" panose="020F0502020204030204" pitchFamily="34" charset="0"/>
                <a:cs typeface="Calibri" panose="020F0502020204030204" pitchFamily="34" charset="0"/>
              </a:rPr>
              <a:t>[0.1]	Valuation Date Time</a:t>
            </a:r>
          </a:p>
          <a:p>
            <a:pPr>
              <a:spcBef>
                <a:spcPts val="0"/>
              </a:spcBef>
              <a:spcAft>
                <a:spcPts val="0"/>
              </a:spcAft>
              <a:tabLst>
                <a:tab pos="800100" algn="l"/>
                <a:tab pos="1198563" algn="l"/>
              </a:tabLst>
            </a:pPr>
            <a:r>
              <a:rPr lang="en-GB" b="1" dirty="0" smtClean="0">
                <a:latin typeface="Calibri" panose="020F0502020204030204" pitchFamily="34" charset="0"/>
                <a:cs typeface="Calibri" panose="020F0502020204030204" pitchFamily="34" charset="0"/>
              </a:rPr>
              <a:t>[1.1]	NAV Date Time</a:t>
            </a:r>
          </a:p>
          <a:p>
            <a:pPr>
              <a:spcBef>
                <a:spcPts val="0"/>
              </a:spcBef>
              <a:spcAft>
                <a:spcPts val="0"/>
              </a:spcAft>
              <a:tabLst>
                <a:tab pos="800100" algn="l"/>
                <a:tab pos="1198563" algn="l"/>
              </a:tabLst>
            </a:pPr>
            <a:r>
              <a:rPr lang="en-GB" b="1" dirty="0" smtClean="0">
                <a:latin typeface="Calibri" panose="020F0502020204030204" pitchFamily="34" charset="0"/>
                <a:cs typeface="Calibri" panose="020F0502020204030204" pitchFamily="34" charset="0"/>
              </a:rPr>
              <a:t>[1.1]	Financial Instrument Details</a:t>
            </a:r>
          </a:p>
          <a:p>
            <a:pPr>
              <a:spcBef>
                <a:spcPts val="0"/>
              </a:spcBef>
              <a:spcAft>
                <a:spcPts val="0"/>
              </a:spcAft>
              <a:tabLst>
                <a:tab pos="800100" algn="l"/>
                <a:tab pos="1198563" algn="l"/>
              </a:tabLst>
            </a:pPr>
            <a:r>
              <a:rPr lang="en-GB" b="1" dirty="0" smtClean="0">
                <a:latin typeface="Calibri" panose="020F0502020204030204" pitchFamily="34" charset="0"/>
                <a:cs typeface="Calibri" panose="020F0502020204030204" pitchFamily="34" charset="0"/>
              </a:rPr>
              <a:t>[0.1]	Fund Management Company</a:t>
            </a:r>
          </a:p>
          <a:p>
            <a:pPr>
              <a:spcBef>
                <a:spcPts val="0"/>
              </a:spcBef>
              <a:spcAft>
                <a:spcPts val="0"/>
              </a:spcAft>
              <a:tabLst>
                <a:tab pos="800100" algn="l"/>
                <a:tab pos="1198563" algn="l"/>
              </a:tabLst>
            </a:pPr>
            <a:r>
              <a:rPr lang="en-GB" b="1" dirty="0" smtClean="0">
                <a:latin typeface="Calibri" panose="020F0502020204030204" pitchFamily="34" charset="0"/>
                <a:cs typeface="Calibri" panose="020F0502020204030204" pitchFamily="34" charset="0"/>
              </a:rPr>
              <a:t>[0.n]	Total NAV</a:t>
            </a:r>
          </a:p>
          <a:p>
            <a:pPr>
              <a:spcBef>
                <a:spcPts val="0"/>
              </a:spcBef>
              <a:spcAft>
                <a:spcPts val="0"/>
              </a:spcAft>
              <a:tabLst>
                <a:tab pos="800100" algn="l"/>
                <a:tab pos="1198563" algn="l"/>
              </a:tabLst>
            </a:pPr>
            <a:r>
              <a:rPr lang="en-GB" b="1" dirty="0" smtClean="0">
                <a:latin typeface="Calibri" panose="020F0502020204030204" pitchFamily="34" charset="0"/>
                <a:cs typeface="Calibri" panose="020F0502020204030204" pitchFamily="34" charset="0"/>
              </a:rPr>
              <a:t>[0.1]	Total Units</a:t>
            </a:r>
          </a:p>
          <a:p>
            <a:pPr>
              <a:spcBef>
                <a:spcPts val="0"/>
              </a:spcBef>
              <a:spcAft>
                <a:spcPts val="0"/>
              </a:spcAft>
              <a:tabLst>
                <a:tab pos="800100" algn="l"/>
                <a:tab pos="1198563" algn="l"/>
              </a:tabLst>
            </a:pPr>
            <a:r>
              <a:rPr lang="en-GB" b="1" dirty="0" smtClean="0">
                <a:latin typeface="Calibri" panose="020F0502020204030204" pitchFamily="34" charset="0"/>
                <a:cs typeface="Calibri" panose="020F0502020204030204" pitchFamily="34" charset="0"/>
              </a:rPr>
              <a:t>[0.1]	Next Valuation Date</a:t>
            </a:r>
          </a:p>
          <a:p>
            <a:pPr>
              <a:spcBef>
                <a:spcPts val="0"/>
              </a:spcBef>
              <a:spcAft>
                <a:spcPts val="0"/>
              </a:spcAft>
              <a:tabLst>
                <a:tab pos="800100" algn="l"/>
                <a:tab pos="1198563" algn="l"/>
              </a:tabLst>
            </a:pPr>
            <a:r>
              <a:rPr lang="en-GB" b="1" dirty="0" smtClean="0">
                <a:latin typeface="Calibri" panose="020F0502020204030204" pitchFamily="34" charset="0"/>
                <a:cs typeface="Calibri" panose="020F0502020204030204" pitchFamily="34" charset="0"/>
              </a:rPr>
              <a:t>[0.1]	Previous Valuation Date</a:t>
            </a:r>
          </a:p>
          <a:p>
            <a:pPr>
              <a:spcBef>
                <a:spcPts val="0"/>
              </a:spcBef>
              <a:spcAft>
                <a:spcPts val="0"/>
              </a:spcAft>
              <a:tabLst>
                <a:tab pos="800100" algn="l"/>
                <a:tab pos="1198563" algn="l"/>
              </a:tabLst>
            </a:pPr>
            <a:r>
              <a:rPr lang="en-GB" b="1" dirty="0" smtClean="0">
                <a:latin typeface="Calibri" panose="020F0502020204030204" pitchFamily="34" charset="0"/>
                <a:cs typeface="Calibri" panose="020F0502020204030204" pitchFamily="34" charset="0"/>
              </a:rPr>
              <a:t>[1.1]	Valuation Type</a:t>
            </a:r>
          </a:p>
          <a:p>
            <a:pPr>
              <a:spcBef>
                <a:spcPts val="0"/>
              </a:spcBef>
              <a:spcAft>
                <a:spcPts val="0"/>
              </a:spcAft>
              <a:tabLst>
                <a:tab pos="800100" algn="l"/>
                <a:tab pos="1198563" algn="l"/>
              </a:tabLst>
            </a:pPr>
            <a:r>
              <a:rPr lang="en-GB" b="1" dirty="0" smtClean="0">
                <a:latin typeface="Calibri" panose="020F0502020204030204" pitchFamily="34" charset="0"/>
                <a:cs typeface="Calibri" panose="020F0502020204030204" pitchFamily="34" charset="0"/>
              </a:rPr>
              <a:t>[0.1]	Valuation Frequency</a:t>
            </a:r>
          </a:p>
          <a:p>
            <a:pPr>
              <a:spcBef>
                <a:spcPts val="0"/>
              </a:spcBef>
              <a:spcAft>
                <a:spcPts val="0"/>
              </a:spcAft>
              <a:tabLst>
                <a:tab pos="800100" algn="l"/>
                <a:tab pos="1198563" algn="l"/>
              </a:tabLst>
            </a:pPr>
            <a:r>
              <a:rPr lang="en-GB" b="1" dirty="0" smtClean="0">
                <a:latin typeface="Calibri" panose="020F0502020204030204" pitchFamily="34" charset="0"/>
                <a:cs typeface="Calibri" panose="020F0502020204030204" pitchFamily="34" charset="0"/>
              </a:rPr>
              <a:t>[1.1]	Official Valuation Indicator</a:t>
            </a:r>
          </a:p>
          <a:p>
            <a:pPr>
              <a:spcBef>
                <a:spcPts val="0"/>
              </a:spcBef>
              <a:spcAft>
                <a:spcPts val="0"/>
              </a:spcAft>
              <a:tabLst>
                <a:tab pos="800100" algn="l"/>
                <a:tab pos="1198563" algn="l"/>
              </a:tabLst>
            </a:pPr>
            <a:r>
              <a:rPr lang="en-GB" b="1" dirty="0" smtClean="0">
                <a:latin typeface="Calibri" panose="020F0502020204030204" pitchFamily="34" charset="0"/>
                <a:cs typeface="Calibri" panose="020F0502020204030204" pitchFamily="34" charset="0"/>
              </a:rPr>
              <a:t>[1.1]	Suspended Indicator</a:t>
            </a:r>
          </a:p>
          <a:p>
            <a:pPr>
              <a:spcBef>
                <a:spcPts val="0"/>
              </a:spcBef>
              <a:spcAft>
                <a:spcPts val="0"/>
              </a:spcAft>
              <a:tabLst>
                <a:tab pos="800100" algn="l"/>
                <a:tab pos="1198563" algn="l"/>
              </a:tabLst>
            </a:pPr>
            <a:r>
              <a:rPr lang="en-GB" b="1" dirty="0" smtClean="0">
                <a:solidFill>
                  <a:srgbClr val="0070C0"/>
                </a:solidFill>
                <a:latin typeface="Calibri" panose="020F0502020204030204" pitchFamily="34" charset="0"/>
                <a:cs typeface="Calibri" panose="020F0502020204030204" pitchFamily="34" charset="0"/>
              </a:rPr>
              <a:t>[0.n]	Price Details</a:t>
            </a:r>
          </a:p>
          <a:p>
            <a:pPr>
              <a:spcBef>
                <a:spcPts val="0"/>
              </a:spcBef>
              <a:spcAft>
                <a:spcPts val="0"/>
              </a:spcAft>
              <a:tabLst>
                <a:tab pos="800100" algn="l"/>
                <a:tab pos="1198563" algn="l"/>
              </a:tabLst>
            </a:pPr>
            <a:r>
              <a:rPr lang="en-GB" b="1" dirty="0" smtClean="0">
                <a:latin typeface="Calibri" panose="020F0502020204030204" pitchFamily="34" charset="0"/>
                <a:cs typeface="Calibri" panose="020F0502020204030204" pitchFamily="34" charset="0"/>
              </a:rPr>
              <a:t>[0.n]	Valuation Statistics</a:t>
            </a:r>
          </a:p>
          <a:p>
            <a:pPr>
              <a:spcBef>
                <a:spcPts val="0"/>
              </a:spcBef>
              <a:spcAft>
                <a:spcPts val="0"/>
              </a:spcAft>
              <a:tabLst>
                <a:tab pos="800100" algn="l"/>
                <a:tab pos="1198563" algn="l"/>
              </a:tabLst>
            </a:pPr>
            <a:r>
              <a:rPr lang="en-GB" b="1" dirty="0" smtClean="0">
                <a:latin typeface="Calibri" panose="020F0502020204030204" pitchFamily="34" charset="0"/>
                <a:cs typeface="Calibri" panose="020F0502020204030204" pitchFamily="34" charset="0"/>
              </a:rPr>
              <a:t>[0.1]	Performance Details</a:t>
            </a:r>
            <a:endParaRPr lang="en-GB" b="1" dirty="0">
              <a:latin typeface="Calibri" panose="020F0502020204030204" pitchFamily="34" charset="0"/>
              <a:cs typeface="Calibri" panose="020F0502020204030204" pitchFamily="34" charset="0"/>
            </a:endParaRPr>
          </a:p>
        </p:txBody>
      </p:sp>
      <p:sp>
        <p:nvSpPr>
          <p:cNvPr id="9" name="Rectangle 8"/>
          <p:cNvSpPr/>
          <p:nvPr/>
        </p:nvSpPr>
        <p:spPr bwMode="auto">
          <a:xfrm>
            <a:off x="325166" y="5634850"/>
            <a:ext cx="4132533" cy="394475"/>
          </a:xfrm>
          <a:prstGeom prst="rect">
            <a:avLst/>
          </a:prstGeom>
          <a:no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0" name="TextBox 9"/>
          <p:cNvSpPr txBox="1"/>
          <p:nvPr/>
        </p:nvSpPr>
        <p:spPr>
          <a:xfrm>
            <a:off x="5155725" y="5196533"/>
            <a:ext cx="3591467" cy="830997"/>
          </a:xfrm>
          <a:prstGeom prst="rect">
            <a:avLst/>
          </a:prstGeom>
          <a:noFill/>
        </p:spPr>
        <p:txBody>
          <a:bodyPr wrap="square" rtlCol="0">
            <a:spAutoFit/>
          </a:bodyPr>
          <a:lstStyle/>
          <a:p>
            <a:r>
              <a:rPr lang="en-GB" i="1" dirty="0" smtClean="0">
                <a:latin typeface="Calibri" panose="020F0502020204030204" pitchFamily="34" charset="0"/>
                <a:cs typeface="Calibri" panose="020F0502020204030204" pitchFamily="34" charset="0"/>
              </a:rPr>
              <a:t>The impact will be in the Price Details sequence</a:t>
            </a:r>
            <a:endParaRPr lang="en-GB" i="1" dirty="0">
              <a:latin typeface="Calibri" panose="020F0502020204030204" pitchFamily="34" charset="0"/>
              <a:cs typeface="Calibri" panose="020F0502020204030204" pitchFamily="34" charset="0"/>
            </a:endParaRPr>
          </a:p>
        </p:txBody>
      </p:sp>
      <p:cxnSp>
        <p:nvCxnSpPr>
          <p:cNvPr id="11" name="Straight Arrow Connector 10"/>
          <p:cNvCxnSpPr/>
          <p:nvPr/>
        </p:nvCxnSpPr>
        <p:spPr bwMode="auto">
          <a:xfrm>
            <a:off x="4088562" y="5811800"/>
            <a:ext cx="1139046" cy="0"/>
          </a:xfrm>
          <a:prstGeom prst="straightConnector1">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spTree>
    <p:extLst>
      <p:ext uri="{BB962C8B-B14F-4D97-AF65-F5344CB8AC3E}">
        <p14:creationId xmlns:p14="http://schemas.microsoft.com/office/powerpoint/2010/main" val="2076751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Price Report  </a:t>
            </a:r>
            <a:endParaRPr lang="en-GB" dirty="0"/>
          </a:p>
        </p:txBody>
      </p:sp>
      <p:sp>
        <p:nvSpPr>
          <p:cNvPr id="3" name="Footer Placeholder 2"/>
          <p:cNvSpPr>
            <a:spLocks noGrp="1"/>
          </p:cNvSpPr>
          <p:nvPr>
            <p:ph type="ftr" sz="quarter" idx="10"/>
          </p:nvPr>
        </p:nvSpPr>
        <p:spPr/>
        <p:txBody>
          <a:bodyPr/>
          <a:lstStyle/>
          <a:p>
            <a:r>
              <a:rPr lang="en-US" dirty="0" smtClean="0"/>
              <a:t>SMPG IF Research Fee &amp; other MiFID items</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6</a:t>
            </a:fld>
            <a:endParaRPr lang="en-GB" dirty="0"/>
          </a:p>
        </p:txBody>
      </p:sp>
      <p:sp>
        <p:nvSpPr>
          <p:cNvPr id="5" name="Rectangle 4"/>
          <p:cNvSpPr/>
          <p:nvPr/>
        </p:nvSpPr>
        <p:spPr bwMode="auto">
          <a:xfrm>
            <a:off x="280324" y="472300"/>
            <a:ext cx="5369978" cy="6252350"/>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3" name="TextBox 12"/>
          <p:cNvSpPr txBox="1"/>
          <p:nvPr/>
        </p:nvSpPr>
        <p:spPr>
          <a:xfrm>
            <a:off x="325166" y="462055"/>
            <a:ext cx="5532170" cy="6370975"/>
          </a:xfrm>
          <a:prstGeom prst="rect">
            <a:avLst/>
          </a:prstGeom>
          <a:noFill/>
        </p:spPr>
        <p:txBody>
          <a:bodyPr wrap="square" rtlCol="0">
            <a:spAutoFit/>
          </a:bodyPr>
          <a:lstStyle/>
          <a:p>
            <a:pPr>
              <a:spcBef>
                <a:spcPts val="0"/>
              </a:spcBef>
              <a:spcAft>
                <a:spcPts val="0"/>
              </a:spcAft>
              <a:tabLst>
                <a:tab pos="628650" algn="l"/>
                <a:tab pos="1198563" algn="l"/>
              </a:tabLst>
            </a:pPr>
            <a:r>
              <a:rPr lang="en-GB" b="1" dirty="0">
                <a:solidFill>
                  <a:srgbClr val="0070C0"/>
                </a:solidFill>
                <a:latin typeface="Calibri" panose="020F0502020204030204" pitchFamily="34" charset="0"/>
                <a:cs typeface="Calibri" panose="020F0502020204030204" pitchFamily="34" charset="0"/>
              </a:rPr>
              <a:t>Price </a:t>
            </a:r>
            <a:r>
              <a:rPr lang="en-GB" b="1" dirty="0" smtClean="0">
                <a:solidFill>
                  <a:srgbClr val="0070C0"/>
                </a:solidFill>
                <a:latin typeface="Calibri" panose="020F0502020204030204" pitchFamily="34" charset="0"/>
                <a:cs typeface="Calibri" panose="020F0502020204030204" pitchFamily="34" charset="0"/>
              </a:rPr>
              <a:t>Details</a:t>
            </a:r>
          </a:p>
          <a:p>
            <a:pPr>
              <a:spcBef>
                <a:spcPts val="0"/>
              </a:spcBef>
              <a:spcAft>
                <a:spcPts val="0"/>
              </a:spcAft>
              <a:tabLst>
                <a:tab pos="800100" algn="l"/>
                <a:tab pos="1198563" algn="l"/>
                <a:tab pos="1543050" algn="l"/>
              </a:tabLst>
            </a:pPr>
            <a:r>
              <a:rPr lang="en-GB" b="1" i="1" dirty="0" smtClean="0">
                <a:solidFill>
                  <a:schemeClr val="accent1"/>
                </a:solidFill>
                <a:latin typeface="Calibri" panose="020F0502020204030204" pitchFamily="34" charset="0"/>
                <a:cs typeface="Calibri" panose="020F0502020204030204" pitchFamily="34" charset="0"/>
              </a:rPr>
              <a:t>XOR</a:t>
            </a:r>
            <a:r>
              <a:rPr lang="en-GB" b="1" dirty="0" smtClean="0">
                <a:latin typeface="Calibri" panose="020F0502020204030204" pitchFamily="34" charset="0"/>
                <a:cs typeface="Calibri" panose="020F0502020204030204" pitchFamily="34" charset="0"/>
              </a:rPr>
              <a:t>	[1.1]	Type </a:t>
            </a:r>
          </a:p>
          <a:p>
            <a:pPr>
              <a:spcBef>
                <a:spcPts val="0"/>
              </a:spcBef>
              <a:spcAft>
                <a:spcPts val="0"/>
              </a:spcAft>
              <a:tabLst>
                <a:tab pos="800100" algn="l"/>
                <a:tab pos="1198563" algn="l"/>
                <a:tab pos="1543050" algn="l"/>
              </a:tabLst>
            </a:pPr>
            <a:r>
              <a:rPr lang="en-GB" b="1" dirty="0" smtClean="0">
                <a:latin typeface="Calibri" panose="020F0502020204030204" pitchFamily="34" charset="0"/>
                <a:cs typeface="Calibri" panose="020F0502020204030204" pitchFamily="34" charset="0"/>
              </a:rPr>
              <a:t>	[1.1]	Extended Type</a:t>
            </a:r>
          </a:p>
          <a:p>
            <a:pPr>
              <a:spcBef>
                <a:spcPts val="0"/>
              </a:spcBef>
              <a:spcAft>
                <a:spcPts val="0"/>
              </a:spcAft>
              <a:tabLst>
                <a:tab pos="800100" algn="l"/>
                <a:tab pos="1198563" algn="l"/>
              </a:tabLst>
            </a:pPr>
            <a:r>
              <a:rPr lang="en-GB" b="1" dirty="0" smtClean="0">
                <a:latin typeface="Calibri" panose="020F0502020204030204" pitchFamily="34" charset="0"/>
                <a:cs typeface="Calibri" panose="020F0502020204030204" pitchFamily="34" charset="0"/>
              </a:rPr>
              <a:t>[0.1]	Price Method</a:t>
            </a:r>
          </a:p>
          <a:p>
            <a:pPr>
              <a:spcBef>
                <a:spcPts val="0"/>
              </a:spcBef>
              <a:spcAft>
                <a:spcPts val="0"/>
              </a:spcAft>
              <a:tabLst>
                <a:tab pos="800100" algn="l"/>
                <a:tab pos="1198563" algn="l"/>
              </a:tabLst>
            </a:pPr>
            <a:r>
              <a:rPr lang="en-GB" b="1" dirty="0" smtClean="0">
                <a:latin typeface="Calibri" panose="020F0502020204030204" pitchFamily="34" charset="0"/>
                <a:cs typeface="Calibri" panose="020F0502020204030204" pitchFamily="34" charset="0"/>
              </a:rPr>
              <a:t>[1.n]	Value in Investment Currency</a:t>
            </a:r>
          </a:p>
          <a:p>
            <a:pPr>
              <a:spcBef>
                <a:spcPts val="0"/>
              </a:spcBef>
              <a:spcAft>
                <a:spcPts val="0"/>
              </a:spcAft>
              <a:tabLst>
                <a:tab pos="800100" algn="l"/>
                <a:tab pos="1198563" algn="l"/>
              </a:tabLst>
            </a:pPr>
            <a:r>
              <a:rPr lang="en-GB" b="1" dirty="0" smtClean="0">
                <a:latin typeface="Calibri" panose="020F0502020204030204" pitchFamily="34" charset="0"/>
                <a:cs typeface="Calibri" panose="020F0502020204030204" pitchFamily="34" charset="0"/>
              </a:rPr>
              <a:t>[0.n]	Value in Alternative Currency</a:t>
            </a:r>
          </a:p>
          <a:p>
            <a:pPr>
              <a:spcBef>
                <a:spcPts val="0"/>
              </a:spcBef>
              <a:spcAft>
                <a:spcPts val="0"/>
              </a:spcAft>
              <a:tabLst>
                <a:tab pos="800100" algn="l"/>
                <a:tab pos="1198563" algn="l"/>
              </a:tabLst>
            </a:pPr>
            <a:r>
              <a:rPr lang="en-GB" b="1" dirty="0" smtClean="0">
                <a:latin typeface="Calibri" panose="020F0502020204030204" pitchFamily="34" charset="0"/>
                <a:cs typeface="Calibri" panose="020F0502020204030204" pitchFamily="34" charset="0"/>
              </a:rPr>
              <a:t>[1.1]	Cum Dividend Indicator</a:t>
            </a:r>
          </a:p>
          <a:p>
            <a:pPr>
              <a:spcBef>
                <a:spcPts val="0"/>
              </a:spcBef>
              <a:spcAft>
                <a:spcPts val="0"/>
              </a:spcAft>
              <a:tabLst>
                <a:tab pos="800100" algn="l"/>
                <a:tab pos="1198563" algn="l"/>
              </a:tabLst>
            </a:pPr>
            <a:r>
              <a:rPr lang="en-GB" b="1" dirty="0" smtClean="0">
                <a:latin typeface="Calibri" panose="020F0502020204030204" pitchFamily="34" charset="0"/>
                <a:cs typeface="Calibri" panose="020F0502020204030204" pitchFamily="34" charset="0"/>
              </a:rPr>
              <a:t>[0.1]	Calculation Basis</a:t>
            </a:r>
          </a:p>
          <a:p>
            <a:pPr>
              <a:spcBef>
                <a:spcPts val="0"/>
              </a:spcBef>
              <a:spcAft>
                <a:spcPts val="0"/>
              </a:spcAft>
              <a:tabLst>
                <a:tab pos="800100" algn="l"/>
                <a:tab pos="1198563" algn="l"/>
              </a:tabLst>
            </a:pPr>
            <a:r>
              <a:rPr lang="en-GB" b="1" dirty="0" smtClean="0">
                <a:latin typeface="Calibri" panose="020F0502020204030204" pitchFamily="34" charset="0"/>
                <a:cs typeface="Calibri" panose="020F0502020204030204" pitchFamily="34" charset="0"/>
              </a:rPr>
              <a:t>[1.1]	Estimated Price Indicator</a:t>
            </a:r>
          </a:p>
          <a:p>
            <a:pPr>
              <a:spcBef>
                <a:spcPts val="0"/>
              </a:spcBef>
              <a:spcAft>
                <a:spcPts val="0"/>
              </a:spcAft>
              <a:tabLst>
                <a:tab pos="800100" algn="l"/>
                <a:tab pos="1198563" algn="l"/>
              </a:tabLst>
            </a:pPr>
            <a:r>
              <a:rPr lang="en-GB" b="1" dirty="0" smtClean="0">
                <a:latin typeface="Calibri" panose="020F0502020204030204" pitchFamily="34" charset="0"/>
                <a:cs typeface="Calibri" panose="020F0502020204030204" pitchFamily="34" charset="0"/>
              </a:rPr>
              <a:t>[0.1]	Number Of Days Accrued</a:t>
            </a:r>
          </a:p>
          <a:p>
            <a:pPr>
              <a:spcBef>
                <a:spcPts val="0"/>
              </a:spcBef>
              <a:spcAft>
                <a:spcPts val="0"/>
              </a:spcAft>
              <a:tabLst>
                <a:tab pos="800100" algn="l"/>
                <a:tab pos="1198563" algn="l"/>
              </a:tabLst>
            </a:pPr>
            <a:r>
              <a:rPr lang="en-GB" b="1" dirty="0" smtClean="0">
                <a:latin typeface="Calibri" panose="020F0502020204030204" pitchFamily="34" charset="0"/>
                <a:cs typeface="Calibri" panose="020F0502020204030204" pitchFamily="34" charset="0"/>
              </a:rPr>
              <a:t>[0.1]	Taxable Income Per Share</a:t>
            </a:r>
          </a:p>
          <a:p>
            <a:pPr>
              <a:spcBef>
                <a:spcPts val="0"/>
              </a:spcBef>
              <a:spcAft>
                <a:spcPts val="0"/>
              </a:spcAft>
              <a:tabLst>
                <a:tab pos="800100" algn="l"/>
                <a:tab pos="1543050" algn="l"/>
              </a:tabLst>
            </a:pPr>
            <a:r>
              <a:rPr lang="en-GB" b="1" i="1" dirty="0" smtClean="0">
                <a:solidFill>
                  <a:schemeClr val="accent1"/>
                </a:solidFill>
                <a:latin typeface="Calibri" panose="020F0502020204030204" pitchFamily="34" charset="0"/>
                <a:cs typeface="Calibri" panose="020F0502020204030204" pitchFamily="34" charset="0"/>
              </a:rPr>
              <a:t>XOR</a:t>
            </a:r>
            <a:r>
              <a:rPr lang="en-GB" b="1" dirty="0" smtClean="0">
                <a:latin typeface="Calibri" panose="020F0502020204030204" pitchFamily="34" charset="0"/>
                <a:cs typeface="Calibri" panose="020F0502020204030204" pitchFamily="34" charset="0"/>
              </a:rPr>
              <a:t>	[0.1]	Tax </a:t>
            </a:r>
            <a:r>
              <a:rPr lang="en-GB" b="1" dirty="0" err="1" smtClean="0">
                <a:latin typeface="Calibri" panose="020F0502020204030204" pitchFamily="34" charset="0"/>
                <a:cs typeface="Calibri" panose="020F0502020204030204" pitchFamily="34" charset="0"/>
              </a:rPr>
              <a:t>Inc</a:t>
            </a:r>
            <a:r>
              <a:rPr lang="en-GB" b="1" dirty="0" smtClean="0">
                <a:latin typeface="Calibri" panose="020F0502020204030204" pitchFamily="34" charset="0"/>
                <a:cs typeface="Calibri" panose="020F0502020204030204" pitchFamily="34" charset="0"/>
              </a:rPr>
              <a:t> </a:t>
            </a:r>
            <a:r>
              <a:rPr lang="en-GB" b="1" dirty="0">
                <a:latin typeface="Calibri" panose="020F0502020204030204" pitchFamily="34" charset="0"/>
                <a:cs typeface="Calibri" panose="020F0502020204030204" pitchFamily="34" charset="0"/>
              </a:rPr>
              <a:t>Per </a:t>
            </a:r>
            <a:r>
              <a:rPr lang="en-GB" b="1" dirty="0" err="1" smtClean="0">
                <a:latin typeface="Calibri" panose="020F0502020204030204" pitchFamily="34" charset="0"/>
                <a:cs typeface="Calibri" panose="020F0502020204030204" pitchFamily="34" charset="0"/>
              </a:rPr>
              <a:t>Shr</a:t>
            </a:r>
            <a:r>
              <a:rPr lang="en-GB" b="1" dirty="0" smtClean="0">
                <a:latin typeface="Calibri" panose="020F0502020204030204" pitchFamily="34" charset="0"/>
                <a:cs typeface="Calibri" panose="020F0502020204030204" pitchFamily="34" charset="0"/>
              </a:rPr>
              <a:t> </a:t>
            </a:r>
            <a:r>
              <a:rPr lang="en-GB" b="1" dirty="0" err="1" smtClean="0">
                <a:latin typeface="Calibri" panose="020F0502020204030204" pitchFamily="34" charset="0"/>
                <a:cs typeface="Calibri" panose="020F0502020204030204" pitchFamily="34" charset="0"/>
              </a:rPr>
              <a:t>Calc</a:t>
            </a:r>
            <a:endParaRPr lang="en-GB" b="1" dirty="0" smtClean="0">
              <a:latin typeface="Calibri" panose="020F0502020204030204" pitchFamily="34" charset="0"/>
              <a:cs typeface="Calibri" panose="020F0502020204030204" pitchFamily="34" charset="0"/>
            </a:endParaRPr>
          </a:p>
          <a:p>
            <a:pPr>
              <a:spcBef>
                <a:spcPts val="0"/>
              </a:spcBef>
              <a:spcAft>
                <a:spcPts val="0"/>
              </a:spcAft>
              <a:tabLst>
                <a:tab pos="800100" algn="l"/>
                <a:tab pos="1543050" algn="l"/>
              </a:tabLst>
            </a:pPr>
            <a:r>
              <a:rPr lang="en-GB" b="1" dirty="0" smtClean="0">
                <a:latin typeface="Calibri" panose="020F0502020204030204" pitchFamily="34" charset="0"/>
                <a:cs typeface="Calibri" panose="020F0502020204030204" pitchFamily="34" charset="0"/>
              </a:rPr>
              <a:t>	[0.1]	Extended </a:t>
            </a:r>
            <a:r>
              <a:rPr lang="en-GB" b="1" dirty="0">
                <a:latin typeface="Calibri" panose="020F0502020204030204" pitchFamily="34" charset="0"/>
                <a:cs typeface="Calibri" panose="020F0502020204030204" pitchFamily="34" charset="0"/>
              </a:rPr>
              <a:t>Tax </a:t>
            </a:r>
            <a:r>
              <a:rPr lang="en-GB" b="1" dirty="0" err="1">
                <a:latin typeface="Calibri" panose="020F0502020204030204" pitchFamily="34" charset="0"/>
                <a:cs typeface="Calibri" panose="020F0502020204030204" pitchFamily="34" charset="0"/>
              </a:rPr>
              <a:t>Inc</a:t>
            </a:r>
            <a:r>
              <a:rPr lang="en-GB" b="1" dirty="0">
                <a:latin typeface="Calibri" panose="020F0502020204030204" pitchFamily="34" charset="0"/>
                <a:cs typeface="Calibri" panose="020F0502020204030204" pitchFamily="34" charset="0"/>
              </a:rPr>
              <a:t> Per </a:t>
            </a:r>
            <a:r>
              <a:rPr lang="en-GB" b="1" dirty="0" err="1">
                <a:latin typeface="Calibri" panose="020F0502020204030204" pitchFamily="34" charset="0"/>
                <a:cs typeface="Calibri" panose="020F0502020204030204" pitchFamily="34" charset="0"/>
              </a:rPr>
              <a:t>Shr</a:t>
            </a:r>
            <a:r>
              <a:rPr lang="en-GB" b="1" dirty="0">
                <a:latin typeface="Calibri" panose="020F0502020204030204" pitchFamily="34" charset="0"/>
                <a:cs typeface="Calibri" panose="020F0502020204030204" pitchFamily="34" charset="0"/>
              </a:rPr>
              <a:t> </a:t>
            </a:r>
            <a:r>
              <a:rPr lang="en-GB" b="1" dirty="0" err="1">
                <a:latin typeface="Calibri" panose="020F0502020204030204" pitchFamily="34" charset="0"/>
                <a:cs typeface="Calibri" panose="020F0502020204030204" pitchFamily="34" charset="0"/>
              </a:rPr>
              <a:t>Calc</a:t>
            </a:r>
            <a:endParaRPr lang="en-GB" b="1" dirty="0" smtClean="0">
              <a:latin typeface="Calibri" panose="020F0502020204030204" pitchFamily="34" charset="0"/>
              <a:cs typeface="Calibri" panose="020F0502020204030204" pitchFamily="34" charset="0"/>
            </a:endParaRPr>
          </a:p>
          <a:p>
            <a:pPr>
              <a:spcBef>
                <a:spcPts val="0"/>
              </a:spcBef>
              <a:spcAft>
                <a:spcPts val="0"/>
              </a:spcAft>
              <a:tabLst>
                <a:tab pos="800100" algn="l"/>
                <a:tab pos="1198563" algn="l"/>
              </a:tabLst>
            </a:pPr>
            <a:r>
              <a:rPr lang="en-GB" b="1" dirty="0" smtClean="0">
                <a:latin typeface="Calibri" panose="020F0502020204030204" pitchFamily="34" charset="0"/>
                <a:cs typeface="Calibri" panose="020F0502020204030204" pitchFamily="34" charset="0"/>
              </a:rPr>
              <a:t>[0.1]	Taxable </a:t>
            </a:r>
            <a:r>
              <a:rPr lang="en-GB" b="1" dirty="0">
                <a:latin typeface="Calibri" panose="020F0502020204030204" pitchFamily="34" charset="0"/>
                <a:cs typeface="Calibri" panose="020F0502020204030204" pitchFamily="34" charset="0"/>
              </a:rPr>
              <a:t>Income Per </a:t>
            </a:r>
            <a:r>
              <a:rPr lang="en-GB" b="1" dirty="0" smtClean="0">
                <a:latin typeface="Calibri" panose="020F0502020204030204" pitchFamily="34" charset="0"/>
                <a:cs typeface="Calibri" panose="020F0502020204030204" pitchFamily="34" charset="0"/>
              </a:rPr>
              <a:t>Dividend</a:t>
            </a:r>
          </a:p>
          <a:p>
            <a:pPr>
              <a:spcBef>
                <a:spcPts val="0"/>
              </a:spcBef>
              <a:spcAft>
                <a:spcPts val="0"/>
              </a:spcAft>
              <a:tabLst>
                <a:tab pos="800100" algn="l"/>
                <a:tab pos="1198563" algn="l"/>
              </a:tabLst>
            </a:pPr>
            <a:r>
              <a:rPr lang="en-GB" b="1" dirty="0" smtClean="0">
                <a:latin typeface="Calibri" panose="020F0502020204030204" pitchFamily="34" charset="0"/>
                <a:cs typeface="Calibri" panose="020F0502020204030204" pitchFamily="34" charset="0"/>
              </a:rPr>
              <a:t>[0.1]	EU Dividend Status</a:t>
            </a:r>
          </a:p>
          <a:p>
            <a:pPr>
              <a:spcBef>
                <a:spcPts val="0"/>
              </a:spcBef>
              <a:spcAft>
                <a:spcPts val="0"/>
              </a:spcAft>
              <a:tabLst>
                <a:tab pos="800100" algn="l"/>
                <a:tab pos="1198563" algn="l"/>
              </a:tabLst>
            </a:pPr>
            <a:r>
              <a:rPr lang="en-GB" b="1" dirty="0" smtClean="0">
                <a:solidFill>
                  <a:srgbClr val="0070C0"/>
                </a:solidFill>
                <a:latin typeface="Calibri" panose="020F0502020204030204" pitchFamily="34" charset="0"/>
                <a:cs typeface="Calibri" panose="020F0502020204030204" pitchFamily="34" charset="0"/>
              </a:rPr>
              <a:t>[0.n]	Charge Details</a:t>
            </a:r>
          </a:p>
          <a:p>
            <a:pPr>
              <a:spcBef>
                <a:spcPts val="0"/>
              </a:spcBef>
              <a:spcAft>
                <a:spcPts val="0"/>
              </a:spcAft>
              <a:tabLst>
                <a:tab pos="800100" algn="l"/>
                <a:tab pos="1198563" algn="l"/>
              </a:tabLst>
            </a:pPr>
            <a:r>
              <a:rPr lang="en-GB" b="1" dirty="0" smtClean="0">
                <a:latin typeface="Calibri" panose="020F0502020204030204" pitchFamily="34" charset="0"/>
                <a:cs typeface="Calibri" panose="020F0502020204030204" pitchFamily="34" charset="0"/>
              </a:rPr>
              <a:t>[0.1]	Tax Liability Details</a:t>
            </a:r>
            <a:endParaRPr lang="en-GB" b="1" dirty="0">
              <a:latin typeface="Calibri" panose="020F0502020204030204" pitchFamily="34" charset="0"/>
              <a:cs typeface="Calibri" panose="020F0502020204030204" pitchFamily="34" charset="0"/>
            </a:endParaRPr>
          </a:p>
        </p:txBody>
      </p:sp>
      <p:sp>
        <p:nvSpPr>
          <p:cNvPr id="9" name="Rectangle 8"/>
          <p:cNvSpPr/>
          <p:nvPr/>
        </p:nvSpPr>
        <p:spPr bwMode="auto">
          <a:xfrm>
            <a:off x="325166" y="5996800"/>
            <a:ext cx="4132533" cy="394475"/>
          </a:xfrm>
          <a:prstGeom prst="rect">
            <a:avLst/>
          </a:prstGeom>
          <a:no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1" name="TextBox 10"/>
          <p:cNvSpPr txBox="1"/>
          <p:nvPr/>
        </p:nvSpPr>
        <p:spPr>
          <a:xfrm>
            <a:off x="5772150" y="500009"/>
            <a:ext cx="2247900" cy="523220"/>
          </a:xfrm>
          <a:prstGeom prst="rect">
            <a:avLst/>
          </a:prstGeom>
          <a:noFill/>
        </p:spPr>
        <p:txBody>
          <a:bodyPr wrap="square" rtlCol="0">
            <a:spAutoFit/>
          </a:bodyPr>
          <a:lstStyle/>
          <a:p>
            <a:pPr>
              <a:spcBef>
                <a:spcPts val="0"/>
              </a:spcBef>
              <a:spcAft>
                <a:spcPts val="0"/>
              </a:spcAft>
              <a:tabLst>
                <a:tab pos="628650" algn="l"/>
                <a:tab pos="1198563" algn="l"/>
              </a:tabLst>
            </a:pPr>
            <a:r>
              <a:rPr lang="en-GB" sz="1400" b="1" i="1" dirty="0" smtClean="0">
                <a:latin typeface="Calibri" panose="020F0502020204030204" pitchFamily="34" charset="0"/>
                <a:cs typeface="Calibri" panose="020F0502020204030204" pitchFamily="34" charset="0"/>
              </a:rPr>
              <a:t>The XOR structures need to be replaced by choice</a:t>
            </a:r>
            <a:endParaRPr lang="en-GB" sz="1400" b="1" i="1" dirty="0">
              <a:latin typeface="Calibri" panose="020F0502020204030204" pitchFamily="34" charset="0"/>
              <a:cs typeface="Calibri" panose="020F0502020204030204" pitchFamily="34" charset="0"/>
            </a:endParaRPr>
          </a:p>
        </p:txBody>
      </p:sp>
      <p:sp>
        <p:nvSpPr>
          <p:cNvPr id="12" name="TextBox 11"/>
          <p:cNvSpPr txBox="1"/>
          <p:nvPr/>
        </p:nvSpPr>
        <p:spPr>
          <a:xfrm>
            <a:off x="5155725" y="5584703"/>
            <a:ext cx="3591467" cy="830997"/>
          </a:xfrm>
          <a:prstGeom prst="rect">
            <a:avLst/>
          </a:prstGeom>
          <a:noFill/>
        </p:spPr>
        <p:txBody>
          <a:bodyPr wrap="square" rtlCol="0">
            <a:spAutoFit/>
          </a:bodyPr>
          <a:lstStyle/>
          <a:p>
            <a:r>
              <a:rPr lang="en-GB" i="1" dirty="0" smtClean="0">
                <a:latin typeface="Calibri" panose="020F0502020204030204" pitchFamily="34" charset="0"/>
                <a:cs typeface="Calibri" panose="020F0502020204030204" pitchFamily="34" charset="0"/>
              </a:rPr>
              <a:t>The impact will be in the Price Details sequence</a:t>
            </a:r>
            <a:endParaRPr lang="en-GB" i="1" dirty="0">
              <a:latin typeface="Calibri" panose="020F0502020204030204" pitchFamily="34" charset="0"/>
              <a:cs typeface="Calibri" panose="020F0502020204030204" pitchFamily="34" charset="0"/>
            </a:endParaRPr>
          </a:p>
        </p:txBody>
      </p:sp>
      <p:cxnSp>
        <p:nvCxnSpPr>
          <p:cNvPr id="14" name="Straight Arrow Connector 13"/>
          <p:cNvCxnSpPr/>
          <p:nvPr/>
        </p:nvCxnSpPr>
        <p:spPr bwMode="auto">
          <a:xfrm>
            <a:off x="4088562" y="6199970"/>
            <a:ext cx="1139046" cy="0"/>
          </a:xfrm>
          <a:prstGeom prst="straightConnector1">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spTree>
    <p:extLst>
      <p:ext uri="{BB962C8B-B14F-4D97-AF65-F5344CB8AC3E}">
        <p14:creationId xmlns:p14="http://schemas.microsoft.com/office/powerpoint/2010/main" val="1406372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Price Report  </a:t>
            </a:r>
            <a:endParaRPr lang="en-GB" dirty="0"/>
          </a:p>
        </p:txBody>
      </p:sp>
      <p:sp>
        <p:nvSpPr>
          <p:cNvPr id="3" name="Footer Placeholder 2"/>
          <p:cNvSpPr>
            <a:spLocks noGrp="1"/>
          </p:cNvSpPr>
          <p:nvPr>
            <p:ph type="ftr" sz="quarter" idx="10"/>
          </p:nvPr>
        </p:nvSpPr>
        <p:spPr/>
        <p:txBody>
          <a:bodyPr/>
          <a:lstStyle/>
          <a:p>
            <a:r>
              <a:rPr lang="en-US" dirty="0" smtClean="0"/>
              <a:t>SMPG IF Research Fee &amp; other MiFID items</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7</a:t>
            </a:fld>
            <a:endParaRPr lang="en-GB" dirty="0"/>
          </a:p>
        </p:txBody>
      </p:sp>
      <p:sp>
        <p:nvSpPr>
          <p:cNvPr id="5" name="Rectangle 4"/>
          <p:cNvSpPr/>
          <p:nvPr/>
        </p:nvSpPr>
        <p:spPr bwMode="auto">
          <a:xfrm>
            <a:off x="280324" y="472300"/>
            <a:ext cx="4752432" cy="2956700"/>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3" name="TextBox 12"/>
          <p:cNvSpPr txBox="1"/>
          <p:nvPr/>
        </p:nvSpPr>
        <p:spPr>
          <a:xfrm>
            <a:off x="325167" y="462055"/>
            <a:ext cx="5208858" cy="3046988"/>
          </a:xfrm>
          <a:prstGeom prst="rect">
            <a:avLst/>
          </a:prstGeom>
          <a:noFill/>
        </p:spPr>
        <p:txBody>
          <a:bodyPr wrap="square" rtlCol="0">
            <a:spAutoFit/>
          </a:bodyPr>
          <a:lstStyle/>
          <a:p>
            <a:pPr>
              <a:spcBef>
                <a:spcPts val="0"/>
              </a:spcBef>
              <a:spcAft>
                <a:spcPts val="0"/>
              </a:spcAft>
              <a:tabLst>
                <a:tab pos="628650" algn="l"/>
                <a:tab pos="1198563" algn="l"/>
              </a:tabLst>
            </a:pPr>
            <a:r>
              <a:rPr lang="en-GB" b="1" dirty="0" smtClean="0">
                <a:solidFill>
                  <a:srgbClr val="0070C0"/>
                </a:solidFill>
                <a:latin typeface="Calibri" panose="020F0502020204030204" pitchFamily="34" charset="0"/>
                <a:cs typeface="Calibri" panose="020F0502020204030204" pitchFamily="34" charset="0"/>
              </a:rPr>
              <a:t>Charge Details</a:t>
            </a:r>
          </a:p>
          <a:p>
            <a:pPr>
              <a:spcBef>
                <a:spcPts val="0"/>
              </a:spcBef>
              <a:spcAft>
                <a:spcPts val="0"/>
              </a:spcAft>
              <a:tabLst>
                <a:tab pos="742950" algn="l"/>
                <a:tab pos="1428750" algn="l"/>
              </a:tabLst>
            </a:pPr>
            <a:r>
              <a:rPr lang="en-GB" b="1" i="1" dirty="0" smtClean="0">
                <a:solidFill>
                  <a:schemeClr val="accent1"/>
                </a:solidFill>
                <a:latin typeface="Calibri" panose="020F0502020204030204" pitchFamily="34" charset="0"/>
                <a:cs typeface="Calibri" panose="020F0502020204030204" pitchFamily="34" charset="0"/>
              </a:rPr>
              <a:t>XOR</a:t>
            </a:r>
            <a:r>
              <a:rPr lang="en-GB" b="1" dirty="0" smtClean="0">
                <a:latin typeface="Calibri" panose="020F0502020204030204" pitchFamily="34" charset="0"/>
                <a:cs typeface="Calibri" panose="020F0502020204030204" pitchFamily="34" charset="0"/>
              </a:rPr>
              <a:t>	[1.1]	Type </a:t>
            </a:r>
          </a:p>
          <a:p>
            <a:pPr>
              <a:spcBef>
                <a:spcPts val="0"/>
              </a:spcBef>
              <a:spcAft>
                <a:spcPts val="0"/>
              </a:spcAft>
              <a:tabLst>
                <a:tab pos="742950" algn="l"/>
                <a:tab pos="1428750" algn="l"/>
              </a:tabLst>
            </a:pPr>
            <a:r>
              <a:rPr lang="en-GB" b="1" dirty="0" smtClean="0">
                <a:latin typeface="Calibri" panose="020F0502020204030204" pitchFamily="34" charset="0"/>
                <a:cs typeface="Calibri" panose="020F0502020204030204" pitchFamily="34" charset="0"/>
              </a:rPr>
              <a:t>	[1.1]	Extended Type </a:t>
            </a:r>
          </a:p>
          <a:p>
            <a:pPr>
              <a:spcBef>
                <a:spcPts val="0"/>
              </a:spcBef>
              <a:spcAft>
                <a:spcPts val="0"/>
              </a:spcAft>
              <a:tabLst>
                <a:tab pos="742950" algn="l"/>
                <a:tab pos="1428750" algn="l"/>
              </a:tabLst>
            </a:pPr>
            <a:r>
              <a:rPr lang="en-GB" b="1" i="1" dirty="0" smtClean="0">
                <a:solidFill>
                  <a:schemeClr val="accent1"/>
                </a:solidFill>
                <a:latin typeface="Calibri" panose="020F0502020204030204" pitchFamily="34" charset="0"/>
                <a:cs typeface="Calibri" panose="020F0502020204030204" pitchFamily="34" charset="0"/>
              </a:rPr>
              <a:t>XOR</a:t>
            </a:r>
            <a:r>
              <a:rPr lang="en-GB" b="1" dirty="0" smtClean="0">
                <a:latin typeface="Calibri" panose="020F0502020204030204" pitchFamily="34" charset="0"/>
                <a:cs typeface="Calibri" panose="020F0502020204030204" pitchFamily="34" charset="0"/>
              </a:rPr>
              <a:t>	[1.1]	Amount </a:t>
            </a:r>
          </a:p>
          <a:p>
            <a:pPr>
              <a:spcBef>
                <a:spcPts val="0"/>
              </a:spcBef>
              <a:spcAft>
                <a:spcPts val="0"/>
              </a:spcAft>
              <a:tabLst>
                <a:tab pos="742950" algn="l"/>
                <a:tab pos="1428750" algn="l"/>
              </a:tabLst>
            </a:pPr>
            <a:r>
              <a:rPr lang="en-GB" b="1" dirty="0" smtClean="0">
                <a:latin typeface="Calibri" panose="020F0502020204030204" pitchFamily="34" charset="0"/>
                <a:cs typeface="Calibri" panose="020F0502020204030204" pitchFamily="34" charset="0"/>
              </a:rPr>
              <a:t>	[1.n]	Rate </a:t>
            </a:r>
          </a:p>
          <a:p>
            <a:pPr>
              <a:spcBef>
                <a:spcPts val="0"/>
              </a:spcBef>
              <a:spcAft>
                <a:spcPts val="0"/>
              </a:spcAft>
              <a:tabLst>
                <a:tab pos="742950" algn="l"/>
                <a:tab pos="1428750" algn="l"/>
              </a:tabLst>
            </a:pPr>
            <a:r>
              <a:rPr lang="en-GB" b="1" i="1" dirty="0" smtClean="0">
                <a:solidFill>
                  <a:schemeClr val="accent1"/>
                </a:solidFill>
                <a:latin typeface="Calibri" panose="020F0502020204030204" pitchFamily="34" charset="0"/>
                <a:cs typeface="Calibri" panose="020F0502020204030204" pitchFamily="34" charset="0"/>
              </a:rPr>
              <a:t>XOR</a:t>
            </a:r>
            <a:r>
              <a:rPr lang="en-GB" b="1" dirty="0" smtClean="0">
                <a:latin typeface="Calibri" panose="020F0502020204030204" pitchFamily="34" charset="0"/>
                <a:cs typeface="Calibri" panose="020F0502020204030204" pitchFamily="34" charset="0"/>
              </a:rPr>
              <a:t>	[0.1]	Calculation Basis</a:t>
            </a:r>
          </a:p>
          <a:p>
            <a:pPr>
              <a:spcBef>
                <a:spcPts val="0"/>
              </a:spcBef>
              <a:spcAft>
                <a:spcPts val="0"/>
              </a:spcAft>
              <a:tabLst>
                <a:tab pos="742950" algn="l"/>
                <a:tab pos="1428750" algn="l"/>
              </a:tabLst>
            </a:pPr>
            <a:r>
              <a:rPr lang="en-GB" b="1" dirty="0">
                <a:latin typeface="Calibri" panose="020F0502020204030204" pitchFamily="34" charset="0"/>
                <a:cs typeface="Calibri" panose="020F0502020204030204" pitchFamily="34" charset="0"/>
              </a:rPr>
              <a:t>	</a:t>
            </a:r>
            <a:r>
              <a:rPr lang="en-GB" b="1" dirty="0" smtClean="0">
                <a:latin typeface="Calibri" panose="020F0502020204030204" pitchFamily="34" charset="0"/>
                <a:cs typeface="Calibri" panose="020F0502020204030204" pitchFamily="34" charset="0"/>
              </a:rPr>
              <a:t>[0.1]	Extended Calculation </a:t>
            </a:r>
          </a:p>
          <a:p>
            <a:pPr>
              <a:spcBef>
                <a:spcPts val="0"/>
              </a:spcBef>
              <a:spcAft>
                <a:spcPts val="0"/>
              </a:spcAft>
              <a:tabLst>
                <a:tab pos="742950" algn="l"/>
                <a:tab pos="1428750" algn="l"/>
              </a:tabLst>
            </a:pPr>
            <a:r>
              <a:rPr lang="en-GB" b="1" dirty="0">
                <a:latin typeface="Calibri" panose="020F0502020204030204" pitchFamily="34" charset="0"/>
                <a:cs typeface="Calibri" panose="020F0502020204030204" pitchFamily="34" charset="0"/>
              </a:rPr>
              <a:t>	</a:t>
            </a:r>
            <a:r>
              <a:rPr lang="en-GB" b="1" dirty="0" smtClean="0">
                <a:latin typeface="Calibri" panose="020F0502020204030204" pitchFamily="34" charset="0"/>
                <a:cs typeface="Calibri" panose="020F0502020204030204" pitchFamily="34" charset="0"/>
              </a:rPr>
              <a:t>	Basis</a:t>
            </a:r>
            <a:endParaRPr lang="en-GB" b="1" dirty="0">
              <a:latin typeface="Calibri" panose="020F0502020204030204" pitchFamily="34" charset="0"/>
              <a:cs typeface="Calibri" panose="020F0502020204030204" pitchFamily="34" charset="0"/>
            </a:endParaRPr>
          </a:p>
        </p:txBody>
      </p:sp>
      <p:sp>
        <p:nvSpPr>
          <p:cNvPr id="8" name="TextBox 7"/>
          <p:cNvSpPr txBox="1"/>
          <p:nvPr/>
        </p:nvSpPr>
        <p:spPr>
          <a:xfrm>
            <a:off x="6896100" y="105284"/>
            <a:ext cx="2247900" cy="523220"/>
          </a:xfrm>
          <a:prstGeom prst="rect">
            <a:avLst/>
          </a:prstGeom>
          <a:noFill/>
        </p:spPr>
        <p:txBody>
          <a:bodyPr wrap="square" rtlCol="0">
            <a:spAutoFit/>
          </a:bodyPr>
          <a:lstStyle/>
          <a:p>
            <a:pPr>
              <a:spcBef>
                <a:spcPts val="0"/>
              </a:spcBef>
              <a:spcAft>
                <a:spcPts val="0"/>
              </a:spcAft>
              <a:tabLst>
                <a:tab pos="628650" algn="l"/>
                <a:tab pos="1198563" algn="l"/>
              </a:tabLst>
            </a:pPr>
            <a:r>
              <a:rPr lang="en-GB" sz="1400" b="1" i="1" dirty="0" err="1" smtClean="0">
                <a:latin typeface="Calibri" panose="020F0502020204030204" pitchFamily="34" charset="0"/>
                <a:cs typeface="Calibri" panose="020F0502020204030204" pitchFamily="34" charset="0"/>
              </a:rPr>
              <a:t>ThesXOR</a:t>
            </a:r>
            <a:r>
              <a:rPr lang="en-GB" sz="1400" b="1" i="1" dirty="0" smtClean="0">
                <a:latin typeface="Calibri" panose="020F0502020204030204" pitchFamily="34" charset="0"/>
                <a:cs typeface="Calibri" panose="020F0502020204030204" pitchFamily="34" charset="0"/>
              </a:rPr>
              <a:t> structures need to be replaced by choice</a:t>
            </a:r>
            <a:endParaRPr lang="en-GB" sz="1400" b="1" i="1" dirty="0">
              <a:latin typeface="Calibri" panose="020F0502020204030204" pitchFamily="34" charset="0"/>
              <a:cs typeface="Calibri" panose="020F0502020204030204" pitchFamily="34" charset="0"/>
            </a:endParaRPr>
          </a:p>
        </p:txBody>
      </p:sp>
      <p:sp>
        <p:nvSpPr>
          <p:cNvPr id="6" name="TextBox 5"/>
          <p:cNvSpPr txBox="1"/>
          <p:nvPr/>
        </p:nvSpPr>
        <p:spPr>
          <a:xfrm>
            <a:off x="280324" y="3484181"/>
            <a:ext cx="7271093" cy="461665"/>
          </a:xfrm>
          <a:prstGeom prst="rect">
            <a:avLst/>
          </a:prstGeom>
          <a:noFill/>
        </p:spPr>
        <p:txBody>
          <a:bodyPr wrap="none" rtlCol="0">
            <a:spAutoFit/>
          </a:bodyPr>
          <a:lstStyle/>
          <a:p>
            <a:r>
              <a:rPr lang="en-GB" dirty="0" smtClean="0">
                <a:latin typeface="Calibri" panose="020F0502020204030204" pitchFamily="34" charset="0"/>
                <a:cs typeface="Calibri" panose="020F0502020204030204" pitchFamily="34" charset="0"/>
              </a:rPr>
              <a:t>New element: </a:t>
            </a:r>
            <a:r>
              <a:rPr lang="en-GB" b="1" dirty="0" smtClean="0">
                <a:latin typeface="Calibri" panose="020F0502020204030204" pitchFamily="34" charset="0"/>
                <a:cs typeface="Calibri" panose="020F0502020204030204" pitchFamily="34" charset="0"/>
              </a:rPr>
              <a:t>Reporting Type </a:t>
            </a:r>
            <a:r>
              <a:rPr lang="en-GB" dirty="0" smtClean="0">
                <a:latin typeface="Calibri" panose="020F0502020204030204" pitchFamily="34" charset="0"/>
                <a:cs typeface="Calibri" panose="020F0502020204030204" pitchFamily="34" charset="0"/>
              </a:rPr>
              <a:t>(codes ex ante and ex post</a:t>
            </a:r>
            <a:endParaRPr lang="en-GB" dirty="0">
              <a:latin typeface="Calibri" panose="020F0502020204030204" pitchFamily="34" charset="0"/>
              <a:cs typeface="Calibri" panose="020F0502020204030204" pitchFamily="34" charset="0"/>
            </a:endParaRPr>
          </a:p>
        </p:txBody>
      </p:sp>
      <p:sp>
        <p:nvSpPr>
          <p:cNvPr id="10" name="TextBox 9"/>
          <p:cNvSpPr txBox="1"/>
          <p:nvPr/>
        </p:nvSpPr>
        <p:spPr>
          <a:xfrm>
            <a:off x="1270924" y="3908341"/>
            <a:ext cx="7330151" cy="830997"/>
          </a:xfrm>
          <a:prstGeom prst="rect">
            <a:avLst/>
          </a:prstGeom>
          <a:noFill/>
        </p:spPr>
        <p:txBody>
          <a:bodyPr wrap="square" rtlCol="0">
            <a:spAutoFit/>
          </a:bodyPr>
          <a:lstStyle/>
          <a:p>
            <a:r>
              <a:rPr lang="en-GB" dirty="0" smtClean="0">
                <a:latin typeface="Calibri" panose="020F0502020204030204" pitchFamily="34" charset="0"/>
                <a:cs typeface="Calibri" panose="020F0502020204030204" pitchFamily="34" charset="0"/>
              </a:rPr>
              <a:t>Ex ante – ‘</a:t>
            </a:r>
            <a:r>
              <a:rPr lang="en-GB" i="1" dirty="0" smtClean="0">
                <a:latin typeface="Calibri" panose="020F0502020204030204" pitchFamily="34" charset="0"/>
                <a:cs typeface="Calibri" panose="020F0502020204030204" pitchFamily="34" charset="0"/>
              </a:rPr>
              <a:t>based on forecast rather than actual result</a:t>
            </a:r>
            <a:r>
              <a:rPr lang="en-GB" dirty="0" smtClean="0">
                <a:latin typeface="Calibri" panose="020F0502020204030204" pitchFamily="34" charset="0"/>
                <a:cs typeface="Calibri" panose="020F0502020204030204" pitchFamily="34" charset="0"/>
              </a:rPr>
              <a:t>’, that is ‘estimated’</a:t>
            </a:r>
          </a:p>
        </p:txBody>
      </p:sp>
      <p:sp>
        <p:nvSpPr>
          <p:cNvPr id="11" name="TextBox 10"/>
          <p:cNvSpPr txBox="1"/>
          <p:nvPr/>
        </p:nvSpPr>
        <p:spPr>
          <a:xfrm>
            <a:off x="1270924" y="4651291"/>
            <a:ext cx="7330151" cy="830997"/>
          </a:xfrm>
          <a:prstGeom prst="rect">
            <a:avLst/>
          </a:prstGeom>
          <a:noFill/>
        </p:spPr>
        <p:txBody>
          <a:bodyPr wrap="square" rtlCol="0">
            <a:spAutoFit/>
          </a:bodyPr>
          <a:lstStyle/>
          <a:p>
            <a:r>
              <a:rPr lang="en-GB" dirty="0" smtClean="0">
                <a:latin typeface="Calibri" panose="020F0502020204030204" pitchFamily="34" charset="0"/>
                <a:cs typeface="Calibri" panose="020F0502020204030204" pitchFamily="34" charset="0"/>
              </a:rPr>
              <a:t>Ex post – ‘based on actual result rather than forecast’, that is ‘confirmed’</a:t>
            </a:r>
          </a:p>
        </p:txBody>
      </p:sp>
      <p:sp>
        <p:nvSpPr>
          <p:cNvPr id="12" name="TextBox 11"/>
          <p:cNvSpPr txBox="1"/>
          <p:nvPr/>
        </p:nvSpPr>
        <p:spPr>
          <a:xfrm>
            <a:off x="280324" y="5524853"/>
            <a:ext cx="3942618" cy="461665"/>
          </a:xfrm>
          <a:prstGeom prst="rect">
            <a:avLst/>
          </a:prstGeom>
          <a:noFill/>
        </p:spPr>
        <p:txBody>
          <a:bodyPr wrap="none" rtlCol="0">
            <a:spAutoFit/>
          </a:bodyPr>
          <a:lstStyle/>
          <a:p>
            <a:r>
              <a:rPr lang="en-GB" dirty="0" smtClean="0">
                <a:latin typeface="Calibri" panose="020F0502020204030204" pitchFamily="34" charset="0"/>
                <a:cs typeface="Calibri" panose="020F0502020204030204" pitchFamily="34" charset="0"/>
              </a:rPr>
              <a:t>New element: </a:t>
            </a:r>
            <a:r>
              <a:rPr lang="en-GB" b="1" dirty="0" smtClean="0">
                <a:latin typeface="Calibri" panose="020F0502020204030204" pitchFamily="34" charset="0"/>
                <a:cs typeface="Calibri" panose="020F0502020204030204" pitchFamily="34" charset="0"/>
              </a:rPr>
              <a:t>Reporting Date</a:t>
            </a:r>
            <a:endParaRPr lang="en-GB" b="1" dirty="0">
              <a:latin typeface="Calibri" panose="020F0502020204030204" pitchFamily="34" charset="0"/>
              <a:cs typeface="Calibri" panose="020F0502020204030204" pitchFamily="34" charset="0"/>
            </a:endParaRPr>
          </a:p>
        </p:txBody>
      </p:sp>
      <p:sp>
        <p:nvSpPr>
          <p:cNvPr id="14" name="TextBox 13"/>
          <p:cNvSpPr txBox="1"/>
          <p:nvPr/>
        </p:nvSpPr>
        <p:spPr>
          <a:xfrm>
            <a:off x="5166415" y="807482"/>
            <a:ext cx="3192669" cy="461665"/>
          </a:xfrm>
          <a:prstGeom prst="rect">
            <a:avLst/>
          </a:prstGeom>
          <a:noFill/>
        </p:spPr>
        <p:txBody>
          <a:bodyPr wrap="none" rtlCol="0">
            <a:spAutoFit/>
          </a:bodyPr>
          <a:lstStyle/>
          <a:p>
            <a:r>
              <a:rPr lang="en-GB" dirty="0" smtClean="0">
                <a:latin typeface="Calibri" panose="020F0502020204030204" pitchFamily="34" charset="0"/>
                <a:cs typeface="Calibri" panose="020F0502020204030204" pitchFamily="34" charset="0"/>
              </a:rPr>
              <a:t>New type codes needed</a:t>
            </a:r>
            <a:endParaRPr lang="en-GB" b="1" dirty="0">
              <a:latin typeface="Calibri" panose="020F0502020204030204" pitchFamily="34" charset="0"/>
              <a:cs typeface="Calibri" panose="020F0502020204030204" pitchFamily="34" charset="0"/>
            </a:endParaRPr>
          </a:p>
        </p:txBody>
      </p:sp>
      <p:cxnSp>
        <p:nvCxnSpPr>
          <p:cNvPr id="15" name="Straight Arrow Connector 14"/>
          <p:cNvCxnSpPr/>
          <p:nvPr/>
        </p:nvCxnSpPr>
        <p:spPr bwMode="auto">
          <a:xfrm>
            <a:off x="2647950" y="1057364"/>
            <a:ext cx="2581275" cy="0"/>
          </a:xfrm>
          <a:prstGeom prst="straightConnector1">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spTree>
    <p:extLst>
      <p:ext uri="{BB962C8B-B14F-4D97-AF65-F5344CB8AC3E}">
        <p14:creationId xmlns:p14="http://schemas.microsoft.com/office/powerpoint/2010/main" val="1668894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Price Report  </a:t>
            </a:r>
            <a:endParaRPr lang="en-GB" dirty="0"/>
          </a:p>
        </p:txBody>
      </p:sp>
      <p:sp>
        <p:nvSpPr>
          <p:cNvPr id="3" name="Footer Placeholder 2"/>
          <p:cNvSpPr>
            <a:spLocks noGrp="1"/>
          </p:cNvSpPr>
          <p:nvPr>
            <p:ph type="ftr" sz="quarter" idx="10"/>
          </p:nvPr>
        </p:nvSpPr>
        <p:spPr/>
        <p:txBody>
          <a:bodyPr/>
          <a:lstStyle/>
          <a:p>
            <a:r>
              <a:rPr lang="en-US" dirty="0" smtClean="0"/>
              <a:t>SMPG IF Research Fee &amp; other MiFID items</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8</a:t>
            </a:fld>
            <a:endParaRPr lang="en-GB" dirty="0"/>
          </a:p>
        </p:txBody>
      </p:sp>
      <p:sp>
        <p:nvSpPr>
          <p:cNvPr id="13" name="TextBox 12"/>
          <p:cNvSpPr txBox="1"/>
          <p:nvPr/>
        </p:nvSpPr>
        <p:spPr>
          <a:xfrm>
            <a:off x="325167" y="462055"/>
            <a:ext cx="5208858" cy="1200329"/>
          </a:xfrm>
          <a:prstGeom prst="rect">
            <a:avLst/>
          </a:prstGeom>
          <a:noFill/>
        </p:spPr>
        <p:txBody>
          <a:bodyPr wrap="square" rtlCol="0">
            <a:spAutoFit/>
          </a:bodyPr>
          <a:lstStyle/>
          <a:p>
            <a:pPr>
              <a:spcBef>
                <a:spcPts val="0"/>
              </a:spcBef>
              <a:spcAft>
                <a:spcPts val="0"/>
              </a:spcAft>
              <a:tabLst>
                <a:tab pos="628650" algn="l"/>
                <a:tab pos="1198563" algn="l"/>
              </a:tabLst>
            </a:pPr>
            <a:r>
              <a:rPr lang="en-GB" b="1" dirty="0" smtClean="0">
                <a:solidFill>
                  <a:srgbClr val="0070C0"/>
                </a:solidFill>
                <a:latin typeface="Calibri" panose="020F0502020204030204" pitchFamily="34" charset="0"/>
                <a:cs typeface="Calibri" panose="020F0502020204030204" pitchFamily="34" charset="0"/>
              </a:rPr>
              <a:t>Charge Details Type Codes – current list</a:t>
            </a:r>
          </a:p>
          <a:p>
            <a:pPr>
              <a:spcBef>
                <a:spcPts val="0"/>
              </a:spcBef>
              <a:spcAft>
                <a:spcPts val="0"/>
              </a:spcAft>
              <a:tabLst>
                <a:tab pos="742950" algn="l"/>
                <a:tab pos="1428750" algn="l"/>
              </a:tabLst>
            </a:pPr>
            <a:endParaRPr lang="en-GB" b="1" dirty="0">
              <a:solidFill>
                <a:srgbClr val="0070C0"/>
              </a:solidFill>
              <a:latin typeface="Calibri" panose="020F0502020204030204" pitchFamily="34" charset="0"/>
              <a:cs typeface="Calibri" panose="020F0502020204030204" pitchFamily="34" charset="0"/>
            </a:endParaRPr>
          </a:p>
          <a:p>
            <a:pPr>
              <a:spcBef>
                <a:spcPts val="0"/>
              </a:spcBef>
              <a:spcAft>
                <a:spcPts val="0"/>
              </a:spcAft>
              <a:tabLst>
                <a:tab pos="742950" algn="l"/>
                <a:tab pos="1428750" algn="l"/>
              </a:tabLst>
            </a:pPr>
            <a:endParaRPr lang="en-GB" b="1" dirty="0" smtClean="0">
              <a:latin typeface="Calibri" panose="020F0502020204030204" pitchFamily="34" charset="0"/>
              <a:cs typeface="Calibri" panose="020F0502020204030204" pitchFamily="34" charset="0"/>
            </a:endParaRPr>
          </a:p>
        </p:txBody>
      </p:sp>
      <p:sp>
        <p:nvSpPr>
          <p:cNvPr id="8" name="TextBox 7"/>
          <p:cNvSpPr txBox="1"/>
          <p:nvPr/>
        </p:nvSpPr>
        <p:spPr>
          <a:xfrm>
            <a:off x="6896100" y="105284"/>
            <a:ext cx="2247900" cy="523220"/>
          </a:xfrm>
          <a:prstGeom prst="rect">
            <a:avLst/>
          </a:prstGeom>
          <a:noFill/>
        </p:spPr>
        <p:txBody>
          <a:bodyPr wrap="square" rtlCol="0">
            <a:spAutoFit/>
          </a:bodyPr>
          <a:lstStyle/>
          <a:p>
            <a:pPr>
              <a:spcBef>
                <a:spcPts val="0"/>
              </a:spcBef>
              <a:spcAft>
                <a:spcPts val="0"/>
              </a:spcAft>
              <a:tabLst>
                <a:tab pos="628650" algn="l"/>
                <a:tab pos="1198563" algn="l"/>
              </a:tabLst>
            </a:pPr>
            <a:r>
              <a:rPr lang="en-GB" sz="1400" b="1" i="1" dirty="0" smtClean="0">
                <a:latin typeface="Calibri" panose="020F0502020204030204" pitchFamily="34" charset="0"/>
                <a:cs typeface="Calibri" panose="020F0502020204030204" pitchFamily="34" charset="0"/>
              </a:rPr>
              <a:t>* This is XOR, needs to be replaced by choice</a:t>
            </a:r>
            <a:endParaRPr lang="en-GB" sz="1400" b="1" i="1" dirty="0">
              <a:latin typeface="Calibri" panose="020F0502020204030204" pitchFamily="34" charset="0"/>
              <a:cs typeface="Calibri" panose="020F050202020403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549013348"/>
              </p:ext>
            </p:extLst>
          </p:nvPr>
        </p:nvGraphicFramePr>
        <p:xfrm>
          <a:off x="438151" y="1011392"/>
          <a:ext cx="8201024" cy="5047488"/>
        </p:xfrm>
        <a:graphic>
          <a:graphicData uri="http://schemas.openxmlformats.org/drawingml/2006/table">
            <a:tbl>
              <a:tblPr firstRow="1" firstCol="1" bandRow="1">
                <a:tableStyleId>{5C22544A-7EE6-4342-B048-85BDC9FD1C3A}</a:tableStyleId>
              </a:tblPr>
              <a:tblGrid>
                <a:gridCol w="752474"/>
                <a:gridCol w="1524000"/>
                <a:gridCol w="5924550"/>
              </a:tblGrid>
              <a:tr h="1157393">
                <a:tc>
                  <a:txBody>
                    <a:bodyPr/>
                    <a:lstStyle/>
                    <a:p>
                      <a:pPr marL="0" marR="0" fontAlgn="t">
                        <a:lnSpc>
                          <a:spcPct val="115000"/>
                        </a:lnSpc>
                        <a:spcBef>
                          <a:spcPts val="0"/>
                        </a:spcBef>
                        <a:spcAft>
                          <a:spcPts val="0"/>
                        </a:spcAft>
                      </a:pPr>
                      <a:r>
                        <a:rPr lang="en-GB" sz="1800" b="1" kern="1200" dirty="0">
                          <a:solidFill>
                            <a:schemeClr val="tx1"/>
                          </a:solidFill>
                          <a:effectLst/>
                          <a:latin typeface="Calibri" panose="020F0502020204030204" pitchFamily="34" charset="0"/>
                          <a:cs typeface="Calibri" panose="020F0502020204030204" pitchFamily="34" charset="0"/>
                        </a:rPr>
                        <a:t>MANF</a:t>
                      </a:r>
                      <a:endParaRPr lang="en-GB" sz="1800" b="1"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fontAlgn="t">
                        <a:lnSpc>
                          <a:spcPct val="115000"/>
                        </a:lnSpc>
                        <a:spcBef>
                          <a:spcPts val="0"/>
                        </a:spcBef>
                        <a:spcAft>
                          <a:spcPts val="0"/>
                        </a:spcAft>
                      </a:pPr>
                      <a:r>
                        <a:rPr lang="en-GB" sz="1800" b="0" kern="1200" dirty="0" smtClean="0">
                          <a:solidFill>
                            <a:schemeClr val="tx1"/>
                          </a:solidFill>
                          <a:effectLst/>
                          <a:latin typeface="Calibri" panose="020F0502020204030204" pitchFamily="34" charset="0"/>
                          <a:cs typeface="Calibri" panose="020F0502020204030204" pitchFamily="34" charset="0"/>
                        </a:rPr>
                        <a:t>Management Fee</a:t>
                      </a:r>
                      <a:endParaRPr lang="en-GB" sz="1800" b="0"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fontAlgn="t">
                        <a:lnSpc>
                          <a:spcPct val="115000"/>
                        </a:lnSpc>
                        <a:spcBef>
                          <a:spcPts val="0"/>
                        </a:spcBef>
                        <a:spcAft>
                          <a:spcPts val="0"/>
                        </a:spcAft>
                      </a:pPr>
                      <a:r>
                        <a:rPr lang="en-US" sz="1800" b="0" kern="1200" dirty="0">
                          <a:solidFill>
                            <a:schemeClr val="tx1"/>
                          </a:solidFill>
                          <a:effectLst/>
                          <a:latin typeface="Calibri" panose="020F0502020204030204" pitchFamily="34" charset="0"/>
                          <a:cs typeface="Calibri" panose="020F0502020204030204" pitchFamily="34" charset="0"/>
                        </a:rPr>
                        <a:t>Fee paid to an investment manager for services. The fee usually includes fund administration costs and investor relationship management. Typically, the amount paid is a percentage of the assets under management.</a:t>
                      </a:r>
                      <a:endParaRPr lang="en-GB" sz="1800" b="0"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4022">
                <a:tc>
                  <a:txBody>
                    <a:bodyPr/>
                    <a:lstStyle/>
                    <a:p>
                      <a:pPr marL="0" marR="0" fontAlgn="t">
                        <a:lnSpc>
                          <a:spcPct val="115000"/>
                        </a:lnSpc>
                        <a:spcBef>
                          <a:spcPts val="0"/>
                        </a:spcBef>
                        <a:spcAft>
                          <a:spcPts val="0"/>
                        </a:spcAft>
                      </a:pPr>
                      <a:r>
                        <a:rPr lang="en-GB" sz="1800" b="1" kern="1200" dirty="0">
                          <a:solidFill>
                            <a:schemeClr val="tx1"/>
                          </a:solidFill>
                          <a:effectLst/>
                          <a:latin typeface="Calibri" panose="020F0502020204030204" pitchFamily="34" charset="0"/>
                          <a:cs typeface="Calibri" panose="020F0502020204030204" pitchFamily="34" charset="0"/>
                        </a:rPr>
                        <a:t>BEND</a:t>
                      </a:r>
                      <a:endParaRPr lang="en-GB" sz="1800" b="1"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fontAlgn="t">
                        <a:lnSpc>
                          <a:spcPct val="115000"/>
                        </a:lnSpc>
                        <a:spcBef>
                          <a:spcPts val="0"/>
                        </a:spcBef>
                        <a:spcAft>
                          <a:spcPts val="0"/>
                        </a:spcAft>
                      </a:pPr>
                      <a:r>
                        <a:rPr lang="en-GB" sz="1800" b="0" kern="1200" dirty="0">
                          <a:solidFill>
                            <a:schemeClr val="tx1"/>
                          </a:solidFill>
                          <a:effectLst/>
                          <a:latin typeface="Calibri" panose="020F0502020204030204" pitchFamily="34" charset="0"/>
                          <a:cs typeface="Calibri" panose="020F0502020204030204" pitchFamily="34" charset="0"/>
                        </a:rPr>
                        <a:t>BackEndLoad</a:t>
                      </a:r>
                      <a:endParaRPr lang="en-GB" sz="1800" b="0"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fontAlgn="t">
                        <a:lnSpc>
                          <a:spcPct val="115000"/>
                        </a:lnSpc>
                        <a:spcBef>
                          <a:spcPts val="0"/>
                        </a:spcBef>
                        <a:spcAft>
                          <a:spcPts val="0"/>
                        </a:spcAft>
                      </a:pPr>
                      <a:r>
                        <a:rPr lang="en-US" sz="1800" b="0" kern="1200" dirty="0">
                          <a:solidFill>
                            <a:schemeClr val="tx1"/>
                          </a:solidFill>
                          <a:effectLst/>
                          <a:latin typeface="Calibri" panose="020F0502020204030204" pitchFamily="34" charset="0"/>
                          <a:cs typeface="Calibri" panose="020F0502020204030204" pitchFamily="34" charset="0"/>
                        </a:rPr>
                        <a:t>Sales charge paid by the investor when redeeming an investment such as an investment fund.</a:t>
                      </a:r>
                      <a:endParaRPr lang="en-GB" sz="1800" b="0"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8697">
                <a:tc>
                  <a:txBody>
                    <a:bodyPr/>
                    <a:lstStyle/>
                    <a:p>
                      <a:pPr marL="0" marR="0" fontAlgn="t">
                        <a:lnSpc>
                          <a:spcPct val="115000"/>
                        </a:lnSpc>
                        <a:spcBef>
                          <a:spcPts val="0"/>
                        </a:spcBef>
                        <a:spcAft>
                          <a:spcPts val="0"/>
                        </a:spcAft>
                      </a:pPr>
                      <a:r>
                        <a:rPr lang="en-GB" sz="1800" b="1" kern="1200" dirty="0">
                          <a:solidFill>
                            <a:schemeClr val="tx1"/>
                          </a:solidFill>
                          <a:effectLst/>
                          <a:latin typeface="Calibri" panose="020F0502020204030204" pitchFamily="34" charset="0"/>
                          <a:cs typeface="Calibri" panose="020F0502020204030204" pitchFamily="34" charset="0"/>
                        </a:rPr>
                        <a:t>FEND</a:t>
                      </a:r>
                      <a:endParaRPr lang="en-GB" sz="1800" b="1"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fontAlgn="t">
                        <a:lnSpc>
                          <a:spcPct val="115000"/>
                        </a:lnSpc>
                        <a:spcBef>
                          <a:spcPts val="0"/>
                        </a:spcBef>
                        <a:spcAft>
                          <a:spcPts val="0"/>
                        </a:spcAft>
                      </a:pPr>
                      <a:r>
                        <a:rPr lang="en-GB" sz="1800" b="0" kern="1200" dirty="0">
                          <a:solidFill>
                            <a:schemeClr val="tx1"/>
                          </a:solidFill>
                          <a:effectLst/>
                          <a:latin typeface="Calibri" panose="020F0502020204030204" pitchFamily="34" charset="0"/>
                          <a:cs typeface="Calibri" panose="020F0502020204030204" pitchFamily="34" charset="0"/>
                        </a:rPr>
                        <a:t>FrontEndLoad</a:t>
                      </a:r>
                      <a:endParaRPr lang="en-GB" sz="1800" b="0"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fontAlgn="t">
                        <a:lnSpc>
                          <a:spcPct val="115000"/>
                        </a:lnSpc>
                        <a:spcBef>
                          <a:spcPts val="0"/>
                        </a:spcBef>
                        <a:spcAft>
                          <a:spcPts val="0"/>
                        </a:spcAft>
                      </a:pPr>
                      <a:r>
                        <a:rPr lang="en-US" sz="1800" b="0" kern="1200" dirty="0">
                          <a:solidFill>
                            <a:schemeClr val="tx1"/>
                          </a:solidFill>
                          <a:effectLst/>
                          <a:latin typeface="Calibri" panose="020F0502020204030204" pitchFamily="34" charset="0"/>
                          <a:cs typeface="Calibri" panose="020F0502020204030204" pitchFamily="34" charset="0"/>
                        </a:rPr>
                        <a:t>Sales charge paid immediately by the investor when subscribing to an investment such as an investment fund.</a:t>
                      </a:r>
                      <a:endParaRPr lang="en-GB" sz="1800" b="0"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9348">
                <a:tc>
                  <a:txBody>
                    <a:bodyPr/>
                    <a:lstStyle/>
                    <a:p>
                      <a:pPr marL="0" marR="0" fontAlgn="t">
                        <a:lnSpc>
                          <a:spcPct val="115000"/>
                        </a:lnSpc>
                        <a:spcBef>
                          <a:spcPts val="0"/>
                        </a:spcBef>
                        <a:spcAft>
                          <a:spcPts val="0"/>
                        </a:spcAft>
                      </a:pPr>
                      <a:r>
                        <a:rPr lang="en-GB" sz="1800" b="1" kern="1200" dirty="0">
                          <a:solidFill>
                            <a:schemeClr val="tx1"/>
                          </a:solidFill>
                          <a:effectLst/>
                          <a:latin typeface="Calibri" panose="020F0502020204030204" pitchFamily="34" charset="0"/>
                          <a:cs typeface="Calibri" panose="020F0502020204030204" pitchFamily="34" charset="0"/>
                        </a:rPr>
                        <a:t>ADVI</a:t>
                      </a:r>
                      <a:endParaRPr lang="en-GB" sz="1800" b="1"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fontAlgn="t">
                        <a:lnSpc>
                          <a:spcPct val="115000"/>
                        </a:lnSpc>
                        <a:spcBef>
                          <a:spcPts val="0"/>
                        </a:spcBef>
                        <a:spcAft>
                          <a:spcPts val="0"/>
                        </a:spcAft>
                      </a:pPr>
                      <a:r>
                        <a:rPr lang="en-GB" sz="1800" b="0" kern="1200" dirty="0">
                          <a:solidFill>
                            <a:schemeClr val="tx1"/>
                          </a:solidFill>
                          <a:effectLst/>
                          <a:latin typeface="Calibri" panose="020F0502020204030204" pitchFamily="34" charset="0"/>
                          <a:cs typeface="Calibri" panose="020F0502020204030204" pitchFamily="34" charset="0"/>
                        </a:rPr>
                        <a:t>AdvisoryFee</a:t>
                      </a:r>
                      <a:endParaRPr lang="en-GB" sz="1800" b="0"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fontAlgn="t">
                        <a:lnSpc>
                          <a:spcPct val="115000"/>
                        </a:lnSpc>
                        <a:spcBef>
                          <a:spcPts val="0"/>
                        </a:spcBef>
                        <a:spcAft>
                          <a:spcPts val="0"/>
                        </a:spcAft>
                      </a:pPr>
                      <a:r>
                        <a:rPr lang="en-US" sz="1800" b="0" kern="1200" dirty="0">
                          <a:solidFill>
                            <a:schemeClr val="tx1"/>
                          </a:solidFill>
                          <a:effectLst/>
                          <a:latin typeface="Calibri" panose="020F0502020204030204" pitchFamily="34" charset="0"/>
                          <a:cs typeface="Calibri" panose="020F0502020204030204" pitchFamily="34" charset="0"/>
                        </a:rPr>
                        <a:t>Fee paid for advisory services rendered.</a:t>
                      </a:r>
                      <a:endParaRPr lang="en-GB" sz="1800" b="0"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9348">
                <a:tc>
                  <a:txBody>
                    <a:bodyPr/>
                    <a:lstStyle/>
                    <a:p>
                      <a:pPr marL="0" marR="0" fontAlgn="t">
                        <a:lnSpc>
                          <a:spcPct val="115000"/>
                        </a:lnSpc>
                        <a:spcBef>
                          <a:spcPts val="0"/>
                        </a:spcBef>
                        <a:spcAft>
                          <a:spcPts val="0"/>
                        </a:spcAft>
                      </a:pPr>
                      <a:r>
                        <a:rPr lang="en-GB" sz="1800" b="1" kern="1200" dirty="0">
                          <a:solidFill>
                            <a:schemeClr val="tx1"/>
                          </a:solidFill>
                          <a:effectLst/>
                          <a:latin typeface="Calibri" panose="020F0502020204030204" pitchFamily="34" charset="0"/>
                          <a:cs typeface="Calibri" panose="020F0502020204030204" pitchFamily="34" charset="0"/>
                        </a:rPr>
                        <a:t>CUST</a:t>
                      </a:r>
                      <a:endParaRPr lang="en-GB" sz="1800" b="1"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fontAlgn="t">
                        <a:lnSpc>
                          <a:spcPct val="115000"/>
                        </a:lnSpc>
                        <a:spcBef>
                          <a:spcPts val="0"/>
                        </a:spcBef>
                        <a:spcAft>
                          <a:spcPts val="0"/>
                        </a:spcAft>
                      </a:pPr>
                      <a:r>
                        <a:rPr lang="en-GB" sz="1800" b="0" kern="1200" dirty="0">
                          <a:solidFill>
                            <a:schemeClr val="tx1"/>
                          </a:solidFill>
                          <a:effectLst/>
                          <a:latin typeface="Calibri" panose="020F0502020204030204" pitchFamily="34" charset="0"/>
                          <a:cs typeface="Calibri" panose="020F0502020204030204" pitchFamily="34" charset="0"/>
                        </a:rPr>
                        <a:t>CustodyFee</a:t>
                      </a:r>
                      <a:endParaRPr lang="en-GB" sz="1800" b="0"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fontAlgn="t">
                        <a:lnSpc>
                          <a:spcPct val="115000"/>
                        </a:lnSpc>
                        <a:spcBef>
                          <a:spcPts val="0"/>
                        </a:spcBef>
                        <a:spcAft>
                          <a:spcPts val="0"/>
                        </a:spcAft>
                      </a:pPr>
                      <a:r>
                        <a:rPr lang="en-US" sz="1800" b="0" kern="1200" dirty="0">
                          <a:solidFill>
                            <a:schemeClr val="tx1"/>
                          </a:solidFill>
                          <a:effectLst/>
                          <a:latin typeface="Calibri" panose="020F0502020204030204" pitchFamily="34" charset="0"/>
                          <a:cs typeface="Calibri" panose="020F0502020204030204" pitchFamily="34" charset="0"/>
                        </a:rPr>
                        <a:t>Fee paid to a custodian in respect of custodial services.</a:t>
                      </a:r>
                      <a:endParaRPr lang="en-GB" sz="1800" b="0"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9348">
                <a:tc>
                  <a:txBody>
                    <a:bodyPr/>
                    <a:lstStyle/>
                    <a:p>
                      <a:pPr marL="0" marR="0" fontAlgn="t">
                        <a:lnSpc>
                          <a:spcPct val="115000"/>
                        </a:lnSpc>
                        <a:spcBef>
                          <a:spcPts val="0"/>
                        </a:spcBef>
                        <a:spcAft>
                          <a:spcPts val="0"/>
                        </a:spcAft>
                      </a:pPr>
                      <a:r>
                        <a:rPr lang="en-GB" sz="1800" b="1" kern="1200" dirty="0">
                          <a:solidFill>
                            <a:schemeClr val="tx1"/>
                          </a:solidFill>
                          <a:effectLst/>
                          <a:latin typeface="Calibri" panose="020F0502020204030204" pitchFamily="34" charset="0"/>
                          <a:cs typeface="Calibri" panose="020F0502020204030204" pitchFamily="34" charset="0"/>
                        </a:rPr>
                        <a:t>PUBL</a:t>
                      </a:r>
                      <a:endParaRPr lang="en-GB" sz="1800" b="1"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fontAlgn="t">
                        <a:lnSpc>
                          <a:spcPct val="115000"/>
                        </a:lnSpc>
                        <a:spcBef>
                          <a:spcPts val="0"/>
                        </a:spcBef>
                        <a:spcAft>
                          <a:spcPts val="0"/>
                        </a:spcAft>
                      </a:pPr>
                      <a:r>
                        <a:rPr lang="en-GB" sz="1800" b="0" kern="1200" dirty="0">
                          <a:solidFill>
                            <a:schemeClr val="tx1"/>
                          </a:solidFill>
                          <a:effectLst/>
                          <a:latin typeface="Calibri" panose="020F0502020204030204" pitchFamily="34" charset="0"/>
                          <a:cs typeface="Calibri" panose="020F0502020204030204" pitchFamily="34" charset="0"/>
                        </a:rPr>
                        <a:t>PublicationFee</a:t>
                      </a:r>
                      <a:endParaRPr lang="en-GB" sz="1800" b="0"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fontAlgn="t">
                        <a:lnSpc>
                          <a:spcPct val="115000"/>
                        </a:lnSpc>
                        <a:spcBef>
                          <a:spcPts val="0"/>
                        </a:spcBef>
                        <a:spcAft>
                          <a:spcPts val="0"/>
                        </a:spcAft>
                      </a:pPr>
                      <a:r>
                        <a:rPr lang="en-US" sz="1800" b="0" kern="1200" dirty="0">
                          <a:solidFill>
                            <a:schemeClr val="tx1"/>
                          </a:solidFill>
                          <a:effectLst/>
                          <a:latin typeface="Calibri" panose="020F0502020204030204" pitchFamily="34" charset="0"/>
                          <a:cs typeface="Calibri" panose="020F0502020204030204" pitchFamily="34" charset="0"/>
                        </a:rPr>
                        <a:t>Fee paid in respect of publications made.</a:t>
                      </a:r>
                      <a:endParaRPr lang="en-GB" sz="1800" b="0"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9348">
                <a:tc>
                  <a:txBody>
                    <a:bodyPr/>
                    <a:lstStyle/>
                    <a:p>
                      <a:pPr marL="0" marR="0" fontAlgn="t">
                        <a:lnSpc>
                          <a:spcPct val="115000"/>
                        </a:lnSpc>
                        <a:spcBef>
                          <a:spcPts val="0"/>
                        </a:spcBef>
                        <a:spcAft>
                          <a:spcPts val="0"/>
                        </a:spcAft>
                      </a:pPr>
                      <a:r>
                        <a:rPr lang="en-GB" sz="1800" b="1" kern="1200" dirty="0">
                          <a:solidFill>
                            <a:schemeClr val="tx1"/>
                          </a:solidFill>
                          <a:effectLst/>
                          <a:latin typeface="Calibri" panose="020F0502020204030204" pitchFamily="34" charset="0"/>
                          <a:cs typeface="Calibri" panose="020F0502020204030204" pitchFamily="34" charset="0"/>
                        </a:rPr>
                        <a:t>ACCT</a:t>
                      </a:r>
                      <a:endParaRPr lang="en-GB" sz="1800" b="1"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fontAlgn="t">
                        <a:lnSpc>
                          <a:spcPct val="115000"/>
                        </a:lnSpc>
                        <a:spcBef>
                          <a:spcPts val="0"/>
                        </a:spcBef>
                        <a:spcAft>
                          <a:spcPts val="0"/>
                        </a:spcAft>
                      </a:pPr>
                      <a:r>
                        <a:rPr lang="en-GB" sz="1800" b="0" kern="1200" dirty="0">
                          <a:solidFill>
                            <a:schemeClr val="tx1"/>
                          </a:solidFill>
                          <a:effectLst/>
                          <a:latin typeface="Calibri" panose="020F0502020204030204" pitchFamily="34" charset="0"/>
                          <a:cs typeface="Calibri" panose="020F0502020204030204" pitchFamily="34" charset="0"/>
                        </a:rPr>
                        <a:t>AccountingFee</a:t>
                      </a:r>
                      <a:endParaRPr lang="en-GB" sz="1800" b="0"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fontAlgn="t">
                        <a:lnSpc>
                          <a:spcPct val="115000"/>
                        </a:lnSpc>
                        <a:spcBef>
                          <a:spcPts val="0"/>
                        </a:spcBef>
                        <a:spcAft>
                          <a:spcPts val="0"/>
                        </a:spcAft>
                      </a:pPr>
                      <a:r>
                        <a:rPr lang="en-US" sz="1800" b="0" kern="1200" dirty="0">
                          <a:solidFill>
                            <a:schemeClr val="tx1"/>
                          </a:solidFill>
                          <a:effectLst/>
                          <a:latin typeface="Calibri" panose="020F0502020204030204" pitchFamily="34" charset="0"/>
                          <a:cs typeface="Calibri" panose="020F0502020204030204" pitchFamily="34" charset="0"/>
                        </a:rPr>
                        <a:t>Fee paid for accounting services rendered.</a:t>
                      </a:r>
                      <a:endParaRPr lang="en-GB" sz="1800" b="0"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3371">
                <a:tc>
                  <a:txBody>
                    <a:bodyPr/>
                    <a:lstStyle/>
                    <a:p>
                      <a:pPr marL="0" marR="0" fontAlgn="t">
                        <a:lnSpc>
                          <a:spcPct val="115000"/>
                        </a:lnSpc>
                        <a:spcBef>
                          <a:spcPts val="0"/>
                        </a:spcBef>
                        <a:spcAft>
                          <a:spcPts val="0"/>
                        </a:spcAft>
                      </a:pPr>
                      <a:r>
                        <a:rPr lang="en-GB" sz="1800" b="1" kern="1200" dirty="0">
                          <a:solidFill>
                            <a:schemeClr val="tx1"/>
                          </a:solidFill>
                          <a:effectLst/>
                          <a:latin typeface="Calibri" panose="020F0502020204030204" pitchFamily="34" charset="0"/>
                          <a:cs typeface="Calibri" panose="020F0502020204030204" pitchFamily="34" charset="0"/>
                        </a:rPr>
                        <a:t>EQUL</a:t>
                      </a:r>
                      <a:endParaRPr lang="en-GB" sz="1800" b="1"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fontAlgn="t">
                        <a:lnSpc>
                          <a:spcPct val="115000"/>
                        </a:lnSpc>
                        <a:spcBef>
                          <a:spcPts val="0"/>
                        </a:spcBef>
                        <a:spcAft>
                          <a:spcPts val="0"/>
                        </a:spcAft>
                      </a:pPr>
                      <a:r>
                        <a:rPr lang="en-GB" sz="1800" b="0" kern="1200" dirty="0">
                          <a:solidFill>
                            <a:schemeClr val="tx1"/>
                          </a:solidFill>
                          <a:effectLst/>
                          <a:latin typeface="Calibri" panose="020F0502020204030204" pitchFamily="34" charset="0"/>
                          <a:cs typeface="Calibri" panose="020F0502020204030204" pitchFamily="34" charset="0"/>
                        </a:rPr>
                        <a:t>Equalisation</a:t>
                      </a:r>
                      <a:endParaRPr lang="en-GB" sz="1800" b="0"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fontAlgn="t">
                        <a:lnSpc>
                          <a:spcPct val="115000"/>
                        </a:lnSpc>
                        <a:spcBef>
                          <a:spcPts val="0"/>
                        </a:spcBef>
                        <a:spcAft>
                          <a:spcPts val="0"/>
                        </a:spcAft>
                      </a:pPr>
                      <a:r>
                        <a:rPr lang="en-US" sz="1800" b="0" kern="1200" dirty="0">
                          <a:solidFill>
                            <a:schemeClr val="tx1"/>
                          </a:solidFill>
                          <a:effectLst/>
                          <a:latin typeface="Calibri" panose="020F0502020204030204" pitchFamily="34" charset="0"/>
                          <a:cs typeface="Calibri" panose="020F0502020204030204" pitchFamily="34" charset="0"/>
                        </a:rPr>
                        <a:t>The part of an investor's subscription amount that is held by the fund in order to pay incentive or performance fees at the end of the fiscal year.</a:t>
                      </a:r>
                      <a:endParaRPr lang="en-GB" sz="1800" b="0"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9348">
                <a:tc>
                  <a:txBody>
                    <a:bodyPr/>
                    <a:lstStyle/>
                    <a:p>
                      <a:pPr marL="0" marR="0" fontAlgn="t">
                        <a:lnSpc>
                          <a:spcPct val="115000"/>
                        </a:lnSpc>
                        <a:spcBef>
                          <a:spcPts val="0"/>
                        </a:spcBef>
                        <a:spcAft>
                          <a:spcPts val="0"/>
                        </a:spcAft>
                      </a:pPr>
                      <a:r>
                        <a:rPr lang="en-GB" sz="1800" b="1" kern="1200" dirty="0">
                          <a:solidFill>
                            <a:schemeClr val="tx1"/>
                          </a:solidFill>
                          <a:effectLst/>
                          <a:latin typeface="Calibri" panose="020F0502020204030204" pitchFamily="34" charset="0"/>
                          <a:cs typeface="Calibri" panose="020F0502020204030204" pitchFamily="34" charset="0"/>
                        </a:rPr>
                        <a:t>PENA</a:t>
                      </a:r>
                      <a:endParaRPr lang="en-GB" sz="1800" b="1"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fontAlgn="t">
                        <a:lnSpc>
                          <a:spcPct val="115000"/>
                        </a:lnSpc>
                        <a:spcBef>
                          <a:spcPts val="0"/>
                        </a:spcBef>
                        <a:spcAft>
                          <a:spcPts val="0"/>
                        </a:spcAft>
                      </a:pPr>
                      <a:r>
                        <a:rPr lang="en-GB" sz="1800" b="0" kern="1200" dirty="0">
                          <a:solidFill>
                            <a:schemeClr val="tx1"/>
                          </a:solidFill>
                          <a:effectLst/>
                          <a:latin typeface="Calibri" panose="020F0502020204030204" pitchFamily="34" charset="0"/>
                          <a:cs typeface="Calibri" panose="020F0502020204030204" pitchFamily="34" charset="0"/>
                        </a:rPr>
                        <a:t>Penalty</a:t>
                      </a:r>
                      <a:endParaRPr lang="en-GB" sz="1800" b="0"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fontAlgn="t">
                        <a:lnSpc>
                          <a:spcPct val="115000"/>
                        </a:lnSpc>
                        <a:spcBef>
                          <a:spcPts val="0"/>
                        </a:spcBef>
                        <a:spcAft>
                          <a:spcPts val="0"/>
                        </a:spcAft>
                      </a:pPr>
                      <a:r>
                        <a:rPr lang="en-US" sz="1800" b="0" kern="1200" dirty="0">
                          <a:solidFill>
                            <a:schemeClr val="tx1"/>
                          </a:solidFill>
                          <a:effectLst/>
                          <a:latin typeface="Calibri" panose="020F0502020204030204" pitchFamily="34" charset="0"/>
                          <a:cs typeface="Calibri" panose="020F0502020204030204" pitchFamily="34" charset="0"/>
                        </a:rPr>
                        <a:t>Fee charged to the investor for early redemption of the fund.</a:t>
                      </a:r>
                      <a:endParaRPr lang="en-GB" sz="1800" b="0"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423464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Price Report  </a:t>
            </a:r>
            <a:endParaRPr lang="en-GB" dirty="0"/>
          </a:p>
        </p:txBody>
      </p:sp>
      <p:sp>
        <p:nvSpPr>
          <p:cNvPr id="3" name="Footer Placeholder 2"/>
          <p:cNvSpPr>
            <a:spLocks noGrp="1"/>
          </p:cNvSpPr>
          <p:nvPr>
            <p:ph type="ftr" sz="quarter" idx="10"/>
          </p:nvPr>
        </p:nvSpPr>
        <p:spPr/>
        <p:txBody>
          <a:bodyPr/>
          <a:lstStyle/>
          <a:p>
            <a:r>
              <a:rPr lang="en-US" dirty="0" smtClean="0"/>
              <a:t>SMPG IF Research Fee &amp; other MiFID items</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9</a:t>
            </a:fld>
            <a:endParaRPr lang="en-GB" dirty="0"/>
          </a:p>
        </p:txBody>
      </p:sp>
      <p:sp>
        <p:nvSpPr>
          <p:cNvPr id="13" name="TextBox 12"/>
          <p:cNvSpPr txBox="1"/>
          <p:nvPr/>
        </p:nvSpPr>
        <p:spPr>
          <a:xfrm>
            <a:off x="325166" y="462055"/>
            <a:ext cx="8390209" cy="461665"/>
          </a:xfrm>
          <a:prstGeom prst="rect">
            <a:avLst/>
          </a:prstGeom>
          <a:noFill/>
        </p:spPr>
        <p:txBody>
          <a:bodyPr wrap="square" rtlCol="0">
            <a:spAutoFit/>
          </a:bodyPr>
          <a:lstStyle/>
          <a:p>
            <a:pPr>
              <a:spcBef>
                <a:spcPts val="0"/>
              </a:spcBef>
              <a:spcAft>
                <a:spcPts val="0"/>
              </a:spcAft>
              <a:tabLst>
                <a:tab pos="628650" algn="l"/>
                <a:tab pos="1198563" algn="l"/>
              </a:tabLst>
            </a:pPr>
            <a:r>
              <a:rPr lang="en-GB" b="1" dirty="0" smtClean="0">
                <a:solidFill>
                  <a:srgbClr val="FF0000"/>
                </a:solidFill>
                <a:latin typeface="Calibri" panose="020F0502020204030204" pitchFamily="34" charset="0"/>
                <a:cs typeface="Calibri" panose="020F0502020204030204" pitchFamily="34" charset="0"/>
              </a:rPr>
              <a:t>New code additions </a:t>
            </a:r>
            <a:r>
              <a:rPr lang="en-GB" b="1" dirty="0" smtClean="0">
                <a:solidFill>
                  <a:srgbClr val="0070C0"/>
                </a:solidFill>
                <a:latin typeface="Calibri" panose="020F0502020204030204" pitchFamily="34" charset="0"/>
                <a:cs typeface="Calibri" panose="020F0502020204030204" pitchFamily="34" charset="0"/>
              </a:rPr>
              <a:t>&amp; updates to definitions</a:t>
            </a:r>
            <a:endParaRPr lang="en-GB" b="1" dirty="0" smtClean="0">
              <a:latin typeface="Calibri" panose="020F0502020204030204" pitchFamily="34" charset="0"/>
              <a:cs typeface="Calibri" panose="020F050202020403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720304501"/>
              </p:ext>
            </p:extLst>
          </p:nvPr>
        </p:nvGraphicFramePr>
        <p:xfrm>
          <a:off x="457201" y="1117601"/>
          <a:ext cx="8362948" cy="5212080"/>
        </p:xfrm>
        <a:graphic>
          <a:graphicData uri="http://schemas.openxmlformats.org/drawingml/2006/table">
            <a:tbl>
              <a:tblPr firstRow="1" firstCol="1" bandRow="1">
                <a:tableStyleId>{5C22544A-7EE6-4342-B048-85BDC9FD1C3A}</a:tableStyleId>
              </a:tblPr>
              <a:tblGrid>
                <a:gridCol w="866774"/>
                <a:gridCol w="1591753"/>
                <a:gridCol w="4113722"/>
                <a:gridCol w="1790699"/>
              </a:tblGrid>
              <a:tr h="434022">
                <a:tc>
                  <a:txBody>
                    <a:bodyPr/>
                    <a:lstStyle/>
                    <a:p>
                      <a:pPr marL="0" marR="0" fontAlgn="t">
                        <a:lnSpc>
                          <a:spcPct val="100000"/>
                        </a:lnSpc>
                        <a:spcBef>
                          <a:spcPts val="0"/>
                        </a:spcBef>
                        <a:spcAft>
                          <a:spcPts val="0"/>
                        </a:spcAft>
                      </a:pPr>
                      <a:r>
                        <a:rPr lang="en-GB" sz="1800" b="1" kern="1200" dirty="0">
                          <a:solidFill>
                            <a:schemeClr val="tx1"/>
                          </a:solidFill>
                          <a:effectLst/>
                          <a:latin typeface="Calibri" panose="020F0502020204030204" pitchFamily="34" charset="0"/>
                          <a:cs typeface="Calibri" panose="020F0502020204030204" pitchFamily="34" charset="0"/>
                        </a:rPr>
                        <a:t>ACCT</a:t>
                      </a:r>
                      <a:endParaRPr lang="en-GB" sz="1800" b="1"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fontAlgn="t">
                        <a:lnSpc>
                          <a:spcPct val="100000"/>
                        </a:lnSpc>
                        <a:spcBef>
                          <a:spcPts val="0"/>
                        </a:spcBef>
                        <a:spcAft>
                          <a:spcPts val="0"/>
                        </a:spcAft>
                      </a:pPr>
                      <a:r>
                        <a:rPr lang="en-GB" sz="1800" b="0" kern="1200" dirty="0" smtClean="0">
                          <a:solidFill>
                            <a:schemeClr val="tx1"/>
                          </a:solidFill>
                          <a:effectLst/>
                          <a:latin typeface="Calibri" panose="020F0502020204030204" pitchFamily="34" charset="0"/>
                          <a:cs typeface="Calibri" panose="020F0502020204030204" pitchFamily="34" charset="0"/>
                        </a:rPr>
                        <a:t>Accounting Fee</a:t>
                      </a:r>
                      <a:endParaRPr lang="en-GB" sz="1800" b="0"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fontAlgn="t">
                        <a:lnSpc>
                          <a:spcPct val="100000"/>
                        </a:lnSpc>
                        <a:spcBef>
                          <a:spcPts val="0"/>
                        </a:spcBef>
                        <a:spcAft>
                          <a:spcPts val="0"/>
                        </a:spcAft>
                      </a:pPr>
                      <a:r>
                        <a:rPr lang="en-US" sz="1800" b="0" kern="1200" dirty="0">
                          <a:solidFill>
                            <a:schemeClr val="tx1"/>
                          </a:solidFill>
                          <a:effectLst/>
                          <a:latin typeface="Calibri" panose="020F0502020204030204" pitchFamily="34" charset="0"/>
                          <a:cs typeface="Calibri" panose="020F0502020204030204" pitchFamily="34" charset="0"/>
                        </a:rPr>
                        <a:t>Fee paid for accounting services </a:t>
                      </a:r>
                      <a:r>
                        <a:rPr lang="en-US" sz="1800" b="0" kern="1200" dirty="0" smtClean="0">
                          <a:solidFill>
                            <a:schemeClr val="tx1"/>
                          </a:solidFill>
                          <a:effectLst/>
                          <a:latin typeface="Calibri" panose="020F0502020204030204" pitchFamily="34" charset="0"/>
                          <a:cs typeface="Calibri" panose="020F0502020204030204" pitchFamily="34" charset="0"/>
                        </a:rPr>
                        <a:t>rendered</a:t>
                      </a:r>
                      <a:r>
                        <a:rPr lang="en-US" sz="1800" b="0" kern="1200" baseline="0" dirty="0" smtClean="0">
                          <a:solidFill>
                            <a:schemeClr val="tx1"/>
                          </a:solidFill>
                          <a:effectLst/>
                          <a:latin typeface="Calibri" panose="020F0502020204030204" pitchFamily="34" charset="0"/>
                          <a:cs typeface="Calibri" panose="020F0502020204030204" pitchFamily="34" charset="0"/>
                        </a:rPr>
                        <a:t> </a:t>
                      </a:r>
                      <a:r>
                        <a:rPr lang="en-US" sz="1800" b="0" kern="1200" baseline="0" dirty="0" smtClean="0">
                          <a:solidFill>
                            <a:srgbClr val="0070C0"/>
                          </a:solidFill>
                          <a:effectLst/>
                          <a:latin typeface="Calibri" panose="020F0502020204030204" pitchFamily="34" charset="0"/>
                          <a:cs typeface="Calibri" panose="020F0502020204030204" pitchFamily="34" charset="0"/>
                        </a:rPr>
                        <a:t>or remuneration </a:t>
                      </a:r>
                      <a:r>
                        <a:rPr lang="en-US" sz="1800" b="0" kern="1200" baseline="0" dirty="0" smtClean="0">
                          <a:solidFill>
                            <a:srgbClr val="0070C0"/>
                          </a:solidFill>
                          <a:effectLst/>
                          <a:latin typeface="Calibri" panose="020F0502020204030204" pitchFamily="34" charset="0"/>
                          <a:cs typeface="Calibri" panose="020F0502020204030204" pitchFamily="34" charset="0"/>
                        </a:rPr>
                        <a:t>to</a:t>
                      </a:r>
                      <a:r>
                        <a:rPr lang="en-US" sz="1800" b="0" kern="1200" dirty="0" smtClean="0">
                          <a:solidFill>
                            <a:srgbClr val="0070C0"/>
                          </a:solidFill>
                          <a:effectLst/>
                          <a:latin typeface="Calibri" panose="020F0502020204030204" pitchFamily="34" charset="0"/>
                          <a:cs typeface="Calibri" panose="020F0502020204030204" pitchFamily="34" charset="0"/>
                        </a:rPr>
                        <a:t> </a:t>
                      </a:r>
                      <a:r>
                        <a:rPr lang="en-US" sz="1800" b="0" kern="1200" dirty="0" smtClean="0">
                          <a:solidFill>
                            <a:srgbClr val="0070C0"/>
                          </a:solidFill>
                          <a:effectLst/>
                          <a:latin typeface="Calibri" panose="020F0502020204030204" pitchFamily="34" charset="0"/>
                          <a:cs typeface="Calibri" panose="020F0502020204030204" pitchFamily="34" charset="0"/>
                        </a:rPr>
                        <a:t>an auditing firm,</a:t>
                      </a:r>
                      <a:r>
                        <a:rPr lang="en-US" sz="1800" b="0" kern="1200" baseline="0" dirty="0" smtClean="0">
                          <a:solidFill>
                            <a:srgbClr val="0070C0"/>
                          </a:solidFill>
                          <a:effectLst/>
                          <a:latin typeface="Calibri" panose="020F0502020204030204" pitchFamily="34" charset="0"/>
                          <a:cs typeface="Calibri" panose="020F0502020204030204" pitchFamily="34" charset="0"/>
                        </a:rPr>
                        <a:t> </a:t>
                      </a:r>
                      <a:r>
                        <a:rPr lang="en-US" sz="1800" b="0" kern="1200" dirty="0" smtClean="0">
                          <a:solidFill>
                            <a:srgbClr val="0070C0"/>
                          </a:solidFill>
                          <a:effectLst/>
                          <a:latin typeface="Calibri" panose="020F0502020204030204" pitchFamily="34" charset="0"/>
                          <a:cs typeface="Calibri" panose="020F0502020204030204" pitchFamily="34" charset="0"/>
                        </a:rPr>
                        <a:t>legal advisers,</a:t>
                      </a:r>
                      <a:r>
                        <a:rPr lang="en-US" sz="1800" b="0" kern="1200" baseline="0" dirty="0" smtClean="0">
                          <a:solidFill>
                            <a:srgbClr val="0070C0"/>
                          </a:solidFill>
                          <a:effectLst/>
                          <a:latin typeface="Calibri" panose="020F0502020204030204" pitchFamily="34" charset="0"/>
                          <a:cs typeface="Calibri" panose="020F0502020204030204" pitchFamily="34" charset="0"/>
                        </a:rPr>
                        <a:t> </a:t>
                      </a:r>
                      <a:r>
                        <a:rPr lang="en-US" sz="1800" b="0" kern="1200" dirty="0" smtClean="0">
                          <a:solidFill>
                            <a:srgbClr val="0070C0"/>
                          </a:solidFill>
                          <a:effectLst/>
                          <a:latin typeface="Calibri" panose="020F0502020204030204" pitchFamily="34" charset="0"/>
                          <a:cs typeface="Calibri" panose="020F0502020204030204" pitchFamily="34" charset="0"/>
                        </a:rPr>
                        <a:t> board of directors,</a:t>
                      </a:r>
                      <a:r>
                        <a:rPr lang="en-US" sz="1800" b="0" kern="1200" baseline="0" dirty="0" smtClean="0">
                          <a:solidFill>
                            <a:srgbClr val="0070C0"/>
                          </a:solidFill>
                          <a:effectLst/>
                          <a:latin typeface="Calibri" panose="020F0502020204030204" pitchFamily="34" charset="0"/>
                          <a:cs typeface="Calibri" panose="020F0502020204030204" pitchFamily="34" charset="0"/>
                        </a:rPr>
                        <a:t> t</a:t>
                      </a:r>
                      <a:r>
                        <a:rPr lang="en-US" sz="1800" b="0" kern="1200" dirty="0" smtClean="0">
                          <a:solidFill>
                            <a:srgbClr val="0070C0"/>
                          </a:solidFill>
                          <a:effectLst/>
                          <a:latin typeface="Calibri" panose="020F0502020204030204" pitchFamily="34" charset="0"/>
                          <a:cs typeface="Calibri" panose="020F0502020204030204" pitchFamily="34" charset="0"/>
                        </a:rPr>
                        <a:t>ransfer agent,</a:t>
                      </a:r>
                      <a:r>
                        <a:rPr lang="en-US" sz="1800" b="0" kern="1200" baseline="0" dirty="0" smtClean="0">
                          <a:solidFill>
                            <a:srgbClr val="0070C0"/>
                          </a:solidFill>
                          <a:effectLst/>
                          <a:latin typeface="Calibri" panose="020F0502020204030204" pitchFamily="34" charset="0"/>
                          <a:cs typeface="Calibri" panose="020F0502020204030204" pitchFamily="34" charset="0"/>
                        </a:rPr>
                        <a:t> and so on.</a:t>
                      </a:r>
                      <a:endParaRPr lang="en-GB" sz="1800" b="0" dirty="0">
                        <a:solidFill>
                          <a:srgbClr val="0070C0"/>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lang="en-GB" sz="1800" b="0" dirty="0" smtClean="0">
                          <a:solidFill>
                            <a:schemeClr val="tx1"/>
                          </a:solidFill>
                          <a:latin typeface="Calibri" panose="020F0502020204030204" pitchFamily="34" charset="0"/>
                          <a:cs typeface="Calibri" panose="020F0502020204030204" pitchFamily="34" charset="0"/>
                        </a:rPr>
                        <a:t>Code exists</a:t>
                      </a:r>
                      <a:r>
                        <a:rPr lang="en-GB" sz="1800" b="0" baseline="0" dirty="0" smtClean="0">
                          <a:solidFill>
                            <a:schemeClr val="tx1"/>
                          </a:solidFill>
                          <a:latin typeface="Calibri" panose="020F0502020204030204" pitchFamily="34" charset="0"/>
                          <a:cs typeface="Calibri" panose="020F0502020204030204" pitchFamily="34" charset="0"/>
                        </a:rPr>
                        <a:t> in reda.001. </a:t>
                      </a:r>
                      <a:r>
                        <a:rPr lang="en-GB" sz="1800" b="0" dirty="0" smtClean="0">
                          <a:solidFill>
                            <a:schemeClr val="tx1"/>
                          </a:solidFill>
                          <a:latin typeface="Calibri" panose="020F0502020204030204" pitchFamily="34" charset="0"/>
                          <a:cs typeface="Calibri" panose="020F0502020204030204" pitchFamily="34" charset="0"/>
                        </a:rPr>
                        <a:t>Definition expansion</a:t>
                      </a:r>
                      <a:endParaRPr lang="en-GB" sz="1800" b="0" dirty="0">
                        <a:solidFill>
                          <a:schemeClr val="tx1"/>
                        </a:solidFill>
                        <a:latin typeface="Calibri" panose="020F0502020204030204" pitchFamily="34" charset="0"/>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8697">
                <a:tc>
                  <a:txBody>
                    <a:bodyPr/>
                    <a:lstStyle/>
                    <a:p>
                      <a:pPr marL="0" marR="0">
                        <a:lnSpc>
                          <a:spcPct val="100000"/>
                        </a:lnSpc>
                        <a:spcBef>
                          <a:spcPts val="0"/>
                        </a:spcBef>
                        <a:spcAft>
                          <a:spcPts val="0"/>
                        </a:spcAft>
                      </a:pPr>
                      <a:r>
                        <a:rPr lang="en-GB" sz="1800" dirty="0" err="1">
                          <a:solidFill>
                            <a:srgbClr val="FF0000"/>
                          </a:solidFill>
                          <a:effectLst/>
                          <a:latin typeface="Calibri"/>
                          <a:ea typeface="Times New Roman"/>
                          <a:cs typeface="Calibri"/>
                        </a:rPr>
                        <a:t>CBCH</a:t>
                      </a:r>
                      <a:endParaRPr lang="en-GB" sz="18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GB" sz="1800" dirty="0">
                          <a:effectLst/>
                          <a:latin typeface="Calibri"/>
                          <a:ea typeface="Times New Roman"/>
                          <a:cs typeface="Calibri"/>
                        </a:rPr>
                        <a:t>Correspondent </a:t>
                      </a:r>
                      <a:r>
                        <a:rPr lang="en-GB" sz="1800" dirty="0" smtClean="0">
                          <a:effectLst/>
                          <a:latin typeface="Calibri"/>
                          <a:ea typeface="Times New Roman"/>
                          <a:cs typeface="Calibri"/>
                        </a:rPr>
                        <a:t>Bank Charge</a:t>
                      </a:r>
                      <a:endParaRPr lang="en-GB" sz="18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GB" sz="1800" dirty="0">
                          <a:effectLst/>
                          <a:latin typeface="Calibri" panose="020F0502020204030204" pitchFamily="34" charset="0"/>
                          <a:ea typeface="Times New Roman"/>
                          <a:cs typeface="Calibri" panose="020F0502020204030204" pitchFamily="34" charset="0"/>
                        </a:rPr>
                        <a:t>In investment funds, the charge of the correspondent bank for transferring money.</a:t>
                      </a:r>
                      <a:endParaRPr lang="en-GB" sz="1800" dirty="0">
                        <a:effectLst/>
                        <a:latin typeface="Calibri" panose="020F0502020204030204" pitchFamily="34" charset="0"/>
                        <a:ea typeface="Calibri"/>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lang="en-GB" sz="1800" dirty="0" smtClean="0">
                          <a:latin typeface="Calibri" panose="020F0502020204030204" pitchFamily="34" charset="0"/>
                          <a:cs typeface="Calibri" panose="020F0502020204030204" pitchFamily="34" charset="0"/>
                        </a:rPr>
                        <a:t>Code exists.</a:t>
                      </a:r>
                      <a:r>
                        <a:rPr lang="en-GB" sz="1800" baseline="0" dirty="0" smtClean="0">
                          <a:latin typeface="Calibri" panose="020F0502020204030204" pitchFamily="34" charset="0"/>
                          <a:cs typeface="Calibri" panose="020F0502020204030204" pitchFamily="34" charset="0"/>
                        </a:rPr>
                        <a:t> New for reda.001</a:t>
                      </a:r>
                      <a:endParaRPr lang="en-GB" sz="1800" dirty="0">
                        <a:latin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9348">
                <a:tc>
                  <a:txBody>
                    <a:bodyPr/>
                    <a:lstStyle/>
                    <a:p>
                      <a:pPr marL="0" marR="0">
                        <a:lnSpc>
                          <a:spcPct val="100000"/>
                        </a:lnSpc>
                        <a:spcBef>
                          <a:spcPts val="0"/>
                        </a:spcBef>
                        <a:spcAft>
                          <a:spcPts val="0"/>
                        </a:spcAft>
                      </a:pPr>
                      <a:r>
                        <a:rPr lang="en-GB" sz="1800" dirty="0">
                          <a:solidFill>
                            <a:srgbClr val="FF0000"/>
                          </a:solidFill>
                          <a:effectLst/>
                          <a:latin typeface="Calibri"/>
                          <a:ea typeface="Times New Roman"/>
                          <a:cs typeface="Calibri"/>
                        </a:rPr>
                        <a:t>CHAR</a:t>
                      </a:r>
                      <a:endParaRPr lang="en-GB" sz="18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GB" sz="1800" dirty="0" smtClean="0">
                          <a:effectLst/>
                          <a:latin typeface="Calibri"/>
                          <a:ea typeface="Times New Roman"/>
                          <a:cs typeface="Calibri"/>
                        </a:rPr>
                        <a:t>Service Provision Fee</a:t>
                      </a:r>
                      <a:endParaRPr lang="en-GB" sz="18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GB" sz="1800" dirty="0">
                          <a:effectLst/>
                          <a:latin typeface="Calibri"/>
                          <a:ea typeface="Times New Roman"/>
                          <a:cs typeface="Calibri"/>
                        </a:rPr>
                        <a:t>Fee paid by the investor to a distributor/intermediary or other service provider for the provision of financial services.</a:t>
                      </a:r>
                      <a:endParaRPr lang="en-GB" sz="18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GB" sz="1800" dirty="0" smtClean="0">
                          <a:latin typeface="Calibri" panose="020F0502020204030204" pitchFamily="34" charset="0"/>
                          <a:cs typeface="Calibri" panose="020F0502020204030204" pitchFamily="34" charset="0"/>
                        </a:rPr>
                        <a:t>Code exists.</a:t>
                      </a:r>
                      <a:r>
                        <a:rPr lang="en-GB" sz="1800" baseline="0" dirty="0" smtClean="0">
                          <a:latin typeface="Calibri" panose="020F0502020204030204" pitchFamily="34" charset="0"/>
                          <a:cs typeface="Calibri" panose="020F0502020204030204" pitchFamily="34" charset="0"/>
                        </a:rPr>
                        <a:t> New for reda.001</a:t>
                      </a:r>
                      <a:endParaRPr lang="en-GB" sz="1800" dirty="0" smtClean="0">
                        <a:latin typeface="Calibri" panose="020F0502020204030204" pitchFamily="34" charset="0"/>
                        <a:cs typeface="Calibri" panose="020F0502020204030204" pitchFamily="34" charset="0"/>
                      </a:endParaRPr>
                    </a:p>
                    <a:p>
                      <a:pPr marL="0" marR="0" fontAlgn="t">
                        <a:lnSpc>
                          <a:spcPct val="100000"/>
                        </a:lnSpc>
                        <a:spcBef>
                          <a:spcPts val="0"/>
                        </a:spcBef>
                        <a:spcAft>
                          <a:spcPts val="0"/>
                        </a:spcAft>
                      </a:pPr>
                      <a:endParaRPr lang="en-GB" sz="1800" b="0"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9348">
                <a:tc>
                  <a:txBody>
                    <a:bodyPr/>
                    <a:lstStyle/>
                    <a:p>
                      <a:pPr marL="0" marR="0" fontAlgn="t">
                        <a:lnSpc>
                          <a:spcPct val="100000"/>
                        </a:lnSpc>
                        <a:spcBef>
                          <a:spcPts val="0"/>
                        </a:spcBef>
                        <a:spcAft>
                          <a:spcPts val="0"/>
                        </a:spcAft>
                      </a:pPr>
                      <a:r>
                        <a:rPr lang="en-GB" sz="1800" b="1" dirty="0" err="1" smtClean="0">
                          <a:solidFill>
                            <a:srgbClr val="FF0000"/>
                          </a:solidFill>
                          <a:effectLst/>
                          <a:latin typeface="Calibri" panose="020F0502020204030204" pitchFamily="34" charset="0"/>
                          <a:ea typeface="Calibri"/>
                          <a:cs typeface="Calibri" panose="020F0502020204030204" pitchFamily="34" charset="0"/>
                        </a:rPr>
                        <a:t>PLAC</a:t>
                      </a:r>
                      <a:endParaRPr lang="en-GB" sz="1800" b="1" dirty="0">
                        <a:solidFill>
                          <a:srgbClr val="FF0000"/>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fontAlgn="t">
                        <a:lnSpc>
                          <a:spcPct val="100000"/>
                        </a:lnSpc>
                        <a:spcBef>
                          <a:spcPts val="0"/>
                        </a:spcBef>
                        <a:spcAft>
                          <a:spcPts val="0"/>
                        </a:spcAft>
                      </a:pPr>
                      <a:r>
                        <a:rPr lang="en-GB" sz="1800" b="0" dirty="0" smtClean="0">
                          <a:solidFill>
                            <a:schemeClr val="tx1"/>
                          </a:solidFill>
                          <a:effectLst/>
                          <a:latin typeface="Calibri" panose="020F0502020204030204" pitchFamily="34" charset="0"/>
                          <a:ea typeface="Calibri"/>
                          <a:cs typeface="Calibri" panose="020F0502020204030204" pitchFamily="34" charset="0"/>
                        </a:rPr>
                        <a:t>Placement</a:t>
                      </a:r>
                      <a:endParaRPr lang="en-GB" sz="1800" b="0"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fontAlgn="t">
                        <a:lnSpc>
                          <a:spcPct val="100000"/>
                        </a:lnSpc>
                        <a:spcBef>
                          <a:spcPts val="0"/>
                        </a:spcBef>
                        <a:spcAft>
                          <a:spcPts val="0"/>
                        </a:spcAft>
                      </a:pPr>
                      <a:r>
                        <a:rPr lang="en-US" sz="1800" b="0" dirty="0" smtClean="0">
                          <a:solidFill>
                            <a:schemeClr val="tx1"/>
                          </a:solidFill>
                          <a:effectLst/>
                          <a:latin typeface="Calibri" panose="020F0502020204030204" pitchFamily="34" charset="0"/>
                          <a:ea typeface="Calibri"/>
                          <a:cs typeface="Calibri" panose="020F0502020204030204" pitchFamily="34" charset="0"/>
                        </a:rPr>
                        <a:t>Fee paid by the fund or asset management company for the placement of the fund</a:t>
                      </a:r>
                      <a:r>
                        <a:rPr lang="en-US" sz="1800" b="0" baseline="0" dirty="0" smtClean="0">
                          <a:solidFill>
                            <a:schemeClr val="tx1"/>
                          </a:solidFill>
                          <a:effectLst/>
                          <a:latin typeface="Calibri" panose="020F0502020204030204" pitchFamily="34" charset="0"/>
                          <a:ea typeface="Calibri"/>
                          <a:cs typeface="Calibri" panose="020F0502020204030204" pitchFamily="34" charset="0"/>
                        </a:rPr>
                        <a:t> </a:t>
                      </a:r>
                      <a:r>
                        <a:rPr lang="en-US" sz="1800" b="0" i="1" baseline="0" dirty="0" smtClean="0">
                          <a:solidFill>
                            <a:schemeClr val="tx1"/>
                          </a:solidFill>
                          <a:effectLst/>
                          <a:latin typeface="Calibri" panose="020F0502020204030204" pitchFamily="34" charset="0"/>
                          <a:ea typeface="Calibri"/>
                          <a:cs typeface="Calibri" panose="020F0502020204030204" pitchFamily="34" charset="0"/>
                        </a:rPr>
                        <a:t>(to whom?)</a:t>
                      </a:r>
                      <a:endParaRPr lang="en-GB" sz="1800" b="0" i="1"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fontAlgn="t">
                        <a:lnSpc>
                          <a:spcPct val="100000"/>
                        </a:lnSpc>
                        <a:spcBef>
                          <a:spcPts val="0"/>
                        </a:spcBef>
                        <a:spcAft>
                          <a:spcPts val="0"/>
                        </a:spcAft>
                      </a:pPr>
                      <a:r>
                        <a:rPr lang="en-GB" sz="1800" b="0" dirty="0" smtClean="0">
                          <a:solidFill>
                            <a:schemeClr val="tx1"/>
                          </a:solidFill>
                          <a:effectLst/>
                          <a:latin typeface="Calibri" panose="020F0502020204030204" pitchFamily="34" charset="0"/>
                          <a:ea typeface="Calibri"/>
                          <a:cs typeface="Calibri" panose="020F0502020204030204" pitchFamily="34" charset="0"/>
                        </a:rPr>
                        <a:t>Not in ISO</a:t>
                      </a:r>
                      <a:r>
                        <a:rPr lang="en-GB" sz="1800" b="0" baseline="0" dirty="0" smtClean="0">
                          <a:solidFill>
                            <a:schemeClr val="tx1"/>
                          </a:solidFill>
                          <a:effectLst/>
                          <a:latin typeface="Calibri" panose="020F0502020204030204" pitchFamily="34" charset="0"/>
                          <a:ea typeface="Calibri"/>
                          <a:cs typeface="Calibri" panose="020F0502020204030204" pitchFamily="34" charset="0"/>
                        </a:rPr>
                        <a:t> 20022</a:t>
                      </a:r>
                      <a:endParaRPr lang="en-GB" sz="1800" b="0"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9348">
                <a:tc>
                  <a:txBody>
                    <a:bodyPr/>
                    <a:lstStyle/>
                    <a:p>
                      <a:pPr marL="0" marR="0" fontAlgn="t">
                        <a:lnSpc>
                          <a:spcPct val="100000"/>
                        </a:lnSpc>
                        <a:spcBef>
                          <a:spcPts val="0"/>
                        </a:spcBef>
                        <a:spcAft>
                          <a:spcPts val="0"/>
                        </a:spcAft>
                      </a:pPr>
                      <a:r>
                        <a:rPr lang="en-GB" sz="1800" b="1" dirty="0" smtClean="0">
                          <a:solidFill>
                            <a:srgbClr val="FF0000"/>
                          </a:solidFill>
                          <a:effectLst/>
                          <a:latin typeface="Calibri" panose="020F0502020204030204" pitchFamily="34" charset="0"/>
                          <a:ea typeface="Calibri"/>
                          <a:cs typeface="Calibri" panose="020F0502020204030204" pitchFamily="34" charset="0"/>
                        </a:rPr>
                        <a:t>PERF</a:t>
                      </a:r>
                      <a:endParaRPr lang="en-GB" sz="1800" b="1" dirty="0">
                        <a:solidFill>
                          <a:srgbClr val="FF0000"/>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fontAlgn="t">
                        <a:lnSpc>
                          <a:spcPct val="100000"/>
                        </a:lnSpc>
                        <a:spcBef>
                          <a:spcPts val="0"/>
                        </a:spcBef>
                        <a:spcAft>
                          <a:spcPts val="0"/>
                        </a:spcAft>
                      </a:pPr>
                      <a:r>
                        <a:rPr lang="en-GB" sz="1800" b="0" dirty="0" smtClean="0">
                          <a:solidFill>
                            <a:schemeClr val="tx1"/>
                          </a:solidFill>
                          <a:effectLst/>
                          <a:latin typeface="Calibri" panose="020F0502020204030204" pitchFamily="34" charset="0"/>
                          <a:ea typeface="Calibri"/>
                          <a:cs typeface="Calibri" panose="020F0502020204030204" pitchFamily="34" charset="0"/>
                        </a:rPr>
                        <a:t>Performance</a:t>
                      </a:r>
                      <a:r>
                        <a:rPr lang="en-GB" sz="1800" b="0" baseline="0" dirty="0" smtClean="0">
                          <a:solidFill>
                            <a:schemeClr val="tx1"/>
                          </a:solidFill>
                          <a:effectLst/>
                          <a:latin typeface="Calibri" panose="020F0502020204030204" pitchFamily="34" charset="0"/>
                          <a:ea typeface="Calibri"/>
                          <a:cs typeface="Calibri" panose="020F0502020204030204" pitchFamily="34" charset="0"/>
                        </a:rPr>
                        <a:t> </a:t>
                      </a:r>
                      <a:endParaRPr lang="en-GB" sz="1800" b="0"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b="0" dirty="0" smtClean="0">
                          <a:solidFill>
                            <a:schemeClr val="tx1"/>
                          </a:solidFill>
                          <a:effectLst/>
                          <a:latin typeface="Calibri" panose="020F0502020204030204" pitchFamily="34" charset="0"/>
                          <a:ea typeface="Calibri"/>
                          <a:cs typeface="Calibri" panose="020F0502020204030204" pitchFamily="34" charset="0"/>
                        </a:rPr>
                        <a:t>Remuneration to the </a:t>
                      </a:r>
                      <a:r>
                        <a:rPr lang="en-US" sz="1800" b="0" baseline="0" dirty="0" smtClean="0">
                          <a:solidFill>
                            <a:schemeClr val="tx1"/>
                          </a:solidFill>
                          <a:effectLst/>
                          <a:latin typeface="Calibri" panose="020F0502020204030204" pitchFamily="34" charset="0"/>
                          <a:ea typeface="Calibri"/>
                          <a:cs typeface="Calibri" panose="020F0502020204030204" pitchFamily="34" charset="0"/>
                        </a:rPr>
                        <a:t>a</a:t>
                      </a:r>
                      <a:r>
                        <a:rPr lang="en-US" sz="1800" b="0" dirty="0" smtClean="0">
                          <a:solidFill>
                            <a:schemeClr val="tx1"/>
                          </a:solidFill>
                          <a:effectLst/>
                          <a:latin typeface="Calibri" panose="020F0502020204030204" pitchFamily="34" charset="0"/>
                          <a:ea typeface="Calibri"/>
                          <a:cs typeface="Calibri" panose="020F0502020204030204" pitchFamily="34" charset="0"/>
                        </a:rPr>
                        <a:t>sset management firm </a:t>
                      </a:r>
                      <a:r>
                        <a:rPr lang="en-US" sz="1800" b="0" dirty="0" smtClean="0">
                          <a:solidFill>
                            <a:schemeClr val="tx1"/>
                          </a:solidFill>
                          <a:effectLst/>
                          <a:latin typeface="Calibri" panose="020F0502020204030204" pitchFamily="34" charset="0"/>
                          <a:ea typeface="Calibri"/>
                          <a:cs typeface="Calibri" panose="020F0502020204030204" pitchFamily="34" charset="0"/>
                        </a:rPr>
                        <a:t>for the management of the fund based on over-performance </a:t>
                      </a:r>
                      <a:r>
                        <a:rPr lang="en-US" sz="1800" b="0" i="1" baseline="0" dirty="0" smtClean="0">
                          <a:solidFill>
                            <a:schemeClr val="tx1"/>
                          </a:solidFill>
                          <a:effectLst/>
                          <a:latin typeface="Calibri" panose="020F0502020204030204" pitchFamily="34" charset="0"/>
                          <a:ea typeface="Calibri"/>
                          <a:cs typeface="Calibri" panose="020F0502020204030204" pitchFamily="34" charset="0"/>
                        </a:rPr>
                        <a:t>(from whom?)</a:t>
                      </a:r>
                      <a:endParaRPr lang="en-GB" sz="1800" b="0" i="1" dirty="0" smtClean="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GB" sz="1800" b="0" dirty="0" smtClean="0">
                          <a:solidFill>
                            <a:schemeClr val="tx1"/>
                          </a:solidFill>
                          <a:effectLst/>
                          <a:latin typeface="Calibri" panose="020F0502020204030204" pitchFamily="34" charset="0"/>
                          <a:ea typeface="Calibri"/>
                          <a:cs typeface="Calibri" panose="020F0502020204030204" pitchFamily="34" charset="0"/>
                        </a:rPr>
                        <a:t>Not in ISO</a:t>
                      </a:r>
                      <a:r>
                        <a:rPr lang="en-GB" sz="1800" b="0" baseline="0" dirty="0" smtClean="0">
                          <a:solidFill>
                            <a:schemeClr val="tx1"/>
                          </a:solidFill>
                          <a:effectLst/>
                          <a:latin typeface="Calibri" panose="020F0502020204030204" pitchFamily="34" charset="0"/>
                          <a:ea typeface="Calibri"/>
                          <a:cs typeface="Calibri" panose="020F0502020204030204" pitchFamily="34" charset="0"/>
                        </a:rPr>
                        <a:t> 20022</a:t>
                      </a:r>
                      <a:endParaRPr lang="en-GB" sz="1800" b="0" dirty="0" smtClean="0">
                        <a:solidFill>
                          <a:schemeClr val="tx1"/>
                        </a:solidFill>
                        <a:effectLst/>
                        <a:latin typeface="Calibri" panose="020F0502020204030204" pitchFamily="34" charset="0"/>
                        <a:ea typeface="Calibri"/>
                        <a:cs typeface="Calibri" panose="020F0502020204030204" pitchFamily="34" charset="0"/>
                      </a:endParaRPr>
                    </a:p>
                    <a:p>
                      <a:pPr marL="0" marR="0" fontAlgn="t">
                        <a:lnSpc>
                          <a:spcPct val="100000"/>
                        </a:lnSpc>
                        <a:spcBef>
                          <a:spcPts val="0"/>
                        </a:spcBef>
                        <a:spcAft>
                          <a:spcPts val="0"/>
                        </a:spcAft>
                      </a:pPr>
                      <a:endParaRPr lang="en-GB" sz="1800" b="0"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9348">
                <a:tc>
                  <a:txBody>
                    <a:bodyPr/>
                    <a:lstStyle/>
                    <a:p>
                      <a:pPr marL="0" marR="0" fontAlgn="t">
                        <a:lnSpc>
                          <a:spcPct val="100000"/>
                        </a:lnSpc>
                        <a:spcBef>
                          <a:spcPts val="0"/>
                        </a:spcBef>
                        <a:spcAft>
                          <a:spcPts val="0"/>
                        </a:spcAft>
                      </a:pPr>
                      <a:r>
                        <a:rPr lang="en-GB" sz="1800" b="1" dirty="0" err="1" smtClean="0">
                          <a:solidFill>
                            <a:srgbClr val="FF0000"/>
                          </a:solidFill>
                          <a:effectLst/>
                          <a:latin typeface="Calibri" panose="020F0502020204030204" pitchFamily="34" charset="0"/>
                          <a:ea typeface="Calibri"/>
                          <a:cs typeface="Calibri" panose="020F0502020204030204" pitchFamily="34" charset="0"/>
                        </a:rPr>
                        <a:t>UTRA</a:t>
                      </a:r>
                      <a:endParaRPr lang="en-GB" sz="1800" b="1" dirty="0">
                        <a:solidFill>
                          <a:srgbClr val="FF0000"/>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fontAlgn="t">
                        <a:lnSpc>
                          <a:spcPct val="100000"/>
                        </a:lnSpc>
                        <a:spcBef>
                          <a:spcPts val="0"/>
                        </a:spcBef>
                        <a:spcAft>
                          <a:spcPts val="0"/>
                        </a:spcAft>
                      </a:pPr>
                      <a:r>
                        <a:rPr lang="en-GB" sz="1800" b="0" dirty="0" smtClean="0">
                          <a:solidFill>
                            <a:schemeClr val="tx1"/>
                          </a:solidFill>
                          <a:effectLst/>
                          <a:latin typeface="Calibri" panose="020F0502020204030204" pitchFamily="34" charset="0"/>
                          <a:ea typeface="Calibri"/>
                          <a:cs typeface="Calibri" panose="020F0502020204030204" pitchFamily="34" charset="0"/>
                        </a:rPr>
                        <a:t>Underlying</a:t>
                      </a:r>
                      <a:r>
                        <a:rPr lang="en-GB" sz="1800" b="0" baseline="0" dirty="0" smtClean="0">
                          <a:solidFill>
                            <a:schemeClr val="tx1"/>
                          </a:solidFill>
                          <a:effectLst/>
                          <a:latin typeface="Calibri" panose="020F0502020204030204" pitchFamily="34" charset="0"/>
                          <a:ea typeface="Calibri"/>
                          <a:cs typeface="Calibri" panose="020F0502020204030204" pitchFamily="34" charset="0"/>
                        </a:rPr>
                        <a:t> Transaction </a:t>
                      </a:r>
                      <a:endParaRPr lang="en-GB" sz="1800" b="0"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fontAlgn="t">
                        <a:lnSpc>
                          <a:spcPct val="100000"/>
                        </a:lnSpc>
                        <a:spcBef>
                          <a:spcPts val="0"/>
                        </a:spcBef>
                        <a:spcAft>
                          <a:spcPts val="0"/>
                        </a:spcAft>
                      </a:pPr>
                      <a:r>
                        <a:rPr lang="en-GB" sz="1800" b="0" baseline="0" dirty="0" smtClean="0">
                          <a:solidFill>
                            <a:schemeClr val="tx1"/>
                          </a:solidFill>
                          <a:effectLst/>
                          <a:latin typeface="Calibri" panose="020F0502020204030204" pitchFamily="34" charset="0"/>
                          <a:ea typeface="Calibri"/>
                          <a:cs typeface="Calibri" panose="020F0502020204030204" pitchFamily="34" charset="0"/>
                        </a:rPr>
                        <a:t>Fee attributed to the cost of the trading of the underlying assets of the fund.</a:t>
                      </a:r>
                      <a:endParaRPr lang="en-GB" sz="1800" b="0"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GB" sz="1800" b="0" dirty="0" smtClean="0">
                          <a:solidFill>
                            <a:schemeClr val="tx1"/>
                          </a:solidFill>
                          <a:effectLst/>
                          <a:latin typeface="Calibri" panose="020F0502020204030204" pitchFamily="34" charset="0"/>
                          <a:ea typeface="Calibri"/>
                          <a:cs typeface="Calibri" panose="020F0502020204030204" pitchFamily="34" charset="0"/>
                        </a:rPr>
                        <a:t>Not in ISO</a:t>
                      </a:r>
                      <a:r>
                        <a:rPr lang="en-GB" sz="1800" b="0" baseline="0" dirty="0" smtClean="0">
                          <a:solidFill>
                            <a:schemeClr val="tx1"/>
                          </a:solidFill>
                          <a:effectLst/>
                          <a:latin typeface="Calibri" panose="020F0502020204030204" pitchFamily="34" charset="0"/>
                          <a:ea typeface="Calibri"/>
                          <a:cs typeface="Calibri" panose="020F0502020204030204" pitchFamily="34" charset="0"/>
                        </a:rPr>
                        <a:t> 20022</a:t>
                      </a:r>
                      <a:endParaRPr lang="en-GB" sz="1800" b="0" dirty="0" smtClean="0">
                        <a:solidFill>
                          <a:schemeClr val="tx1"/>
                        </a:solidFill>
                        <a:effectLst/>
                        <a:latin typeface="Calibri" panose="020F0502020204030204" pitchFamily="34" charset="0"/>
                        <a:ea typeface="Calibri"/>
                        <a:cs typeface="Calibri" panose="020F0502020204030204" pitchFamily="34" charset="0"/>
                      </a:endParaRPr>
                    </a:p>
                    <a:p>
                      <a:pPr marL="0" marR="0" fontAlgn="t">
                        <a:lnSpc>
                          <a:spcPct val="100000"/>
                        </a:lnSpc>
                        <a:spcBef>
                          <a:spcPts val="0"/>
                        </a:spcBef>
                        <a:spcAft>
                          <a:spcPts val="0"/>
                        </a:spcAft>
                      </a:pPr>
                      <a:endParaRPr lang="en-GB" sz="1800" b="0" dirty="0">
                        <a:solidFill>
                          <a:schemeClr val="tx1"/>
                        </a:solidFill>
                        <a:effectLst/>
                        <a:latin typeface="Calibri" panose="020F0502020204030204" pitchFamily="34" charset="0"/>
                        <a:ea typeface="Calibri"/>
                        <a:cs typeface="Calibri" panose="020F0502020204030204" pitchFamily="34" charset="0"/>
                      </a:endParaRPr>
                    </a:p>
                  </a:txBody>
                  <a:tcPr marL="40437" marR="40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Rectangle 5"/>
          <p:cNvSpPr/>
          <p:nvPr/>
        </p:nvSpPr>
        <p:spPr bwMode="auto">
          <a:xfrm>
            <a:off x="6788988" y="5287995"/>
            <a:ext cx="2278509" cy="230136"/>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5" name="TextBox 4"/>
          <p:cNvSpPr txBox="1"/>
          <p:nvPr/>
        </p:nvSpPr>
        <p:spPr>
          <a:xfrm>
            <a:off x="6788988" y="5262110"/>
            <a:ext cx="2278509" cy="307777"/>
          </a:xfrm>
          <a:prstGeom prst="rect">
            <a:avLst/>
          </a:prstGeom>
          <a:noFill/>
        </p:spPr>
        <p:txBody>
          <a:bodyPr wrap="none" rtlCol="0">
            <a:spAutoFit/>
          </a:bodyPr>
          <a:lstStyle/>
          <a:p>
            <a:r>
              <a:rPr lang="en-GB" sz="1400" b="1" dirty="0" smtClean="0">
                <a:solidFill>
                  <a:srgbClr val="FF0000"/>
                </a:solidFill>
                <a:latin typeface="Calibri" panose="020F0502020204030204" pitchFamily="34" charset="0"/>
                <a:cs typeface="Calibri" panose="020F0502020204030204" pitchFamily="34" charset="0"/>
              </a:rPr>
              <a:t>Could this be ‘research fee’?</a:t>
            </a:r>
            <a:endParaRPr lang="en-GB" sz="14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65402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3"/>
</p:tagLst>
</file>

<file path=ppt/theme/theme1.xml><?xml version="1.0" encoding="utf-8"?>
<a:theme xmlns:a="http://schemas.openxmlformats.org/drawingml/2006/main" name="SWIFT_PPT_Template_20080902">
  <a:themeElements>
    <a:clrScheme name="SWIFT PPT Template 20080902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fontScheme name="SWIFT PPT Template 20080902">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SWIFT PPT Template 20080902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fontScheme name="Default Design">
      <a:majorFont>
        <a:latin typeface="Time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SWSDocument" ma:contentTypeID="0x0101004C9DECB2D12E4C3EA904DFA9AD5B1250009395842A517EB14E872042F91B6A71C6" ma:contentTypeVersion="0" ma:contentTypeDescription="PlanetSwift Workspace Document" ma:contentTypeScope="" ma:versionID="50d042700c57195db9e3c2f5a775a1bf">
  <xsd:schema xmlns:xsd="http://www.w3.org/2001/XMLSchema" xmlns:p="http://schemas.microsoft.com/office/2006/metadata/properties" xmlns:ns1="http://schemas.microsoft.com/sharepoint/v3" targetNamespace="http://schemas.microsoft.com/office/2006/metadata/properties" ma:root="true" ma:fieldsID="9e3ec1e9706b857721ce1476aeedeaed" ns1:_="">
    <xsd:import namespace="http://schemas.microsoft.com/sharepoint/v3"/>
    <xsd:element name="properties">
      <xsd:complexType>
        <xsd:sequence>
          <xsd:element name="documentManagement">
            <xsd:complexType>
              <xsd:all>
                <xsd:element ref="ns1:Discuss"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Discuss" ma:index="8" nillable="true" ma:displayName="Discuss" ma:internalName="Discus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8B9BD45-22BB-430C-96C8-43C140912A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D22F363C-343B-4272-824A-0D98A15189A2}">
  <ds:schemaRefs>
    <ds:schemaRef ds:uri="http://purl.org/dc/terms/"/>
    <ds:schemaRef ds:uri="http://purl.org/dc/dcmitype/"/>
    <ds:schemaRef ds:uri="http://purl.org/dc/elements/1.1/"/>
    <ds:schemaRef ds:uri="http://schemas.microsoft.com/office/2006/documentManagement/types"/>
    <ds:schemaRef ds:uri="http://www.w3.org/XML/1998/namespace"/>
    <ds:schemaRef ds:uri="http://schemas.openxmlformats.org/package/2006/metadata/core-properties"/>
    <ds:schemaRef ds:uri="http://schemas.microsoft.com/sharepoint/v3"/>
    <ds:schemaRef ds:uri="http://schemas.microsoft.com/office/2006/metadata/properties"/>
  </ds:schemaRefs>
</ds:datastoreItem>
</file>

<file path=customXml/itemProps3.xml><?xml version="1.0" encoding="utf-8"?>
<ds:datastoreItem xmlns:ds="http://schemas.openxmlformats.org/officeDocument/2006/customXml" ds:itemID="{7541C741-81D2-44D9-90C2-5B463663DC7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SWIFT_PPT_Template_20080902</Template>
  <TotalTime>51318</TotalTime>
  <Words>1298</Words>
  <Application>Microsoft Office PowerPoint</Application>
  <PresentationFormat>On-screen Show (4:3)</PresentationFormat>
  <Paragraphs>245</Paragraphs>
  <Slides>15</Slides>
  <Notes>0</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SWIFT_PPT_Template_20080902</vt:lpstr>
      <vt:lpstr>Default Design</vt:lpstr>
      <vt:lpstr>Inclusion of “Research Fee” and other related MiFID items</vt:lpstr>
      <vt:lpstr>ORDER CONFIRMATION</vt:lpstr>
      <vt:lpstr>Research Fee</vt:lpstr>
      <vt:lpstr>Price Report - Structure </vt:lpstr>
      <vt:lpstr>Price Report - Structure  </vt:lpstr>
      <vt:lpstr>Price Report  </vt:lpstr>
      <vt:lpstr>Price Report  </vt:lpstr>
      <vt:lpstr>Price Report  </vt:lpstr>
      <vt:lpstr>Price Report  </vt:lpstr>
      <vt:lpstr>Price Report Maintenance</vt:lpstr>
      <vt:lpstr>Statement of Holdings</vt:lpstr>
      <vt:lpstr>Other MiFID related Data (1 of 4)</vt:lpstr>
      <vt:lpstr>Other MiFID related Data (2 of 4)</vt:lpstr>
      <vt:lpstr>Other MiFID related Data (3 of 4)</vt:lpstr>
      <vt:lpstr>Other MiFID related Data (4 of 4)</vt:lpstr>
    </vt:vector>
  </TitlesOfParts>
  <Company>SWIFT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MyStandards and The SMPG</dc:title>
  <dc:creator>smuys</dc:creator>
  <dc:description>©2011</dc:description>
  <cp:lastModifiedBy>CHAPMAN Janice</cp:lastModifiedBy>
  <cp:revision>1183</cp:revision>
  <cp:lastPrinted>2017-02-23T15:14:30Z</cp:lastPrinted>
  <dcterms:created xsi:type="dcterms:W3CDTF">2010-08-25T06:24:33Z</dcterms:created>
  <dcterms:modified xsi:type="dcterms:W3CDTF">2017-04-21T14:24:36Z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0x0101004C9DECB2D12E4C3EA904DFA9AD5B1250009395842A517EB14E872042F91B6A71C6</vt:lpwstr>
  </property>
</Properties>
</file>