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50" r:id="rId5"/>
  </p:sldMasterIdLst>
  <p:notesMasterIdLst>
    <p:notesMasterId r:id="rId82"/>
  </p:notesMasterIdLst>
  <p:handoutMasterIdLst>
    <p:handoutMasterId r:id="rId83"/>
  </p:handoutMasterIdLst>
  <p:sldIdLst>
    <p:sldId id="426" r:id="rId6"/>
    <p:sldId id="548" r:id="rId7"/>
    <p:sldId id="597" r:id="rId8"/>
    <p:sldId id="549" r:id="rId9"/>
    <p:sldId id="521" r:id="rId10"/>
    <p:sldId id="522" r:id="rId11"/>
    <p:sldId id="523" r:id="rId12"/>
    <p:sldId id="524" r:id="rId13"/>
    <p:sldId id="526" r:id="rId14"/>
    <p:sldId id="525" r:id="rId15"/>
    <p:sldId id="528" r:id="rId16"/>
    <p:sldId id="536" r:id="rId17"/>
    <p:sldId id="532" r:id="rId18"/>
    <p:sldId id="615" r:id="rId19"/>
    <p:sldId id="603" r:id="rId20"/>
    <p:sldId id="527" r:id="rId21"/>
    <p:sldId id="531" r:id="rId22"/>
    <p:sldId id="533" r:id="rId23"/>
    <p:sldId id="598" r:id="rId24"/>
    <p:sldId id="599" r:id="rId25"/>
    <p:sldId id="577" r:id="rId26"/>
    <p:sldId id="551" r:id="rId27"/>
    <p:sldId id="537" r:id="rId28"/>
    <p:sldId id="538" r:id="rId29"/>
    <p:sldId id="539" r:id="rId30"/>
    <p:sldId id="614" r:id="rId31"/>
    <p:sldId id="519" r:id="rId32"/>
    <p:sldId id="542" r:id="rId33"/>
    <p:sldId id="543" r:id="rId34"/>
    <p:sldId id="544" r:id="rId35"/>
    <p:sldId id="600" r:id="rId36"/>
    <p:sldId id="601" r:id="rId37"/>
    <p:sldId id="579" r:id="rId38"/>
    <p:sldId id="604" r:id="rId39"/>
    <p:sldId id="552" r:id="rId40"/>
    <p:sldId id="553" r:id="rId41"/>
    <p:sldId id="554" r:id="rId42"/>
    <p:sldId id="608" r:id="rId43"/>
    <p:sldId id="605" r:id="rId44"/>
    <p:sldId id="594" r:id="rId45"/>
    <p:sldId id="557" r:id="rId46"/>
    <p:sldId id="596" r:id="rId47"/>
    <p:sldId id="545" r:id="rId48"/>
    <p:sldId id="546" r:id="rId49"/>
    <p:sldId id="593" r:id="rId50"/>
    <p:sldId id="558" r:id="rId51"/>
    <p:sldId id="559" r:id="rId52"/>
    <p:sldId id="590" r:id="rId53"/>
    <p:sldId id="591" r:id="rId54"/>
    <p:sldId id="609" r:id="rId55"/>
    <p:sldId id="611" r:id="rId56"/>
    <p:sldId id="547" r:id="rId57"/>
    <p:sldId id="562" r:id="rId58"/>
    <p:sldId id="563" r:id="rId59"/>
    <p:sldId id="564" r:id="rId60"/>
    <p:sldId id="561" r:id="rId61"/>
    <p:sldId id="567" r:id="rId62"/>
    <p:sldId id="568" r:id="rId63"/>
    <p:sldId id="570" r:id="rId64"/>
    <p:sldId id="573" r:id="rId65"/>
    <p:sldId id="574" r:id="rId66"/>
    <p:sldId id="571" r:id="rId67"/>
    <p:sldId id="572" r:id="rId68"/>
    <p:sldId id="575" r:id="rId69"/>
    <p:sldId id="578" r:id="rId70"/>
    <p:sldId id="586" r:id="rId71"/>
    <p:sldId id="587" r:id="rId72"/>
    <p:sldId id="581" r:id="rId73"/>
    <p:sldId id="582" r:id="rId74"/>
    <p:sldId id="584" r:id="rId75"/>
    <p:sldId id="585" r:id="rId76"/>
    <p:sldId id="588" r:id="rId77"/>
    <p:sldId id="613" r:id="rId78"/>
    <p:sldId id="589" r:id="rId79"/>
    <p:sldId id="612" r:id="rId80"/>
    <p:sldId id="602" r:id="rId81"/>
  </p:sldIdLst>
  <p:sldSz cx="9144000" cy="6858000" type="screen4x3"/>
  <p:notesSz cx="6797675" cy="9926638"/>
  <p:custDataLst>
    <p:tags r:id="rId84"/>
  </p:custDataLst>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FF6600"/>
    <a:srgbClr val="FF5050"/>
    <a:srgbClr val="FF66CC"/>
    <a:srgbClr val="FF7C80"/>
    <a:srgbClr val="FFFF99"/>
    <a:srgbClr val="FFFFCC"/>
    <a:srgbClr val="0066FF"/>
    <a:srgbClr val="6600CC"/>
    <a:srgbClr val="97F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748" autoAdjust="0"/>
    <p:restoredTop sz="98514" autoAdjust="0"/>
  </p:normalViewPr>
  <p:slideViewPr>
    <p:cSldViewPr snapToGrid="0">
      <p:cViewPr>
        <p:scale>
          <a:sx n="100" d="100"/>
          <a:sy n="100" d="100"/>
        </p:scale>
        <p:origin x="-510"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2424"/>
    </p:cViewPr>
  </p:sorterViewPr>
  <p:notesViewPr>
    <p:cSldViewPr snapToGrid="0">
      <p:cViewPr varScale="1">
        <p:scale>
          <a:sx n="66" d="100"/>
          <a:sy n="66" d="100"/>
        </p:scale>
        <p:origin x="0" y="0"/>
      </p:cViewPr>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tags" Target="tags/tag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notesMaster" Target="notesMasters/notesMaster1.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2945764"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851915" y="1"/>
            <a:ext cx="2945763"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9430308"/>
            <a:ext cx="2945764"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pic>
        <p:nvPicPr>
          <p:cNvPr id="27654" name="Picture 6"/>
          <p:cNvPicPr>
            <a:picLocks noChangeAspect="1" noChangeArrowheads="1"/>
          </p:cNvPicPr>
          <p:nvPr/>
        </p:nvPicPr>
        <p:blipFill>
          <a:blip r:embed="rId2" cstate="print"/>
          <a:srcRect/>
          <a:stretch>
            <a:fillRect/>
          </a:stretch>
        </p:blipFill>
        <p:spPr bwMode="auto">
          <a:xfrm>
            <a:off x="5897799" y="8989655"/>
            <a:ext cx="855980" cy="936985"/>
          </a:xfrm>
          <a:prstGeom prst="rect">
            <a:avLst/>
          </a:prstGeom>
          <a:noFill/>
        </p:spPr>
      </p:pic>
    </p:spTree>
    <p:extLst>
      <p:ext uri="{BB962C8B-B14F-4D97-AF65-F5344CB8AC3E}">
        <p14:creationId xmlns:p14="http://schemas.microsoft.com/office/powerpoint/2010/main" val="794451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764"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851915" y="1"/>
            <a:ext cx="2945763"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9" y="4715156"/>
            <a:ext cx="4985380" cy="4466987"/>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1" y="9430308"/>
            <a:ext cx="2945764"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851915" y="9430308"/>
            <a:ext cx="2945763"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algn="r" defTabSz="960288">
              <a:defRPr sz="1300">
                <a:latin typeface="Times New Roman" pitchFamily="18" charset="0"/>
              </a:defRPr>
            </a:lvl1pPr>
          </a:lstStyle>
          <a:p>
            <a:fld id="{89CC0516-41AD-4022-A625-75D12DFB297F}" type="slidenum">
              <a:rPr lang="en-GB"/>
              <a:pPr/>
              <a:t>‹#›</a:t>
            </a:fld>
            <a:endParaRPr lang="en-GB" dirty="0"/>
          </a:p>
        </p:txBody>
      </p:sp>
    </p:spTree>
    <p:extLst>
      <p:ext uri="{BB962C8B-B14F-4D97-AF65-F5344CB8AC3E}">
        <p14:creationId xmlns:p14="http://schemas.microsoft.com/office/powerpoint/2010/main" val="61263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Rectangle 3"/>
          <p:cNvSpPr>
            <a:spLocks noGrp="1" noChangeArrowheads="1"/>
          </p:cNvSpPr>
          <p:nvPr>
            <p:ph type="subTitle" sz="quarter" idx="1"/>
          </p:nvPr>
        </p:nvSpPr>
        <p:spPr>
          <a:xfrm>
            <a:off x="1828800" y="3449638"/>
            <a:ext cx="6400800" cy="1046162"/>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Rectangle 2"/>
          <p:cNvSpPr>
            <a:spLocks noGrp="1" noChangeArrowheads="1"/>
          </p:cNvSpPr>
          <p:nvPr>
            <p:ph type="ctrTitle"/>
          </p:nvPr>
        </p:nvSpPr>
        <p:spPr>
          <a:xfrm>
            <a:off x="1828800" y="2617788"/>
            <a:ext cx="6402388" cy="811212"/>
          </a:xfrm>
        </p:spPr>
        <p:txBody>
          <a:bodyPr/>
          <a:lstStyle>
            <a:lvl1pPr>
              <a:defRPr sz="4400"/>
            </a:lvl1pPr>
          </a:lstStyle>
          <a:p>
            <a:r>
              <a:rPr lang="en-US" smtClean="0"/>
              <a:t>Click to edit Master title style</a:t>
            </a:r>
            <a:endParaRPr lang="en-GB"/>
          </a:p>
        </p:txBody>
      </p:sp>
      <p:sp>
        <p:nvSpPr>
          <p:cNvPr id="73734" name="Rectangle 6"/>
          <p:cNvSpPr>
            <a:spLocks noGrp="1" noChangeArrowheads="1"/>
          </p:cNvSpPr>
          <p:nvPr>
            <p:ph type="dt" sz="quarter" idx="2"/>
          </p:nvPr>
        </p:nvSpPr>
        <p:spPr bwMode="auto">
          <a:xfrm>
            <a:off x="1828800" y="4506913"/>
            <a:ext cx="4176713" cy="36036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p>
        </p:txBody>
      </p:sp>
      <p:pic>
        <p:nvPicPr>
          <p:cNvPr id="73737" name="Picture 9"/>
          <p:cNvPicPr>
            <a:picLocks noChangeAspect="1" noChangeArrowheads="1"/>
          </p:cNvPicPr>
          <p:nvPr/>
        </p:nvPicPr>
        <p:blipFill>
          <a:blip r:embed="rId2" cstate="print"/>
          <a:srcRect/>
          <a:stretch>
            <a:fillRect/>
          </a:stretch>
        </p:blipFill>
        <p:spPr bwMode="auto">
          <a:xfrm>
            <a:off x="0" y="0"/>
            <a:ext cx="9145588" cy="1828800"/>
          </a:xfrm>
          <a:prstGeom prst="rect">
            <a:avLst/>
          </a:prstGeom>
          <a:noFill/>
        </p:spPr>
      </p:pic>
      <p:pic>
        <p:nvPicPr>
          <p:cNvPr id="73739" name="Picture 11"/>
          <p:cNvPicPr>
            <a:picLocks noChangeAspect="1" noChangeArrowheads="1"/>
          </p:cNvPicPr>
          <p:nvPr/>
        </p:nvPicPr>
        <p:blipFill>
          <a:blip r:embed="rId3" cstate="print"/>
          <a:srcRect/>
          <a:stretch>
            <a:fillRect/>
          </a:stretch>
        </p:blipFill>
        <p:spPr bwMode="auto">
          <a:xfrm>
            <a:off x="914400" y="2628900"/>
            <a:ext cx="758825" cy="7588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5" name="Slide Number Placeholder 4"/>
          <p:cNvSpPr>
            <a:spLocks noGrp="1"/>
          </p:cNvSpPr>
          <p:nvPr>
            <p:ph type="sldNum" sz="quarter" idx="11"/>
          </p:nvPr>
        </p:nvSpPr>
        <p:spPr/>
        <p:txBody>
          <a:bodyPr/>
          <a:lstStyle>
            <a:lvl1pPr>
              <a:defRPr/>
            </a:lvl1pPr>
          </a:lstStyle>
          <a:p>
            <a:fld id="{24E79C9C-8438-46B6-9693-B1B0A60DF526}"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905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533400"/>
            <a:ext cx="5562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5" name="Slide Number Placeholder 4"/>
          <p:cNvSpPr>
            <a:spLocks noGrp="1"/>
          </p:cNvSpPr>
          <p:nvPr>
            <p:ph type="sldNum" sz="quarter" idx="11"/>
          </p:nvPr>
        </p:nvSpPr>
        <p:spPr/>
        <p:txBody>
          <a:bodyPr/>
          <a:lstStyle>
            <a:lvl1pPr>
              <a:defRPr/>
            </a:lvl1pPr>
          </a:lstStyle>
          <a:p>
            <a:fld id="{392D3877-E549-4366-A6C2-F80CD5FFE74D}"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831975"/>
            <a:ext cx="3733800" cy="434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24400" y="1831975"/>
            <a:ext cx="3733800" cy="4340225"/>
          </a:xfrm>
        </p:spPr>
        <p:txBody>
          <a:bodyPr/>
          <a:lstStyle/>
          <a:p>
            <a:r>
              <a:rPr lang="en-US" dirty="0" smtClean="0"/>
              <a:t>Click icon to add chart</a:t>
            </a:r>
            <a:endParaRPr lang="en-GB" dirty="0"/>
          </a:p>
        </p:txBody>
      </p:sp>
      <p:sp>
        <p:nvSpPr>
          <p:cNvPr id="5" name="Footer Placeholder 4"/>
          <p:cNvSpPr>
            <a:spLocks noGrp="1"/>
          </p:cNvSpPr>
          <p:nvPr>
            <p:ph type="ftr" sz="quarter" idx="10"/>
          </p:nvPr>
        </p:nvSpPr>
        <p:spPr>
          <a:xfrm>
            <a:off x="838200" y="6403975"/>
            <a:ext cx="5678488" cy="228600"/>
          </a:xfrm>
        </p:spPr>
        <p:txBody>
          <a:bodyPr/>
          <a:lstStyle>
            <a:lvl1pPr>
              <a:defRPr/>
            </a:lvl1pPr>
          </a:lstStyle>
          <a:p>
            <a:r>
              <a:rPr lang="en-US" dirty="0" smtClean="0"/>
              <a:t>SMPG IF Order Market Practice Meeting</a:t>
            </a:r>
            <a:endParaRPr lang="en-GB" dirty="0"/>
          </a:p>
        </p:txBody>
      </p:sp>
      <p:sp>
        <p:nvSpPr>
          <p:cNvPr id="6" name="Slide Number Placeholder 5"/>
          <p:cNvSpPr>
            <a:spLocks noGrp="1"/>
          </p:cNvSpPr>
          <p:nvPr>
            <p:ph type="sldNum" sz="quarter" idx="11"/>
          </p:nvPr>
        </p:nvSpPr>
        <p:spPr>
          <a:xfrm>
            <a:off x="8153400" y="6403975"/>
            <a:ext cx="762000" cy="228600"/>
          </a:xfrm>
        </p:spPr>
        <p:txBody>
          <a:bodyPr/>
          <a:lstStyle>
            <a:lvl1pPr>
              <a:defRPr/>
            </a:lvl1pPr>
          </a:lstStyle>
          <a:p>
            <a:fld id="{A9FE6CBD-8800-4F7B-B2D1-7786F787820D}" type="slidenum">
              <a:rPr lang="en-GB"/>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712" y="0"/>
            <a:ext cx="8901023" cy="508958"/>
          </a:xfrm>
        </p:spPr>
        <p:txBody>
          <a:bodyPr/>
          <a:lstStyle>
            <a:lvl1pPr>
              <a:defRPr sz="2400">
                <a:latin typeface="Calibri" panose="020F0502020204030204" pitchFamily="34" charset="0"/>
                <a:cs typeface="Calibri" panose="020F0502020204030204" pitchFamily="34" charset="0"/>
              </a:defRPr>
            </a:lvl1pPr>
          </a:lstStyle>
          <a:p>
            <a:r>
              <a:rPr lang="en-US" smtClean="0"/>
              <a:t>Click to edit Master title style</a:t>
            </a:r>
            <a:endParaRPr lang="en-GB"/>
          </a:p>
        </p:txBody>
      </p:sp>
      <p:sp>
        <p:nvSpPr>
          <p:cNvPr id="4" name="Footer Placeholder 3"/>
          <p:cNvSpPr>
            <a:spLocks noGrp="1"/>
          </p:cNvSpPr>
          <p:nvPr>
            <p:ph type="ftr" sz="quarter" idx="10"/>
          </p:nvPr>
        </p:nvSpPr>
        <p:spPr>
          <a:xfrm>
            <a:off x="795070" y="6464357"/>
            <a:ext cx="5678488" cy="228600"/>
          </a:xfrm>
        </p:spPr>
        <p:txBody>
          <a:bodyPr/>
          <a:lstStyle>
            <a:lvl1pPr>
              <a:defRPr sz="900"/>
            </a:lvl1pPr>
          </a:lstStyle>
          <a:p>
            <a:r>
              <a:rPr lang="en-US" dirty="0" smtClean="0"/>
              <a:t>SMPG IF Order Market Practice Meeting</a:t>
            </a:r>
            <a:endParaRPr lang="en-GB" dirty="0"/>
          </a:p>
        </p:txBody>
      </p:sp>
      <p:sp>
        <p:nvSpPr>
          <p:cNvPr id="5" name="Slide Number Placeholder 4"/>
          <p:cNvSpPr>
            <a:spLocks noGrp="1"/>
          </p:cNvSpPr>
          <p:nvPr>
            <p:ph type="sldNum" sz="quarter" idx="11"/>
          </p:nvPr>
        </p:nvSpPr>
        <p:spPr>
          <a:xfrm>
            <a:off x="8325920" y="6619625"/>
            <a:ext cx="762000" cy="228600"/>
          </a:xfrm>
        </p:spPr>
        <p:txBody>
          <a:bodyPr/>
          <a:lstStyle>
            <a:lvl1pPr>
              <a:defRPr sz="1400" b="1">
                <a:latin typeface="Verdana" panose="020B0604030504040204" pitchFamily="34" charset="0"/>
                <a:ea typeface="Verdana" panose="020B0604030504040204" pitchFamily="34" charset="0"/>
                <a:cs typeface="Verdana" panose="020B0604030504040204" pitchFamily="34" charset="0"/>
              </a:defRPr>
            </a:lvl1pPr>
          </a:lstStyle>
          <a:p>
            <a:fld id="{EA52E39D-21CE-4915-B848-429A65988FB2}"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5" name="Slide Number Placeholder 4"/>
          <p:cNvSpPr>
            <a:spLocks noGrp="1"/>
          </p:cNvSpPr>
          <p:nvPr>
            <p:ph type="sldNum" sz="quarter" idx="11"/>
          </p:nvPr>
        </p:nvSpPr>
        <p:spPr/>
        <p:txBody>
          <a:bodyPr/>
          <a:lstStyle>
            <a:lvl1pPr>
              <a:defRPr/>
            </a:lvl1pPr>
          </a:lstStyle>
          <a:p>
            <a:fld id="{64208FB2-A779-48CD-B4B9-5BF42C02B97E}"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6" name="Slide Number Placeholder 5"/>
          <p:cNvSpPr>
            <a:spLocks noGrp="1"/>
          </p:cNvSpPr>
          <p:nvPr>
            <p:ph type="sldNum" sz="quarter" idx="11"/>
          </p:nvPr>
        </p:nvSpPr>
        <p:spPr/>
        <p:txBody>
          <a:bodyPr/>
          <a:lstStyle>
            <a:lvl1pPr>
              <a:defRPr/>
            </a:lvl1pPr>
          </a:lstStyle>
          <a:p>
            <a:fld id="{6AC03281-7299-4CB3-B1D8-D163F663D725}"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8" name="Slide Number Placeholder 7"/>
          <p:cNvSpPr>
            <a:spLocks noGrp="1"/>
          </p:cNvSpPr>
          <p:nvPr>
            <p:ph type="sldNum" sz="quarter" idx="11"/>
          </p:nvPr>
        </p:nvSpPr>
        <p:spPr/>
        <p:txBody>
          <a:bodyPr/>
          <a:lstStyle>
            <a:lvl1pPr>
              <a:defRPr/>
            </a:lvl1pPr>
          </a:lstStyle>
          <a:p>
            <a:fld id="{F0CAF18F-23BB-4B77-B9A4-BDD0BE736017}"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wrap="none" bIns="0"/>
          <a:lstStyle>
            <a:lvl1pPr>
              <a:defRPr sz="2800"/>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4" name="Slide Number Placeholder 3"/>
          <p:cNvSpPr>
            <a:spLocks noGrp="1"/>
          </p:cNvSpPr>
          <p:nvPr>
            <p:ph type="sldNum" sz="quarter" idx="11"/>
          </p:nvPr>
        </p:nvSpPr>
        <p:spPr/>
        <p:txBody>
          <a:bodyPr/>
          <a:lstStyle>
            <a:lvl1pPr>
              <a:defRPr/>
            </a:lvl1pPr>
          </a:lstStyle>
          <a:p>
            <a:fld id="{4E410E8B-93B4-41AD-A625-EB8DE5EC5EDC}"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3" name="Slide Number Placeholder 2"/>
          <p:cNvSpPr>
            <a:spLocks noGrp="1"/>
          </p:cNvSpPr>
          <p:nvPr>
            <p:ph type="sldNum" sz="quarter" idx="11"/>
          </p:nvPr>
        </p:nvSpPr>
        <p:spPr/>
        <p:txBody>
          <a:bodyPr/>
          <a:lstStyle>
            <a:lvl1pPr>
              <a:defRPr/>
            </a:lvl1pPr>
          </a:lstStyle>
          <a:p>
            <a:fld id="{29CDFB67-BE1C-4FE1-8BB4-182F8F6CE5C0}"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6" name="Slide Number Placeholder 5"/>
          <p:cNvSpPr>
            <a:spLocks noGrp="1"/>
          </p:cNvSpPr>
          <p:nvPr>
            <p:ph type="sldNum" sz="quarter" idx="11"/>
          </p:nvPr>
        </p:nvSpPr>
        <p:spPr/>
        <p:txBody>
          <a:bodyPr/>
          <a:lstStyle>
            <a:lvl1pPr>
              <a:defRPr/>
            </a:lvl1pPr>
          </a:lstStyle>
          <a:p>
            <a:fld id="{5763E5A6-87FB-4C9C-ACA7-5EEEB2FF1646}"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SMPG IF Order Market Practice Meeting</a:t>
            </a:r>
            <a:endParaRPr lang="en-GB" dirty="0"/>
          </a:p>
        </p:txBody>
      </p:sp>
      <p:sp>
        <p:nvSpPr>
          <p:cNvPr id="6" name="Slide Number Placeholder 5"/>
          <p:cNvSpPr>
            <a:spLocks noGrp="1"/>
          </p:cNvSpPr>
          <p:nvPr>
            <p:ph type="sldNum" sz="quarter" idx="11"/>
          </p:nvPr>
        </p:nvSpPr>
        <p:spPr/>
        <p:txBody>
          <a:bodyPr/>
          <a:lstStyle>
            <a:lvl1pPr>
              <a:defRPr/>
            </a:lvl1pPr>
          </a:lstStyle>
          <a:p>
            <a:fld id="{A77079D5-EE61-420A-B889-2473FF0002E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838200" y="1831975"/>
            <a:ext cx="7620000" cy="4340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838200" y="533400"/>
            <a:ext cx="7620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pic>
        <p:nvPicPr>
          <p:cNvPr id="1059" name="Picture 35"/>
          <p:cNvPicPr>
            <a:picLocks noChangeAspect="1" noChangeArrowheads="1"/>
          </p:cNvPicPr>
          <p:nvPr/>
        </p:nvPicPr>
        <p:blipFill>
          <a:blip r:embed="rId14" cstate="print"/>
          <a:srcRect/>
          <a:stretch>
            <a:fillRect/>
          </a:stretch>
        </p:blipFill>
        <p:spPr bwMode="auto">
          <a:xfrm>
            <a:off x="0" y="0"/>
            <a:ext cx="139700" cy="1828800"/>
          </a:xfrm>
          <a:prstGeom prst="rect">
            <a:avLst/>
          </a:prstGeom>
          <a:noFill/>
        </p:spPr>
      </p:pic>
      <p:sp>
        <p:nvSpPr>
          <p:cNvPr id="1060" name="Rectangle 36"/>
          <p:cNvSpPr>
            <a:spLocks noGrp="1" noChangeArrowheads="1"/>
          </p:cNvSpPr>
          <p:nvPr>
            <p:ph type="ftr" sz="quarter" idx="3"/>
          </p:nvPr>
        </p:nvSpPr>
        <p:spPr bwMode="auto">
          <a:xfrm>
            <a:off x="838200" y="6403975"/>
            <a:ext cx="5678488"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dirty="0" smtClean="0"/>
              <a:t>SMPG IF Order Market Practice Meeting</a:t>
            </a:r>
            <a:endParaRPr lang="en-GB" dirty="0"/>
          </a:p>
        </p:txBody>
      </p:sp>
      <p:sp>
        <p:nvSpPr>
          <p:cNvPr id="1061" name="Rectangle 37"/>
          <p:cNvSpPr>
            <a:spLocks noGrp="1" noChangeArrowheads="1"/>
          </p:cNvSpPr>
          <p:nvPr>
            <p:ph type="sldNum" sz="quarter" idx="4"/>
          </p:nvPr>
        </p:nvSpPr>
        <p:spPr bwMode="auto">
          <a:xfrm>
            <a:off x="8153400" y="6403975"/>
            <a:ext cx="7620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C6655C5B-E70B-4C3B-B436-6685A8811E90}" type="slidenum">
              <a:rPr lang="en-GB"/>
              <a:pPr/>
              <a:t>‹#›</a:t>
            </a:fld>
            <a:endParaRPr lang="en-GB" dirty="0"/>
          </a:p>
        </p:txBody>
      </p:sp>
      <p:pic>
        <p:nvPicPr>
          <p:cNvPr id="1066" name="Picture 42"/>
          <p:cNvPicPr>
            <a:picLocks noChangeAspect="1" noChangeArrowheads="1"/>
          </p:cNvPicPr>
          <p:nvPr/>
        </p:nvPicPr>
        <p:blipFill>
          <a:blip r:embed="rId15" cstate="print"/>
          <a:srcRect/>
          <a:stretch>
            <a:fillRect/>
          </a:stretch>
        </p:blipFill>
        <p:spPr bwMode="auto">
          <a:xfrm>
            <a:off x="542925" y="6343650"/>
            <a:ext cx="357188" cy="3571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Lst>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pitchFamily="18" charset="0"/>
        </a:defRPr>
      </a:lvl2pPr>
      <a:lvl3pPr algn="l" rtl="0" fontAlgn="base">
        <a:spcBef>
          <a:spcPct val="0"/>
        </a:spcBef>
        <a:spcAft>
          <a:spcPct val="0"/>
        </a:spcAft>
        <a:defRPr sz="3200">
          <a:solidFill>
            <a:schemeClr val="tx2"/>
          </a:solidFill>
          <a:latin typeface="Times" pitchFamily="18" charset="0"/>
        </a:defRPr>
      </a:lvl3pPr>
      <a:lvl4pPr algn="l" rtl="0" fontAlgn="base">
        <a:spcBef>
          <a:spcPct val="0"/>
        </a:spcBef>
        <a:spcAft>
          <a:spcPct val="0"/>
        </a:spcAft>
        <a:defRPr sz="3200">
          <a:solidFill>
            <a:schemeClr val="tx2"/>
          </a:solidFill>
          <a:latin typeface="Times" pitchFamily="18" charset="0"/>
        </a:defRPr>
      </a:lvl4pPr>
      <a:lvl5pPr algn="l" rtl="0" fontAlgn="base">
        <a:spcBef>
          <a:spcPct val="0"/>
        </a:spcBef>
        <a:spcAft>
          <a:spcPct val="0"/>
        </a:spcAft>
        <a:defRPr sz="3200">
          <a:solidFill>
            <a:schemeClr val="tx2"/>
          </a:solidFill>
          <a:latin typeface="Times" pitchFamily="18" charset="0"/>
        </a:defRPr>
      </a:lvl5pPr>
      <a:lvl6pPr marL="457200" algn="l" rtl="0" fontAlgn="base">
        <a:spcBef>
          <a:spcPct val="0"/>
        </a:spcBef>
        <a:spcAft>
          <a:spcPct val="0"/>
        </a:spcAft>
        <a:defRPr sz="3200">
          <a:solidFill>
            <a:schemeClr val="tx2"/>
          </a:solidFill>
          <a:latin typeface="Times" pitchFamily="18" charset="0"/>
        </a:defRPr>
      </a:lvl6pPr>
      <a:lvl7pPr marL="914400" algn="l" rtl="0" fontAlgn="base">
        <a:spcBef>
          <a:spcPct val="0"/>
        </a:spcBef>
        <a:spcAft>
          <a:spcPct val="0"/>
        </a:spcAft>
        <a:defRPr sz="3200">
          <a:solidFill>
            <a:schemeClr val="tx2"/>
          </a:solidFill>
          <a:latin typeface="Times" pitchFamily="18" charset="0"/>
        </a:defRPr>
      </a:lvl7pPr>
      <a:lvl8pPr marL="1371600" algn="l" rtl="0" fontAlgn="base">
        <a:spcBef>
          <a:spcPct val="0"/>
        </a:spcBef>
        <a:spcAft>
          <a:spcPct val="0"/>
        </a:spcAft>
        <a:defRPr sz="3200">
          <a:solidFill>
            <a:schemeClr val="tx2"/>
          </a:solidFill>
          <a:latin typeface="Times" pitchFamily="18" charset="0"/>
        </a:defRPr>
      </a:lvl8pPr>
      <a:lvl9pPr marL="1828800" algn="l" rtl="0" fontAlgn="base">
        <a:spcBef>
          <a:spcPct val="0"/>
        </a:spcBef>
        <a:spcAft>
          <a:spcPct val="0"/>
        </a:spcAft>
        <a:defRPr sz="3200">
          <a:solidFill>
            <a:schemeClr val="tx2"/>
          </a:solidFill>
          <a:latin typeface="Times" pitchFamily="18" charset="0"/>
        </a:defRPr>
      </a:lvl9pPr>
    </p:titleStyle>
    <p:bodyStyle>
      <a:lvl1pPr marL="231775" indent="-231775" algn="l" rtl="0" fontAlgn="base">
        <a:spcBef>
          <a:spcPct val="20000"/>
        </a:spcBef>
        <a:spcAft>
          <a:spcPct val="0"/>
        </a:spcAft>
        <a:buChar char="•"/>
        <a:defRPr sz="2400">
          <a:solidFill>
            <a:srgbClr val="000000"/>
          </a:solidFill>
          <a:latin typeface="+mn-lt"/>
          <a:ea typeface="+mn-ea"/>
          <a:cs typeface="+mn-cs"/>
        </a:defRPr>
      </a:lvl1pPr>
      <a:lvl2pPr marL="446088" indent="-212725" algn="l" rtl="0" fontAlgn="base">
        <a:spcBef>
          <a:spcPct val="20000"/>
        </a:spcBef>
        <a:spcAft>
          <a:spcPct val="0"/>
        </a:spcAft>
        <a:buChar char="–"/>
        <a:defRPr sz="2400">
          <a:solidFill>
            <a:srgbClr val="000000"/>
          </a:solidFill>
          <a:latin typeface="+mn-lt"/>
        </a:defRPr>
      </a:lvl2pPr>
      <a:lvl3pPr marL="630238" indent="-182563" algn="l" rtl="0" fontAlgn="base">
        <a:spcBef>
          <a:spcPct val="20000"/>
        </a:spcBef>
        <a:spcAft>
          <a:spcPct val="0"/>
        </a:spcAft>
        <a:defRPr sz="2000">
          <a:solidFill>
            <a:srgbClr val="000000"/>
          </a:solidFill>
          <a:latin typeface="+mn-lt"/>
        </a:defRPr>
      </a:lvl3pPr>
      <a:lvl4pPr marL="1027113" indent="-228600" algn="l" rtl="0" fontAlgn="base">
        <a:spcBef>
          <a:spcPct val="20000"/>
        </a:spcBef>
        <a:spcAft>
          <a:spcPct val="0"/>
        </a:spcAft>
        <a:buChar char="–"/>
        <a:defRPr sz="2000">
          <a:solidFill>
            <a:srgbClr val="000000"/>
          </a:solidFill>
          <a:latin typeface="+mn-lt"/>
        </a:defRPr>
      </a:lvl4pPr>
      <a:lvl5pPr marL="1257300" indent="-228600" algn="l" rtl="0" fontAlgn="base">
        <a:spcBef>
          <a:spcPct val="20000"/>
        </a:spcBef>
        <a:spcAft>
          <a:spcPct val="0"/>
        </a:spcAft>
        <a:buChar char="»"/>
        <a:defRPr sz="2000">
          <a:solidFill>
            <a:srgbClr val="000000"/>
          </a:solidFill>
          <a:latin typeface="+mn-lt"/>
        </a:defRPr>
      </a:lvl5pPr>
      <a:lvl6pPr marL="1714500" indent="-228600" algn="l" rtl="0" fontAlgn="base">
        <a:spcBef>
          <a:spcPct val="20000"/>
        </a:spcBef>
        <a:spcAft>
          <a:spcPct val="0"/>
        </a:spcAft>
        <a:buChar char="»"/>
        <a:defRPr sz="2000">
          <a:solidFill>
            <a:srgbClr val="000000"/>
          </a:solidFill>
          <a:latin typeface="+mn-lt"/>
        </a:defRPr>
      </a:lvl6pPr>
      <a:lvl7pPr marL="2171700" indent="-228600" algn="l" rtl="0" fontAlgn="base">
        <a:spcBef>
          <a:spcPct val="20000"/>
        </a:spcBef>
        <a:spcAft>
          <a:spcPct val="0"/>
        </a:spcAft>
        <a:buChar char="»"/>
        <a:defRPr sz="2000">
          <a:solidFill>
            <a:srgbClr val="000000"/>
          </a:solidFill>
          <a:latin typeface="+mn-lt"/>
        </a:defRPr>
      </a:lvl7pPr>
      <a:lvl8pPr marL="2628900" indent="-228600" algn="l" rtl="0" fontAlgn="base">
        <a:spcBef>
          <a:spcPct val="20000"/>
        </a:spcBef>
        <a:spcAft>
          <a:spcPct val="0"/>
        </a:spcAft>
        <a:buChar char="»"/>
        <a:defRPr sz="2000">
          <a:solidFill>
            <a:srgbClr val="000000"/>
          </a:solidFill>
          <a:latin typeface="+mn-lt"/>
        </a:defRPr>
      </a:lvl8pPr>
      <a:lvl9pPr marL="30861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28800" y="2617787"/>
            <a:ext cx="7254815" cy="1195087"/>
          </a:xfrm>
        </p:spPr>
        <p:txBody>
          <a:bodyPr/>
          <a:lstStyle/>
          <a:p>
            <a:r>
              <a:rPr lang="en-US" sz="2800" dirty="0" smtClean="0">
                <a:latin typeface="Calibri" panose="020F0502020204030204" pitchFamily="34" charset="0"/>
                <a:cs typeface="Calibri" panose="020F0502020204030204" pitchFamily="34" charset="0"/>
              </a:rPr>
              <a:t>Updating order process market practice for ISO 20022 MX release 2017</a:t>
            </a:r>
            <a:endParaRPr lang="en-GB" sz="2800" dirty="0">
              <a:latin typeface="Calibri" panose="020F0502020204030204" pitchFamily="34" charset="0"/>
              <a:cs typeface="Calibri" panose="020F0502020204030204" pitchFamily="34" charset="0"/>
            </a:endParaRPr>
          </a:p>
        </p:txBody>
      </p:sp>
      <p:sp>
        <p:nvSpPr>
          <p:cNvPr id="4" name="TextBox 3"/>
          <p:cNvSpPr txBox="1"/>
          <p:nvPr/>
        </p:nvSpPr>
        <p:spPr>
          <a:xfrm>
            <a:off x="1819275" y="4805086"/>
            <a:ext cx="2890984" cy="369332"/>
          </a:xfrm>
          <a:prstGeom prst="rect">
            <a:avLst/>
          </a:prstGeom>
          <a:noFill/>
        </p:spPr>
        <p:txBody>
          <a:bodyPr wrap="none" rtlCol="0">
            <a:spAutoFit/>
          </a:bodyPr>
          <a:lstStyle/>
          <a:p>
            <a:r>
              <a:rPr lang="en-US" sz="1800" b="1" dirty="0" smtClean="0">
                <a:latin typeface="Calibri" panose="020F0502020204030204" pitchFamily="34" charset="0"/>
                <a:cs typeface="Calibri" panose="020F0502020204030204" pitchFamily="34" charset="0"/>
              </a:rPr>
              <a:t>Last updated 22 March 2017</a:t>
            </a:r>
            <a:endParaRPr lang="en-GB" sz="1800" b="1" dirty="0">
              <a:latin typeface="Calibri" panose="020F0502020204030204" pitchFamily="34" charset="0"/>
              <a:cs typeface="Calibri" panose="020F0502020204030204" pitchFamily="34" charset="0"/>
            </a:endParaRPr>
          </a:p>
        </p:txBody>
      </p:sp>
      <p:sp>
        <p:nvSpPr>
          <p:cNvPr id="2" name="TextBox 1"/>
          <p:cNvSpPr txBox="1"/>
          <p:nvPr/>
        </p:nvSpPr>
        <p:spPr>
          <a:xfrm>
            <a:off x="1801338" y="3705932"/>
            <a:ext cx="7182273" cy="954107"/>
          </a:xfrm>
          <a:prstGeom prst="rect">
            <a:avLst/>
          </a:prstGeom>
          <a:noFill/>
        </p:spPr>
        <p:txBody>
          <a:bodyPr wrap="square" rtlCol="0">
            <a:spAutoFit/>
          </a:bodyPr>
          <a:lstStyle/>
          <a:p>
            <a:r>
              <a:rPr lang="en-GB" sz="2800" b="1" dirty="0" smtClean="0">
                <a:solidFill>
                  <a:schemeClr val="bg1">
                    <a:lumMod val="50000"/>
                  </a:schemeClr>
                </a:solidFill>
                <a:latin typeface="Calibri" panose="020F0502020204030204" pitchFamily="34" charset="0"/>
                <a:cs typeface="Calibri" panose="020F0502020204030204" pitchFamily="34" charset="0"/>
              </a:rPr>
              <a:t>Material </a:t>
            </a:r>
            <a:r>
              <a:rPr lang="en-GB" sz="2800" b="1" dirty="0">
                <a:solidFill>
                  <a:schemeClr val="bg1">
                    <a:lumMod val="50000"/>
                  </a:schemeClr>
                </a:solidFill>
                <a:latin typeface="Calibri" panose="020F0502020204030204" pitchFamily="34" charset="0"/>
                <a:cs typeface="Calibri" panose="020F0502020204030204" pitchFamily="34" charset="0"/>
              </a:rPr>
              <a:t>-</a:t>
            </a:r>
            <a:r>
              <a:rPr lang="en-GB" sz="2800" b="1" dirty="0" smtClean="0">
                <a:solidFill>
                  <a:schemeClr val="bg1">
                    <a:lumMod val="50000"/>
                  </a:schemeClr>
                </a:solidFill>
                <a:latin typeface="Calibri" panose="020F0502020204030204" pitchFamily="34" charset="0"/>
                <a:cs typeface="Calibri" panose="020F0502020204030204" pitchFamily="34" charset="0"/>
              </a:rPr>
              <a:t> market practice work session 27-28 February 2017</a:t>
            </a:r>
            <a:endParaRPr lang="en-GB" sz="2800" b="1" dirty="0">
              <a:solidFill>
                <a:schemeClr val="bg1">
                  <a:lumMod val="50000"/>
                </a:schemeClr>
              </a:solidFill>
              <a:latin typeface="Calibri" panose="020F0502020204030204" pitchFamily="34" charset="0"/>
              <a:cs typeface="Calibri" panose="020F0502020204030204" pitchFamily="34" charset="0"/>
            </a:endParaRPr>
          </a:p>
        </p:txBody>
      </p:sp>
      <p:sp>
        <p:nvSpPr>
          <p:cNvPr id="5" name="TextBox 4"/>
          <p:cNvSpPr txBox="1"/>
          <p:nvPr/>
        </p:nvSpPr>
        <p:spPr>
          <a:xfrm>
            <a:off x="112143" y="5201765"/>
            <a:ext cx="8797601" cy="1446550"/>
          </a:xfrm>
          <a:prstGeom prst="rect">
            <a:avLst/>
          </a:prstGeom>
          <a:noFill/>
        </p:spPr>
        <p:txBody>
          <a:bodyPr wrap="none" rtlCol="0">
            <a:spAutoFit/>
          </a:bodyPr>
          <a:lstStyle/>
          <a:p>
            <a:r>
              <a:rPr lang="en-GB" sz="1100" b="1" dirty="0" smtClean="0">
                <a:latin typeface="Calibri" panose="020F0502020204030204" pitchFamily="34" charset="0"/>
                <a:cs typeface="Calibri" panose="020F0502020204030204" pitchFamily="34" charset="0"/>
              </a:rPr>
              <a:t>17 Mar 2017:</a:t>
            </a:r>
          </a:p>
          <a:p>
            <a:r>
              <a:rPr lang="en-GB" sz="1100" dirty="0" smtClean="0">
                <a:latin typeface="Calibri" panose="020F0502020204030204" pitchFamily="34" charset="0"/>
                <a:cs typeface="Calibri" panose="020F0502020204030204" pitchFamily="34" charset="0"/>
              </a:rPr>
              <a:t>Slide </a:t>
            </a:r>
            <a:r>
              <a:rPr lang="en-GB" sz="1100" dirty="0">
                <a:latin typeface="Calibri" panose="020F0502020204030204" pitchFamily="34" charset="0"/>
                <a:cs typeface="Calibri" panose="020F0502020204030204" pitchFamily="34" charset="0"/>
              </a:rPr>
              <a:t>61</a:t>
            </a:r>
            <a:r>
              <a:rPr lang="en-GB" sz="1100" dirty="0" smtClean="0">
                <a:latin typeface="Calibri" panose="020F0502020204030204" pitchFamily="34" charset="0"/>
                <a:cs typeface="Calibri" panose="020F0502020204030204" pitchFamily="34" charset="0"/>
              </a:rPr>
              <a:t>: use of ReceivedDateTime usage for switch  confirmation made consistent  with  subscription &amp; redemption confirmations.</a:t>
            </a:r>
          </a:p>
          <a:p>
            <a:r>
              <a:rPr lang="en-GB" sz="1100" b="1" smtClean="0">
                <a:latin typeface="Calibri" panose="020F0502020204030204" pitchFamily="34" charset="0"/>
                <a:cs typeface="Calibri" panose="020F0502020204030204" pitchFamily="34" charset="0"/>
              </a:rPr>
              <a:t>21 / 22  </a:t>
            </a:r>
            <a:r>
              <a:rPr lang="en-GB" sz="1100" b="1" dirty="0" smtClean="0">
                <a:latin typeface="Calibri" panose="020F0502020204030204" pitchFamily="34" charset="0"/>
                <a:cs typeface="Calibri" panose="020F0502020204030204" pitchFamily="34" charset="0"/>
              </a:rPr>
              <a:t>Mar 2017: </a:t>
            </a:r>
          </a:p>
          <a:p>
            <a:r>
              <a:rPr lang="en-GB" sz="1100" dirty="0" smtClean="0">
                <a:latin typeface="Calibri" panose="020F0502020204030204" pitchFamily="34" charset="0"/>
                <a:cs typeface="Calibri" panose="020F0502020204030204" pitchFamily="34" charset="0"/>
              </a:rPr>
              <a:t>Slide 7 adjustment made to the example. Slide 13 – become two slides. Slide 13 – </a:t>
            </a:r>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Discount Amount / Standard Amount usage adjusted. </a:t>
            </a:r>
          </a:p>
          <a:p>
            <a:r>
              <a:rPr lang="en-GB" sz="1100" dirty="0" smtClean="0">
                <a:latin typeface="Calibri" panose="020F0502020204030204" pitchFamily="34" charset="0"/>
                <a:cs typeface="Calibri" panose="020F0502020204030204" pitchFamily="34" charset="0"/>
              </a:rPr>
              <a:t>Slide 14 new usage regarding NonStandardSLAReference. SLIDE 28 – NonStandardSLAReference</a:t>
            </a:r>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usage adjusted.  </a:t>
            </a:r>
          </a:p>
          <a:p>
            <a:r>
              <a:rPr lang="en-GB" sz="1100" dirty="0" smtClean="0">
                <a:latin typeface="Calibri" panose="020F0502020204030204" pitchFamily="34" charset="0"/>
                <a:cs typeface="Calibri" panose="020F0502020204030204" pitchFamily="34" charset="0"/>
              </a:rPr>
              <a:t>Slide 20: text to indicate SMPG makes no recommendation on number of times a Type code may be present.</a:t>
            </a:r>
          </a:p>
          <a:p>
            <a:r>
              <a:rPr lang="en-GB" sz="1100" dirty="0" smtClean="0">
                <a:latin typeface="Calibri" panose="020F0502020204030204" pitchFamily="34" charset="0"/>
                <a:cs typeface="Calibri" panose="020F0502020204030204" pitchFamily="34" charset="0"/>
              </a:rPr>
              <a:t>Slide 28: Adjustment made </a:t>
            </a:r>
            <a:r>
              <a:rPr lang="en-US" sz="1100" dirty="0" smtClean="0">
                <a:latin typeface="Calibri" panose="020F0502020204030204" pitchFamily="34" charset="0"/>
                <a:cs typeface="Calibri" panose="020F0502020204030204" pitchFamily="34" charset="0"/>
              </a:rPr>
              <a:t>Discount, Standard and Requested amount/rate usage.</a:t>
            </a:r>
          </a:p>
          <a:p>
            <a:r>
              <a:rPr lang="en-US" sz="1100" dirty="0" smtClean="0">
                <a:latin typeface="Calibri" panose="020F0502020204030204" pitchFamily="34" charset="0"/>
                <a:cs typeface="Calibri" panose="020F0502020204030204" pitchFamily="34" charset="0"/>
              </a:rPr>
              <a:t>A number of items were scheduled to be discussed in the 21 Mar 2017 meeting that were not done. These have been marked as “Deferred to Dublin”.</a:t>
            </a:r>
            <a:endParaRPr lang="en-GB"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727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50"/>
                </a:solidFill>
              </a:rPr>
              <a:t>Confirmation</a:t>
            </a:r>
            <a:r>
              <a:rPr lang="en-GB" dirty="0"/>
              <a:t>: Transaction Overhead </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8" name="Rectangle 7"/>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sp>
        <p:nvSpPr>
          <p:cNvPr id="10" name="Rectangle 9"/>
          <p:cNvSpPr/>
          <p:nvPr/>
        </p:nvSpPr>
        <p:spPr bwMode="auto">
          <a:xfrm>
            <a:off x="207034" y="3815363"/>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26605" y="3762664"/>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2516585"/>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2379536"/>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13" name="TextBox 12"/>
          <p:cNvSpPr txBox="1"/>
          <p:nvPr/>
        </p:nvSpPr>
        <p:spPr>
          <a:xfrm>
            <a:off x="4457015" y="483088"/>
            <a:ext cx="4833634" cy="400110"/>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Example 5 Discount on Front End</a:t>
            </a:r>
            <a:endParaRPr lang="en-GB" sz="2000" dirty="0">
              <a:latin typeface="Calibri" panose="020F0502020204030204" pitchFamily="34" charset="0"/>
              <a:cs typeface="Calibri" panose="020F0502020204030204" pitchFamily="34" charset="0"/>
            </a:endParaRPr>
          </a:p>
        </p:txBody>
      </p:sp>
      <p:cxnSp>
        <p:nvCxnSpPr>
          <p:cNvPr id="22" name="Straight Connector 21"/>
          <p:cNvCxnSpPr/>
          <p:nvPr/>
        </p:nvCxnSpPr>
        <p:spPr bwMode="auto">
          <a:xfrm>
            <a:off x="3493698" y="5011947"/>
            <a:ext cx="1121448"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3" name="Straight Connector 22"/>
          <p:cNvCxnSpPr/>
          <p:nvPr/>
        </p:nvCxnSpPr>
        <p:spPr bwMode="auto">
          <a:xfrm>
            <a:off x="3973925" y="6234022"/>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4" name="Straight Connector 23"/>
          <p:cNvCxnSpPr/>
          <p:nvPr/>
        </p:nvCxnSpPr>
        <p:spPr bwMode="auto">
          <a:xfrm rot="5400000">
            <a:off x="3899154" y="5739383"/>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sp>
        <p:nvSpPr>
          <p:cNvPr id="25" name="Rectangle 24"/>
          <p:cNvSpPr/>
          <p:nvPr/>
        </p:nvSpPr>
        <p:spPr bwMode="auto">
          <a:xfrm>
            <a:off x="4468506" y="5909082"/>
            <a:ext cx="3441917" cy="845685"/>
          </a:xfrm>
          <a:prstGeom prst="rect">
            <a:avLst/>
          </a:prstGeom>
          <a:solidFill>
            <a:schemeClr val="bg1"/>
          </a:solid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4451282" y="5851206"/>
            <a:ext cx="3588537" cy="923330"/>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Network Validated Rule:</a:t>
            </a:r>
          </a:p>
          <a:p>
            <a:r>
              <a:rPr lang="en-GB" sz="1800" b="1" dirty="0" smtClean="0">
                <a:latin typeface="Calibri" panose="020F0502020204030204" pitchFamily="34" charset="0"/>
                <a:cs typeface="Calibri" panose="020F0502020204030204" pitchFamily="34" charset="0"/>
              </a:rPr>
              <a:t>If </a:t>
            </a:r>
            <a:r>
              <a:rPr lang="en-GB" sz="1800" b="1" dirty="0">
                <a:latin typeface="Calibri" panose="020F0502020204030204" pitchFamily="34" charset="0"/>
                <a:cs typeface="Calibri" panose="020F0502020204030204" pitchFamily="34" charset="0"/>
                <a:sym typeface="Wingdings" panose="05000000000000000000" pitchFamily="2" charset="2"/>
              </a:rPr>
              <a:t>Informative </a:t>
            </a:r>
            <a:r>
              <a:rPr lang="en-GB" sz="1800" b="1" dirty="0" smtClean="0">
                <a:latin typeface="Calibri" panose="020F0502020204030204" pitchFamily="34" charset="0"/>
                <a:cs typeface="Calibri" panose="020F0502020204030204" pitchFamily="34" charset="0"/>
                <a:sym typeface="Wingdings" panose="05000000000000000000" pitchFamily="2" charset="2"/>
              </a:rPr>
              <a:t>Indicator </a:t>
            </a:r>
            <a:r>
              <a:rPr lang="en-GB" sz="1800" b="1" dirty="0" smtClean="0">
                <a:latin typeface="Calibri" panose="020F0502020204030204" pitchFamily="34" charset="0"/>
                <a:cs typeface="Calibri" panose="020F0502020204030204" pitchFamily="34" charset="0"/>
              </a:rPr>
              <a:t>Is false, </a:t>
            </a:r>
          </a:p>
          <a:p>
            <a:r>
              <a:rPr lang="en-GB" sz="1800" b="1" dirty="0" smtClean="0">
                <a:latin typeface="Calibri" panose="020F0502020204030204" pitchFamily="34" charset="0"/>
                <a:cs typeface="Calibri" panose="020F0502020204030204" pitchFamily="34" charset="0"/>
              </a:rPr>
              <a:t>Applied Amount MUST be present</a:t>
            </a:r>
            <a:endParaRPr lang="en-GB" sz="1800" b="1" dirty="0">
              <a:latin typeface="Calibri" panose="020F0502020204030204" pitchFamily="34" charset="0"/>
              <a:cs typeface="Calibri" panose="020F0502020204030204" pitchFamily="34" charset="0"/>
            </a:endParaRPr>
          </a:p>
        </p:txBody>
      </p:sp>
      <p:sp>
        <p:nvSpPr>
          <p:cNvPr id="27" name="TextBox 26"/>
          <p:cNvSpPr txBox="1"/>
          <p:nvPr/>
        </p:nvSpPr>
        <p:spPr>
          <a:xfrm>
            <a:off x="4537513" y="1051256"/>
            <a:ext cx="4753136" cy="4093428"/>
          </a:xfrm>
          <a:prstGeom prst="rect">
            <a:avLst/>
          </a:prstGeom>
          <a:noFill/>
        </p:spPr>
        <p:txBody>
          <a:bodyPr wrap="square" rtlCol="0">
            <a:spAutoFit/>
          </a:bodyPr>
          <a:lstStyle/>
          <a:p>
            <a:pPr>
              <a:tabLst>
                <a:tab pos="233363" algn="l"/>
                <a:tab pos="457200" algn="l"/>
                <a:tab pos="690563" algn="l"/>
                <a:tab pos="914400" algn="l"/>
                <a:tab pos="1147763" algn="l"/>
                <a:tab pos="1371600" algn="l"/>
                <a:tab pos="1604963" algn="l"/>
                <a:tab pos="1828800" algn="l"/>
              </a:tabLst>
            </a:pPr>
            <a:r>
              <a:rPr lang="en-GB" sz="2000" b="1" dirty="0" smtClean="0">
                <a:latin typeface="Calibri" panose="020F0502020204030204" pitchFamily="34" charset="0"/>
                <a:cs typeface="Calibri" panose="020F0502020204030204" pitchFamily="34" charset="0"/>
              </a:rPr>
              <a:t>&lt;TxOvrhd&gt;</a:t>
            </a:r>
          </a:p>
          <a:p>
            <a:pPr>
              <a:tabLst>
                <a:tab pos="233363" algn="l"/>
                <a:tab pos="457200" algn="l"/>
                <a:tab pos="690563" algn="l"/>
                <a:tab pos="914400" algn="l"/>
                <a:tab pos="1147763" algn="l"/>
                <a:tab pos="1371600" algn="l"/>
                <a:tab pos="1604963" algn="l"/>
                <a:tab pos="1828800" algn="l"/>
              </a:tabLst>
            </a:pPr>
            <a:r>
              <a:rPr lang="en-GB" sz="2000" b="1" dirty="0" smtClean="0">
                <a:latin typeface="Calibri" panose="020F0502020204030204" pitchFamily="34" charset="0"/>
                <a:cs typeface="Calibri" panose="020F0502020204030204" pitchFamily="34" charset="0"/>
              </a:rPr>
              <a:t>	&lt;IndvFee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en-GB" sz="2000" b="1" dirty="0" smtClean="0">
                <a:latin typeface="Calibri" panose="020F0502020204030204" pitchFamily="34" charset="0"/>
                <a:cs typeface="Calibri" panose="020F0502020204030204" pitchFamily="34" charset="0"/>
              </a:rPr>
              <a:t>		&lt;Tp</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&lt;Cd&gt;</a:t>
            </a:r>
            <a:r>
              <a:rPr lang="en-GB" sz="2000" b="1" dirty="0" smtClean="0">
                <a:solidFill>
                  <a:srgbClr val="00B0F0"/>
                </a:solidFill>
                <a:latin typeface="Calibri" panose="020F0502020204030204" pitchFamily="34" charset="0"/>
                <a:cs typeface="Calibri" panose="020F0502020204030204" pitchFamily="34" charset="0"/>
              </a:rPr>
              <a:t>FEND</a:t>
            </a:r>
            <a:r>
              <a:rPr lang="en-GB" sz="2000" b="1" dirty="0" smtClean="0">
                <a:latin typeface="Calibri" panose="020F0502020204030204" pitchFamily="34" charset="0"/>
                <a:cs typeface="Calibri" panose="020F0502020204030204" pitchFamily="34" charset="0"/>
              </a:rPr>
              <a:t>&lt;/Cd</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&lt;/Tp</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pt-BR" sz="2000" b="1" dirty="0">
                <a:latin typeface="Calibri" panose="020F0502020204030204" pitchFamily="34" charset="0"/>
                <a:cs typeface="Calibri" panose="020F0502020204030204" pitchFamily="34" charset="0"/>
              </a:rPr>
              <a:t>		</a:t>
            </a:r>
            <a:r>
              <a:rPr lang="pt-BR" sz="2000" b="1" dirty="0" smtClean="0">
                <a:latin typeface="Calibri" panose="020F0502020204030204" pitchFamily="34" charset="0"/>
                <a:cs typeface="Calibri" panose="020F0502020204030204" pitchFamily="34" charset="0"/>
              </a:rPr>
              <a:t>&lt;StdAmt </a:t>
            </a:r>
            <a:r>
              <a:rPr lang="pt-BR" sz="2000" b="1" dirty="0">
                <a:latin typeface="Calibri" panose="020F0502020204030204" pitchFamily="34" charset="0"/>
                <a:cs typeface="Calibri" panose="020F0502020204030204" pitchFamily="34" charset="0"/>
              </a:rPr>
              <a:t>Ccy="</a:t>
            </a:r>
            <a:r>
              <a:rPr lang="pt-BR" sz="2000" b="1" dirty="0">
                <a:solidFill>
                  <a:srgbClr val="00B0F0"/>
                </a:solidFill>
                <a:latin typeface="Calibri" panose="020F0502020204030204" pitchFamily="34" charset="0"/>
                <a:cs typeface="Calibri" panose="020F0502020204030204" pitchFamily="34" charset="0"/>
              </a:rPr>
              <a:t>EUR</a:t>
            </a:r>
            <a:r>
              <a:rPr lang="pt-BR" sz="2000" b="1" dirty="0">
                <a:latin typeface="Calibri" panose="020F0502020204030204" pitchFamily="34" charset="0"/>
                <a:cs typeface="Calibri" panose="020F0502020204030204" pitchFamily="34" charset="0"/>
              </a:rPr>
              <a:t>"&gt;</a:t>
            </a:r>
            <a:r>
              <a:rPr lang="pt-BR" sz="2000" b="1" dirty="0">
                <a:solidFill>
                  <a:srgbClr val="00B0F0"/>
                </a:solidFill>
                <a:latin typeface="Calibri" panose="020F0502020204030204" pitchFamily="34" charset="0"/>
                <a:cs typeface="Calibri" panose="020F0502020204030204" pitchFamily="34" charset="0"/>
              </a:rPr>
              <a:t>90</a:t>
            </a:r>
            <a:r>
              <a:rPr lang="pt-BR" sz="2000" b="1" dirty="0" smtClean="0">
                <a:latin typeface="Calibri" panose="020F0502020204030204" pitchFamily="34" charset="0"/>
                <a:cs typeface="Calibri" panose="020F0502020204030204" pitchFamily="34" charset="0"/>
              </a:rPr>
              <a:t>&lt;/StdAmt</a:t>
            </a:r>
            <a:r>
              <a:rPr lang="pt-BR"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&lt;DscntDtls</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pt-BR" sz="2000" b="1" dirty="0">
                <a:latin typeface="Calibri" panose="020F0502020204030204" pitchFamily="34" charset="0"/>
                <a:cs typeface="Calibri" panose="020F0502020204030204" pitchFamily="34" charset="0"/>
              </a:rPr>
              <a:t>			</a:t>
            </a:r>
            <a:r>
              <a:rPr lang="pt-BR" sz="2000" b="1" dirty="0" smtClean="0">
                <a:latin typeface="Calibri" panose="020F0502020204030204" pitchFamily="34" charset="0"/>
                <a:cs typeface="Calibri" panose="020F0502020204030204" pitchFamily="34" charset="0"/>
              </a:rPr>
              <a:t>&lt;Amt </a:t>
            </a:r>
            <a:r>
              <a:rPr lang="pt-BR" sz="2000" b="1" dirty="0">
                <a:latin typeface="Calibri" panose="020F0502020204030204" pitchFamily="34" charset="0"/>
                <a:cs typeface="Calibri" panose="020F0502020204030204" pitchFamily="34" charset="0"/>
              </a:rPr>
              <a:t>Ccy="</a:t>
            </a:r>
            <a:r>
              <a:rPr lang="pt-BR" sz="2000" b="1" dirty="0">
                <a:solidFill>
                  <a:srgbClr val="00B0F0"/>
                </a:solidFill>
                <a:latin typeface="Calibri" panose="020F0502020204030204" pitchFamily="34" charset="0"/>
                <a:cs typeface="Calibri" panose="020F0502020204030204" pitchFamily="34" charset="0"/>
              </a:rPr>
              <a:t>EUR</a:t>
            </a:r>
            <a:r>
              <a:rPr lang="pt-BR" sz="2000" b="1" dirty="0">
                <a:latin typeface="Calibri" panose="020F0502020204030204" pitchFamily="34" charset="0"/>
                <a:cs typeface="Calibri" panose="020F0502020204030204" pitchFamily="34" charset="0"/>
              </a:rPr>
              <a:t>"&gt;</a:t>
            </a:r>
            <a:r>
              <a:rPr lang="pt-BR" sz="2000" b="1" dirty="0">
                <a:solidFill>
                  <a:srgbClr val="00B0F0"/>
                </a:solidFill>
                <a:latin typeface="Calibri" panose="020F0502020204030204" pitchFamily="34" charset="0"/>
                <a:cs typeface="Calibri" panose="020F0502020204030204" pitchFamily="34" charset="0"/>
              </a:rPr>
              <a:t>50</a:t>
            </a:r>
            <a:r>
              <a:rPr lang="pt-BR" sz="2000" b="1" dirty="0" smtClean="0">
                <a:latin typeface="Calibri" panose="020F0502020204030204" pitchFamily="34" charset="0"/>
                <a:cs typeface="Calibri" panose="020F0502020204030204" pitchFamily="34" charset="0"/>
              </a:rPr>
              <a:t>&lt;/Amt</a:t>
            </a:r>
            <a:r>
              <a:rPr lang="pt-BR"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&lt;/DscntDtls</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pt-BR" sz="2000" b="1" dirty="0">
                <a:latin typeface="Calibri" panose="020F0502020204030204" pitchFamily="34" charset="0"/>
                <a:cs typeface="Calibri" panose="020F0502020204030204" pitchFamily="34" charset="0"/>
              </a:rPr>
              <a:t>		</a:t>
            </a:r>
            <a:r>
              <a:rPr lang="pt-BR" sz="2000" b="1" dirty="0" smtClean="0">
                <a:latin typeface="Calibri" panose="020F0502020204030204" pitchFamily="34" charset="0"/>
                <a:cs typeface="Calibri" panose="020F0502020204030204" pitchFamily="34" charset="0"/>
              </a:rPr>
              <a:t>&lt;ApldAmt </a:t>
            </a:r>
            <a:r>
              <a:rPr lang="pt-BR" sz="2000" b="1" dirty="0">
                <a:latin typeface="Calibri" panose="020F0502020204030204" pitchFamily="34" charset="0"/>
                <a:cs typeface="Calibri" panose="020F0502020204030204" pitchFamily="34" charset="0"/>
              </a:rPr>
              <a:t>Ccy="</a:t>
            </a:r>
            <a:r>
              <a:rPr lang="pt-BR" sz="2000" b="1" dirty="0">
                <a:solidFill>
                  <a:srgbClr val="00B0F0"/>
                </a:solidFill>
                <a:latin typeface="Calibri" panose="020F0502020204030204" pitchFamily="34" charset="0"/>
                <a:cs typeface="Calibri" panose="020F0502020204030204" pitchFamily="34" charset="0"/>
              </a:rPr>
              <a:t>EUR</a:t>
            </a:r>
            <a:r>
              <a:rPr lang="pt-BR" sz="2000" b="1" dirty="0">
                <a:latin typeface="Calibri" panose="020F0502020204030204" pitchFamily="34" charset="0"/>
                <a:cs typeface="Calibri" panose="020F0502020204030204" pitchFamily="34" charset="0"/>
              </a:rPr>
              <a:t>"&gt;</a:t>
            </a:r>
            <a:r>
              <a:rPr lang="pt-BR" sz="2000" b="1" dirty="0">
                <a:solidFill>
                  <a:srgbClr val="00B0F0"/>
                </a:solidFill>
                <a:latin typeface="Calibri" panose="020F0502020204030204" pitchFamily="34" charset="0"/>
                <a:cs typeface="Calibri" panose="020F0502020204030204" pitchFamily="34" charset="0"/>
              </a:rPr>
              <a:t>40</a:t>
            </a:r>
            <a:r>
              <a:rPr lang="pt-BR" sz="2000" b="1" dirty="0" smtClean="0">
                <a:latin typeface="Calibri" panose="020F0502020204030204" pitchFamily="34" charset="0"/>
                <a:cs typeface="Calibri" panose="020F0502020204030204" pitchFamily="34" charset="0"/>
              </a:rPr>
              <a:t>&lt;/ApldAmt</a:t>
            </a:r>
            <a:r>
              <a:rPr lang="pt-BR"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&lt;InftvInd&gt;</a:t>
            </a:r>
            <a:r>
              <a:rPr lang="en-GB" sz="2000" b="1" dirty="0" smtClean="0">
                <a:solidFill>
                  <a:srgbClr val="00B0F0"/>
                </a:solidFill>
                <a:latin typeface="Calibri" panose="020F0502020204030204" pitchFamily="34" charset="0"/>
                <a:cs typeface="Calibri" panose="020F0502020204030204" pitchFamily="34" charset="0"/>
              </a:rPr>
              <a:t>false</a:t>
            </a:r>
            <a:r>
              <a:rPr lang="en-GB" sz="2000" b="1" dirty="0" smtClean="0">
                <a:latin typeface="Calibri" panose="020F0502020204030204" pitchFamily="34" charset="0"/>
                <a:cs typeface="Calibri" panose="020F0502020204030204" pitchFamily="34" charset="0"/>
              </a:rPr>
              <a:t>&lt;/InftvInd</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en-GB" sz="2000" b="1" dirty="0" smtClean="0">
                <a:latin typeface="Calibri" panose="020F0502020204030204" pitchFamily="34" charset="0"/>
                <a:cs typeface="Calibri" panose="020F0502020204030204" pitchFamily="34" charset="0"/>
              </a:rPr>
              <a:t>	&lt;/IndvFee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 pos="1604963" algn="l"/>
                <a:tab pos="1828800" algn="l"/>
              </a:tabLst>
            </a:pPr>
            <a:r>
              <a:rPr lang="en-GB" sz="2000" b="1" dirty="0" smtClean="0">
                <a:latin typeface="Calibri" panose="020F0502020204030204" pitchFamily="34" charset="0"/>
                <a:cs typeface="Calibri" panose="020F0502020204030204" pitchFamily="34" charset="0"/>
              </a:rPr>
              <a:t>&lt;/TxOvrhd</a:t>
            </a:r>
            <a:r>
              <a:rPr lang="en-GB" sz="2000" b="1" dirty="0">
                <a:latin typeface="Calibri" panose="020F0502020204030204" pitchFamily="34" charset="0"/>
                <a:cs typeface="Calibri" panose="020F0502020204030204" pitchFamily="34" charset="0"/>
              </a:rPr>
              <a:t>&gt;</a:t>
            </a:r>
          </a:p>
        </p:txBody>
      </p:sp>
      <p:sp>
        <p:nvSpPr>
          <p:cNvPr id="15" name="TextBox 14"/>
          <p:cNvSpPr txBox="1"/>
          <p:nvPr/>
        </p:nvSpPr>
        <p:spPr>
          <a:xfrm>
            <a:off x="7621029" y="1501709"/>
            <a:ext cx="1495679" cy="738664"/>
          </a:xfrm>
          <a:prstGeom prst="rect">
            <a:avLst/>
          </a:prstGeom>
          <a:noFill/>
          <a:ln w="3175">
            <a:noFill/>
          </a:ln>
        </p:spPr>
        <p:txBody>
          <a:bodyPr wrap="square" rtlCol="0">
            <a:spAutoFit/>
          </a:bodyPr>
          <a:lstStyle/>
          <a:p>
            <a:r>
              <a:rPr lang="en-GB" sz="1400" dirty="0" smtClean="0">
                <a:latin typeface="Calibri" panose="020F0502020204030204" pitchFamily="34" charset="0"/>
                <a:cs typeface="Calibri" panose="020F0502020204030204" pitchFamily="34" charset="0"/>
              </a:rPr>
              <a:t>Optional </a:t>
            </a:r>
          </a:p>
          <a:p>
            <a:r>
              <a:rPr lang="en-GB" sz="1400" dirty="0" smtClean="0">
                <a:latin typeface="Calibri" panose="020F0502020204030204" pitchFamily="34" charset="0"/>
                <a:cs typeface="Calibri" panose="020F0502020204030204" pitchFamily="34" charset="0"/>
              </a:rPr>
              <a:t>(21 Mar 2017) </a:t>
            </a:r>
          </a:p>
          <a:p>
            <a:r>
              <a:rPr lang="en-GB" sz="1400" dirty="0" smtClean="0">
                <a:solidFill>
                  <a:srgbClr val="FF0000"/>
                </a:solidFill>
                <a:latin typeface="Calibri" panose="020F0502020204030204" pitchFamily="34" charset="0"/>
                <a:cs typeface="Calibri" panose="020F0502020204030204" pitchFamily="34" charset="0"/>
              </a:rPr>
              <a:t>see slide 13</a:t>
            </a:r>
            <a:endParaRPr lang="en-GB" sz="1400" dirty="0">
              <a:solidFill>
                <a:srgbClr val="FF0000"/>
              </a:solidFill>
              <a:latin typeface="Calibri" panose="020F0502020204030204" pitchFamily="34" charset="0"/>
              <a:cs typeface="Calibri" panose="020F0502020204030204" pitchFamily="34" charset="0"/>
            </a:endParaRPr>
          </a:p>
        </p:txBody>
      </p:sp>
      <p:cxnSp>
        <p:nvCxnSpPr>
          <p:cNvPr id="17" name="Straight Arrow Connector 16"/>
          <p:cNvCxnSpPr/>
          <p:nvPr/>
        </p:nvCxnSpPr>
        <p:spPr bwMode="auto">
          <a:xfrm>
            <a:off x="8074296" y="2161891"/>
            <a:ext cx="0" cy="504659"/>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6" name="Slide Number Placeholder 15"/>
          <p:cNvSpPr>
            <a:spLocks noGrp="1"/>
          </p:cNvSpPr>
          <p:nvPr>
            <p:ph type="sldNum" sz="quarter" idx="11"/>
          </p:nvPr>
        </p:nvSpPr>
        <p:spPr/>
        <p:txBody>
          <a:bodyPr/>
          <a:lstStyle/>
          <a:p>
            <a:fld id="{EA52E39D-21CE-4915-B848-429A65988FB2}" type="slidenum">
              <a:rPr lang="en-GB" smtClean="0"/>
              <a:pPr/>
              <a:t>10</a:t>
            </a:fld>
            <a:endParaRPr lang="en-GB" dirty="0"/>
          </a:p>
        </p:txBody>
      </p:sp>
    </p:spTree>
    <p:extLst>
      <p:ext uri="{BB962C8B-B14F-4D97-AF65-F5344CB8AC3E}">
        <p14:creationId xmlns:p14="http://schemas.microsoft.com/office/powerpoint/2010/main" val="857461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50"/>
                </a:solidFill>
              </a:rPr>
              <a:t>Confirmation</a:t>
            </a:r>
            <a:r>
              <a:rPr lang="en-GB" dirty="0"/>
              <a:t>: Transaction Overhead </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8" name="Rectangle 7"/>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sp>
        <p:nvSpPr>
          <p:cNvPr id="10" name="Rectangle 9"/>
          <p:cNvSpPr/>
          <p:nvPr/>
        </p:nvSpPr>
        <p:spPr bwMode="auto">
          <a:xfrm>
            <a:off x="207034" y="3815363"/>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26605" y="3762664"/>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2516585"/>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2379536"/>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13" name="TextBox 12"/>
          <p:cNvSpPr txBox="1"/>
          <p:nvPr/>
        </p:nvSpPr>
        <p:spPr>
          <a:xfrm>
            <a:off x="4457015" y="483088"/>
            <a:ext cx="4833634" cy="707886"/>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Example 6 Dilution Levy is a ‘fee’ (rather than part of the price)</a:t>
            </a:r>
            <a:endParaRPr lang="en-GB" sz="2000" dirty="0">
              <a:latin typeface="Calibri" panose="020F0502020204030204" pitchFamily="34" charset="0"/>
              <a:cs typeface="Calibri" panose="020F0502020204030204" pitchFamily="34" charset="0"/>
            </a:endParaRPr>
          </a:p>
        </p:txBody>
      </p:sp>
      <p:sp>
        <p:nvSpPr>
          <p:cNvPr id="28" name="Rectangle 27"/>
          <p:cNvSpPr/>
          <p:nvPr/>
        </p:nvSpPr>
        <p:spPr>
          <a:xfrm>
            <a:off x="4457015" y="1404922"/>
            <a:ext cx="5204570" cy="3000821"/>
          </a:xfrm>
          <a:prstGeom prst="rect">
            <a:avLst/>
          </a:prstGeom>
        </p:spPr>
        <p:txBody>
          <a:bodyPr wrap="square">
            <a:spAutoFit/>
          </a:bodyPr>
          <a:lstStyle/>
          <a:p>
            <a:pPr>
              <a:tabLst>
                <a:tab pos="233363" algn="l"/>
                <a:tab pos="457200" algn="l"/>
                <a:tab pos="690563" algn="l"/>
                <a:tab pos="914400" algn="l"/>
                <a:tab pos="1147763" algn="l"/>
                <a:tab pos="1371600" algn="l"/>
                <a:tab pos="1604963" algn="l"/>
              </a:tabLst>
            </a:pPr>
            <a:r>
              <a:rPr lang="en-GB" sz="2100" b="1" dirty="0" smtClean="0">
                <a:latin typeface="Calibri" panose="020F0502020204030204" pitchFamily="34" charset="0"/>
                <a:cs typeface="Calibri" panose="020F0502020204030204" pitchFamily="34" charset="0"/>
              </a:rPr>
              <a:t>&lt;</a:t>
            </a:r>
            <a:r>
              <a:rPr lang="en-GB" sz="2100" b="1" dirty="0">
                <a:latin typeface="Calibri" panose="020F0502020204030204" pitchFamily="34" charset="0"/>
                <a:cs typeface="Calibri" panose="020F0502020204030204" pitchFamily="34" charset="0"/>
              </a:rPr>
              <a:t>TxOvrhd&gt;</a:t>
            </a:r>
          </a:p>
          <a:p>
            <a:pPr>
              <a:tabLst>
                <a:tab pos="233363" algn="l"/>
                <a:tab pos="457200" algn="l"/>
                <a:tab pos="690563" algn="l"/>
                <a:tab pos="914400" algn="l"/>
                <a:tab pos="1147763" algn="l"/>
                <a:tab pos="1371600" algn="l"/>
                <a:tab pos="1604963" algn="l"/>
              </a:tabLst>
            </a:pPr>
            <a:r>
              <a:rPr lang="en-GB" sz="2100" b="1" dirty="0">
                <a:latin typeface="Calibri" panose="020F0502020204030204" pitchFamily="34" charset="0"/>
                <a:cs typeface="Calibri" panose="020F0502020204030204" pitchFamily="34" charset="0"/>
              </a:rPr>
              <a:t>	&lt;IndvFee&gt;</a:t>
            </a:r>
          </a:p>
          <a:p>
            <a:pPr>
              <a:tabLst>
                <a:tab pos="233363" algn="l"/>
                <a:tab pos="457200" algn="l"/>
                <a:tab pos="690563" algn="l"/>
                <a:tab pos="914400" algn="l"/>
                <a:tab pos="1147763" algn="l"/>
                <a:tab pos="1371600" algn="l"/>
                <a:tab pos="1604963" algn="l"/>
              </a:tabLst>
            </a:pPr>
            <a:r>
              <a:rPr lang="en-GB" sz="2100" b="1"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 pos="1371600" algn="l"/>
                <a:tab pos="1604963" algn="l"/>
              </a:tabLst>
            </a:pPr>
            <a:r>
              <a:rPr lang="en-GB" sz="2100" b="1" dirty="0">
                <a:latin typeface="Calibri" panose="020F0502020204030204" pitchFamily="34" charset="0"/>
                <a:cs typeface="Calibri" panose="020F0502020204030204" pitchFamily="34" charset="0"/>
              </a:rPr>
              <a:t>			&lt;Cd&gt;</a:t>
            </a:r>
            <a:r>
              <a:rPr lang="en-GB" sz="2100" b="1" dirty="0">
                <a:solidFill>
                  <a:srgbClr val="00B0F0"/>
                </a:solidFill>
                <a:latin typeface="Calibri" panose="020F0502020204030204" pitchFamily="34" charset="0"/>
                <a:cs typeface="Calibri" panose="020F0502020204030204" pitchFamily="34" charset="0"/>
              </a:rPr>
              <a:t>DLEV</a:t>
            </a:r>
            <a:r>
              <a:rPr lang="en-GB" sz="2100" b="1" dirty="0">
                <a:latin typeface="Calibri" panose="020F0502020204030204" pitchFamily="34" charset="0"/>
                <a:cs typeface="Calibri" panose="020F0502020204030204" pitchFamily="34" charset="0"/>
              </a:rPr>
              <a:t>&lt;/Cd&gt;</a:t>
            </a:r>
          </a:p>
          <a:p>
            <a:pPr>
              <a:tabLst>
                <a:tab pos="233363" algn="l"/>
                <a:tab pos="457200" algn="l"/>
                <a:tab pos="690563" algn="l"/>
                <a:tab pos="914400" algn="l"/>
                <a:tab pos="1147763" algn="l"/>
                <a:tab pos="1371600" algn="l"/>
                <a:tab pos="1604963" algn="l"/>
              </a:tabLst>
            </a:pPr>
            <a:r>
              <a:rPr lang="en-GB" sz="2100" b="1"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 pos="1371600" algn="l"/>
                <a:tab pos="1604963" algn="l"/>
              </a:tabLst>
            </a:pPr>
            <a:r>
              <a:rPr lang="en-GB" sz="2100" b="1" dirty="0">
                <a:latin typeface="Calibri" panose="020F0502020204030204" pitchFamily="34" charset="0"/>
                <a:cs typeface="Calibri" panose="020F0502020204030204" pitchFamily="34" charset="0"/>
              </a:rPr>
              <a:t>		&lt;ApldAmt Ccy="</a:t>
            </a:r>
            <a:r>
              <a:rPr lang="en-GB" sz="2100" b="1" dirty="0">
                <a:solidFill>
                  <a:srgbClr val="00B0F0"/>
                </a:solidFill>
                <a:latin typeface="Calibri" panose="020F0502020204030204" pitchFamily="34" charset="0"/>
                <a:cs typeface="Calibri" panose="020F0502020204030204" pitchFamily="34" charset="0"/>
              </a:rPr>
              <a:t>EUR</a:t>
            </a:r>
            <a:r>
              <a:rPr lang="en-GB" sz="2100" b="1" dirty="0" smtClean="0">
                <a:latin typeface="Calibri" panose="020F0502020204030204" pitchFamily="34" charset="0"/>
                <a:cs typeface="Calibri" panose="020F0502020204030204" pitchFamily="34" charset="0"/>
              </a:rPr>
              <a:t>"&gt;</a:t>
            </a:r>
            <a:r>
              <a:rPr lang="en-GB" sz="2100" b="1" dirty="0" smtClean="0">
                <a:solidFill>
                  <a:srgbClr val="00B0F0"/>
                </a:solidFill>
                <a:latin typeface="Calibri" panose="020F0502020204030204" pitchFamily="34" charset="0"/>
                <a:cs typeface="Calibri" panose="020F0502020204030204" pitchFamily="34" charset="0"/>
              </a:rPr>
              <a:t>90</a:t>
            </a:r>
            <a:r>
              <a:rPr lang="en-GB" sz="2100" b="1" dirty="0" smtClean="0">
                <a:latin typeface="Calibri" panose="020F0502020204030204" pitchFamily="34" charset="0"/>
                <a:cs typeface="Calibri" panose="020F0502020204030204" pitchFamily="34" charset="0"/>
              </a:rPr>
              <a:t>&lt;/</a:t>
            </a:r>
            <a:r>
              <a:rPr lang="en-GB" sz="2100" b="1" dirty="0">
                <a:latin typeface="Calibri" panose="020F0502020204030204" pitchFamily="34" charset="0"/>
                <a:cs typeface="Calibri" panose="020F0502020204030204" pitchFamily="34" charset="0"/>
              </a:rPr>
              <a:t>ApldAmt&gt;</a:t>
            </a:r>
          </a:p>
          <a:p>
            <a:pPr>
              <a:tabLst>
                <a:tab pos="233363" algn="l"/>
                <a:tab pos="457200" algn="l"/>
                <a:tab pos="690563" algn="l"/>
                <a:tab pos="914400" algn="l"/>
                <a:tab pos="1147763" algn="l"/>
                <a:tab pos="1371600" algn="l"/>
                <a:tab pos="1604963" algn="l"/>
              </a:tabLst>
            </a:pPr>
            <a:r>
              <a:rPr lang="en-GB" sz="2100" b="1" dirty="0">
                <a:latin typeface="Calibri" panose="020F0502020204030204" pitchFamily="34" charset="0"/>
                <a:cs typeface="Calibri" panose="020F0502020204030204" pitchFamily="34" charset="0"/>
              </a:rPr>
              <a:t>		&lt;InftvInd&gt;</a:t>
            </a:r>
            <a:r>
              <a:rPr lang="en-GB" sz="2100" b="1" dirty="0">
                <a:solidFill>
                  <a:srgbClr val="00B0F0"/>
                </a:solidFill>
                <a:latin typeface="Calibri" panose="020F0502020204030204" pitchFamily="34" charset="0"/>
                <a:cs typeface="Calibri" panose="020F0502020204030204" pitchFamily="34" charset="0"/>
              </a:rPr>
              <a:t>false</a:t>
            </a:r>
            <a:r>
              <a:rPr lang="en-GB" sz="2100" b="1" dirty="0">
                <a:latin typeface="Calibri" panose="020F0502020204030204" pitchFamily="34" charset="0"/>
                <a:cs typeface="Calibri" panose="020F0502020204030204" pitchFamily="34" charset="0"/>
              </a:rPr>
              <a:t>&lt;/InftvInd&gt;</a:t>
            </a:r>
          </a:p>
          <a:p>
            <a:pPr>
              <a:tabLst>
                <a:tab pos="233363" algn="l"/>
                <a:tab pos="457200" algn="l"/>
                <a:tab pos="690563" algn="l"/>
                <a:tab pos="914400" algn="l"/>
                <a:tab pos="1147763" algn="l"/>
                <a:tab pos="1371600" algn="l"/>
                <a:tab pos="1604963" algn="l"/>
              </a:tabLst>
            </a:pPr>
            <a:r>
              <a:rPr lang="en-GB" sz="2100" b="1" dirty="0">
                <a:latin typeface="Calibri" panose="020F0502020204030204" pitchFamily="34" charset="0"/>
                <a:cs typeface="Calibri" panose="020F0502020204030204" pitchFamily="34" charset="0"/>
              </a:rPr>
              <a:t>	&lt;/IndvFee&gt;</a:t>
            </a:r>
          </a:p>
          <a:p>
            <a:pPr>
              <a:tabLst>
                <a:tab pos="233363" algn="l"/>
                <a:tab pos="457200" algn="l"/>
                <a:tab pos="690563" algn="l"/>
                <a:tab pos="914400" algn="l"/>
                <a:tab pos="1147763" algn="l"/>
                <a:tab pos="1371600" algn="l"/>
                <a:tab pos="1604963" algn="l"/>
              </a:tabLst>
            </a:pPr>
            <a:r>
              <a:rPr lang="en-GB" sz="2100" b="1" dirty="0" smtClean="0">
                <a:latin typeface="Calibri" panose="020F0502020204030204" pitchFamily="34" charset="0"/>
                <a:cs typeface="Calibri" panose="020F0502020204030204" pitchFamily="34" charset="0"/>
              </a:rPr>
              <a:t>&lt;/</a:t>
            </a:r>
            <a:r>
              <a:rPr lang="en-GB" sz="2100" b="1" dirty="0">
                <a:latin typeface="Calibri" panose="020F0502020204030204" pitchFamily="34" charset="0"/>
                <a:cs typeface="Calibri" panose="020F0502020204030204" pitchFamily="34" charset="0"/>
              </a:rPr>
              <a:t>TxOvrhd&gt;</a:t>
            </a:r>
          </a:p>
        </p:txBody>
      </p:sp>
      <p:sp>
        <p:nvSpPr>
          <p:cNvPr id="17" name="TextBox 16"/>
          <p:cNvSpPr txBox="1"/>
          <p:nvPr/>
        </p:nvSpPr>
        <p:spPr>
          <a:xfrm>
            <a:off x="4485751" y="4498968"/>
            <a:ext cx="4580611" cy="1631216"/>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The following must also be present in the confirmation when DLEV is regarded as a fee:</a:t>
            </a:r>
          </a:p>
          <a:p>
            <a:pPr marL="342900" indent="-342900">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Dealing Price  with Type NAVL</a:t>
            </a:r>
          </a:p>
          <a:p>
            <a:pPr marL="342900" indent="-342900">
              <a:buFont typeface="Arial" panose="020B0604020202020204" pitchFamily="34" charset="0"/>
              <a:buChar char="•"/>
            </a:pPr>
            <a:r>
              <a:rPr lang="en-GB" sz="2000" dirty="0" smtClean="0">
                <a:latin typeface="Calibri" panose="020F0502020204030204" pitchFamily="34" charset="0"/>
                <a:cs typeface="Calibri" panose="020F0502020204030204" pitchFamily="34" charset="0"/>
              </a:rPr>
              <a:t>Informative Price with Type SWNG</a:t>
            </a:r>
            <a:endParaRPr lang="en-GB" sz="2000" dirty="0">
              <a:latin typeface="Calibri" panose="020F0502020204030204" pitchFamily="34" charset="0"/>
              <a:cs typeface="Calibri" panose="020F0502020204030204" pitchFamily="34" charset="0"/>
            </a:endParaRPr>
          </a:p>
        </p:txBody>
      </p:sp>
      <p:sp>
        <p:nvSpPr>
          <p:cNvPr id="15" name="Slide Number Placeholder 14"/>
          <p:cNvSpPr>
            <a:spLocks noGrp="1"/>
          </p:cNvSpPr>
          <p:nvPr>
            <p:ph type="sldNum" sz="quarter" idx="11"/>
          </p:nvPr>
        </p:nvSpPr>
        <p:spPr/>
        <p:txBody>
          <a:bodyPr/>
          <a:lstStyle/>
          <a:p>
            <a:fld id="{EA52E39D-21CE-4915-B848-429A65988FB2}" type="slidenum">
              <a:rPr lang="en-GB" smtClean="0"/>
              <a:pPr/>
              <a:t>11</a:t>
            </a:fld>
            <a:endParaRPr lang="en-GB" dirty="0"/>
          </a:p>
        </p:txBody>
      </p:sp>
    </p:spTree>
    <p:extLst>
      <p:ext uri="{BB962C8B-B14F-4D97-AF65-F5344CB8AC3E}">
        <p14:creationId xmlns:p14="http://schemas.microsoft.com/office/powerpoint/2010/main" val="2971120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26" name="Rectangle 25"/>
          <p:cNvSpPr/>
          <p:nvPr/>
        </p:nvSpPr>
        <p:spPr bwMode="auto">
          <a:xfrm>
            <a:off x="264824" y="3352119"/>
            <a:ext cx="4471078" cy="3436982"/>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solidFill>
                  <a:srgbClr val="FF6600"/>
                </a:solidFill>
              </a:rPr>
              <a:t>REMINDER</a:t>
            </a:r>
            <a:r>
              <a:rPr lang="en-GB" dirty="0" smtClean="0"/>
              <a:t>: Current Market Practice: </a:t>
            </a:r>
            <a:r>
              <a:rPr lang="en-GB" dirty="0" smtClean="0">
                <a:solidFill>
                  <a:srgbClr val="00B050"/>
                </a:solidFill>
              </a:rPr>
              <a:t>Confirmation</a:t>
            </a:r>
            <a:endParaRPr lang="en-GB" dirty="0">
              <a:solidFill>
                <a:srgbClr val="00B050"/>
              </a:solidFill>
            </a:endParaRPr>
          </a:p>
        </p:txBody>
      </p:sp>
      <p:sp>
        <p:nvSpPr>
          <p:cNvPr id="13" name="Rectangle 12"/>
          <p:cNvSpPr/>
          <p:nvPr/>
        </p:nvSpPr>
        <p:spPr bwMode="auto">
          <a:xfrm>
            <a:off x="250537" y="432513"/>
            <a:ext cx="4471078" cy="286232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a:xfrm>
            <a:off x="231487" y="432512"/>
            <a:ext cx="4159538" cy="2862322"/>
          </a:xfrm>
          <a:prstGeom prst="rect">
            <a:avLst/>
          </a:prstGeom>
        </p:spPr>
        <p:txBody>
          <a:bodyPr wrap="square">
            <a:spAutoFit/>
          </a:bodyPr>
          <a:lstStyle/>
          <a:p>
            <a:pPr>
              <a:spcAft>
                <a:spcPts val="0"/>
              </a:spcAft>
              <a:tabLst>
                <a:tab pos="112713" algn="l"/>
                <a:tab pos="630238" algn="l"/>
                <a:tab pos="1147763" algn="l"/>
                <a:tab pos="1257300" algn="l"/>
                <a:tab pos="1714500" algn="l"/>
                <a:tab pos="2001838" algn="l"/>
              </a:tabLst>
            </a:pPr>
            <a:r>
              <a:rPr lang="en-GB" sz="1800" b="1" dirty="0" smtClean="0">
                <a:latin typeface="Calibri" panose="020F0502020204030204" pitchFamily="34" charset="0"/>
                <a:cs typeface="Calibri" panose="020F0502020204030204" pitchFamily="34" charset="0"/>
              </a:rPr>
              <a:t>Charge General Details</a:t>
            </a:r>
          </a:p>
          <a:p>
            <a:pPr>
              <a:spcAft>
                <a:spcPts val="0"/>
              </a:spcAft>
              <a:tabLst>
                <a:tab pos="112713" algn="l"/>
                <a:tab pos="630238" algn="l"/>
                <a:tab pos="1147763" algn="l"/>
                <a:tab pos="1257300" algn="l"/>
                <a:tab pos="1714500" algn="l"/>
                <a:tab pos="20018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Total Amount Of Charges</a:t>
            </a:r>
          </a:p>
          <a:p>
            <a:pPr>
              <a:spcAft>
                <a:spcPts val="0"/>
              </a:spcAft>
              <a:tabLst>
                <a:tab pos="112713" algn="l"/>
                <a:tab pos="630238" algn="l"/>
                <a:tab pos="1147763" algn="l"/>
                <a:tab pos="1257300" algn="l"/>
                <a:tab pos="1714500" algn="l"/>
                <a:tab pos="2001838" algn="l"/>
              </a:tabLst>
            </a:pPr>
            <a:r>
              <a:rPr lang="en-GB" sz="1800" b="1" dirty="0" smtClean="0">
                <a:latin typeface="Calibri" panose="020F0502020204030204" pitchFamily="34" charset="0"/>
                <a:cs typeface="Calibri" panose="020F0502020204030204" pitchFamily="34" charset="0"/>
              </a:rPr>
              <a:t>	[1.n]	Charge Details</a:t>
            </a:r>
          </a:p>
          <a:p>
            <a:pPr>
              <a:spcAft>
                <a:spcPts val="0"/>
              </a:spcAft>
              <a:tabLst>
                <a:tab pos="112713" algn="l"/>
                <a:tab pos="630238" algn="l"/>
                <a:tab pos="1147763" algn="l"/>
                <a:tab pos="1257300" algn="l"/>
                <a:tab pos="1714500" algn="l"/>
                <a:tab pos="2001838" algn="l"/>
              </a:tabLst>
            </a:pPr>
            <a:r>
              <a:rPr lang="en-GB" sz="1800" b="1" i="1" dirty="0" smtClean="0">
                <a:latin typeface="Calibri" panose="020F0502020204030204" pitchFamily="34" charset="0"/>
                <a:cs typeface="Calibri" panose="020F0502020204030204" pitchFamily="34" charset="0"/>
              </a:rPr>
              <a:t>		xor	</a:t>
            </a:r>
            <a:r>
              <a:rPr lang="en-GB" sz="1800" b="1" dirty="0" smtClean="0">
                <a:latin typeface="Calibri" panose="020F0502020204030204" pitchFamily="34" charset="0"/>
                <a:cs typeface="Calibri" panose="020F0502020204030204" pitchFamily="34" charset="0"/>
              </a:rPr>
              <a:t>[1.1]	Type</a:t>
            </a:r>
          </a:p>
          <a:p>
            <a:pPr>
              <a:spcAft>
                <a:spcPts val="0"/>
              </a:spcAft>
              <a:tabLst>
                <a:tab pos="112713" algn="l"/>
                <a:tab pos="630238" algn="l"/>
                <a:tab pos="1147763" algn="l"/>
                <a:tab pos="1257300" algn="l"/>
                <a:tab pos="1714500" algn="l"/>
                <a:tab pos="2001838" algn="l"/>
              </a:tabLst>
            </a:pPr>
            <a:r>
              <a:rPr lang="en-GB" sz="1800" b="1" dirty="0" smtClean="0">
                <a:latin typeface="Calibri" panose="020F0502020204030204" pitchFamily="34" charset="0"/>
                <a:cs typeface="Calibri" panose="020F0502020204030204" pitchFamily="34" charset="0"/>
              </a:rPr>
              <a:t>			[1.1]	Extended Type </a:t>
            </a:r>
          </a:p>
          <a:p>
            <a:pPr>
              <a:spcAft>
                <a:spcPts val="0"/>
              </a:spcAft>
              <a:tabLst>
                <a:tab pos="112713" algn="l"/>
                <a:tab pos="630238" algn="l"/>
                <a:tab pos="1147763" algn="l"/>
                <a:tab pos="1257300" algn="l"/>
                <a:tab pos="1714500" algn="l"/>
                <a:tab pos="2001838" algn="l"/>
              </a:tabLst>
            </a:pPr>
            <a:r>
              <a:rPr lang="en-GB" sz="1800" b="1" dirty="0" smtClean="0">
                <a:latin typeface="Calibri" panose="020F0502020204030204" pitchFamily="34" charset="0"/>
                <a:cs typeface="Calibri" panose="020F0502020204030204" pitchFamily="34" charset="0"/>
              </a:rPr>
              <a:t>		xor	[0.1</a:t>
            </a: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Charge Basis</a:t>
            </a:r>
            <a:endParaRPr lang="en-GB" sz="1800" b="1" dirty="0">
              <a:latin typeface="Calibri" panose="020F0502020204030204" pitchFamily="34" charset="0"/>
              <a:cs typeface="Calibri" panose="020F0502020204030204" pitchFamily="34" charset="0"/>
            </a:endParaRPr>
          </a:p>
          <a:p>
            <a:pPr>
              <a:spcAft>
                <a:spcPts val="0"/>
              </a:spcAft>
              <a:tabLst>
                <a:tab pos="112713" algn="l"/>
                <a:tab pos="630238" algn="l"/>
                <a:tab pos="1147763" algn="l"/>
                <a:tab pos="1257300" algn="l"/>
                <a:tab pos="1714500" algn="l"/>
                <a:tab pos="2001838"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Extended </a:t>
            </a:r>
            <a:r>
              <a:rPr lang="en-GB" sz="1800" b="1" dirty="0" smtClean="0">
                <a:latin typeface="Calibri" panose="020F0502020204030204" pitchFamily="34" charset="0"/>
                <a:cs typeface="Calibri" panose="020F0502020204030204" pitchFamily="34" charset="0"/>
              </a:rPr>
              <a:t>Charge Basis</a:t>
            </a:r>
            <a:endParaRPr lang="en-GB" sz="1800" b="1" dirty="0">
              <a:latin typeface="Calibri" panose="020F0502020204030204" pitchFamily="34" charset="0"/>
              <a:cs typeface="Calibri" panose="020F0502020204030204" pitchFamily="34" charset="0"/>
            </a:endParaRPr>
          </a:p>
          <a:p>
            <a:pPr>
              <a:spcAft>
                <a:spcPts val="0"/>
              </a:spcAft>
              <a:tabLst>
                <a:tab pos="112713" algn="l"/>
                <a:tab pos="630238" algn="l"/>
                <a:tab pos="1147763" algn="l"/>
                <a:tab pos="1257300" algn="l"/>
                <a:tab pos="1714500" algn="l"/>
                <a:tab pos="2001838" algn="l"/>
              </a:tabLst>
            </a:pPr>
            <a:r>
              <a:rPr lang="en-GB" sz="1800" b="1" dirty="0" smtClean="0">
                <a:latin typeface="Calibri" panose="020F0502020204030204" pitchFamily="34" charset="0"/>
                <a:cs typeface="Calibri" panose="020F0502020204030204" pitchFamily="34" charset="0"/>
              </a:rPr>
              <a:t>		[1.1]	Amount</a:t>
            </a:r>
          </a:p>
          <a:p>
            <a:pPr>
              <a:spcAft>
                <a:spcPts val="0"/>
              </a:spcAft>
              <a:tabLst>
                <a:tab pos="112713" algn="l"/>
                <a:tab pos="630238" algn="l"/>
                <a:tab pos="1147763" algn="l"/>
                <a:tab pos="1257300" algn="l"/>
                <a:tab pos="1714500" algn="l"/>
                <a:tab pos="2001838" algn="l"/>
              </a:tabLst>
            </a:pPr>
            <a:r>
              <a:rPr lang="en-GB" sz="1800" b="1" dirty="0" smtClean="0">
                <a:latin typeface="Calibri" panose="020F0502020204030204" pitchFamily="34" charset="0"/>
                <a:cs typeface="Calibri" panose="020F0502020204030204" pitchFamily="34" charset="0"/>
              </a:rPr>
              <a:t>		[0.1]	Rate</a:t>
            </a:r>
          </a:p>
          <a:p>
            <a:pPr>
              <a:spcAft>
                <a:spcPts val="0"/>
              </a:spcAft>
              <a:tabLst>
                <a:tab pos="112713" algn="l"/>
                <a:tab pos="630238" algn="l"/>
                <a:tab pos="1147763" algn="l"/>
                <a:tab pos="1257300" algn="l"/>
                <a:tab pos="1714500" algn="l"/>
                <a:tab pos="2001838" algn="l"/>
              </a:tabLst>
            </a:pPr>
            <a:r>
              <a:rPr lang="en-GB" sz="1800" b="1" dirty="0" smtClean="0">
                <a:latin typeface="Calibri" panose="020F0502020204030204" pitchFamily="34" charset="0"/>
                <a:cs typeface="Calibri" panose="020F0502020204030204" pitchFamily="34" charset="0"/>
              </a:rPr>
              <a:t>		[0.1]</a:t>
            </a: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Recipient Identification</a:t>
            </a:r>
          </a:p>
        </p:txBody>
      </p:sp>
      <p:sp>
        <p:nvSpPr>
          <p:cNvPr id="5" name="Rectangle 4"/>
          <p:cNvSpPr/>
          <p:nvPr/>
        </p:nvSpPr>
        <p:spPr>
          <a:xfrm>
            <a:off x="231487" y="3372781"/>
            <a:ext cx="4591050" cy="3416320"/>
          </a:xfrm>
          <a:prstGeom prst="rect">
            <a:avLst/>
          </a:prstGeom>
        </p:spPr>
        <p:txBody>
          <a:bodyPr wrap="square">
            <a:spAutoFit/>
          </a:bodyPr>
          <a:lstStyle/>
          <a:p>
            <a:pPr>
              <a:spcAft>
                <a:spcPts val="0"/>
              </a:spcAft>
              <a:tabLst>
                <a:tab pos="112713" algn="l"/>
                <a:tab pos="630238" algn="l"/>
                <a:tab pos="1147763" algn="l"/>
                <a:tab pos="1714500" algn="l"/>
                <a:tab pos="2001838" algn="l"/>
              </a:tabLst>
            </a:pPr>
            <a:r>
              <a:rPr lang="en-GB" sz="1800" b="1" dirty="0" smtClean="0">
                <a:latin typeface="Calibri" panose="020F0502020204030204" pitchFamily="34" charset="0"/>
                <a:cs typeface="Calibri" panose="020F0502020204030204" pitchFamily="34" charset="0"/>
              </a:rPr>
              <a:t>Commission General Details</a:t>
            </a:r>
          </a:p>
          <a:p>
            <a:pPr>
              <a:spcAft>
                <a:spcPts val="0"/>
              </a:spcAft>
              <a:tabLst>
                <a:tab pos="112713" algn="l"/>
                <a:tab pos="630238" algn="l"/>
                <a:tab pos="1147763" algn="l"/>
                <a:tab pos="1714500" algn="l"/>
                <a:tab pos="2001838" algn="l"/>
              </a:tabLst>
            </a:pPr>
            <a:r>
              <a:rPr lang="en-GB" sz="1800" b="1" dirty="0" smtClean="0">
                <a:latin typeface="Calibri" panose="020F0502020204030204" pitchFamily="34" charset="0"/>
                <a:cs typeface="Calibri" panose="020F0502020204030204" pitchFamily="34" charset="0"/>
              </a:rPr>
              <a:t>	[0.1]	Total Amount of Commissions</a:t>
            </a:r>
          </a:p>
          <a:p>
            <a:pPr>
              <a:spcAft>
                <a:spcPts val="0"/>
              </a:spcAft>
              <a:tabLst>
                <a:tab pos="112713" algn="l"/>
                <a:tab pos="630238" algn="l"/>
                <a:tab pos="1147763" algn="l"/>
                <a:tab pos="1714500" algn="l"/>
                <a:tab pos="2001838" algn="l"/>
              </a:tabLst>
            </a:pPr>
            <a:r>
              <a:rPr lang="en-GB" sz="1800" b="1" dirty="0" smtClean="0">
                <a:latin typeface="Calibri" panose="020F0502020204030204" pitchFamily="34" charset="0"/>
                <a:cs typeface="Calibri" panose="020F0502020204030204" pitchFamily="34" charset="0"/>
              </a:rPr>
              <a:t>	[1.n]	Commission </a:t>
            </a:r>
            <a:r>
              <a:rPr lang="en-GB" sz="1800" b="1" dirty="0">
                <a:latin typeface="Calibri" panose="020F0502020204030204" pitchFamily="34" charset="0"/>
                <a:cs typeface="Calibri" panose="020F0502020204030204" pitchFamily="34" charset="0"/>
              </a:rPr>
              <a:t>Details</a:t>
            </a:r>
          </a:p>
          <a:p>
            <a:pPr>
              <a:spcAft>
                <a:spcPts val="0"/>
              </a:spcAft>
              <a:tabLst>
                <a:tab pos="112713" algn="l"/>
                <a:tab pos="630238" algn="l"/>
                <a:tab pos="1147763" algn="l"/>
                <a:tab pos="1714500" algn="l"/>
                <a:tab pos="2001838" algn="l"/>
              </a:tabLst>
            </a:pPr>
            <a:r>
              <a:rPr lang="en-GB" sz="1800" b="1" i="1" dirty="0" smtClean="0">
                <a:latin typeface="Calibri" panose="020F0502020204030204" pitchFamily="34" charset="0"/>
                <a:cs typeface="Calibri" panose="020F0502020204030204" pitchFamily="34" charset="0"/>
              </a:rPr>
              <a:t>		xor	</a:t>
            </a:r>
            <a:r>
              <a:rPr lang="en-GB" sz="1800" b="1" dirty="0" smtClean="0">
                <a:latin typeface="Calibri" panose="020F0502020204030204" pitchFamily="34" charset="0"/>
                <a:cs typeface="Calibri" panose="020F0502020204030204" pitchFamily="34" charset="0"/>
              </a:rPr>
              <a:t>[0.1</a:t>
            </a:r>
            <a:r>
              <a:rPr lang="en-GB" sz="1800" b="1" dirty="0">
                <a:latin typeface="Calibri" panose="020F0502020204030204" pitchFamily="34" charset="0"/>
                <a:cs typeface="Calibri" panose="020F0502020204030204" pitchFamily="34" charset="0"/>
              </a:rPr>
              <a:t>]	Type</a:t>
            </a:r>
          </a:p>
          <a:p>
            <a:pPr>
              <a:spcAft>
                <a:spcPts val="0"/>
              </a:spcAft>
              <a:tabLst>
                <a:tab pos="112713" algn="l"/>
                <a:tab pos="630238" algn="l"/>
                <a:tab pos="1147763" algn="l"/>
                <a:tab pos="1714500" algn="l"/>
                <a:tab pos="20018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Extended Type</a:t>
            </a:r>
          </a:p>
          <a:p>
            <a:pPr>
              <a:spcAft>
                <a:spcPts val="0"/>
              </a:spcAft>
              <a:tabLst>
                <a:tab pos="112713" algn="l"/>
                <a:tab pos="630238" algn="l"/>
                <a:tab pos="1147763" algn="l"/>
                <a:tab pos="1714500" algn="l"/>
                <a:tab pos="2001838" algn="l"/>
              </a:tabLst>
            </a:pPr>
            <a:r>
              <a:rPr lang="en-GB" sz="1800" b="1" dirty="0" smtClean="0">
                <a:latin typeface="Calibri" panose="020F0502020204030204" pitchFamily="34" charset="0"/>
                <a:cs typeface="Calibri" panose="020F0502020204030204" pitchFamily="34" charset="0"/>
              </a:rPr>
              <a:t>		xor	[0.1</a:t>
            </a:r>
            <a:r>
              <a:rPr lang="en-GB" sz="1800" b="1" dirty="0">
                <a:latin typeface="Calibri" panose="020F0502020204030204" pitchFamily="34" charset="0"/>
                <a:cs typeface="Calibri" panose="020F0502020204030204" pitchFamily="34" charset="0"/>
              </a:rPr>
              <a:t>]	Basis</a:t>
            </a:r>
          </a:p>
          <a:p>
            <a:pPr>
              <a:spcAft>
                <a:spcPts val="0"/>
              </a:spcAft>
              <a:tabLst>
                <a:tab pos="112713" algn="l"/>
                <a:tab pos="630238" algn="l"/>
                <a:tab pos="1147763" algn="l"/>
                <a:tab pos="1714500" algn="l"/>
                <a:tab pos="20018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Extended Basis</a:t>
            </a:r>
          </a:p>
          <a:p>
            <a:pPr>
              <a:spcAft>
                <a:spcPts val="0"/>
              </a:spcAft>
              <a:tabLst>
                <a:tab pos="112713" algn="l"/>
                <a:tab pos="630238" algn="l"/>
                <a:tab pos="1147763" algn="l"/>
                <a:tab pos="1714500" algn="l"/>
                <a:tab pos="20018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Amount</a:t>
            </a:r>
          </a:p>
          <a:p>
            <a:pPr>
              <a:spcAft>
                <a:spcPts val="0"/>
              </a:spcAft>
              <a:tabLst>
                <a:tab pos="112713" algn="l"/>
                <a:tab pos="630238" algn="l"/>
                <a:tab pos="1147763" algn="l"/>
                <a:tab pos="1714500" algn="l"/>
                <a:tab pos="20018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Rate</a:t>
            </a:r>
          </a:p>
          <a:p>
            <a:pPr>
              <a:spcAft>
                <a:spcPts val="0"/>
              </a:spcAft>
              <a:tabLst>
                <a:tab pos="112713" algn="l"/>
                <a:tab pos="630238" algn="l"/>
                <a:tab pos="1147763" algn="l"/>
                <a:tab pos="1714500" algn="l"/>
                <a:tab pos="20018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Recipient Identification</a:t>
            </a:r>
          </a:p>
          <a:p>
            <a:pPr>
              <a:spcAft>
                <a:spcPts val="0"/>
              </a:spcAft>
              <a:tabLst>
                <a:tab pos="112713" algn="l"/>
                <a:tab pos="630238" algn="l"/>
                <a:tab pos="1147763" algn="l"/>
                <a:tab pos="1714500" algn="l"/>
                <a:tab pos="2001838"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	[0.1]	Commercial Agreement </a:t>
            </a:r>
            <a:r>
              <a:rPr lang="en-GB" sz="1800" b="1" dirty="0" smtClean="0">
                <a:latin typeface="Calibri" panose="020F0502020204030204" pitchFamily="34" charset="0"/>
                <a:cs typeface="Calibri" panose="020F0502020204030204" pitchFamily="34" charset="0"/>
              </a:rPr>
              <a:t>Reference</a:t>
            </a:r>
            <a:endParaRPr lang="en-GB" sz="1800" b="1" dirty="0">
              <a:latin typeface="Calibri" panose="020F0502020204030204" pitchFamily="34" charset="0"/>
              <a:cs typeface="Calibri" panose="020F0502020204030204" pitchFamily="34" charset="0"/>
            </a:endParaRPr>
          </a:p>
          <a:p>
            <a:pPr>
              <a:spcAft>
                <a:spcPts val="0"/>
              </a:spcAft>
              <a:tabLst>
                <a:tab pos="112713" algn="l"/>
                <a:tab pos="630238" algn="l"/>
                <a:tab pos="1147763" algn="l"/>
                <a:tab pos="1714500" algn="l"/>
                <a:tab pos="20018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Waiving Details</a:t>
            </a:r>
          </a:p>
        </p:txBody>
      </p:sp>
      <p:sp>
        <p:nvSpPr>
          <p:cNvPr id="7" name="TextBox 6"/>
          <p:cNvSpPr txBox="1"/>
          <p:nvPr/>
        </p:nvSpPr>
        <p:spPr>
          <a:xfrm>
            <a:off x="4823856" y="402097"/>
            <a:ext cx="4233880" cy="923330"/>
          </a:xfrm>
          <a:prstGeom prst="rect">
            <a:avLst/>
          </a:prstGeom>
          <a:noFill/>
        </p:spPr>
        <p:txBody>
          <a:bodyPr wrap="square" rtlCol="0">
            <a:spAutoFit/>
          </a:bodyPr>
          <a:lstStyle/>
          <a:p>
            <a:r>
              <a:rPr lang="en-US" sz="1800" dirty="0" smtClean="0">
                <a:latin typeface="Calibri" panose="020F0502020204030204" pitchFamily="34" charset="0"/>
                <a:cs typeface="Calibri" panose="020F0502020204030204" pitchFamily="34" charset="0"/>
              </a:rPr>
              <a:t>SMPG Rule: </a:t>
            </a:r>
            <a:r>
              <a:rPr lang="en-US" sz="1800" dirty="0">
                <a:latin typeface="Calibri" panose="020F0502020204030204" pitchFamily="34" charset="0"/>
                <a:cs typeface="Calibri" panose="020F0502020204030204" pitchFamily="34" charset="0"/>
              </a:rPr>
              <a:t>If a charge has been applied to the transaction, then ChargeGeneralDetails </a:t>
            </a:r>
            <a:r>
              <a:rPr lang="en-US" sz="1800" dirty="0" smtClean="0">
                <a:latin typeface="Calibri" panose="020F0502020204030204" pitchFamily="34" charset="0"/>
                <a:cs typeface="Calibri" panose="020F0502020204030204" pitchFamily="34" charset="0"/>
              </a:rPr>
              <a:t>/ChargeDetails </a:t>
            </a:r>
            <a:r>
              <a:rPr lang="en-US" sz="1800" dirty="0">
                <a:latin typeface="Calibri" panose="020F0502020204030204" pitchFamily="34" charset="0"/>
                <a:cs typeface="Calibri" panose="020F0502020204030204" pitchFamily="34" charset="0"/>
              </a:rPr>
              <a:t>must be specified. </a:t>
            </a:r>
            <a:endParaRPr lang="en-GB" sz="1800" dirty="0">
              <a:latin typeface="Calibri" panose="020F0502020204030204" pitchFamily="34" charset="0"/>
              <a:cs typeface="Calibri" panose="020F0502020204030204" pitchFamily="34" charset="0"/>
            </a:endParaRPr>
          </a:p>
        </p:txBody>
      </p:sp>
      <p:cxnSp>
        <p:nvCxnSpPr>
          <p:cNvPr id="22" name="Straight Connector 21"/>
          <p:cNvCxnSpPr/>
          <p:nvPr/>
        </p:nvCxnSpPr>
        <p:spPr bwMode="auto">
          <a:xfrm>
            <a:off x="2778258" y="599988"/>
            <a:ext cx="2075778"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2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712" y="132542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7012" y="48092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TextBox 27"/>
          <p:cNvSpPr txBox="1"/>
          <p:nvPr/>
        </p:nvSpPr>
        <p:spPr>
          <a:xfrm>
            <a:off x="4823856" y="3353224"/>
            <a:ext cx="4233880" cy="1200329"/>
          </a:xfrm>
          <a:prstGeom prst="rect">
            <a:avLst/>
          </a:prstGeom>
          <a:noFill/>
        </p:spPr>
        <p:txBody>
          <a:bodyPr wrap="square" rtlCol="0">
            <a:spAutoFit/>
          </a:bodyPr>
          <a:lstStyle/>
          <a:p>
            <a:r>
              <a:rPr lang="en-US" sz="1800" dirty="0" smtClean="0">
                <a:latin typeface="Calibri" panose="020F0502020204030204" pitchFamily="34" charset="0"/>
                <a:cs typeface="Calibri" panose="020F0502020204030204" pitchFamily="34" charset="0"/>
              </a:rPr>
              <a:t>SMPG Rule: </a:t>
            </a:r>
            <a:r>
              <a:rPr lang="en-US" sz="1800" dirty="0">
                <a:latin typeface="Calibri" panose="020F0502020204030204" pitchFamily="34" charset="0"/>
                <a:cs typeface="Calibri" panose="020F0502020204030204" pitchFamily="34" charset="0"/>
              </a:rPr>
              <a:t>If a commission has been applied to the transaction, then CommissionGeneralDetails </a:t>
            </a:r>
            <a:r>
              <a:rPr lang="en-US" sz="1800" dirty="0" smtClean="0">
                <a:latin typeface="Calibri" panose="020F0502020204030204" pitchFamily="34" charset="0"/>
                <a:cs typeface="Calibri" panose="020F0502020204030204" pitchFamily="34" charset="0"/>
              </a:rPr>
              <a:t>/CommissionDetails </a:t>
            </a:r>
            <a:r>
              <a:rPr lang="en-US" sz="1800" dirty="0">
                <a:latin typeface="Calibri" panose="020F0502020204030204" pitchFamily="34" charset="0"/>
                <a:cs typeface="Calibri" panose="020F0502020204030204" pitchFamily="34" charset="0"/>
              </a:rPr>
              <a:t>must be specified</a:t>
            </a:r>
            <a:endParaRPr lang="en-GB" sz="1800" dirty="0">
              <a:latin typeface="Calibri" panose="020F0502020204030204" pitchFamily="34" charset="0"/>
              <a:cs typeface="Calibri" panose="020F0502020204030204" pitchFamily="34" charset="0"/>
            </a:endParaRPr>
          </a:p>
        </p:txBody>
      </p:sp>
      <p:cxnSp>
        <p:nvCxnSpPr>
          <p:cNvPr id="29" name="Straight Connector 28"/>
          <p:cNvCxnSpPr/>
          <p:nvPr/>
        </p:nvCxnSpPr>
        <p:spPr bwMode="auto">
          <a:xfrm>
            <a:off x="3216408" y="3551115"/>
            <a:ext cx="1637628"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3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162" y="34320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719" y="158745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719" y="184336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2951" y="214770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5377" y="26860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9330" y="296280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0388" y="454514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6316" y="425930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8" name="TextBox 47"/>
          <p:cNvSpPr txBox="1"/>
          <p:nvPr/>
        </p:nvSpPr>
        <p:spPr>
          <a:xfrm>
            <a:off x="2743754" y="4193698"/>
            <a:ext cx="1463064" cy="369332"/>
          </a:xfrm>
          <a:prstGeom prst="rect">
            <a:avLst/>
          </a:prstGeom>
          <a:noFill/>
        </p:spPr>
        <p:txBody>
          <a:bodyPr wrap="square" rtlCol="0">
            <a:spAutoFit/>
          </a:bodyPr>
          <a:lstStyle/>
          <a:p>
            <a:r>
              <a:rPr lang="en-US" sz="1800" b="1" i="1" dirty="0">
                <a:solidFill>
                  <a:srgbClr val="FF6600"/>
                </a:solidFill>
                <a:latin typeface="Calibri" panose="020F0502020204030204" pitchFamily="34" charset="0"/>
                <a:cs typeface="Calibri" panose="020F0502020204030204" pitchFamily="34" charset="0"/>
              </a:rPr>
              <a:t>m</a:t>
            </a:r>
            <a:r>
              <a:rPr lang="en-US" sz="1800" b="1" i="1" dirty="0" smtClean="0">
                <a:solidFill>
                  <a:srgbClr val="FF6600"/>
                </a:solidFill>
                <a:latin typeface="Calibri" panose="020F0502020204030204" pitchFamily="34" charset="0"/>
                <a:cs typeface="Calibri" panose="020F0502020204030204" pitchFamily="34" charset="0"/>
              </a:rPr>
              <a:t>andatory</a:t>
            </a:r>
            <a:endParaRPr lang="en-GB" sz="1800" b="1" i="1" dirty="0">
              <a:solidFill>
                <a:srgbClr val="FF6600"/>
              </a:solidFill>
              <a:latin typeface="Calibri" panose="020F0502020204030204" pitchFamily="34" charset="0"/>
              <a:cs typeface="Calibri" panose="020F0502020204030204" pitchFamily="34" charset="0"/>
            </a:endParaRPr>
          </a:p>
        </p:txBody>
      </p:sp>
      <p:pic>
        <p:nvPicPr>
          <p:cNvPr id="4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0388" y="479241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0388" y="508956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9753" y="53469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2" name="TextBox 51"/>
          <p:cNvSpPr txBox="1"/>
          <p:nvPr/>
        </p:nvSpPr>
        <p:spPr>
          <a:xfrm>
            <a:off x="2505817" y="5281343"/>
            <a:ext cx="1463064" cy="369332"/>
          </a:xfrm>
          <a:prstGeom prst="rect">
            <a:avLst/>
          </a:prstGeom>
          <a:noFill/>
        </p:spPr>
        <p:txBody>
          <a:bodyPr wrap="square" rtlCol="0">
            <a:spAutoFit/>
          </a:bodyPr>
          <a:lstStyle/>
          <a:p>
            <a:r>
              <a:rPr lang="en-US" sz="1800" b="1" i="1" dirty="0">
                <a:solidFill>
                  <a:srgbClr val="FF6600"/>
                </a:solidFill>
                <a:latin typeface="Calibri" panose="020F0502020204030204" pitchFamily="34" charset="0"/>
                <a:cs typeface="Calibri" panose="020F0502020204030204" pitchFamily="34" charset="0"/>
              </a:rPr>
              <a:t>m</a:t>
            </a:r>
            <a:r>
              <a:rPr lang="en-US" sz="1800" b="1" i="1" dirty="0" smtClean="0">
                <a:solidFill>
                  <a:srgbClr val="FF6600"/>
                </a:solidFill>
                <a:latin typeface="Calibri" panose="020F0502020204030204" pitchFamily="34" charset="0"/>
                <a:cs typeface="Calibri" panose="020F0502020204030204" pitchFamily="34" charset="0"/>
              </a:rPr>
              <a:t>andatory</a:t>
            </a:r>
            <a:endParaRPr lang="en-GB" sz="1800" b="1" i="1" dirty="0">
              <a:solidFill>
                <a:srgbClr val="FF6600"/>
              </a:solidFill>
              <a:latin typeface="Calibri" panose="020F0502020204030204" pitchFamily="34" charset="0"/>
              <a:cs typeface="Calibri" panose="020F0502020204030204" pitchFamily="34" charset="0"/>
            </a:endParaRPr>
          </a:p>
        </p:txBody>
      </p:sp>
      <p:pic>
        <p:nvPicPr>
          <p:cNvPr id="5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0873" y="56195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1161" y="617741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6" name="Straight Connector 35"/>
          <p:cNvCxnSpPr/>
          <p:nvPr/>
        </p:nvCxnSpPr>
        <p:spPr bwMode="auto">
          <a:xfrm>
            <a:off x="4002382" y="3112064"/>
            <a:ext cx="3024678"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31" name="TextBox 30"/>
          <p:cNvSpPr txBox="1"/>
          <p:nvPr/>
        </p:nvSpPr>
        <p:spPr>
          <a:xfrm>
            <a:off x="4823856" y="2356207"/>
            <a:ext cx="3845691" cy="923330"/>
          </a:xfrm>
          <a:prstGeom prst="rect">
            <a:avLst/>
          </a:prstGeom>
          <a:solidFill>
            <a:schemeClr val="bg1"/>
          </a:solidFill>
          <a:ln>
            <a:solidFill>
              <a:schemeClr val="bg1">
                <a:lumMod val="50000"/>
              </a:schemeClr>
            </a:solidFill>
          </a:ln>
        </p:spPr>
        <p:txBody>
          <a:bodyPr wrap="square" rtlCol="0">
            <a:spAutoFit/>
          </a:bodyPr>
          <a:lstStyle/>
          <a:p>
            <a:r>
              <a:rPr lang="en-US" sz="1800" dirty="0" smtClean="0">
                <a:latin typeface="Calibri" panose="020F0502020204030204" pitchFamily="34" charset="0"/>
                <a:cs typeface="Calibri" panose="020F0502020204030204" pitchFamily="34" charset="0"/>
              </a:rPr>
              <a:t>In current SMPG usage, Recipient Identification not allowed in charge sequence.</a:t>
            </a:r>
            <a:endParaRPr lang="en-GB" sz="1800"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1"/>
          </p:nvPr>
        </p:nvSpPr>
        <p:spPr/>
        <p:txBody>
          <a:bodyPr/>
          <a:lstStyle/>
          <a:p>
            <a:fld id="{EA52E39D-21CE-4915-B848-429A65988FB2}" type="slidenum">
              <a:rPr lang="en-GB" smtClean="0"/>
              <a:pPr/>
              <a:t>12</a:t>
            </a:fld>
            <a:endParaRPr lang="en-GB" dirty="0"/>
          </a:p>
        </p:txBody>
      </p:sp>
    </p:spTree>
    <p:extLst>
      <p:ext uri="{BB962C8B-B14F-4D97-AF65-F5344CB8AC3E}">
        <p14:creationId xmlns:p14="http://schemas.microsoft.com/office/powerpoint/2010/main" val="686946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7" name="Rectangle 16"/>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133937" cy="508958"/>
          </a:xfrm>
        </p:spPr>
        <p:txBody>
          <a:bodyPr/>
          <a:lstStyle/>
          <a:p>
            <a:r>
              <a:rPr lang="en-GB" dirty="0">
                <a:solidFill>
                  <a:srgbClr val="00B050"/>
                </a:solidFill>
              </a:rPr>
              <a:t>Confirmation</a:t>
            </a:r>
            <a:r>
              <a:rPr lang="en-GB" dirty="0"/>
              <a:t>: Transaction </a:t>
            </a:r>
            <a:r>
              <a:rPr lang="en-GB" dirty="0" smtClean="0"/>
              <a:t>Overhead Proposal for market practice 1 of 2</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0325" y="5499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17"/>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20" name="Rectangle 19"/>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9990" y="237918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0490" y="27021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941" y="45471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941" y="4258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4407" y="32895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904" y="51845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28887" y="489249"/>
            <a:ext cx="4442589" cy="923330"/>
          </a:xfrm>
          <a:prstGeom prst="rect">
            <a:avLst/>
          </a:prstGeom>
          <a:noFill/>
        </p:spPr>
        <p:txBody>
          <a:bodyPr wrap="square" rtlCol="0">
            <a:spAutoFit/>
          </a:bodyPr>
          <a:lstStyle/>
          <a:p>
            <a:r>
              <a:rPr lang="en-US" sz="1800" b="1" dirty="0">
                <a:latin typeface="Calibri" panose="020F0502020204030204" pitchFamily="34" charset="0"/>
                <a:cs typeface="Calibri" panose="020F0502020204030204" pitchFamily="34" charset="0"/>
              </a:rPr>
              <a:t>SMPG </a:t>
            </a:r>
            <a:r>
              <a:rPr lang="en-US" sz="1800" b="1" dirty="0" smtClean="0">
                <a:latin typeface="Calibri" panose="020F0502020204030204" pitchFamily="34" charset="0"/>
                <a:cs typeface="Calibri" panose="020F0502020204030204" pitchFamily="34" charset="0"/>
              </a:rPr>
              <a:t>Rule</a:t>
            </a:r>
            <a:r>
              <a:rPr lang="en-US" sz="1800" dirty="0" smtClean="0">
                <a:latin typeface="Calibri" panose="020F0502020204030204" pitchFamily="34" charset="0"/>
                <a:cs typeface="Calibri" panose="020F0502020204030204" pitchFamily="34" charset="0"/>
              </a:rPr>
              <a:t>: If </a:t>
            </a:r>
            <a:r>
              <a:rPr lang="en-US" sz="1800" dirty="0">
                <a:latin typeface="Calibri" panose="020F0502020204030204" pitchFamily="34" charset="0"/>
                <a:cs typeface="Calibri" panose="020F0502020204030204" pitchFamily="34" charset="0"/>
              </a:rPr>
              <a:t>a fee or commission has been applied to the transaction, then IndividualFee must be specified. </a:t>
            </a:r>
            <a:endParaRPr lang="en-GB" sz="1800" dirty="0">
              <a:latin typeface="Calibri" panose="020F0502020204030204" pitchFamily="34" charset="0"/>
              <a:cs typeface="Calibri" panose="020F0502020204030204" pitchFamily="34" charset="0"/>
            </a:endParaRPr>
          </a:p>
        </p:txBody>
      </p:sp>
      <p:cxnSp>
        <p:nvCxnSpPr>
          <p:cNvPr id="6" name="Straight Connector 5"/>
          <p:cNvCxnSpPr/>
          <p:nvPr/>
        </p:nvCxnSpPr>
        <p:spPr bwMode="auto">
          <a:xfrm>
            <a:off x="2851556" y="668996"/>
            <a:ext cx="1927482"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59" name="Rectangle 58"/>
          <p:cNvSpPr/>
          <p:nvPr/>
        </p:nvSpPr>
        <p:spPr>
          <a:xfrm>
            <a:off x="4528887" y="2834089"/>
            <a:ext cx="4701377" cy="1754326"/>
          </a:xfrm>
          <a:prstGeom prst="rect">
            <a:avLst/>
          </a:prstGeom>
        </p:spPr>
        <p:txBody>
          <a:bodyPr wrap="square">
            <a:spAutoFit/>
          </a:bodyPr>
          <a:lstStyle/>
          <a:p>
            <a:r>
              <a:rPr lang="en-US" sz="1800" b="1" dirty="0" smtClean="0">
                <a:latin typeface="Calibri" panose="020F0502020204030204" pitchFamily="34" charset="0"/>
                <a:cs typeface="Calibri" panose="020F0502020204030204" pitchFamily="34" charset="0"/>
              </a:rPr>
              <a:t>SMPG Usage</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If DiscountDetails is present, </a:t>
            </a:r>
            <a:r>
              <a:rPr lang="en-US" sz="1800" dirty="0" smtClean="0">
                <a:latin typeface="Calibri" panose="020F0502020204030204" pitchFamily="34" charset="0"/>
                <a:cs typeface="Calibri" panose="020F0502020204030204" pitchFamily="34" charset="0"/>
              </a:rPr>
              <a:t>StandardAmount </a:t>
            </a:r>
            <a:r>
              <a:rPr lang="en-US" sz="1800" b="1" dirty="0" smtClean="0">
                <a:solidFill>
                  <a:srgbClr val="FF0000"/>
                </a:solidFill>
                <a:latin typeface="Calibri" panose="020F0502020204030204" pitchFamily="34" charset="0"/>
                <a:cs typeface="Calibri" panose="020F0502020204030204" pitchFamily="34" charset="0"/>
              </a:rPr>
              <a:t>may</a:t>
            </a:r>
            <a:r>
              <a:rPr lang="en-US" sz="1800" dirty="0" smtClean="0">
                <a:solidFill>
                  <a:srgbClr val="FF0000"/>
                </a:solidFill>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also be present.</a:t>
            </a:r>
            <a:r>
              <a:rPr lang="en-US" sz="1800" dirty="0" smtClean="0">
                <a:solidFill>
                  <a:srgbClr val="FF0000"/>
                </a:solidFill>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This will facilitate transparency of the difference between </a:t>
            </a:r>
            <a:r>
              <a:rPr lang="en-US" sz="1800" dirty="0">
                <a:latin typeface="Calibri" panose="020F0502020204030204" pitchFamily="34" charset="0"/>
                <a:cs typeface="Calibri" panose="020F0502020204030204" pitchFamily="34" charset="0"/>
              </a:rPr>
              <a:t>the fee applied (AppliedAmount) and the ‘normal fee’ (StandardAmount) when discount is applied</a:t>
            </a:r>
            <a:r>
              <a:rPr lang="en-US" sz="1800" dirty="0" smtClean="0">
                <a:latin typeface="Calibri" panose="020F0502020204030204" pitchFamily="34" charset="0"/>
                <a:cs typeface="Calibri" panose="020F0502020204030204" pitchFamily="34" charset="0"/>
              </a:rPr>
              <a:t>. </a:t>
            </a:r>
            <a:r>
              <a:rPr lang="en-US" sz="1800" dirty="0" smtClean="0">
                <a:solidFill>
                  <a:srgbClr val="FF0000"/>
                </a:solidFill>
                <a:latin typeface="Calibri" panose="020F0502020204030204" pitchFamily="34" charset="0"/>
                <a:cs typeface="Calibri" panose="020F0502020204030204" pitchFamily="34" charset="0"/>
              </a:rPr>
              <a:t>(7 Mar 2017) (21 Mar 2017)</a:t>
            </a:r>
            <a:endParaRPr lang="en-GB" sz="1800" b="1" dirty="0">
              <a:solidFill>
                <a:srgbClr val="FF0000"/>
              </a:solidFill>
              <a:latin typeface="Calibri" panose="020F0502020204030204" pitchFamily="34" charset="0"/>
              <a:cs typeface="Calibri" panose="020F0502020204030204" pitchFamily="34" charset="0"/>
            </a:endParaRPr>
          </a:p>
        </p:txBody>
      </p:sp>
      <p:cxnSp>
        <p:nvCxnSpPr>
          <p:cNvPr id="60" name="Straight Connector 59"/>
          <p:cNvCxnSpPr/>
          <p:nvPr/>
        </p:nvCxnSpPr>
        <p:spPr bwMode="auto">
          <a:xfrm flipV="1">
            <a:off x="3685907" y="2598259"/>
            <a:ext cx="946493" cy="532142"/>
          </a:xfrm>
          <a:prstGeom prst="line">
            <a:avLst/>
          </a:prstGeom>
          <a:solidFill>
            <a:schemeClr val="accent1"/>
          </a:solidFill>
          <a:ln w="19050" cap="flat" cmpd="sng" algn="ctr">
            <a:solidFill>
              <a:schemeClr val="accent1"/>
            </a:solidFill>
            <a:prstDash val="dash"/>
            <a:round/>
            <a:headEnd type="none" w="med" len="med"/>
            <a:tailEnd type="none" w="med" len="med"/>
          </a:ln>
          <a:effectLst/>
        </p:spPr>
      </p:cxnSp>
      <p:pic>
        <p:nvPicPr>
          <p:cNvPr id="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547" y="29854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045" y="57804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4528887" y="1302730"/>
            <a:ext cx="4546110" cy="1477328"/>
          </a:xfrm>
          <a:prstGeom prst="rect">
            <a:avLst/>
          </a:prstGeom>
          <a:noFill/>
          <a:ln>
            <a:noFill/>
          </a:ln>
        </p:spPr>
        <p:txBody>
          <a:bodyPr wrap="square" rtlCol="0">
            <a:spAutoFit/>
          </a:bodyPr>
          <a:lstStyle/>
          <a:p>
            <a:r>
              <a:rPr lang="en-US" sz="1800" b="1" dirty="0">
                <a:latin typeface="Calibri" panose="020F0502020204030204" pitchFamily="34" charset="0"/>
                <a:cs typeface="Calibri" panose="020F0502020204030204" pitchFamily="34" charset="0"/>
              </a:rPr>
              <a:t>SMPG Rule</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If </a:t>
            </a:r>
            <a:r>
              <a:rPr lang="en-US" sz="1800" dirty="0">
                <a:latin typeface="Calibri" panose="020F0502020204030204" pitchFamily="34" charset="0"/>
                <a:cs typeface="Calibri" panose="020F0502020204030204" pitchFamily="34" charset="0"/>
              </a:rPr>
              <a:t>StandardAmount, AppliedAmount and DiscountDetails/Amount are all present, then StandardAmount minus DiscountDetails/Amount must equal AppliedAmount</a:t>
            </a:r>
            <a:r>
              <a:rPr lang="en-US" sz="1800" dirty="0" smtClean="0">
                <a:latin typeface="Calibri" panose="020F0502020204030204" pitchFamily="34" charset="0"/>
                <a:cs typeface="Calibri" panose="020F0502020204030204" pitchFamily="34" charset="0"/>
              </a:rPr>
              <a:t>. </a:t>
            </a:r>
            <a:r>
              <a:rPr lang="en-US" sz="1800" dirty="0">
                <a:solidFill>
                  <a:srgbClr val="FF0000"/>
                </a:solidFill>
                <a:latin typeface="Calibri" panose="020F0502020204030204" pitchFamily="34" charset="0"/>
                <a:cs typeface="Calibri" panose="020F0502020204030204" pitchFamily="34" charset="0"/>
              </a:rPr>
              <a:t>(1 Mar 2017</a:t>
            </a:r>
            <a:r>
              <a:rPr lang="en-US" sz="1800" dirty="0" smtClean="0">
                <a:solidFill>
                  <a:srgbClr val="FF0000"/>
                </a:solidFill>
                <a:latin typeface="Calibri" panose="020F0502020204030204" pitchFamily="34" charset="0"/>
                <a:cs typeface="Calibri" panose="020F0502020204030204" pitchFamily="34" charset="0"/>
              </a:rPr>
              <a:t>)</a:t>
            </a:r>
            <a:endParaRPr lang="en-GB" sz="1800" b="1" dirty="0">
              <a:solidFill>
                <a:srgbClr val="FF0000"/>
              </a:solidFill>
              <a:latin typeface="Calibri" panose="020F0502020204030204" pitchFamily="34" charset="0"/>
              <a:cs typeface="Calibri" panose="020F0502020204030204" pitchFamily="34" charset="0"/>
            </a:endParaRPr>
          </a:p>
        </p:txBody>
      </p:sp>
      <p:sp>
        <p:nvSpPr>
          <p:cNvPr id="39" name="TextBox 38"/>
          <p:cNvSpPr txBox="1"/>
          <p:nvPr/>
        </p:nvSpPr>
        <p:spPr>
          <a:xfrm>
            <a:off x="4528887" y="4661426"/>
            <a:ext cx="5063697" cy="646331"/>
          </a:xfrm>
          <a:prstGeom prst="rect">
            <a:avLst/>
          </a:prstGeom>
          <a:noFill/>
        </p:spPr>
        <p:txBody>
          <a:bodyPr wrap="square" rtlCol="0">
            <a:spAutoFit/>
          </a:bodyPr>
          <a:lstStyle/>
          <a:p>
            <a:r>
              <a:rPr lang="en-US" sz="1800" dirty="0" smtClean="0">
                <a:latin typeface="Calibri" panose="020F0502020204030204" pitchFamily="34" charset="0"/>
                <a:cs typeface="Calibri" panose="020F0502020204030204" pitchFamily="34" charset="0"/>
              </a:rPr>
              <a:t>StandardRate, DiscountDetails/Rate and AppliedRate not allowed. </a:t>
            </a:r>
            <a:r>
              <a:rPr lang="en-US" sz="1800" dirty="0">
                <a:solidFill>
                  <a:srgbClr val="FF0000"/>
                </a:solidFill>
                <a:latin typeface="Calibri" panose="020F0502020204030204" pitchFamily="34" charset="0"/>
                <a:cs typeface="Calibri" panose="020F0502020204030204" pitchFamily="34" charset="0"/>
              </a:rPr>
              <a:t>(1 Mar 2017</a:t>
            </a:r>
            <a:r>
              <a:rPr lang="en-US" sz="1800" dirty="0" smtClean="0">
                <a:solidFill>
                  <a:srgbClr val="FF0000"/>
                </a:solidFill>
                <a:latin typeface="Calibri" panose="020F0502020204030204" pitchFamily="34" charset="0"/>
                <a:cs typeface="Calibri" panose="020F0502020204030204" pitchFamily="34" charset="0"/>
              </a:rPr>
              <a:t>)</a:t>
            </a:r>
            <a:endParaRPr lang="en-GB" sz="1800" b="1" dirty="0">
              <a:solidFill>
                <a:srgbClr val="FF0000"/>
              </a:solidFill>
              <a:latin typeface="Calibri" panose="020F0502020204030204" pitchFamily="34" charset="0"/>
              <a:cs typeface="Calibri" panose="020F0502020204030204" pitchFamily="34" charset="0"/>
            </a:endParaRPr>
          </a:p>
        </p:txBody>
      </p:sp>
      <p:pic>
        <p:nvPicPr>
          <p:cNvPr id="4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0978" y="20753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2" name="Straight Connector 41"/>
          <p:cNvCxnSpPr/>
          <p:nvPr/>
        </p:nvCxnSpPr>
        <p:spPr bwMode="auto">
          <a:xfrm flipV="1">
            <a:off x="3960643" y="1304857"/>
            <a:ext cx="611375" cy="891066"/>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44" name="TextBox 43"/>
          <p:cNvSpPr txBox="1"/>
          <p:nvPr/>
        </p:nvSpPr>
        <p:spPr>
          <a:xfrm>
            <a:off x="4528887" y="5433466"/>
            <a:ext cx="4701377" cy="1200329"/>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SMPG Rule: </a:t>
            </a:r>
            <a:r>
              <a:rPr lang="en-GB" sz="1800" dirty="0" smtClean="0">
                <a:latin typeface="Calibri" panose="020F0502020204030204" pitchFamily="34" charset="0"/>
                <a:cs typeface="Calibri" panose="020F0502020204030204" pitchFamily="34" charset="0"/>
              </a:rPr>
              <a:t>In a repetition of IndividualFee, the currency of StandardAmount , DiscountDetails/Amount and AppliedAmount must be the same. </a:t>
            </a:r>
            <a:r>
              <a:rPr lang="en-GB" sz="1800" dirty="0" smtClean="0">
                <a:solidFill>
                  <a:srgbClr val="FF0000"/>
                </a:solidFill>
                <a:latin typeface="Calibri" panose="020F0502020204030204" pitchFamily="34" charset="0"/>
                <a:cs typeface="Calibri" panose="020F0502020204030204" pitchFamily="34" charset="0"/>
              </a:rPr>
              <a:t>(1 Mar 2017)</a:t>
            </a:r>
            <a:endParaRPr lang="en-GB" sz="1800" dirty="0">
              <a:solidFill>
                <a:srgbClr val="FF0000"/>
              </a:solidFill>
              <a:latin typeface="Calibri" panose="020F0502020204030204" pitchFamily="34" charset="0"/>
              <a:cs typeface="Calibri" panose="020F0502020204030204" pitchFamily="34" charset="0"/>
            </a:endParaRPr>
          </a:p>
        </p:txBody>
      </p:sp>
      <p:cxnSp>
        <p:nvCxnSpPr>
          <p:cNvPr id="36" name="Straight Connector 35"/>
          <p:cNvCxnSpPr/>
          <p:nvPr/>
        </p:nvCxnSpPr>
        <p:spPr bwMode="auto">
          <a:xfrm>
            <a:off x="2836728" y="2195923"/>
            <a:ext cx="1123915"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11" name="Slide Number Placeholder 10"/>
          <p:cNvSpPr>
            <a:spLocks noGrp="1"/>
          </p:cNvSpPr>
          <p:nvPr>
            <p:ph type="sldNum" sz="quarter" idx="11"/>
          </p:nvPr>
        </p:nvSpPr>
        <p:spPr/>
        <p:txBody>
          <a:bodyPr/>
          <a:lstStyle/>
          <a:p>
            <a:fld id="{EA52E39D-21CE-4915-B848-429A65988FB2}" type="slidenum">
              <a:rPr lang="en-GB" smtClean="0"/>
              <a:pPr/>
              <a:t>13</a:t>
            </a:fld>
            <a:endParaRPr lang="en-GB" dirty="0"/>
          </a:p>
        </p:txBody>
      </p:sp>
      <p:cxnSp>
        <p:nvCxnSpPr>
          <p:cNvPr id="40" name="Straight Connector 39"/>
          <p:cNvCxnSpPr/>
          <p:nvPr/>
        </p:nvCxnSpPr>
        <p:spPr bwMode="auto">
          <a:xfrm flipV="1">
            <a:off x="3398685" y="2598259"/>
            <a:ext cx="1233715" cy="1188737"/>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2898" y="361277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336" y="54602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26772" y="6508676"/>
            <a:ext cx="3004220" cy="276999"/>
          </a:xfrm>
          <a:prstGeom prst="rect">
            <a:avLst/>
          </a:prstGeom>
          <a:solidFill>
            <a:schemeClr val="bg1"/>
          </a:solidFill>
        </p:spPr>
        <p:txBody>
          <a:bodyPr wrap="none" rtlCol="0">
            <a:spAutoFit/>
          </a:bodyPr>
          <a:lstStyle/>
          <a:p>
            <a:r>
              <a:rPr lang="en-GB" sz="1200" i="1" dirty="0" smtClean="0">
                <a:latin typeface="Calibri" panose="020F0502020204030204" pitchFamily="34" charset="0"/>
                <a:cs typeface="Calibri" panose="020F0502020204030204" pitchFamily="34" charset="0"/>
              </a:rPr>
              <a:t>Original slide 13 has been split into two slides</a:t>
            </a:r>
            <a:endParaRPr lang="en-GB" sz="12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5301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7" name="Rectangle 16"/>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133937" cy="508958"/>
          </a:xfrm>
        </p:spPr>
        <p:txBody>
          <a:bodyPr/>
          <a:lstStyle/>
          <a:p>
            <a:r>
              <a:rPr lang="en-GB" dirty="0">
                <a:solidFill>
                  <a:srgbClr val="00B050"/>
                </a:solidFill>
              </a:rPr>
              <a:t>Confirmation</a:t>
            </a:r>
            <a:r>
              <a:rPr lang="en-GB" dirty="0"/>
              <a:t>: Transaction </a:t>
            </a:r>
            <a:r>
              <a:rPr lang="en-GB" dirty="0" smtClean="0"/>
              <a:t>Overhead Proposal for market practice 2 of 2</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3157" y="5499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17"/>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20" name="Rectangle 19"/>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9990" y="237918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0490" y="27021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941" y="45471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941" y="4258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4407" y="32895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904" y="51845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Rectangle 55"/>
          <p:cNvSpPr/>
          <p:nvPr/>
        </p:nvSpPr>
        <p:spPr>
          <a:xfrm>
            <a:off x="4528887" y="3066805"/>
            <a:ext cx="4546110" cy="1200329"/>
          </a:xfrm>
          <a:prstGeom prst="rect">
            <a:avLst/>
          </a:prstGeom>
        </p:spPr>
        <p:txBody>
          <a:bodyPr wrap="square">
            <a:spAutoFit/>
          </a:bodyPr>
          <a:lstStyle/>
          <a:p>
            <a:r>
              <a:rPr lang="en-US" sz="1800" dirty="0" smtClean="0">
                <a:latin typeface="Calibri" panose="020F0502020204030204" pitchFamily="34" charset="0"/>
                <a:cs typeface="Calibri" panose="020F0502020204030204" pitchFamily="34" charset="0"/>
              </a:rPr>
              <a:t>NonStandardSLAReference  ‘allowed’. </a:t>
            </a:r>
            <a:r>
              <a:rPr lang="en-US" sz="1800" dirty="0">
                <a:solidFill>
                  <a:srgbClr val="FF0000"/>
                </a:solidFill>
                <a:latin typeface="Calibri" panose="020F0502020204030204" pitchFamily="34" charset="0"/>
                <a:cs typeface="Calibri" panose="020F0502020204030204" pitchFamily="34" charset="0"/>
              </a:rPr>
              <a:t>(1 Mar 2017</a:t>
            </a:r>
            <a:r>
              <a:rPr lang="en-US" sz="1800" dirty="0" smtClean="0">
                <a:solidFill>
                  <a:srgbClr val="FF0000"/>
                </a:solidFill>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If used in the confirmation, it must </a:t>
            </a:r>
            <a:r>
              <a:rPr lang="en-GB" sz="1800" dirty="0">
                <a:latin typeface="Calibri" panose="020F0502020204030204" pitchFamily="34" charset="0"/>
                <a:cs typeface="Calibri" panose="020F0502020204030204" pitchFamily="34" charset="0"/>
              </a:rPr>
              <a:t>echo back the </a:t>
            </a:r>
            <a:r>
              <a:rPr lang="en-GB" sz="1800" dirty="0" smtClean="0">
                <a:latin typeface="Calibri" panose="020F0502020204030204" pitchFamily="34" charset="0"/>
                <a:cs typeface="Calibri" panose="020F0502020204030204" pitchFamily="34" charset="0"/>
              </a:rPr>
              <a:t>NonStandardSLAReference </a:t>
            </a:r>
            <a:r>
              <a:rPr lang="en-GB" sz="1800" dirty="0">
                <a:latin typeface="Calibri" panose="020F0502020204030204" pitchFamily="34" charset="0"/>
                <a:cs typeface="Calibri" panose="020F0502020204030204" pitchFamily="34" charset="0"/>
              </a:rPr>
              <a:t>from the order message</a:t>
            </a:r>
            <a:r>
              <a:rPr lang="en-GB" sz="1800" dirty="0" smtClean="0">
                <a:latin typeface="Calibri" panose="020F0502020204030204" pitchFamily="34" charset="0"/>
                <a:cs typeface="Calibri" panose="020F0502020204030204" pitchFamily="34" charset="0"/>
              </a:rPr>
              <a:t>. </a:t>
            </a:r>
            <a:r>
              <a:rPr lang="en-US" sz="1800" dirty="0" smtClean="0">
                <a:solidFill>
                  <a:srgbClr val="FF0000"/>
                </a:solidFill>
                <a:latin typeface="Calibri" panose="020F0502020204030204" pitchFamily="34" charset="0"/>
                <a:cs typeface="Calibri" panose="020F0502020204030204" pitchFamily="34" charset="0"/>
              </a:rPr>
              <a:t>(7 Mar 2017)</a:t>
            </a:r>
            <a:endParaRPr lang="en-GB" sz="1800" b="1" dirty="0">
              <a:solidFill>
                <a:srgbClr val="FF0000"/>
              </a:solidFill>
              <a:latin typeface="Calibri" panose="020F0502020204030204" pitchFamily="34" charset="0"/>
              <a:cs typeface="Calibri" panose="020F0502020204030204" pitchFamily="34" charset="0"/>
            </a:endParaRPr>
          </a:p>
        </p:txBody>
      </p:sp>
      <p:sp>
        <p:nvSpPr>
          <p:cNvPr id="79" name="Rectangle 78"/>
          <p:cNvSpPr/>
          <p:nvPr/>
        </p:nvSpPr>
        <p:spPr>
          <a:xfrm>
            <a:off x="4528887" y="6083157"/>
            <a:ext cx="4442589" cy="646331"/>
          </a:xfrm>
          <a:prstGeom prst="rect">
            <a:avLst/>
          </a:prstGeom>
        </p:spPr>
        <p:txBody>
          <a:bodyPr wrap="square">
            <a:spAutoFit/>
          </a:bodyPr>
          <a:lstStyle/>
          <a:p>
            <a:r>
              <a:rPr lang="en-US" sz="1800" b="1"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May only be specified if the recipient is not the fund</a:t>
            </a:r>
            <a:r>
              <a:rPr lang="en-GB" sz="1800" dirty="0" smtClean="0">
                <a:latin typeface="Calibri" panose="020F0502020204030204" pitchFamily="34" charset="0"/>
                <a:cs typeface="Calibri" panose="020F0502020204030204" pitchFamily="34" charset="0"/>
              </a:rPr>
              <a:t>. </a:t>
            </a:r>
            <a:r>
              <a:rPr lang="en-US" sz="1800" dirty="0">
                <a:solidFill>
                  <a:srgbClr val="FF0000"/>
                </a:solidFill>
                <a:latin typeface="Calibri" panose="020F0502020204030204" pitchFamily="34" charset="0"/>
                <a:cs typeface="Calibri" panose="020F0502020204030204" pitchFamily="34" charset="0"/>
              </a:rPr>
              <a:t>(1 Mar 2017)</a:t>
            </a:r>
            <a:endParaRPr lang="en-GB" sz="1800" b="1" strike="sngStrike" dirty="0">
              <a:latin typeface="Calibri" panose="020F0502020204030204" pitchFamily="34" charset="0"/>
              <a:cs typeface="Calibri" panose="020F0502020204030204" pitchFamily="34" charset="0"/>
            </a:endParaRPr>
          </a:p>
        </p:txBody>
      </p:sp>
      <p:pic>
        <p:nvPicPr>
          <p:cNvPr id="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547" y="29854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045" y="57804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8" name="Straight Connector 77"/>
          <p:cNvCxnSpPr/>
          <p:nvPr/>
        </p:nvCxnSpPr>
        <p:spPr bwMode="auto">
          <a:xfrm>
            <a:off x="4359665" y="5899482"/>
            <a:ext cx="272735" cy="354669"/>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0978" y="20753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lide Number Placeholder 10"/>
          <p:cNvSpPr>
            <a:spLocks noGrp="1"/>
          </p:cNvSpPr>
          <p:nvPr>
            <p:ph type="sldNum" sz="quarter" idx="11"/>
          </p:nvPr>
        </p:nvSpPr>
        <p:spPr/>
        <p:txBody>
          <a:bodyPr/>
          <a:lstStyle/>
          <a:p>
            <a:fld id="{EA52E39D-21CE-4915-B848-429A65988FB2}" type="slidenum">
              <a:rPr lang="en-GB" smtClean="0"/>
              <a:pPr/>
              <a:t>14</a:t>
            </a:fld>
            <a:endParaRPr lang="en-GB" dirty="0"/>
          </a:p>
        </p:txBody>
      </p:sp>
      <p:pic>
        <p:nvPicPr>
          <p:cNvPr id="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2898" y="36264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Rectangle 36"/>
          <p:cNvSpPr/>
          <p:nvPr/>
        </p:nvSpPr>
        <p:spPr>
          <a:xfrm>
            <a:off x="4528887" y="4354847"/>
            <a:ext cx="4335869" cy="1477328"/>
          </a:xfrm>
          <a:prstGeom prst="rect">
            <a:avLst/>
          </a:prstGeom>
        </p:spPr>
        <p:txBody>
          <a:bodyPr wrap="square">
            <a:spAutoFit/>
          </a:bodyPr>
          <a:lstStyle/>
          <a:p>
            <a:r>
              <a:rPr lang="en-GB" sz="1800" dirty="0" smtClean="0">
                <a:latin typeface="Calibri" panose="020F0502020204030204" pitchFamily="34" charset="0"/>
                <a:cs typeface="Calibri" panose="020F0502020204030204" pitchFamily="34" charset="0"/>
              </a:rPr>
              <a:t>If Non </a:t>
            </a:r>
            <a:r>
              <a:rPr lang="en-GB" sz="1800" dirty="0">
                <a:latin typeface="Calibri" panose="020F0502020204030204" pitchFamily="34" charset="0"/>
                <a:cs typeface="Calibri" panose="020F0502020204030204" pitchFamily="34" charset="0"/>
              </a:rPr>
              <a:t>Standard SLA Ref is </a:t>
            </a:r>
            <a:r>
              <a:rPr lang="en-GB" sz="1800" dirty="0" smtClean="0">
                <a:latin typeface="Calibri" panose="020F0502020204030204" pitchFamily="34" charset="0"/>
                <a:cs typeface="Calibri" panose="020F0502020204030204" pitchFamily="34" charset="0"/>
              </a:rPr>
              <a:t>used, </a:t>
            </a:r>
            <a:r>
              <a:rPr lang="en-GB" sz="1800" dirty="0">
                <a:latin typeface="Calibri" panose="020F0502020204030204" pitchFamily="34" charset="0"/>
                <a:cs typeface="Calibri" panose="020F0502020204030204" pitchFamily="34" charset="0"/>
              </a:rPr>
              <a:t>Applied A</a:t>
            </a:r>
            <a:r>
              <a:rPr lang="en-GB" sz="1800" dirty="0" smtClean="0">
                <a:latin typeface="Calibri" panose="020F0502020204030204" pitchFamily="34" charset="0"/>
                <a:cs typeface="Calibri" panose="020F0502020204030204" pitchFamily="34" charset="0"/>
              </a:rPr>
              <a:t>mount must be present, and </a:t>
            </a:r>
            <a:r>
              <a:rPr lang="en-GB" sz="1800" dirty="0">
                <a:latin typeface="Calibri" panose="020F0502020204030204" pitchFamily="34" charset="0"/>
                <a:cs typeface="Calibri" panose="020F0502020204030204" pitchFamily="34" charset="0"/>
              </a:rPr>
              <a:t>informative </a:t>
            </a:r>
            <a:r>
              <a:rPr lang="en-GB" sz="1800" dirty="0" smtClean="0">
                <a:latin typeface="Calibri" panose="020F0502020204030204" pitchFamily="34" charset="0"/>
                <a:cs typeface="Calibri" panose="020F0502020204030204" pitchFamily="34" charset="0"/>
              </a:rPr>
              <a:t>Indicator must be ‘false’ or ‘0’. </a:t>
            </a:r>
            <a:r>
              <a:rPr lang="en-GB" sz="1800" i="1" dirty="0">
                <a:latin typeface="Calibri" panose="020F0502020204030204" pitchFamily="34" charset="0"/>
                <a:cs typeface="Calibri" panose="020F0502020204030204" pitchFamily="34" charset="0"/>
              </a:rPr>
              <a:t>(Applied Rate </a:t>
            </a:r>
            <a:r>
              <a:rPr lang="en-GB" sz="1800" i="1" dirty="0" smtClean="0">
                <a:latin typeface="Calibri" panose="020F0502020204030204" pitchFamily="34" charset="0"/>
                <a:cs typeface="Calibri" panose="020F0502020204030204" pitchFamily="34" charset="0"/>
              </a:rPr>
              <a:t>is not </a:t>
            </a:r>
            <a:r>
              <a:rPr lang="en-GB" sz="1800" i="1" dirty="0">
                <a:latin typeface="Calibri" panose="020F0502020204030204" pitchFamily="34" charset="0"/>
                <a:cs typeface="Calibri" panose="020F0502020204030204" pitchFamily="34" charset="0"/>
              </a:rPr>
              <a:t>allowed </a:t>
            </a:r>
            <a:r>
              <a:rPr lang="en-GB" sz="1800" i="1" dirty="0" smtClean="0">
                <a:latin typeface="Calibri" panose="020F0502020204030204" pitchFamily="34" charset="0"/>
                <a:cs typeface="Calibri" panose="020F0502020204030204" pitchFamily="34" charset="0"/>
              </a:rPr>
              <a:t>- see </a:t>
            </a:r>
            <a:r>
              <a:rPr lang="en-GB" sz="1800" i="1" dirty="0">
                <a:latin typeface="Calibri" panose="020F0502020204030204" pitchFamily="34" charset="0"/>
                <a:cs typeface="Calibri" panose="020F0502020204030204" pitchFamily="34" charset="0"/>
              </a:rPr>
              <a:t>slide 13 with previously agreed usage)</a:t>
            </a:r>
            <a:r>
              <a:rPr lang="en-GB" sz="1800" dirty="0">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a:t>
            </a:r>
            <a:r>
              <a:rPr lang="en-GB" sz="1800" dirty="0">
                <a:solidFill>
                  <a:srgbClr val="FF0000"/>
                </a:solidFill>
                <a:latin typeface="Calibri" panose="020F0502020204030204" pitchFamily="34" charset="0"/>
                <a:cs typeface="Calibri" panose="020F0502020204030204" pitchFamily="34" charset="0"/>
              </a:rPr>
              <a:t>21 Mar 2017): </a:t>
            </a:r>
          </a:p>
        </p:txBody>
      </p:sp>
      <p:cxnSp>
        <p:nvCxnSpPr>
          <p:cNvPr id="45" name="Straight Connector 44"/>
          <p:cNvCxnSpPr>
            <a:stCxn id="46" idx="0"/>
          </p:cNvCxnSpPr>
          <p:nvPr/>
        </p:nvCxnSpPr>
        <p:spPr bwMode="auto">
          <a:xfrm flipV="1">
            <a:off x="4113859" y="3850899"/>
            <a:ext cx="471807" cy="1609322"/>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0984" y="54602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5868631" y="527926"/>
            <a:ext cx="3226076" cy="276999"/>
          </a:xfrm>
          <a:prstGeom prst="rect">
            <a:avLst/>
          </a:prstGeom>
          <a:solidFill>
            <a:srgbClr val="FFFF00"/>
          </a:solidFill>
        </p:spPr>
        <p:txBody>
          <a:bodyPr wrap="none" rtlCol="0">
            <a:spAutoFit/>
          </a:bodyPr>
          <a:lstStyle/>
          <a:p>
            <a:r>
              <a:rPr lang="en-GB" sz="1200" dirty="0" smtClean="0">
                <a:latin typeface="Calibri" panose="020F0502020204030204" pitchFamily="34" charset="0"/>
                <a:cs typeface="Calibri" panose="020F0502020204030204" pitchFamily="34" charset="0"/>
              </a:rPr>
              <a:t>NEW SLIDE (original slide 13 split into two slides)</a:t>
            </a:r>
            <a:endParaRPr lang="en-GB" sz="1200" dirty="0">
              <a:latin typeface="Calibri" panose="020F0502020204030204" pitchFamily="34" charset="0"/>
              <a:cs typeface="Calibri" panose="020F0502020204030204" pitchFamily="34" charset="0"/>
            </a:endParaRPr>
          </a:p>
        </p:txBody>
      </p:sp>
      <p:cxnSp>
        <p:nvCxnSpPr>
          <p:cNvPr id="40" name="Straight Connector 39"/>
          <p:cNvCxnSpPr/>
          <p:nvPr/>
        </p:nvCxnSpPr>
        <p:spPr bwMode="auto">
          <a:xfrm flipV="1">
            <a:off x="4117045" y="4949816"/>
            <a:ext cx="515355" cy="629467"/>
          </a:xfrm>
          <a:prstGeom prst="line">
            <a:avLst/>
          </a:prstGeom>
          <a:solidFill>
            <a:schemeClr val="accent1"/>
          </a:solidFill>
          <a:ln w="1905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293507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7" name="Rectangle 16"/>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133937" cy="508958"/>
          </a:xfrm>
        </p:spPr>
        <p:txBody>
          <a:bodyPr/>
          <a:lstStyle/>
          <a:p>
            <a:r>
              <a:rPr lang="en-GB" dirty="0">
                <a:solidFill>
                  <a:srgbClr val="00B050"/>
                </a:solidFill>
              </a:rPr>
              <a:t>Confirmation</a:t>
            </a:r>
            <a:r>
              <a:rPr lang="en-GB" dirty="0"/>
              <a:t>: Transaction </a:t>
            </a:r>
            <a:r>
              <a:rPr lang="en-GB" dirty="0" smtClean="0"/>
              <a:t>Overhead Proposal for market practice</a:t>
            </a:r>
            <a:endParaRPr lang="en-GB" dirty="0"/>
          </a:p>
        </p:txBody>
      </p:sp>
      <p:sp>
        <p:nvSpPr>
          <p:cNvPr id="18" name="Rectangle 17"/>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20" name="Rectangle 19"/>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solidFill>
                  <a:schemeClr val="tx2"/>
                </a:solidFill>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sp>
        <p:nvSpPr>
          <p:cNvPr id="4" name="TextBox 3"/>
          <p:cNvSpPr txBox="1"/>
          <p:nvPr/>
        </p:nvSpPr>
        <p:spPr>
          <a:xfrm>
            <a:off x="4507441" y="2257611"/>
            <a:ext cx="4668530" cy="1246495"/>
          </a:xfrm>
          <a:prstGeom prst="rect">
            <a:avLst/>
          </a:prstGeom>
          <a:noFill/>
        </p:spPr>
        <p:txBody>
          <a:bodyPr wrap="square" rtlCol="0">
            <a:spAutoFit/>
          </a:bodyPr>
          <a:lstStyle/>
          <a:p>
            <a:r>
              <a:rPr lang="en-US" sz="1500" b="1" dirty="0" smtClean="0">
                <a:latin typeface="Calibri" panose="020F0502020204030204" pitchFamily="34" charset="0"/>
                <a:cs typeface="Calibri" panose="020F0502020204030204" pitchFamily="34" charset="0"/>
              </a:rPr>
              <a:t>SMPG Usage: </a:t>
            </a:r>
            <a:r>
              <a:rPr lang="en-US" sz="1500" dirty="0">
                <a:latin typeface="Calibri" panose="020F0502020204030204" pitchFamily="34" charset="0"/>
                <a:cs typeface="Calibri" panose="020F0502020204030204" pitchFamily="34" charset="0"/>
              </a:rPr>
              <a:t>If used, TotalFees must equal the sum of the AppliedAmount elements in the iterations of IndividualFee in which the value of InformativeIndicator is ‘false’ or ‘0</a:t>
            </a:r>
            <a:r>
              <a:rPr lang="en-US" sz="1500"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Do </a:t>
            </a:r>
            <a:r>
              <a:rPr lang="en-GB" sz="1500" dirty="0">
                <a:latin typeface="Calibri" panose="020F0502020204030204" pitchFamily="34" charset="0"/>
                <a:cs typeface="Calibri" panose="020F0502020204030204" pitchFamily="34" charset="0"/>
              </a:rPr>
              <a:t>not use if the currencies of the individual amounts are not the </a:t>
            </a:r>
            <a:r>
              <a:rPr lang="en-GB" sz="1500" dirty="0" smtClean="0">
                <a:latin typeface="Calibri" panose="020F0502020204030204" pitchFamily="34" charset="0"/>
                <a:cs typeface="Calibri" panose="020F0502020204030204" pitchFamily="34" charset="0"/>
              </a:rPr>
              <a:t>same. </a:t>
            </a:r>
            <a:r>
              <a:rPr lang="en-US" sz="1500" dirty="0" smtClean="0">
                <a:solidFill>
                  <a:srgbClr val="FF0000"/>
                </a:solidFill>
                <a:latin typeface="Calibri" panose="020F0502020204030204" pitchFamily="34" charset="0"/>
                <a:cs typeface="Calibri" panose="020F0502020204030204" pitchFamily="34" charset="0"/>
              </a:rPr>
              <a:t>(1 </a:t>
            </a:r>
            <a:r>
              <a:rPr lang="en-US" sz="1500" dirty="0">
                <a:solidFill>
                  <a:srgbClr val="FF0000"/>
                </a:solidFill>
                <a:latin typeface="Calibri" panose="020F0502020204030204" pitchFamily="34" charset="0"/>
                <a:cs typeface="Calibri" panose="020F0502020204030204" pitchFamily="34" charset="0"/>
              </a:rPr>
              <a:t>Mar 2017</a:t>
            </a:r>
            <a:r>
              <a:rPr lang="en-US" sz="1500" dirty="0" smtClean="0">
                <a:solidFill>
                  <a:srgbClr val="FF0000"/>
                </a:solidFill>
                <a:latin typeface="Calibri" panose="020F0502020204030204" pitchFamily="34" charset="0"/>
                <a:cs typeface="Calibri" panose="020F0502020204030204" pitchFamily="34" charset="0"/>
              </a:rPr>
              <a:t>)</a:t>
            </a:r>
            <a:endParaRPr lang="en-GB" sz="1500" b="1" dirty="0">
              <a:solidFill>
                <a:srgbClr val="FF0000"/>
              </a:solidFill>
              <a:latin typeface="Calibri" panose="020F0502020204030204" pitchFamily="34" charset="0"/>
              <a:cs typeface="Calibri" panose="020F0502020204030204" pitchFamily="34" charset="0"/>
            </a:endParaRPr>
          </a:p>
        </p:txBody>
      </p:sp>
      <p:pic>
        <p:nvPicPr>
          <p:cNvPr id="3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6271" y="85125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1" name="Straight Connector 40"/>
          <p:cNvCxnSpPr/>
          <p:nvPr/>
        </p:nvCxnSpPr>
        <p:spPr bwMode="auto">
          <a:xfrm>
            <a:off x="3804769" y="970313"/>
            <a:ext cx="711298"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44" name="TextBox 43"/>
          <p:cNvSpPr txBox="1"/>
          <p:nvPr/>
        </p:nvSpPr>
        <p:spPr>
          <a:xfrm>
            <a:off x="4507441" y="487746"/>
            <a:ext cx="4593426" cy="1708160"/>
          </a:xfrm>
          <a:prstGeom prst="rect">
            <a:avLst/>
          </a:prstGeom>
          <a:noFill/>
        </p:spPr>
        <p:txBody>
          <a:bodyPr wrap="square" rtlCol="0">
            <a:spAutoFit/>
          </a:bodyPr>
          <a:lstStyle/>
          <a:p>
            <a:r>
              <a:rPr lang="en-GB" sz="1500" b="1" dirty="0" smtClean="0">
                <a:latin typeface="Calibri" panose="020F0502020204030204" pitchFamily="34" charset="0"/>
                <a:cs typeface="Calibri" panose="020F0502020204030204" pitchFamily="34" charset="0"/>
              </a:rPr>
              <a:t>SMPG Usage: </a:t>
            </a:r>
            <a:r>
              <a:rPr lang="en-GB" sz="1500" dirty="0">
                <a:latin typeface="Calibri" panose="020F0502020204030204" pitchFamily="34" charset="0"/>
                <a:cs typeface="Calibri" panose="020F0502020204030204" pitchFamily="34" charset="0"/>
              </a:rPr>
              <a:t>Although SMPG designates  TransactionOverhead/IndividualTax and TotalTaxes as ‘do not use’ because it makes no recommendation about tax in general, it is recommended that if </a:t>
            </a:r>
            <a:r>
              <a:rPr lang="en-US" sz="1500" dirty="0">
                <a:latin typeface="Calibri" panose="020F0502020204030204" pitchFamily="34" charset="0"/>
                <a:cs typeface="Calibri" panose="020F0502020204030204" pitchFamily="34" charset="0"/>
              </a:rPr>
              <a:t>TotalOverheadApplied is used it must equal the sum of TotalFees and TotalTaxes. </a:t>
            </a:r>
            <a:r>
              <a:rPr lang="en-US" sz="1500"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Do </a:t>
            </a:r>
            <a:r>
              <a:rPr lang="en-GB" sz="1500" dirty="0">
                <a:latin typeface="Calibri" panose="020F0502020204030204" pitchFamily="34" charset="0"/>
                <a:cs typeface="Calibri" panose="020F0502020204030204" pitchFamily="34" charset="0"/>
              </a:rPr>
              <a:t>not use if the currencies of the individual amounts are not the same</a:t>
            </a:r>
            <a:r>
              <a:rPr lang="en-US" sz="1500" dirty="0" smtClean="0">
                <a:latin typeface="Calibri" panose="020F0502020204030204" pitchFamily="34" charset="0"/>
                <a:cs typeface="Calibri" panose="020F0502020204030204" pitchFamily="34" charset="0"/>
              </a:rPr>
              <a:t>. </a:t>
            </a:r>
            <a:r>
              <a:rPr lang="en-US" sz="1500" dirty="0" smtClean="0">
                <a:solidFill>
                  <a:srgbClr val="FF0000"/>
                </a:solidFill>
                <a:latin typeface="Calibri" panose="020F0502020204030204" pitchFamily="34" charset="0"/>
                <a:cs typeface="Calibri" panose="020F0502020204030204" pitchFamily="34" charset="0"/>
              </a:rPr>
              <a:t>(1 Mar 2017)</a:t>
            </a:r>
            <a:endParaRPr lang="en-GB" sz="1500" b="1" dirty="0">
              <a:solidFill>
                <a:srgbClr val="FF0000"/>
              </a:solidFill>
              <a:latin typeface="Calibri" panose="020F0502020204030204" pitchFamily="34" charset="0"/>
              <a:cs typeface="Calibri" panose="020F0502020204030204" pitchFamily="34" charset="0"/>
            </a:endParaRPr>
          </a:p>
        </p:txBody>
      </p:sp>
      <p:pic>
        <p:nvPicPr>
          <p:cNvPr id="4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8590" y="11599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8" name="Straight Connector 47"/>
          <p:cNvCxnSpPr/>
          <p:nvPr/>
        </p:nvCxnSpPr>
        <p:spPr bwMode="auto">
          <a:xfrm>
            <a:off x="2452584" y="1304857"/>
            <a:ext cx="1740123"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9" name="Straight Connector 48"/>
          <p:cNvCxnSpPr/>
          <p:nvPr/>
        </p:nvCxnSpPr>
        <p:spPr bwMode="auto">
          <a:xfrm>
            <a:off x="4160418" y="1304857"/>
            <a:ext cx="395288" cy="1119166"/>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57" name="Straight Connector 56"/>
          <p:cNvCxnSpPr/>
          <p:nvPr/>
        </p:nvCxnSpPr>
        <p:spPr bwMode="auto">
          <a:xfrm>
            <a:off x="2588249" y="1594285"/>
            <a:ext cx="387864"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9098" y="14652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a:off x="4507441" y="3594824"/>
            <a:ext cx="4531729" cy="1246495"/>
          </a:xfrm>
          <a:prstGeom prst="rect">
            <a:avLst/>
          </a:prstGeom>
          <a:noFill/>
        </p:spPr>
        <p:txBody>
          <a:bodyPr wrap="square" rtlCol="0">
            <a:spAutoFit/>
          </a:bodyPr>
          <a:lstStyle/>
          <a:p>
            <a:r>
              <a:rPr lang="en-GB" sz="1500" b="1" dirty="0" smtClean="0">
                <a:latin typeface="Calibri" panose="020F0502020204030204" pitchFamily="34" charset="0"/>
                <a:cs typeface="Calibri" panose="020F0502020204030204" pitchFamily="34" charset="0"/>
              </a:rPr>
              <a:t>SMPG rule: </a:t>
            </a:r>
            <a:r>
              <a:rPr lang="en-US" sz="1500" dirty="0" smtClean="0">
                <a:latin typeface="Calibri" panose="020F0502020204030204" pitchFamily="34" charset="0"/>
                <a:cs typeface="Calibri" panose="020F0502020204030204" pitchFamily="34" charset="0"/>
              </a:rPr>
              <a:t>TotalFees must not be present unless at least one occurrence of Individual Fee is present. </a:t>
            </a:r>
            <a:r>
              <a:rPr lang="en-US" sz="1500" dirty="0">
                <a:solidFill>
                  <a:srgbClr val="FF0000"/>
                </a:solidFill>
                <a:latin typeface="Calibri" panose="020F0502020204030204" pitchFamily="34" charset="0"/>
                <a:cs typeface="Calibri" panose="020F0502020204030204" pitchFamily="34" charset="0"/>
              </a:rPr>
              <a:t>(1 Mar </a:t>
            </a:r>
            <a:r>
              <a:rPr lang="en-US" sz="1500" dirty="0" smtClean="0">
                <a:solidFill>
                  <a:srgbClr val="FF0000"/>
                </a:solidFill>
                <a:latin typeface="Calibri" panose="020F0502020204030204" pitchFamily="34" charset="0"/>
                <a:cs typeface="Calibri" panose="020F0502020204030204" pitchFamily="34" charset="0"/>
              </a:rPr>
              <a:t>2017) </a:t>
            </a:r>
            <a:r>
              <a:rPr lang="en-US" sz="1500" i="1" dirty="0" smtClean="0">
                <a:solidFill>
                  <a:srgbClr val="FF0000"/>
                </a:solidFill>
                <a:latin typeface="Calibri" panose="020F0502020204030204" pitchFamily="34" charset="0"/>
                <a:cs typeface="Calibri" panose="020F0502020204030204" pitchFamily="34" charset="0"/>
              </a:rPr>
              <a:t>To be verified by Steve Wallace (hedge funds seemed to have requirement to specify total fees without a breakdown</a:t>
            </a:r>
            <a:r>
              <a:rPr lang="en-US" sz="1500" i="1" dirty="0">
                <a:solidFill>
                  <a:srgbClr val="FF0000"/>
                </a:solidFill>
                <a:latin typeface="Calibri" panose="020F0502020204030204" pitchFamily="34" charset="0"/>
                <a:cs typeface="Calibri" panose="020F0502020204030204" pitchFamily="34" charset="0"/>
              </a:rPr>
              <a:t>.</a:t>
            </a:r>
            <a:r>
              <a:rPr lang="en-US" sz="1500" i="1" dirty="0" smtClean="0">
                <a:solidFill>
                  <a:srgbClr val="FF0000"/>
                </a:solidFill>
                <a:latin typeface="Calibri" panose="020F0502020204030204" pitchFamily="34" charset="0"/>
                <a:cs typeface="Calibri" panose="020F0502020204030204" pitchFamily="34" charset="0"/>
              </a:rPr>
              <a:t> </a:t>
            </a:r>
            <a:endParaRPr lang="en-GB" sz="1500" i="1" dirty="0">
              <a:solidFill>
                <a:srgbClr val="FF0000"/>
              </a:solidFill>
              <a:latin typeface="Calibri" panose="020F0502020204030204" pitchFamily="34" charset="0"/>
              <a:cs typeface="Calibri" panose="020F0502020204030204" pitchFamily="34" charset="0"/>
            </a:endParaRPr>
          </a:p>
        </p:txBody>
      </p:sp>
      <p:sp>
        <p:nvSpPr>
          <p:cNvPr id="5" name="Rectangle 4"/>
          <p:cNvSpPr/>
          <p:nvPr/>
        </p:nvSpPr>
        <p:spPr>
          <a:xfrm>
            <a:off x="4507441" y="4921209"/>
            <a:ext cx="4572000" cy="1708160"/>
          </a:xfrm>
          <a:prstGeom prst="rect">
            <a:avLst/>
          </a:prstGeom>
        </p:spPr>
        <p:txBody>
          <a:bodyPr>
            <a:spAutoFit/>
          </a:bodyPr>
          <a:lstStyle/>
          <a:p>
            <a:r>
              <a:rPr lang="en-US" sz="1500" b="1" dirty="0">
                <a:latin typeface="Calibri" panose="020F0502020204030204" pitchFamily="34" charset="0"/>
                <a:cs typeface="Calibri" panose="020F0502020204030204" pitchFamily="34" charset="0"/>
              </a:rPr>
              <a:t>SMPG Usage: </a:t>
            </a:r>
            <a:r>
              <a:rPr lang="en-GB" sz="1500" dirty="0" smtClean="0">
                <a:latin typeface="Calibri" panose="020F0502020204030204" pitchFamily="34" charset="0"/>
                <a:cs typeface="Calibri" panose="020F0502020204030204" pitchFamily="34" charset="0"/>
              </a:rPr>
              <a:t>Although </a:t>
            </a:r>
            <a:r>
              <a:rPr lang="en-GB" sz="1500" dirty="0">
                <a:latin typeface="Calibri" panose="020F0502020204030204" pitchFamily="34" charset="0"/>
                <a:cs typeface="Calibri" panose="020F0502020204030204" pitchFamily="34" charset="0"/>
              </a:rPr>
              <a:t>SMPG designates TransactionOverhead/IndividualTax and TotalTaxes as ‘do not use’ because it makes no recommendation about tax in general, it is recommended that the sum of the AppliedAmount elements in the iterations of IndividualTax. </a:t>
            </a:r>
            <a:r>
              <a:rPr lang="en-GB" sz="1500" dirty="0" smtClean="0">
                <a:latin typeface="Calibri" panose="020F0502020204030204" pitchFamily="34" charset="0"/>
                <a:cs typeface="Calibri" panose="020F0502020204030204" pitchFamily="34" charset="0"/>
              </a:rPr>
              <a:t> Do </a:t>
            </a:r>
            <a:r>
              <a:rPr lang="en-GB" sz="1500" dirty="0">
                <a:latin typeface="Calibri" panose="020F0502020204030204" pitchFamily="34" charset="0"/>
                <a:cs typeface="Calibri" panose="020F0502020204030204" pitchFamily="34" charset="0"/>
              </a:rPr>
              <a:t>not use if the currencies of the individual amounts are not the same</a:t>
            </a:r>
            <a:r>
              <a:rPr lang="en-GB" sz="1500" dirty="0" smtClean="0">
                <a:latin typeface="Calibri" panose="020F0502020204030204" pitchFamily="34" charset="0"/>
                <a:cs typeface="Calibri" panose="020F0502020204030204" pitchFamily="34" charset="0"/>
              </a:rPr>
              <a:t>. </a:t>
            </a:r>
            <a:r>
              <a:rPr lang="en-US" sz="1500" dirty="0">
                <a:solidFill>
                  <a:srgbClr val="FF0000"/>
                </a:solidFill>
                <a:latin typeface="Calibri" panose="020F0502020204030204" pitchFamily="34" charset="0"/>
                <a:cs typeface="Calibri" panose="020F0502020204030204" pitchFamily="34" charset="0"/>
              </a:rPr>
              <a:t>(1 Mar 2017</a:t>
            </a:r>
            <a:r>
              <a:rPr lang="en-US" sz="1500" dirty="0" smtClean="0">
                <a:solidFill>
                  <a:srgbClr val="FF0000"/>
                </a:solidFill>
                <a:latin typeface="Calibri" panose="020F0502020204030204" pitchFamily="34" charset="0"/>
                <a:cs typeface="Calibri" panose="020F0502020204030204" pitchFamily="34" charset="0"/>
              </a:rPr>
              <a:t>)</a:t>
            </a:r>
            <a:endParaRPr lang="en-GB" sz="1500" b="1" dirty="0">
              <a:solidFill>
                <a:srgbClr val="FF0000"/>
              </a:solidFill>
              <a:latin typeface="Calibri" panose="020F0502020204030204" pitchFamily="34" charset="0"/>
              <a:cs typeface="Calibri" panose="020F0502020204030204" pitchFamily="34" charset="0"/>
            </a:endParaRPr>
          </a:p>
        </p:txBody>
      </p:sp>
      <p:sp>
        <p:nvSpPr>
          <p:cNvPr id="8" name="Rectangle 7"/>
          <p:cNvSpPr/>
          <p:nvPr/>
        </p:nvSpPr>
        <p:spPr bwMode="auto">
          <a:xfrm>
            <a:off x="4507441" y="515430"/>
            <a:ext cx="4572000" cy="1654598"/>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Rectangle 24"/>
          <p:cNvSpPr/>
          <p:nvPr/>
        </p:nvSpPr>
        <p:spPr bwMode="auto">
          <a:xfrm>
            <a:off x="4520241" y="2280235"/>
            <a:ext cx="4572000" cy="1223871"/>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Rectangle 25"/>
          <p:cNvSpPr/>
          <p:nvPr/>
        </p:nvSpPr>
        <p:spPr bwMode="auto">
          <a:xfrm>
            <a:off x="4528867" y="3586415"/>
            <a:ext cx="4572000" cy="1254904"/>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7" name="Rectangle 26"/>
          <p:cNvSpPr/>
          <p:nvPr/>
        </p:nvSpPr>
        <p:spPr bwMode="auto">
          <a:xfrm>
            <a:off x="4555706" y="4933065"/>
            <a:ext cx="4572000" cy="163592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29" name="Straight Connector 28"/>
          <p:cNvCxnSpPr/>
          <p:nvPr/>
        </p:nvCxnSpPr>
        <p:spPr bwMode="auto">
          <a:xfrm>
            <a:off x="2976113" y="1594285"/>
            <a:ext cx="1579593" cy="349530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34" name="Straight Connector 33"/>
          <p:cNvCxnSpPr/>
          <p:nvPr/>
        </p:nvCxnSpPr>
        <p:spPr bwMode="auto">
          <a:xfrm>
            <a:off x="3822021" y="1304857"/>
            <a:ext cx="733685" cy="2464886"/>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3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4190" y="1475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1"/>
          </p:nvPr>
        </p:nvSpPr>
        <p:spPr/>
        <p:txBody>
          <a:bodyPr/>
          <a:lstStyle/>
          <a:p>
            <a:fld id="{EA52E39D-21CE-4915-B848-429A65988FB2}" type="slidenum">
              <a:rPr lang="en-GB" smtClean="0"/>
              <a:pPr/>
              <a:t>15</a:t>
            </a:fld>
            <a:endParaRPr lang="en-GB" dirty="0"/>
          </a:p>
        </p:txBody>
      </p:sp>
    </p:spTree>
    <p:extLst>
      <p:ext uri="{BB962C8B-B14F-4D97-AF65-F5344CB8AC3E}">
        <p14:creationId xmlns:p14="http://schemas.microsoft.com/office/powerpoint/2010/main" val="3112195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7" name="Rectangle 16"/>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133937" cy="508958"/>
          </a:xfrm>
        </p:spPr>
        <p:txBody>
          <a:bodyPr/>
          <a:lstStyle/>
          <a:p>
            <a:r>
              <a:rPr lang="en-GB" dirty="0">
                <a:solidFill>
                  <a:srgbClr val="00B050"/>
                </a:solidFill>
              </a:rPr>
              <a:t>Confirmation</a:t>
            </a:r>
            <a:r>
              <a:rPr lang="en-GB" dirty="0"/>
              <a:t>: Transaction </a:t>
            </a:r>
            <a:r>
              <a:rPr lang="en-GB" dirty="0" smtClean="0"/>
              <a:t>Overhead Proposal for market practice</a:t>
            </a:r>
            <a:endParaRPr lang="en-GB" dirty="0"/>
          </a:p>
        </p:txBody>
      </p:sp>
      <p:sp>
        <p:nvSpPr>
          <p:cNvPr id="18" name="Rectangle 17"/>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20" name="Rectangle 19"/>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8989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Rectangle 25"/>
          <p:cNvSpPr/>
          <p:nvPr/>
        </p:nvSpPr>
        <p:spPr>
          <a:xfrm>
            <a:off x="4563389" y="824386"/>
            <a:ext cx="4580611" cy="5914440"/>
          </a:xfrm>
          <a:prstGeom prst="rect">
            <a:avLst/>
          </a:prstGeom>
          <a:solidFill>
            <a:schemeClr val="bg1"/>
          </a:solidFill>
        </p:spPr>
        <p:txBody>
          <a:bodyPr wrap="square">
            <a:spAutoFit/>
          </a:bodyPr>
          <a:lstStyle/>
          <a:p>
            <a:pPr>
              <a:tabLst>
                <a:tab pos="569913" algn="l"/>
                <a:tab pos="3027363" algn="l"/>
              </a:tabLst>
            </a:pPr>
            <a:r>
              <a:rPr lang="en-GB" sz="2000" dirty="0">
                <a:latin typeface="Calibri" panose="020F0502020204030204" pitchFamily="34" charset="0"/>
                <a:cs typeface="Calibri" panose="020F0502020204030204" pitchFamily="34" charset="0"/>
              </a:rPr>
              <a:t>Additional Fee	ADDF</a:t>
            </a:r>
          </a:p>
          <a:p>
            <a:pPr>
              <a:tabLst>
                <a:tab pos="569913" algn="l"/>
                <a:tab pos="3027363" algn="l"/>
              </a:tabLst>
            </a:pPr>
            <a:r>
              <a:rPr lang="en-GB" sz="2000" dirty="0" smtClean="0">
                <a:latin typeface="Calibri" panose="020F0502020204030204" pitchFamily="34" charset="0"/>
                <a:cs typeface="Calibri" panose="020F0502020204030204" pitchFamily="34" charset="0"/>
              </a:rPr>
              <a:t>Back </a:t>
            </a:r>
            <a:r>
              <a:rPr lang="en-GB" sz="2000" dirty="0">
                <a:latin typeface="Calibri" panose="020F0502020204030204" pitchFamily="34" charset="0"/>
                <a:cs typeface="Calibri" panose="020F0502020204030204" pitchFamily="34" charset="0"/>
              </a:rPr>
              <a:t>End Load	</a:t>
            </a:r>
            <a:r>
              <a:rPr lang="en-GB" sz="2000" dirty="0" smtClean="0">
                <a:latin typeface="Calibri" panose="020F0502020204030204" pitchFamily="34" charset="0"/>
                <a:cs typeface="Calibri" panose="020F0502020204030204" pitchFamily="34" charset="0"/>
              </a:rPr>
              <a:t>BEND</a:t>
            </a:r>
          </a:p>
          <a:p>
            <a:pPr>
              <a:tabLst>
                <a:tab pos="569913" algn="l"/>
                <a:tab pos="3027363" algn="l"/>
              </a:tabLst>
            </a:pPr>
            <a:r>
              <a:rPr lang="en-GB" sz="2000" dirty="0" smtClean="0">
                <a:latin typeface="Calibri" panose="020F0502020204030204" pitchFamily="34" charset="0"/>
                <a:cs typeface="Calibri" panose="020F0502020204030204" pitchFamily="34" charset="0"/>
              </a:rPr>
              <a:t>Brokerage </a:t>
            </a:r>
            <a:r>
              <a:rPr lang="en-GB" sz="2000" dirty="0">
                <a:latin typeface="Calibri" panose="020F0502020204030204" pitchFamily="34" charset="0"/>
                <a:cs typeface="Calibri" panose="020F0502020204030204" pitchFamily="34" charset="0"/>
              </a:rPr>
              <a:t>Fee	</a:t>
            </a:r>
            <a:r>
              <a:rPr lang="en-GB" sz="2000" dirty="0" smtClean="0">
                <a:latin typeface="Calibri" panose="020F0502020204030204" pitchFamily="34" charset="0"/>
                <a:cs typeface="Calibri" panose="020F0502020204030204" pitchFamily="34" charset="0"/>
              </a:rPr>
              <a:t>BRKF</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Commission	</a:t>
            </a:r>
            <a:r>
              <a:rPr lang="en-GB" sz="2000" b="1" dirty="0" smtClean="0">
                <a:latin typeface="Calibri" panose="020F0502020204030204" pitchFamily="34" charset="0"/>
                <a:cs typeface="Calibri" panose="020F0502020204030204" pitchFamily="34" charset="0"/>
              </a:rPr>
              <a:t>COMM</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Commission De Placement	</a:t>
            </a:r>
            <a:r>
              <a:rPr lang="en-GB" sz="2000" dirty="0" smtClean="0">
                <a:latin typeface="Calibri" panose="020F0502020204030204" pitchFamily="34" charset="0"/>
                <a:cs typeface="Calibri" panose="020F0502020204030204" pitchFamily="34" charset="0"/>
              </a:rPr>
              <a:t>CDPL</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Contingent Deferred </a:t>
            </a:r>
            <a:endParaRPr lang="en-GB" sz="2000" dirty="0" smtClean="0">
              <a:latin typeface="Calibri" panose="020F0502020204030204" pitchFamily="34" charset="0"/>
              <a:cs typeface="Calibri" panose="020F0502020204030204" pitchFamily="34" charset="0"/>
            </a:endParaRPr>
          </a:p>
          <a:p>
            <a:pPr>
              <a:lnSpc>
                <a:spcPts val="2200"/>
              </a:lnSpc>
              <a:tabLst>
                <a:tab pos="569913" algn="l"/>
                <a:tab pos="3027363"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Sales </a:t>
            </a:r>
            <a:r>
              <a:rPr lang="en-GB" sz="2000" dirty="0">
                <a:latin typeface="Calibri" panose="020F0502020204030204" pitchFamily="34" charset="0"/>
                <a:cs typeface="Calibri" panose="020F0502020204030204" pitchFamily="34" charset="0"/>
              </a:rPr>
              <a:t>Charge	</a:t>
            </a:r>
            <a:r>
              <a:rPr lang="en-GB" sz="2000" dirty="0" smtClean="0">
                <a:latin typeface="Calibri" panose="020F0502020204030204" pitchFamily="34" charset="0"/>
                <a:cs typeface="Calibri" panose="020F0502020204030204" pitchFamily="34" charset="0"/>
              </a:rPr>
              <a:t>CDSC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Correspondent Bank Charge	</a:t>
            </a:r>
            <a:r>
              <a:rPr lang="en-GB" sz="2000" dirty="0" smtClean="0">
                <a:latin typeface="Calibri" panose="020F0502020204030204" pitchFamily="34" charset="0"/>
                <a:cs typeface="Calibri" panose="020F0502020204030204" pitchFamily="34" charset="0"/>
              </a:rPr>
              <a:t>CBCH</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Dilution Levy	</a:t>
            </a:r>
            <a:r>
              <a:rPr lang="en-GB" sz="2000" b="1" dirty="0" smtClean="0">
                <a:latin typeface="Calibri" panose="020F0502020204030204" pitchFamily="34" charset="0"/>
                <a:cs typeface="Calibri" panose="020F0502020204030204" pitchFamily="34" charset="0"/>
              </a:rPr>
              <a:t>DLEV</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Front End Load	</a:t>
            </a:r>
            <a:r>
              <a:rPr lang="en-GB" sz="2000" b="1" dirty="0" smtClean="0">
                <a:latin typeface="Calibri" panose="020F0502020204030204" pitchFamily="34" charset="0"/>
                <a:cs typeface="Calibri" panose="020F0502020204030204" pitchFamily="34" charset="0"/>
              </a:rPr>
              <a:t>FEND</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Initial Charge	INIT	</a:t>
            </a:r>
            <a:endParaRPr lang="en-GB" sz="2000" b="1"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Postage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POST</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Premium	</a:t>
            </a:r>
            <a:r>
              <a:rPr lang="en-GB" sz="2000" dirty="0" smtClean="0">
                <a:latin typeface="Calibri" panose="020F0502020204030204" pitchFamily="34" charset="0"/>
                <a:cs typeface="Calibri" panose="020F0502020204030204" pitchFamily="34" charset="0"/>
              </a:rPr>
              <a:t>PREM</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Service Provision Fee	</a:t>
            </a:r>
            <a:r>
              <a:rPr lang="en-GB" sz="2000" b="1" dirty="0" smtClean="0">
                <a:latin typeface="Calibri" panose="020F0502020204030204" pitchFamily="34" charset="0"/>
                <a:cs typeface="Calibri" panose="020F0502020204030204" pitchFamily="34" charset="0"/>
              </a:rPr>
              <a:t>CHAR</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Shipping	</a:t>
            </a:r>
            <a:r>
              <a:rPr lang="en-GB" sz="2000" dirty="0" smtClean="0">
                <a:latin typeface="Calibri" panose="020F0502020204030204" pitchFamily="34" charset="0"/>
                <a:cs typeface="Calibri" panose="020F0502020204030204" pitchFamily="34" charset="0"/>
              </a:rPr>
              <a:t>SHIP</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Switch	</a:t>
            </a:r>
            <a:r>
              <a:rPr lang="en-GB" sz="2000" dirty="0" smtClean="0">
                <a:latin typeface="Calibri" panose="020F0502020204030204" pitchFamily="34" charset="0"/>
                <a:cs typeface="Calibri" panose="020F0502020204030204" pitchFamily="34" charset="0"/>
              </a:rPr>
              <a:t>SWIT</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UCITS Commission	</a:t>
            </a:r>
            <a:r>
              <a:rPr lang="en-GB" sz="2000" dirty="0" smtClean="0">
                <a:latin typeface="Calibri" panose="020F0502020204030204" pitchFamily="34" charset="0"/>
                <a:cs typeface="Calibri" panose="020F0502020204030204" pitchFamily="34" charset="0"/>
              </a:rPr>
              <a:t>UCIC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Regulatory Fee	</a:t>
            </a:r>
            <a:r>
              <a:rPr lang="en-GB" sz="2000" dirty="0" smtClean="0">
                <a:latin typeface="Calibri" panose="020F0502020204030204" pitchFamily="34" charset="0"/>
                <a:cs typeface="Calibri" panose="020F0502020204030204" pitchFamily="34" charset="0"/>
              </a:rPr>
              <a:t>REGF</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Penalty	</a:t>
            </a:r>
            <a:r>
              <a:rPr lang="en-GB" sz="2000" dirty="0" smtClean="0">
                <a:latin typeface="Calibri" panose="020F0502020204030204" pitchFamily="34" charset="0"/>
                <a:cs typeface="Calibri" panose="020F0502020204030204" pitchFamily="34" charset="0"/>
              </a:rPr>
              <a:t>PENA</a:t>
            </a:r>
          </a:p>
        </p:txBody>
      </p:sp>
      <p:sp>
        <p:nvSpPr>
          <p:cNvPr id="27" name="TextBox 26"/>
          <p:cNvSpPr txBox="1"/>
          <p:nvPr/>
        </p:nvSpPr>
        <p:spPr>
          <a:xfrm>
            <a:off x="4511628" y="448676"/>
            <a:ext cx="4093044"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 subscription confirmation</a:t>
            </a:r>
            <a:endParaRPr lang="en-GB" sz="2000" dirty="0">
              <a:latin typeface="Calibri" panose="020F0502020204030204" pitchFamily="34" charset="0"/>
              <a:cs typeface="Calibri" panose="020F0502020204030204" pitchFamily="34" charset="0"/>
            </a:endParaRPr>
          </a:p>
        </p:txBody>
      </p:sp>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14895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2193" y="14895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TextBox 27"/>
          <p:cNvSpPr txBox="1"/>
          <p:nvPr/>
        </p:nvSpPr>
        <p:spPr>
          <a:xfrm>
            <a:off x="5969482" y="1757813"/>
            <a:ext cx="620491" cy="369332"/>
          </a:xfrm>
          <a:prstGeom prst="rect">
            <a:avLst/>
          </a:prstGeom>
          <a:noFill/>
        </p:spPr>
        <p:txBody>
          <a:bodyPr wrap="none" rtlCol="0">
            <a:spAutoFit/>
          </a:bodyPr>
          <a:lstStyle/>
          <a:p>
            <a:r>
              <a:rPr lang="en-GB" sz="1800" b="1" i="1" dirty="0" smtClean="0">
                <a:solidFill>
                  <a:srgbClr val="00B0F0"/>
                </a:solidFill>
                <a:latin typeface="Calibri" panose="020F0502020204030204" pitchFamily="34" charset="0"/>
                <a:cs typeface="Calibri" panose="020F0502020204030204" pitchFamily="34" charset="0"/>
              </a:rPr>
              <a:t>New</a:t>
            </a:r>
            <a:endParaRPr lang="en-GB" sz="1800" b="1" i="1" dirty="0">
              <a:solidFill>
                <a:srgbClr val="00B0F0"/>
              </a:solidFill>
              <a:latin typeface="Calibri" panose="020F0502020204030204" pitchFamily="34" charset="0"/>
              <a:cs typeface="Calibri" panose="020F0502020204030204" pitchFamily="34" charset="0"/>
            </a:endParaRPr>
          </a:p>
        </p:txBody>
      </p:sp>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13577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72980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0275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TextBox 43"/>
          <p:cNvSpPr txBox="1"/>
          <p:nvPr/>
        </p:nvSpPr>
        <p:spPr>
          <a:xfrm>
            <a:off x="6148308" y="829921"/>
            <a:ext cx="1410771" cy="369332"/>
          </a:xfrm>
          <a:prstGeom prst="rect">
            <a:avLst/>
          </a:prstGeom>
          <a:noFill/>
        </p:spPr>
        <p:txBody>
          <a:bodyPr wrap="none" rtlCol="0">
            <a:spAutoFit/>
          </a:bodyPr>
          <a:lstStyle/>
          <a:p>
            <a:r>
              <a:rPr lang="en-GB" sz="1800" b="1" i="1" dirty="0" smtClean="0">
                <a:solidFill>
                  <a:srgbClr val="00B0F0"/>
                </a:solidFill>
                <a:latin typeface="Calibri" panose="020F0502020204030204" pitchFamily="34" charset="0"/>
                <a:cs typeface="Calibri" panose="020F0502020204030204" pitchFamily="34" charset="0"/>
              </a:rPr>
              <a:t>New (hedge)</a:t>
            </a:r>
            <a:endParaRPr lang="en-GB" sz="1800" b="1" i="1" dirty="0">
              <a:solidFill>
                <a:srgbClr val="00B0F0"/>
              </a:solidFill>
              <a:latin typeface="Calibri" panose="020F0502020204030204" pitchFamily="34" charset="0"/>
              <a:cs typeface="Calibri" panose="020F0502020204030204" pitchFamily="34" charset="0"/>
            </a:endParaRPr>
          </a:p>
        </p:txBody>
      </p:sp>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454327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15985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46344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76537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451021" y="60909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8989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ectangle 34"/>
          <p:cNvSpPr/>
          <p:nvPr/>
        </p:nvSpPr>
        <p:spPr bwMode="auto">
          <a:xfrm>
            <a:off x="4563390" y="890304"/>
            <a:ext cx="4444554" cy="5769291"/>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37" name="Straight Connector 36"/>
          <p:cNvCxnSpPr/>
          <p:nvPr/>
        </p:nvCxnSpPr>
        <p:spPr bwMode="auto">
          <a:xfrm>
            <a:off x="7617132" y="890304"/>
            <a:ext cx="0" cy="5769291"/>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890303"/>
            <a:ext cx="0" cy="5769291"/>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67" name="TextBox 66"/>
          <p:cNvSpPr txBox="1"/>
          <p:nvPr/>
        </p:nvSpPr>
        <p:spPr>
          <a:xfrm>
            <a:off x="8439507" y="1736183"/>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8" name="TextBox 67"/>
          <p:cNvSpPr txBox="1"/>
          <p:nvPr/>
        </p:nvSpPr>
        <p:spPr>
          <a:xfrm>
            <a:off x="8439507" y="3536725"/>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9" name="TextBox 68"/>
          <p:cNvSpPr txBox="1"/>
          <p:nvPr/>
        </p:nvSpPr>
        <p:spPr>
          <a:xfrm>
            <a:off x="8439507" y="3856539"/>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7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329394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TextBox 70"/>
          <p:cNvSpPr txBox="1"/>
          <p:nvPr/>
        </p:nvSpPr>
        <p:spPr>
          <a:xfrm>
            <a:off x="8439507" y="3249532"/>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73" name="TextBox 72"/>
          <p:cNvSpPr txBox="1"/>
          <p:nvPr/>
        </p:nvSpPr>
        <p:spPr>
          <a:xfrm>
            <a:off x="8439507" y="477429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7668" y="42172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325" y="5499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9990" y="237918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490" y="27021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941" y="45471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941" y="4258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4407" y="32895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904" y="51845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547" y="30113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7045" y="57804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0978" y="20753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468281" y="118579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456779" y="637275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1"/>
          </p:nvPr>
        </p:nvSpPr>
        <p:spPr/>
        <p:txBody>
          <a:bodyPr/>
          <a:lstStyle/>
          <a:p>
            <a:fld id="{EA52E39D-21CE-4915-B848-429A65988FB2}" type="slidenum">
              <a:rPr lang="en-GB" smtClean="0"/>
              <a:pPr/>
              <a:t>16</a:t>
            </a:fld>
            <a:endParaRPr lang="en-GB" dirty="0"/>
          </a:p>
        </p:txBody>
      </p:sp>
      <p:pic>
        <p:nvPicPr>
          <p:cNvPr id="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7336" y="54602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9089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7" name="Rectangle 16"/>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133937" cy="508958"/>
          </a:xfrm>
        </p:spPr>
        <p:txBody>
          <a:bodyPr/>
          <a:lstStyle/>
          <a:p>
            <a:r>
              <a:rPr lang="en-GB" dirty="0">
                <a:solidFill>
                  <a:srgbClr val="00B050"/>
                </a:solidFill>
              </a:rPr>
              <a:t>Confirmation</a:t>
            </a:r>
            <a:r>
              <a:rPr lang="en-GB" dirty="0"/>
              <a:t>: Transaction </a:t>
            </a:r>
            <a:r>
              <a:rPr lang="en-GB" dirty="0" smtClean="0"/>
              <a:t>Overhead Proposal for market practice</a:t>
            </a:r>
            <a:endParaRPr lang="en-GB" dirty="0"/>
          </a:p>
        </p:txBody>
      </p:sp>
      <p:sp>
        <p:nvSpPr>
          <p:cNvPr id="18" name="Rectangle 17"/>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20" name="Rectangle 19"/>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123534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Rectangle 25"/>
          <p:cNvSpPr/>
          <p:nvPr/>
        </p:nvSpPr>
        <p:spPr>
          <a:xfrm>
            <a:off x="4563389" y="824386"/>
            <a:ext cx="4580611" cy="5914440"/>
          </a:xfrm>
          <a:prstGeom prst="rect">
            <a:avLst/>
          </a:prstGeom>
          <a:solidFill>
            <a:schemeClr val="bg1"/>
          </a:solidFill>
        </p:spPr>
        <p:txBody>
          <a:bodyPr wrap="square">
            <a:spAutoFit/>
          </a:bodyPr>
          <a:lstStyle/>
          <a:p>
            <a:pPr>
              <a:tabLst>
                <a:tab pos="569913" algn="l"/>
                <a:tab pos="3027363" algn="l"/>
              </a:tabLst>
            </a:pPr>
            <a:r>
              <a:rPr lang="en-GB" sz="2000" dirty="0">
                <a:latin typeface="Calibri" panose="020F0502020204030204" pitchFamily="34" charset="0"/>
                <a:cs typeface="Calibri" panose="020F0502020204030204" pitchFamily="34" charset="0"/>
              </a:rPr>
              <a:t>Additional Fee	ADDF</a:t>
            </a:r>
          </a:p>
          <a:p>
            <a:pPr>
              <a:tabLst>
                <a:tab pos="569913" algn="l"/>
                <a:tab pos="3027363" algn="l"/>
              </a:tabLst>
            </a:pPr>
            <a:r>
              <a:rPr lang="en-GB" sz="2000" b="1" dirty="0" smtClean="0">
                <a:latin typeface="Calibri" panose="020F0502020204030204" pitchFamily="34" charset="0"/>
                <a:cs typeface="Calibri" panose="020F0502020204030204" pitchFamily="34" charset="0"/>
              </a:rPr>
              <a:t>Back </a:t>
            </a:r>
            <a:r>
              <a:rPr lang="en-GB" sz="2000" b="1" dirty="0">
                <a:latin typeface="Calibri" panose="020F0502020204030204" pitchFamily="34" charset="0"/>
                <a:cs typeface="Calibri" panose="020F0502020204030204" pitchFamily="34" charset="0"/>
              </a:rPr>
              <a:t>End Load	</a:t>
            </a:r>
            <a:r>
              <a:rPr lang="en-GB" sz="2000" b="1" dirty="0" smtClean="0">
                <a:latin typeface="Calibri" panose="020F0502020204030204" pitchFamily="34" charset="0"/>
                <a:cs typeface="Calibri" panose="020F0502020204030204" pitchFamily="34" charset="0"/>
              </a:rPr>
              <a:t>BEND</a:t>
            </a:r>
          </a:p>
          <a:p>
            <a:pPr>
              <a:tabLst>
                <a:tab pos="569913" algn="l"/>
                <a:tab pos="3027363" algn="l"/>
              </a:tabLst>
            </a:pPr>
            <a:r>
              <a:rPr lang="en-GB" sz="2000" dirty="0" smtClean="0">
                <a:latin typeface="Calibri" panose="020F0502020204030204" pitchFamily="34" charset="0"/>
                <a:cs typeface="Calibri" panose="020F0502020204030204" pitchFamily="34" charset="0"/>
              </a:rPr>
              <a:t>Brokerage </a:t>
            </a:r>
            <a:r>
              <a:rPr lang="en-GB" sz="2000" dirty="0">
                <a:latin typeface="Calibri" panose="020F0502020204030204" pitchFamily="34" charset="0"/>
                <a:cs typeface="Calibri" panose="020F0502020204030204" pitchFamily="34" charset="0"/>
              </a:rPr>
              <a:t>Fee	</a:t>
            </a:r>
            <a:r>
              <a:rPr lang="en-GB" sz="2000" dirty="0" smtClean="0">
                <a:latin typeface="Calibri" panose="020F0502020204030204" pitchFamily="34" charset="0"/>
                <a:cs typeface="Calibri" panose="020F0502020204030204" pitchFamily="34" charset="0"/>
              </a:rPr>
              <a:t>BRKF</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Commission	</a:t>
            </a:r>
            <a:r>
              <a:rPr lang="en-GB" sz="2000" b="1" dirty="0" smtClean="0">
                <a:latin typeface="Calibri" panose="020F0502020204030204" pitchFamily="34" charset="0"/>
                <a:cs typeface="Calibri" panose="020F0502020204030204" pitchFamily="34" charset="0"/>
              </a:rPr>
              <a:t>COMM</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Commission De Placement	</a:t>
            </a:r>
            <a:r>
              <a:rPr lang="en-GB" sz="2000" dirty="0" smtClean="0">
                <a:latin typeface="Calibri" panose="020F0502020204030204" pitchFamily="34" charset="0"/>
                <a:cs typeface="Calibri" panose="020F0502020204030204" pitchFamily="34" charset="0"/>
              </a:rPr>
              <a:t>CDPL</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Contingent Deferred </a:t>
            </a:r>
            <a:endParaRPr lang="en-GB" sz="2000" dirty="0" smtClean="0">
              <a:latin typeface="Calibri" panose="020F0502020204030204" pitchFamily="34" charset="0"/>
              <a:cs typeface="Calibri" panose="020F0502020204030204" pitchFamily="34" charset="0"/>
            </a:endParaRPr>
          </a:p>
          <a:p>
            <a:pPr>
              <a:lnSpc>
                <a:spcPts val="2200"/>
              </a:lnSpc>
              <a:tabLst>
                <a:tab pos="569913" algn="l"/>
                <a:tab pos="3027363"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Sales </a:t>
            </a:r>
            <a:r>
              <a:rPr lang="en-GB" sz="2000" dirty="0">
                <a:latin typeface="Calibri" panose="020F0502020204030204" pitchFamily="34" charset="0"/>
                <a:cs typeface="Calibri" panose="020F0502020204030204" pitchFamily="34" charset="0"/>
              </a:rPr>
              <a:t>Charge	</a:t>
            </a:r>
            <a:r>
              <a:rPr lang="en-GB" sz="2000" dirty="0" smtClean="0">
                <a:latin typeface="Calibri" panose="020F0502020204030204" pitchFamily="34" charset="0"/>
                <a:cs typeface="Calibri" panose="020F0502020204030204" pitchFamily="34" charset="0"/>
              </a:rPr>
              <a:t>CDSC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Correspondent Bank Charge	</a:t>
            </a:r>
            <a:r>
              <a:rPr lang="en-GB" sz="2000" dirty="0" smtClean="0">
                <a:latin typeface="Calibri" panose="020F0502020204030204" pitchFamily="34" charset="0"/>
                <a:cs typeface="Calibri" panose="020F0502020204030204" pitchFamily="34" charset="0"/>
              </a:rPr>
              <a:t>CBCH</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Dilution Levy	</a:t>
            </a:r>
            <a:r>
              <a:rPr lang="en-GB" sz="2000" b="1" dirty="0" smtClean="0">
                <a:latin typeface="Calibri" panose="020F0502020204030204" pitchFamily="34" charset="0"/>
                <a:cs typeface="Calibri" panose="020F0502020204030204" pitchFamily="34" charset="0"/>
              </a:rPr>
              <a:t>DLEV</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Front End Load	</a:t>
            </a:r>
            <a:r>
              <a:rPr lang="en-GB" sz="2000" dirty="0" smtClean="0">
                <a:latin typeface="Calibri" panose="020F0502020204030204" pitchFamily="34" charset="0"/>
                <a:cs typeface="Calibri" panose="020F0502020204030204" pitchFamily="34" charset="0"/>
              </a:rPr>
              <a:t>FEND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Initial Charge	INIT</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Postage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POST</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Premium	</a:t>
            </a:r>
            <a:r>
              <a:rPr lang="en-GB" sz="2000" dirty="0" smtClean="0">
                <a:latin typeface="Calibri" panose="020F0502020204030204" pitchFamily="34" charset="0"/>
                <a:cs typeface="Calibri" panose="020F0502020204030204" pitchFamily="34" charset="0"/>
              </a:rPr>
              <a:t>PREM</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Service Provision Fee	</a:t>
            </a:r>
            <a:r>
              <a:rPr lang="en-GB" sz="2000" b="1" dirty="0" smtClean="0">
                <a:latin typeface="Calibri" panose="020F0502020204030204" pitchFamily="34" charset="0"/>
                <a:cs typeface="Calibri" panose="020F0502020204030204" pitchFamily="34" charset="0"/>
              </a:rPr>
              <a:t>CHAR</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Shipping	</a:t>
            </a:r>
            <a:r>
              <a:rPr lang="en-GB" sz="2000" dirty="0" smtClean="0">
                <a:latin typeface="Calibri" panose="020F0502020204030204" pitchFamily="34" charset="0"/>
                <a:cs typeface="Calibri" panose="020F0502020204030204" pitchFamily="34" charset="0"/>
              </a:rPr>
              <a:t>SHIP</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Switch	</a:t>
            </a:r>
            <a:r>
              <a:rPr lang="en-GB" sz="2000" dirty="0" smtClean="0">
                <a:latin typeface="Calibri" panose="020F0502020204030204" pitchFamily="34" charset="0"/>
                <a:cs typeface="Calibri" panose="020F0502020204030204" pitchFamily="34" charset="0"/>
              </a:rPr>
              <a:t>SWIT</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UCITS Commission	</a:t>
            </a:r>
            <a:r>
              <a:rPr lang="en-GB" sz="2000" dirty="0" smtClean="0">
                <a:latin typeface="Calibri" panose="020F0502020204030204" pitchFamily="34" charset="0"/>
                <a:cs typeface="Calibri" panose="020F0502020204030204" pitchFamily="34" charset="0"/>
              </a:rPr>
              <a:t>UCIC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Regulatory Fee	</a:t>
            </a:r>
            <a:r>
              <a:rPr lang="en-GB" sz="2000" dirty="0" smtClean="0">
                <a:latin typeface="Calibri" panose="020F0502020204030204" pitchFamily="34" charset="0"/>
                <a:cs typeface="Calibri" panose="020F0502020204030204" pitchFamily="34" charset="0"/>
              </a:rPr>
              <a:t>REGF</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Penalty	</a:t>
            </a:r>
            <a:r>
              <a:rPr lang="en-GB" sz="2000" dirty="0" smtClean="0">
                <a:latin typeface="Calibri" panose="020F0502020204030204" pitchFamily="34" charset="0"/>
                <a:cs typeface="Calibri" panose="020F0502020204030204" pitchFamily="34" charset="0"/>
              </a:rPr>
              <a:t>PENA</a:t>
            </a:r>
          </a:p>
        </p:txBody>
      </p:sp>
      <p:sp>
        <p:nvSpPr>
          <p:cNvPr id="27" name="TextBox 26"/>
          <p:cNvSpPr txBox="1"/>
          <p:nvPr/>
        </p:nvSpPr>
        <p:spPr>
          <a:xfrm>
            <a:off x="4511628" y="448676"/>
            <a:ext cx="4030014"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 redemption confirmation</a:t>
            </a:r>
            <a:endParaRPr lang="en-GB" sz="2000" dirty="0">
              <a:latin typeface="Calibri" panose="020F0502020204030204" pitchFamily="34" charset="0"/>
              <a:cs typeface="Calibri" panose="020F0502020204030204" pitchFamily="34" charset="0"/>
            </a:endParaRPr>
          </a:p>
        </p:txBody>
      </p:sp>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153268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153268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TextBox 27"/>
          <p:cNvSpPr txBox="1"/>
          <p:nvPr/>
        </p:nvSpPr>
        <p:spPr>
          <a:xfrm>
            <a:off x="5969482" y="1759496"/>
            <a:ext cx="620491" cy="369332"/>
          </a:xfrm>
          <a:prstGeom prst="rect">
            <a:avLst/>
          </a:prstGeom>
          <a:noFill/>
        </p:spPr>
        <p:txBody>
          <a:bodyPr wrap="none" rtlCol="0">
            <a:spAutoFit/>
          </a:bodyPr>
          <a:lstStyle/>
          <a:p>
            <a:r>
              <a:rPr lang="en-GB" sz="1800" b="1" i="1" dirty="0" smtClean="0">
                <a:solidFill>
                  <a:srgbClr val="00B0F0"/>
                </a:solidFill>
                <a:latin typeface="Calibri" panose="020F0502020204030204" pitchFamily="34" charset="0"/>
                <a:cs typeface="Calibri" panose="020F0502020204030204" pitchFamily="34" charset="0"/>
              </a:rPr>
              <a:t>New</a:t>
            </a:r>
            <a:endParaRPr lang="en-GB" sz="1800" b="1" i="1" dirty="0">
              <a:solidFill>
                <a:srgbClr val="00B0F0"/>
              </a:solidFill>
              <a:latin typeface="Calibri" panose="020F0502020204030204" pitchFamily="34" charset="0"/>
              <a:cs typeface="Calibri" panose="020F0502020204030204" pitchFamily="34" charset="0"/>
            </a:endParaRPr>
          </a:p>
        </p:txBody>
      </p:sp>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14439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TextBox 43"/>
          <p:cNvSpPr txBox="1"/>
          <p:nvPr/>
        </p:nvSpPr>
        <p:spPr>
          <a:xfrm>
            <a:off x="6148308" y="831534"/>
            <a:ext cx="1410771" cy="369332"/>
          </a:xfrm>
          <a:prstGeom prst="rect">
            <a:avLst/>
          </a:prstGeom>
          <a:noFill/>
        </p:spPr>
        <p:txBody>
          <a:bodyPr wrap="none" rtlCol="0">
            <a:spAutoFit/>
          </a:bodyPr>
          <a:lstStyle/>
          <a:p>
            <a:r>
              <a:rPr lang="en-GB" sz="1800" b="1" i="1" dirty="0" smtClean="0">
                <a:solidFill>
                  <a:srgbClr val="00B0F0"/>
                </a:solidFill>
                <a:latin typeface="Calibri" panose="020F0502020204030204" pitchFamily="34" charset="0"/>
                <a:cs typeface="Calibri" panose="020F0502020204030204" pitchFamily="34" charset="0"/>
              </a:rPr>
              <a:t>New (hedge)</a:t>
            </a:r>
            <a:endParaRPr lang="en-GB" sz="1800" b="1" i="1" dirty="0">
              <a:solidFill>
                <a:srgbClr val="00B0F0"/>
              </a:solidFill>
              <a:latin typeface="Calibri" panose="020F0502020204030204" pitchFamily="34" charset="0"/>
              <a:cs typeface="Calibri" panose="020F0502020204030204" pitchFamily="34" charset="0"/>
            </a:endParaRPr>
          </a:p>
        </p:txBody>
      </p:sp>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45346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1771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4548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7567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451021" y="608234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484644" y="90767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ectangle 34"/>
          <p:cNvSpPr/>
          <p:nvPr/>
        </p:nvSpPr>
        <p:spPr bwMode="auto">
          <a:xfrm>
            <a:off x="4563390" y="890304"/>
            <a:ext cx="4444554" cy="5769291"/>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37" name="Straight Connector 36"/>
          <p:cNvCxnSpPr/>
          <p:nvPr/>
        </p:nvCxnSpPr>
        <p:spPr bwMode="auto">
          <a:xfrm>
            <a:off x="7617132" y="890304"/>
            <a:ext cx="0" cy="5769291"/>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916181"/>
            <a:ext cx="0" cy="5769291"/>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pic>
        <p:nvPicPr>
          <p:cNvPr id="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333707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63562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9715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439507" y="1137170"/>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5" name="TextBox 64"/>
          <p:cNvSpPr txBox="1"/>
          <p:nvPr/>
        </p:nvSpPr>
        <p:spPr>
          <a:xfrm>
            <a:off x="8439507" y="1779313"/>
            <a:ext cx="354584" cy="369332"/>
          </a:xfrm>
          <a:prstGeom prst="rect">
            <a:avLst/>
          </a:prstGeom>
          <a:noFill/>
        </p:spPr>
        <p:txBody>
          <a:bodyPr wrap="none" rtlCol="0">
            <a:spAutoFit/>
          </a:bodyPr>
          <a:lstStyle/>
          <a:p>
            <a:r>
              <a:rPr lang="en-GB" sz="1800" b="1" dirty="0" smtClean="0">
                <a:solidFill>
                  <a:srgbClr val="00B0F0"/>
                </a:solidFill>
                <a:latin typeface="Verdana" panose="020B0604030504040204" pitchFamily="34" charset="0"/>
                <a:ea typeface="Verdana" panose="020B0604030504040204" pitchFamily="34" charset="0"/>
                <a:cs typeface="Verdana" panose="020B0604030504040204" pitchFamily="34" charset="0"/>
              </a:rPr>
              <a:t>Y</a:t>
            </a:r>
            <a:endParaRPr lang="en-GB" sz="1800" b="1" dirty="0">
              <a:solidFill>
                <a:srgbClr val="00B0F0"/>
              </a:solidFill>
              <a:latin typeface="Verdana" panose="020B0604030504040204" pitchFamily="34" charset="0"/>
              <a:ea typeface="Verdana" panose="020B0604030504040204" pitchFamily="34" charset="0"/>
              <a:cs typeface="Verdana" panose="020B0604030504040204" pitchFamily="34" charset="0"/>
            </a:endParaRPr>
          </a:p>
        </p:txBody>
      </p:sp>
      <p:sp>
        <p:nvSpPr>
          <p:cNvPr id="66" name="TextBox 65"/>
          <p:cNvSpPr txBox="1"/>
          <p:nvPr/>
        </p:nvSpPr>
        <p:spPr>
          <a:xfrm>
            <a:off x="8439507" y="2640469"/>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7" name="TextBox 66"/>
          <p:cNvSpPr txBox="1"/>
          <p:nvPr/>
        </p:nvSpPr>
        <p:spPr>
          <a:xfrm>
            <a:off x="8439507" y="294186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8" name="TextBox 67"/>
          <p:cNvSpPr txBox="1"/>
          <p:nvPr/>
        </p:nvSpPr>
        <p:spPr>
          <a:xfrm>
            <a:off x="8439507" y="4797231"/>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70" name="TextBox 69"/>
          <p:cNvSpPr txBox="1"/>
          <p:nvPr/>
        </p:nvSpPr>
        <p:spPr>
          <a:xfrm>
            <a:off x="8439507" y="3284036"/>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405" y="422742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325" y="5499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9990" y="237918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490" y="27021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941" y="45471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941" y="4258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4407" y="32895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904" y="51845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547" y="30113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7045" y="57804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0978" y="20753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72" y="63708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1"/>
          </p:nvPr>
        </p:nvSpPr>
        <p:spPr/>
        <p:txBody>
          <a:bodyPr/>
          <a:lstStyle/>
          <a:p>
            <a:fld id="{EA52E39D-21CE-4915-B848-429A65988FB2}" type="slidenum">
              <a:rPr lang="en-GB" smtClean="0"/>
              <a:pPr/>
              <a:t>17</a:t>
            </a:fld>
            <a:endParaRPr lang="en-GB" dirty="0"/>
          </a:p>
        </p:txBody>
      </p:sp>
      <p:pic>
        <p:nvPicPr>
          <p:cNvPr id="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7336" y="54602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8182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7" name="Rectangle 16"/>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133937" cy="508958"/>
          </a:xfrm>
        </p:spPr>
        <p:txBody>
          <a:bodyPr/>
          <a:lstStyle/>
          <a:p>
            <a:r>
              <a:rPr lang="en-GB" dirty="0">
                <a:solidFill>
                  <a:srgbClr val="00B050"/>
                </a:solidFill>
              </a:rPr>
              <a:t>Confirmation</a:t>
            </a:r>
            <a:r>
              <a:rPr lang="en-GB" dirty="0"/>
              <a:t>: Transaction </a:t>
            </a:r>
            <a:r>
              <a:rPr lang="en-GB" dirty="0" smtClean="0"/>
              <a:t>Overhead Proposal for market practice</a:t>
            </a:r>
            <a:endParaRPr lang="en-GB" dirty="0"/>
          </a:p>
        </p:txBody>
      </p:sp>
      <p:sp>
        <p:nvSpPr>
          <p:cNvPr id="18" name="Rectangle 17"/>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20" name="Rectangle 19"/>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sp>
        <p:nvSpPr>
          <p:cNvPr id="53" name="Rectangle 52"/>
          <p:cNvSpPr/>
          <p:nvPr/>
        </p:nvSpPr>
        <p:spPr>
          <a:xfrm>
            <a:off x="4563389" y="496598"/>
            <a:ext cx="4580611" cy="400110"/>
          </a:xfrm>
          <a:prstGeom prst="rect">
            <a:avLst/>
          </a:prstGeom>
          <a:solidFill>
            <a:schemeClr val="bg1"/>
          </a:solidFill>
        </p:spPr>
        <p:txBody>
          <a:bodyPr wrap="square">
            <a:spAutoFit/>
          </a:bodyPr>
          <a:lstStyle/>
          <a:p>
            <a:pPr>
              <a:tabLst>
                <a:tab pos="569913" algn="l"/>
                <a:tab pos="2459038" algn="l"/>
                <a:tab pos="3027363" algn="l"/>
              </a:tabLst>
            </a:pPr>
            <a:r>
              <a:rPr lang="en-GB" sz="2000" b="1" dirty="0" smtClean="0">
                <a:latin typeface="Calibri" panose="020F0502020204030204" pitchFamily="34" charset="0"/>
                <a:cs typeface="Calibri" panose="020F0502020204030204" pitchFamily="34" charset="0"/>
              </a:rPr>
              <a:t>Brokerage Fee	BRKF</a:t>
            </a:r>
          </a:p>
        </p:txBody>
      </p:sp>
      <p:pic>
        <p:nvPicPr>
          <p:cNvPr id="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2109" y="58382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5625" y="58382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Rectangle 59"/>
          <p:cNvSpPr/>
          <p:nvPr/>
        </p:nvSpPr>
        <p:spPr>
          <a:xfrm>
            <a:off x="4563389" y="850826"/>
            <a:ext cx="4436311" cy="1015663"/>
          </a:xfrm>
          <a:prstGeom prst="rect">
            <a:avLst/>
          </a:prstGeom>
        </p:spPr>
        <p:txBody>
          <a:bodyPr wrap="square">
            <a:spAutoFit/>
          </a:bodyPr>
          <a:lstStyle/>
          <a:p>
            <a:r>
              <a:rPr lang="en-US" sz="2000" b="1" dirty="0">
                <a:latin typeface="Calibri" panose="020F0502020204030204" pitchFamily="34" charset="0"/>
                <a:cs typeface="Calibri" panose="020F0502020204030204" pitchFamily="34" charset="0"/>
              </a:rPr>
              <a:t>SMPG Usage Information</a:t>
            </a:r>
            <a:r>
              <a:rPr lang="en-US" sz="2000" dirty="0">
                <a:latin typeface="Calibri" panose="020F0502020204030204" pitchFamily="34" charset="0"/>
                <a:cs typeface="Calibri" panose="020F0502020204030204" pitchFamily="34" charset="0"/>
              </a:rPr>
              <a:t>: The Type</a:t>
            </a:r>
            <a:r>
              <a:rPr lang="en-US" sz="2000" dirty="0" smtClean="0">
                <a:latin typeface="Calibri" panose="020F0502020204030204" pitchFamily="34" charset="0"/>
                <a:cs typeface="Calibri" panose="020F0502020204030204" pitchFamily="34" charset="0"/>
              </a:rPr>
              <a:t>/ Code </a:t>
            </a:r>
            <a:r>
              <a:rPr lang="en-US" sz="2000" dirty="0">
                <a:latin typeface="Calibri" panose="020F0502020204030204" pitchFamily="34" charset="0"/>
                <a:cs typeface="Calibri" panose="020F0502020204030204" pitchFamily="34" charset="0"/>
              </a:rPr>
              <a:t>ServiceProvisionFee (CHAR) is to be used </a:t>
            </a:r>
            <a:r>
              <a:rPr lang="en-US" sz="2000" dirty="0" smtClean="0">
                <a:latin typeface="Calibri" panose="020F0502020204030204" pitchFamily="34" charset="0"/>
                <a:cs typeface="Calibri" panose="020F0502020204030204" pitchFamily="34" charset="0"/>
              </a:rPr>
              <a:t>in </a:t>
            </a:r>
            <a:r>
              <a:rPr lang="en-US" sz="2000" dirty="0">
                <a:latin typeface="Calibri" panose="020F0502020204030204" pitchFamily="34" charset="0"/>
                <a:cs typeface="Calibri" panose="020F0502020204030204" pitchFamily="34" charset="0"/>
              </a:rPr>
              <a:t>place of BrokerageFee (BRKF</a:t>
            </a:r>
            <a:r>
              <a:rPr lang="en-US" sz="2000" dirty="0" smtClean="0">
                <a:latin typeface="Calibri" panose="020F0502020204030204" pitchFamily="34" charset="0"/>
                <a:cs typeface="Calibri" panose="020F0502020204030204" pitchFamily="34" charset="0"/>
              </a:rPr>
              <a:t>).</a:t>
            </a:r>
            <a:endParaRPr lang="en-GB" sz="2000" dirty="0">
              <a:latin typeface="Calibri" panose="020F0502020204030204" pitchFamily="34" charset="0"/>
              <a:cs typeface="Calibri" panose="020F0502020204030204" pitchFamily="34" charset="0"/>
            </a:endParaRPr>
          </a:p>
        </p:txBody>
      </p:sp>
      <p:sp>
        <p:nvSpPr>
          <p:cNvPr id="61" name="Rectangle 60"/>
          <p:cNvSpPr/>
          <p:nvPr/>
        </p:nvSpPr>
        <p:spPr>
          <a:xfrm>
            <a:off x="4563389" y="2066530"/>
            <a:ext cx="4580611" cy="400110"/>
          </a:xfrm>
          <a:prstGeom prst="rect">
            <a:avLst/>
          </a:prstGeom>
          <a:solidFill>
            <a:schemeClr val="bg1"/>
          </a:solidFill>
        </p:spPr>
        <p:txBody>
          <a:bodyPr wrap="square">
            <a:spAutoFit/>
          </a:bodyPr>
          <a:lstStyle/>
          <a:p>
            <a:pPr>
              <a:tabLst>
                <a:tab pos="569913" algn="l"/>
                <a:tab pos="2459038" algn="l"/>
              </a:tabLst>
            </a:pPr>
            <a:r>
              <a:rPr lang="en-GB" sz="2000" b="1" dirty="0" smtClean="0">
                <a:latin typeface="Calibri" panose="020F0502020204030204" pitchFamily="34" charset="0"/>
                <a:cs typeface="Calibri" panose="020F0502020204030204" pitchFamily="34" charset="0"/>
              </a:rPr>
              <a:t>Commission	COMM</a:t>
            </a:r>
          </a:p>
        </p:txBody>
      </p:sp>
      <p:sp>
        <p:nvSpPr>
          <p:cNvPr id="62" name="TextBox 61"/>
          <p:cNvSpPr txBox="1"/>
          <p:nvPr/>
        </p:nvSpPr>
        <p:spPr>
          <a:xfrm>
            <a:off x="5960856" y="2059723"/>
            <a:ext cx="668388" cy="400110"/>
          </a:xfrm>
          <a:prstGeom prst="rect">
            <a:avLst/>
          </a:prstGeom>
          <a:noFill/>
        </p:spPr>
        <p:txBody>
          <a:bodyPr wrap="none" rtlCol="0">
            <a:spAutoFit/>
          </a:bodyPr>
          <a:lstStyle/>
          <a:p>
            <a:r>
              <a:rPr lang="en-GB" sz="2000" b="1" i="1" dirty="0" smtClean="0">
                <a:solidFill>
                  <a:srgbClr val="00B0F0"/>
                </a:solidFill>
                <a:latin typeface="Calibri" panose="020F0502020204030204" pitchFamily="34" charset="0"/>
                <a:cs typeface="Calibri" panose="020F0502020204030204" pitchFamily="34" charset="0"/>
              </a:rPr>
              <a:t>New</a:t>
            </a:r>
            <a:endParaRPr lang="en-GB" sz="2000" b="1" i="1" dirty="0">
              <a:solidFill>
                <a:srgbClr val="00B0F0"/>
              </a:solidFill>
              <a:latin typeface="Calibri" panose="020F0502020204030204" pitchFamily="34" charset="0"/>
              <a:cs typeface="Calibri" panose="020F0502020204030204" pitchFamily="34" charset="0"/>
            </a:endParaRPr>
          </a:p>
        </p:txBody>
      </p:sp>
      <p:sp>
        <p:nvSpPr>
          <p:cNvPr id="63" name="Rectangle 62"/>
          <p:cNvSpPr/>
          <p:nvPr/>
        </p:nvSpPr>
        <p:spPr>
          <a:xfrm>
            <a:off x="4563389" y="2345359"/>
            <a:ext cx="4675884" cy="400110"/>
          </a:xfrm>
          <a:prstGeom prst="rect">
            <a:avLst/>
          </a:prstGeom>
        </p:spPr>
        <p:txBody>
          <a:bodyPr wrap="square">
            <a:spAutoFit/>
          </a:bodyPr>
          <a:lstStyle/>
          <a:p>
            <a:r>
              <a:rPr lang="en-US" sz="2000" dirty="0" smtClean="0">
                <a:latin typeface="Calibri" panose="020F0502020204030204" pitchFamily="34" charset="0"/>
                <a:cs typeface="Calibri" panose="020F0502020204030204" pitchFamily="34" charset="0"/>
              </a:rPr>
              <a:t>	‘allowed’ </a:t>
            </a:r>
            <a:r>
              <a:rPr lang="en-US"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sp>
        <p:nvSpPr>
          <p:cNvPr id="65" name="Rectangle 64"/>
          <p:cNvSpPr/>
          <p:nvPr/>
        </p:nvSpPr>
        <p:spPr>
          <a:xfrm>
            <a:off x="4563389" y="2931910"/>
            <a:ext cx="4580611" cy="400110"/>
          </a:xfrm>
          <a:prstGeom prst="rect">
            <a:avLst/>
          </a:prstGeom>
          <a:solidFill>
            <a:schemeClr val="bg1"/>
          </a:solidFill>
        </p:spPr>
        <p:txBody>
          <a:bodyPr wrap="square">
            <a:spAutoFit/>
          </a:bodyPr>
          <a:lstStyle/>
          <a:p>
            <a:pPr>
              <a:tabLst>
                <a:tab pos="569913" algn="l"/>
                <a:tab pos="2459038" algn="l"/>
              </a:tabLst>
            </a:pPr>
            <a:r>
              <a:rPr lang="en-GB" sz="2000" b="1" dirty="0" smtClean="0">
                <a:latin typeface="Calibri" panose="020F0502020204030204" pitchFamily="34" charset="0"/>
                <a:cs typeface="Calibri" panose="020F0502020204030204" pitchFamily="34" charset="0"/>
              </a:rPr>
              <a:t>Dilution Levy	DLEV</a:t>
            </a:r>
          </a:p>
        </p:txBody>
      </p:sp>
      <p:pic>
        <p:nvPicPr>
          <p:cNvPr id="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4333" y="301290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7" name="Rectangle 66"/>
          <p:cNvSpPr/>
          <p:nvPr/>
        </p:nvSpPr>
        <p:spPr>
          <a:xfrm>
            <a:off x="4563389" y="3265311"/>
            <a:ext cx="4580611" cy="3477875"/>
          </a:xfrm>
          <a:prstGeom prst="rect">
            <a:avLst/>
          </a:prstGeom>
        </p:spPr>
        <p:txBody>
          <a:bodyPr wrap="square">
            <a:spAutoFit/>
          </a:bodyPr>
          <a:lstStyle/>
          <a:p>
            <a:r>
              <a:rPr lang="en-US" sz="2000" b="1" dirty="0">
                <a:latin typeface="Calibri" panose="020F0502020204030204" pitchFamily="34" charset="0"/>
                <a:cs typeface="Calibri" panose="020F0502020204030204" pitchFamily="34" charset="0"/>
              </a:rPr>
              <a:t>SMPG Usage Information</a:t>
            </a:r>
            <a:r>
              <a:rPr lang="en-US" sz="2000" dirty="0">
                <a:latin typeface="Calibri" panose="020F0502020204030204" pitchFamily="34" charset="0"/>
                <a:cs typeface="Calibri" panose="020F0502020204030204" pitchFamily="34" charset="0"/>
              </a:rPr>
              <a:t>: When the dilution levy (DLEV) is shown in the IndividualFee </a:t>
            </a:r>
            <a:r>
              <a:rPr lang="en-US" sz="2000" dirty="0" smtClean="0">
                <a:latin typeface="Calibri" panose="020F0502020204030204" pitchFamily="34" charset="0"/>
                <a:cs typeface="Calibri" panose="020F0502020204030204" pitchFamily="34" charset="0"/>
              </a:rPr>
              <a:t>sequence</a:t>
            </a:r>
            <a:r>
              <a:rPr lang="en-US" sz="2000" dirty="0" smtClean="0">
                <a:solidFill>
                  <a:srgbClr val="FF0000"/>
                </a:solidFill>
                <a:latin typeface="Calibri" panose="020F0502020204030204" pitchFamily="34" charset="0"/>
                <a:cs typeface="Calibri" panose="020F0502020204030204" pitchFamily="34" charset="0"/>
              </a:rPr>
              <a:t> and InformativeIndicator is ‘false’ or ‘0’</a:t>
            </a:r>
            <a:r>
              <a:rPr lang="en-US" sz="2000" dirty="0" smtClean="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the InformativePriceDetails sequence can be used with the Type SWNG indicating the dealing price takes into account the </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dilution </a:t>
            </a:r>
            <a:r>
              <a:rPr lang="en-US" sz="2000" dirty="0">
                <a:latin typeface="Calibri" panose="020F0502020204030204" pitchFamily="34" charset="0"/>
                <a:cs typeface="Calibri" panose="020F0502020204030204" pitchFamily="34" charset="0"/>
              </a:rPr>
              <a:t>levy. See ‘SMPG-IFWG-MP-Orders_Final’ </a:t>
            </a:r>
            <a:r>
              <a:rPr lang="en-US" sz="2000" dirty="0" smtClean="0">
                <a:latin typeface="Calibri" panose="020F0502020204030204" pitchFamily="34" charset="0"/>
                <a:cs typeface="Calibri" panose="020F0502020204030204" pitchFamily="34" charset="0"/>
              </a:rPr>
              <a:t>for </a:t>
            </a:r>
            <a:r>
              <a:rPr lang="en-US" sz="2000" dirty="0">
                <a:latin typeface="Calibri" panose="020F0502020204030204" pitchFamily="34" charset="0"/>
                <a:cs typeface="Calibri" panose="020F0502020204030204" pitchFamily="34" charset="0"/>
              </a:rPr>
              <a:t>full information about </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how </a:t>
            </a:r>
            <a:r>
              <a:rPr lang="en-US" sz="2000" dirty="0">
                <a:latin typeface="Calibri" panose="020F0502020204030204" pitchFamily="34" charset="0"/>
                <a:cs typeface="Calibri" panose="020F0502020204030204" pitchFamily="34" charset="0"/>
              </a:rPr>
              <a:t>to specify anti-dilution levy or dilution levy</a:t>
            </a:r>
            <a:r>
              <a:rPr lang="en-US" sz="2000" dirty="0" smtClean="0">
                <a:latin typeface="Calibri" panose="020F0502020204030204" pitchFamily="34" charset="0"/>
                <a:cs typeface="Calibri" panose="020F0502020204030204" pitchFamily="34" charset="0"/>
              </a:rPr>
              <a:t>. </a:t>
            </a:r>
            <a:r>
              <a:rPr lang="en-US" sz="2000" dirty="0" smtClean="0">
                <a:solidFill>
                  <a:srgbClr val="FF0000"/>
                </a:solidFill>
                <a:latin typeface="Calibri" panose="020F0502020204030204" pitchFamily="34" charset="0"/>
                <a:cs typeface="Calibri" panose="020F0502020204030204" pitchFamily="34" charset="0"/>
              </a:rPr>
              <a:t>(edit made 7 Mar 2017)</a:t>
            </a:r>
            <a:endParaRPr lang="en-GB" sz="2000" dirty="0">
              <a:latin typeface="Calibri" panose="020F0502020204030204" pitchFamily="34" charset="0"/>
              <a:cs typeface="Calibri" panose="020F0502020204030204" pitchFamily="34" charset="0"/>
            </a:endParaRPr>
          </a:p>
        </p:txBody>
      </p:sp>
      <p:cxnSp>
        <p:nvCxnSpPr>
          <p:cNvPr id="7" name="Straight Connector 6"/>
          <p:cNvCxnSpPr/>
          <p:nvPr/>
        </p:nvCxnSpPr>
        <p:spPr bwMode="auto">
          <a:xfrm>
            <a:off x="4675517" y="1999341"/>
            <a:ext cx="4192438" cy="0"/>
          </a:xfrm>
          <a:prstGeom prst="line">
            <a:avLst/>
          </a:prstGeom>
          <a:solidFill>
            <a:schemeClr val="accent1"/>
          </a:solidFill>
          <a:ln w="12700" cap="flat" cmpd="sng" algn="ctr">
            <a:solidFill>
              <a:schemeClr val="bg1">
                <a:lumMod val="50000"/>
              </a:schemeClr>
            </a:solidFill>
            <a:prstDash val="dash"/>
            <a:round/>
            <a:headEnd type="none" w="med" len="med"/>
            <a:tailEnd type="none" w="med" len="med"/>
          </a:ln>
          <a:effectLst/>
        </p:spPr>
      </p:cxnSp>
      <p:cxnSp>
        <p:nvCxnSpPr>
          <p:cNvPr id="71" name="Straight Connector 70"/>
          <p:cNvCxnSpPr/>
          <p:nvPr/>
        </p:nvCxnSpPr>
        <p:spPr bwMode="auto">
          <a:xfrm>
            <a:off x="4674653" y="2871528"/>
            <a:ext cx="4192438" cy="0"/>
          </a:xfrm>
          <a:prstGeom prst="line">
            <a:avLst/>
          </a:prstGeom>
          <a:solidFill>
            <a:schemeClr val="accent1"/>
          </a:solidFill>
          <a:ln w="12700" cap="flat" cmpd="sng" algn="ctr">
            <a:solidFill>
              <a:schemeClr val="bg1">
                <a:lumMod val="50000"/>
              </a:schemeClr>
            </a:solidFill>
            <a:prstDash val="dash"/>
            <a:round/>
            <a:headEnd type="none" w="med" len="med"/>
            <a:tailEnd type="none" w="med" len="med"/>
          </a:ln>
          <a:effectLst/>
        </p:spPr>
      </p:cxnSp>
      <p:pic>
        <p:nvPicPr>
          <p:cNvPr id="3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325" y="5499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9990" y="237918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490" y="27021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941" y="45471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941" y="4258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4407" y="32895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904" y="51845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547" y="30113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7045" y="57804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0978" y="20753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1"/>
          </p:nvPr>
        </p:nvSpPr>
        <p:spPr/>
        <p:txBody>
          <a:bodyPr/>
          <a:lstStyle/>
          <a:p>
            <a:fld id="{EA52E39D-21CE-4915-B848-429A65988FB2}" type="slidenum">
              <a:rPr lang="en-GB" smtClean="0"/>
              <a:pPr/>
              <a:t>18</a:t>
            </a:fld>
            <a:endParaRPr lang="en-GB" dirty="0"/>
          </a:p>
        </p:txBody>
      </p:sp>
      <p:pic>
        <p:nvPicPr>
          <p:cNvPr id="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7336" y="54602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9698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7" name="Rectangle 16"/>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133937" cy="508958"/>
          </a:xfrm>
        </p:spPr>
        <p:txBody>
          <a:bodyPr/>
          <a:lstStyle/>
          <a:p>
            <a:r>
              <a:rPr lang="en-GB" dirty="0">
                <a:solidFill>
                  <a:srgbClr val="00B050"/>
                </a:solidFill>
              </a:rPr>
              <a:t>Confirmation</a:t>
            </a:r>
            <a:r>
              <a:rPr lang="en-GB" dirty="0"/>
              <a:t>: Transaction </a:t>
            </a:r>
            <a:r>
              <a:rPr lang="en-GB" dirty="0" smtClean="0"/>
              <a:t>Overhead Proposal for market practice</a:t>
            </a:r>
            <a:endParaRPr lang="en-GB" dirty="0"/>
          </a:p>
        </p:txBody>
      </p:sp>
      <p:sp>
        <p:nvSpPr>
          <p:cNvPr id="18" name="Rectangle 17"/>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20" name="Rectangle 19"/>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solidFill>
                  <a:schemeClr val="tx2"/>
                </a:solidFill>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sp>
        <p:nvSpPr>
          <p:cNvPr id="4" name="TextBox 3"/>
          <p:cNvSpPr txBox="1"/>
          <p:nvPr/>
        </p:nvSpPr>
        <p:spPr>
          <a:xfrm>
            <a:off x="4612271" y="549663"/>
            <a:ext cx="4531729" cy="4708981"/>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Consideration was given on whether to usage information to restrict the number of times Individual Fee could be specified for the same Type code. </a:t>
            </a:r>
            <a:endParaRPr lang="en-GB" sz="2000" dirty="0">
              <a:latin typeface="Calibri" panose="020F0502020204030204" pitchFamily="34" charset="0"/>
              <a:cs typeface="Calibri" panose="020F0502020204030204" pitchFamily="34" charset="0"/>
            </a:endParaRPr>
          </a:p>
          <a:p>
            <a:endParaRPr lang="en-GB" sz="2000" dirty="0" smtClean="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It was agreed that one-fit-all rule would be impossible to define and, instead, the process document is to specify an example of bad practice and good practice.</a:t>
            </a:r>
          </a:p>
          <a:p>
            <a:r>
              <a:rPr lang="en-GB" sz="2000" dirty="0" smtClean="0">
                <a:latin typeface="Calibri" panose="020F0502020204030204" pitchFamily="34" charset="0"/>
                <a:cs typeface="Calibri" panose="020F0502020204030204" pitchFamily="34" charset="0"/>
              </a:rPr>
              <a:t>In the process document, there is an example with two FEND amounts described as ‘bad practice’</a:t>
            </a:r>
          </a:p>
          <a:p>
            <a:endParaRPr lang="en-GB" sz="2000" dirty="0">
              <a:latin typeface="Calibri" panose="020F0502020204030204" pitchFamily="34" charset="0"/>
              <a:cs typeface="Calibri" panose="020F0502020204030204" pitchFamily="34" charset="0"/>
            </a:endParaRPr>
          </a:p>
          <a:p>
            <a:r>
              <a:rPr lang="en-GB" sz="2000" dirty="0" smtClean="0">
                <a:solidFill>
                  <a:srgbClr val="FF0000"/>
                </a:solidFill>
                <a:latin typeface="Calibri" panose="020F0502020204030204" pitchFamily="34" charset="0"/>
                <a:cs typeface="Calibri" panose="020F0502020204030204" pitchFamily="34" charset="0"/>
              </a:rPr>
              <a:t>(1 Mar 2017)</a:t>
            </a: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0325" y="5499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9990" y="237918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0490" y="27021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941" y="45471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941" y="4258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4407" y="32895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904" y="51845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547" y="30113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045" y="57804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0978" y="20753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1"/>
          </p:nvPr>
        </p:nvSpPr>
        <p:spPr/>
        <p:txBody>
          <a:bodyPr/>
          <a:lstStyle/>
          <a:p>
            <a:fld id="{EA52E39D-21CE-4915-B848-429A65988FB2}" type="slidenum">
              <a:rPr lang="en-GB" smtClean="0"/>
              <a:pPr/>
              <a:t>19</a:t>
            </a:fld>
            <a:endParaRPr lang="en-GB" dirty="0"/>
          </a:p>
        </p:txBody>
      </p:sp>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336" y="54602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4696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267421" y="586599"/>
            <a:ext cx="8876579" cy="5909310"/>
          </a:xfrm>
          <a:prstGeom prst="rect">
            <a:avLst/>
          </a:prstGeom>
          <a:noFill/>
        </p:spPr>
        <p:txBody>
          <a:bodyPr wrap="square" rtlCol="0">
            <a:spAutoFit/>
          </a:bodyPr>
          <a:lstStyle/>
          <a:p>
            <a:pPr marL="569913" indent="-569913">
              <a:buFont typeface="+mj-lt"/>
              <a:buAutoNum type="arabicPeriod"/>
            </a:pPr>
            <a:r>
              <a:rPr lang="en-GB" sz="2100" dirty="0" smtClean="0">
                <a:latin typeface="Calibri" panose="020F0502020204030204" pitchFamily="34" charset="0"/>
                <a:cs typeface="Calibri" panose="020F0502020204030204" pitchFamily="34" charset="0"/>
              </a:rPr>
              <a:t>Introduction – what has been done so far</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Transaction Overhead – confirmation</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Transaction Overhead – orders</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New elements – proposal ‘do not use’</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Credit Transfer – LEI + </a:t>
            </a:r>
            <a:r>
              <a:rPr lang="en-GB" sz="2100" dirty="0">
                <a:latin typeface="Calibri" panose="020F0502020204030204" pitchFamily="34" charset="0"/>
                <a:cs typeface="Calibri" panose="020F0502020204030204" pitchFamily="34" charset="0"/>
              </a:rPr>
              <a:t>C</a:t>
            </a:r>
            <a:r>
              <a:rPr lang="en-GB" sz="2100" dirty="0" smtClean="0">
                <a:latin typeface="Calibri" panose="020F0502020204030204" pitchFamily="34" charset="0"/>
                <a:cs typeface="Calibri" panose="020F0502020204030204" pitchFamily="34" charset="0"/>
              </a:rPr>
              <a:t>reditor </a:t>
            </a:r>
            <a:r>
              <a:rPr lang="en-GB" sz="2100" dirty="0">
                <a:latin typeface="Calibri" panose="020F0502020204030204" pitchFamily="34" charset="0"/>
                <a:cs typeface="Calibri" panose="020F0502020204030204" pitchFamily="34" charset="0"/>
              </a:rPr>
              <a:t>A</a:t>
            </a:r>
            <a:r>
              <a:rPr lang="en-GB" sz="2100" dirty="0" smtClean="0">
                <a:latin typeface="Calibri" panose="020F0502020204030204" pitchFamily="34" charset="0"/>
                <a:cs typeface="Calibri" panose="020F0502020204030204" pitchFamily="34" charset="0"/>
              </a:rPr>
              <a:t>ccount (IBAN</a:t>
            </a:r>
            <a:r>
              <a:rPr lang="en-GB" sz="2100" dirty="0">
                <a:latin typeface="Calibri" panose="020F0502020204030204" pitchFamily="34" charset="0"/>
                <a:cs typeface="Calibri" panose="020F0502020204030204" pitchFamily="34" charset="0"/>
              </a:rPr>
              <a:t>)</a:t>
            </a:r>
            <a:endParaRPr lang="en-GB" sz="2100" dirty="0" smtClean="0">
              <a:latin typeface="Calibri" panose="020F0502020204030204" pitchFamily="34" charset="0"/>
              <a:cs typeface="Calibri" panose="020F0502020204030204" pitchFamily="34" charset="0"/>
            </a:endParaRP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Settlement &amp; Custody </a:t>
            </a:r>
            <a:r>
              <a:rPr lang="en-GB" sz="2100" dirty="0">
                <a:latin typeface="Calibri" panose="020F0502020204030204" pitchFamily="34" charset="0"/>
                <a:cs typeface="Calibri" panose="020F0502020204030204" pitchFamily="34" charset="0"/>
              </a:rPr>
              <a:t>D</a:t>
            </a:r>
            <a:r>
              <a:rPr lang="en-GB" sz="2100" dirty="0" smtClean="0">
                <a:latin typeface="Calibri" panose="020F0502020204030204" pitchFamily="34" charset="0"/>
                <a:cs typeface="Calibri" panose="020F0502020204030204" pitchFamily="34" charset="0"/>
              </a:rPr>
              <a:t>etails – new element + format usage + LEI</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Related Party + Recipient Identification - LEI</a:t>
            </a:r>
          </a:p>
          <a:p>
            <a:pPr marL="569913" indent="-569913">
              <a:buFont typeface="+mj-lt"/>
              <a:buAutoNum type="arabicPeriod"/>
            </a:pPr>
            <a:r>
              <a:rPr lang="en-GB" sz="2100" dirty="0">
                <a:latin typeface="Calibri" panose="020F0502020204030204" pitchFamily="34" charset="0"/>
                <a:cs typeface="Calibri" panose="020F0502020204030204" pitchFamily="34" charset="0"/>
              </a:rPr>
              <a:t>Investment </a:t>
            </a:r>
            <a:r>
              <a:rPr lang="en-GB" sz="2100" dirty="0" smtClean="0">
                <a:latin typeface="Calibri" panose="020F0502020204030204" pitchFamily="34" charset="0"/>
                <a:cs typeface="Calibri" panose="020F0502020204030204" pitchFamily="34" charset="0"/>
              </a:rPr>
              <a:t>Account </a:t>
            </a:r>
            <a:r>
              <a:rPr lang="en-GB" sz="2100" dirty="0">
                <a:latin typeface="Calibri" panose="020F0502020204030204" pitchFamily="34" charset="0"/>
                <a:cs typeface="Calibri" panose="020F0502020204030204" pitchFamily="34" charset="0"/>
              </a:rPr>
              <a:t>/ </a:t>
            </a:r>
            <a:r>
              <a:rPr lang="en-GB" sz="2100" dirty="0" smtClean="0">
                <a:latin typeface="Calibri" panose="020F0502020204030204" pitchFamily="34" charset="0"/>
                <a:cs typeface="Calibri" panose="020F0502020204030204" pitchFamily="34" charset="0"/>
              </a:rPr>
              <a:t>Sub Account Details </a:t>
            </a:r>
            <a:r>
              <a:rPr lang="en-GB" sz="2100" dirty="0">
                <a:latin typeface="Calibri" panose="020F0502020204030204" pitchFamily="34" charset="0"/>
                <a:cs typeface="Calibri" panose="020F0502020204030204" pitchFamily="34" charset="0"/>
              </a:rPr>
              <a:t>– new element</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Financial Instrument Details – new elements</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Subscription Order </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Redemption Order</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Subscription Order Confirmation </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Confirmation -  Foreign Exchange Details</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Redemption Confirmation</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Switch Order &amp; Switch Order Confirmation</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Dealing Price Details, Informative Price Details</a:t>
            </a:r>
          </a:p>
          <a:p>
            <a:pPr marL="569913" indent="-569913">
              <a:buFont typeface="+mj-lt"/>
              <a:buAutoNum type="arabicPeriod"/>
            </a:pPr>
            <a:r>
              <a:rPr lang="en-GB" sz="2100" dirty="0" smtClean="0">
                <a:latin typeface="Calibri" panose="020F0502020204030204" pitchFamily="34" charset="0"/>
                <a:cs typeface="Calibri" panose="020F0502020204030204" pitchFamily="34" charset="0"/>
              </a:rPr>
              <a:t>Order Instruction Status Report: order rejection - request for SMPG guidance.</a:t>
            </a:r>
          </a:p>
        </p:txBody>
      </p:sp>
      <p:sp>
        <p:nvSpPr>
          <p:cNvPr id="6" name="Slide Number Placeholder 5"/>
          <p:cNvSpPr>
            <a:spLocks noGrp="1"/>
          </p:cNvSpPr>
          <p:nvPr>
            <p:ph type="sldNum" sz="quarter" idx="11"/>
          </p:nvPr>
        </p:nvSpPr>
        <p:spPr/>
        <p:txBody>
          <a:bodyPr/>
          <a:lstStyle/>
          <a:p>
            <a:fld id="{EA52E39D-21CE-4915-B848-429A65988FB2}" type="slidenum">
              <a:rPr lang="en-GB" smtClean="0"/>
              <a:pPr/>
              <a:t>2</a:t>
            </a:fld>
            <a:endParaRPr lang="en-GB" dirty="0"/>
          </a:p>
        </p:txBody>
      </p:sp>
    </p:spTree>
    <p:extLst>
      <p:ext uri="{BB962C8B-B14F-4D97-AF65-F5344CB8AC3E}">
        <p14:creationId xmlns:p14="http://schemas.microsoft.com/office/powerpoint/2010/main" val="430060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174931" y="519099"/>
            <a:ext cx="3816624" cy="418320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202948" cy="508958"/>
          </a:xfrm>
        </p:spPr>
        <p:txBody>
          <a:bodyPr/>
          <a:lstStyle/>
          <a:p>
            <a:r>
              <a:rPr lang="en-GB" dirty="0">
                <a:solidFill>
                  <a:srgbClr val="00B050"/>
                </a:solidFill>
              </a:rPr>
              <a:t>Confirmation</a:t>
            </a:r>
            <a:r>
              <a:rPr lang="en-GB" dirty="0"/>
              <a:t>: Transaction Overhead Proposal for market practice</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6" name="Rectangle 5"/>
          <p:cNvSpPr/>
          <p:nvPr/>
        </p:nvSpPr>
        <p:spPr>
          <a:xfrm>
            <a:off x="111323" y="496086"/>
            <a:ext cx="4063117" cy="4262705"/>
          </a:xfrm>
          <a:prstGeom prst="rect">
            <a:avLst/>
          </a:prstGeom>
        </p:spPr>
        <p:txBody>
          <a:bodyPr wrap="square">
            <a:spAutoFit/>
          </a:bodyPr>
          <a:lstStyle/>
          <a:p>
            <a:pPr>
              <a:spcAft>
                <a:spcPts val="600"/>
              </a:spcAft>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&lt;TxOvrhd&gt;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&lt;Cd&gt;</a:t>
            </a:r>
            <a:r>
              <a:rPr lang="en-GB" sz="1600" b="1" dirty="0">
                <a:solidFill>
                  <a:srgbClr val="00B0F0"/>
                </a:solidFill>
                <a:latin typeface="Calibri" panose="020F0502020204030204" pitchFamily="34" charset="0"/>
                <a:cs typeface="Calibri" panose="020F0502020204030204" pitchFamily="34" charset="0"/>
              </a:rPr>
              <a:t>FEND</a:t>
            </a:r>
            <a:r>
              <a:rPr lang="en-GB" sz="1600" dirty="0">
                <a:latin typeface="Calibri" panose="020F0502020204030204" pitchFamily="34" charset="0"/>
                <a:cs typeface="Calibri" panose="020F0502020204030204" pitchFamily="34" charset="0"/>
              </a:rPr>
              <a:t>&lt;/Cd&gt;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&lt;ApldAmt Ccy="</a:t>
            </a:r>
            <a:r>
              <a:rPr lang="en-GB" sz="1600" b="1" dirty="0">
                <a:solidFill>
                  <a:srgbClr val="00B0F0"/>
                </a:solidFill>
                <a:latin typeface="Calibri" panose="020F0502020204030204" pitchFamily="34" charset="0"/>
                <a:cs typeface="Calibri" panose="020F0502020204030204" pitchFamily="34" charset="0"/>
              </a:rPr>
              <a:t>EUR</a:t>
            </a:r>
            <a:r>
              <a:rPr lang="en-GB" sz="1600" dirty="0">
                <a:latin typeface="Calibri" panose="020F0502020204030204" pitchFamily="34" charset="0"/>
                <a:cs typeface="Calibri" panose="020F0502020204030204" pitchFamily="34" charset="0"/>
              </a:rPr>
              <a:t>"&gt;</a:t>
            </a:r>
            <a:r>
              <a:rPr lang="en-GB" sz="1600" b="1" dirty="0">
                <a:solidFill>
                  <a:srgbClr val="00B0F0"/>
                </a:solidFill>
                <a:latin typeface="Calibri" panose="020F0502020204030204" pitchFamily="34" charset="0"/>
                <a:cs typeface="Calibri" panose="020F0502020204030204" pitchFamily="34" charset="0"/>
              </a:rPr>
              <a:t>200</a:t>
            </a:r>
            <a:r>
              <a:rPr lang="en-GB" sz="1600" dirty="0">
                <a:latin typeface="Calibri" panose="020F0502020204030204" pitchFamily="34" charset="0"/>
                <a:cs typeface="Calibri" panose="020F0502020204030204" pitchFamily="34" charset="0"/>
              </a:rPr>
              <a:t>&lt;/ApldAmt&gt;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&lt;InftvInd&gt;</a:t>
            </a:r>
            <a:r>
              <a:rPr lang="en-GB" sz="1600" b="1" dirty="0">
                <a:solidFill>
                  <a:srgbClr val="00B0F0"/>
                </a:solidFill>
                <a:latin typeface="Calibri" panose="020F0502020204030204" pitchFamily="34" charset="0"/>
                <a:cs typeface="Calibri" panose="020F0502020204030204" pitchFamily="34" charset="0"/>
              </a:rPr>
              <a:t>false</a:t>
            </a:r>
            <a:r>
              <a:rPr lang="en-GB" sz="1600" dirty="0">
                <a:latin typeface="Calibri" panose="020F0502020204030204" pitchFamily="34" charset="0"/>
                <a:cs typeface="Calibri" panose="020F0502020204030204" pitchFamily="34" charset="0"/>
              </a:rPr>
              <a:t>&lt;/InftvInd&gt;</a:t>
            </a:r>
          </a:p>
          <a:p>
            <a:pPr>
              <a:spcAft>
                <a:spcPts val="600"/>
              </a:spcAft>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&lt;Cd&gt;</a:t>
            </a:r>
            <a:r>
              <a:rPr lang="en-GB" sz="1600" b="1" dirty="0">
                <a:solidFill>
                  <a:srgbClr val="00B0F0"/>
                </a:solidFill>
                <a:latin typeface="Calibri" panose="020F0502020204030204" pitchFamily="34" charset="0"/>
                <a:cs typeface="Calibri" panose="020F0502020204030204" pitchFamily="34" charset="0"/>
              </a:rPr>
              <a:t>FEND</a:t>
            </a:r>
            <a:r>
              <a:rPr lang="en-GB" sz="1600" dirty="0">
                <a:latin typeface="Calibri" panose="020F0502020204030204" pitchFamily="34" charset="0"/>
                <a:cs typeface="Calibri" panose="020F0502020204030204" pitchFamily="34" charset="0"/>
              </a:rPr>
              <a:t>&lt;/Cd&gt;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&lt;ApldAmt Ccy="</a:t>
            </a:r>
            <a:r>
              <a:rPr lang="en-GB" sz="1600" b="1" dirty="0">
                <a:solidFill>
                  <a:srgbClr val="00B0F0"/>
                </a:solidFill>
                <a:latin typeface="Calibri" panose="020F0502020204030204" pitchFamily="34" charset="0"/>
                <a:cs typeface="Calibri" panose="020F0502020204030204" pitchFamily="34" charset="0"/>
              </a:rPr>
              <a:t>EUR</a:t>
            </a:r>
            <a:r>
              <a:rPr lang="en-GB" sz="1600" dirty="0">
                <a:latin typeface="Calibri" panose="020F0502020204030204" pitchFamily="34" charset="0"/>
                <a:cs typeface="Calibri" panose="020F0502020204030204" pitchFamily="34" charset="0"/>
              </a:rPr>
              <a:t>"&gt;</a:t>
            </a:r>
            <a:r>
              <a:rPr lang="en-GB" sz="1600" b="1" dirty="0">
                <a:solidFill>
                  <a:srgbClr val="00B0F0"/>
                </a:solidFill>
                <a:latin typeface="Calibri" panose="020F0502020204030204" pitchFamily="34" charset="0"/>
                <a:cs typeface="Calibri" panose="020F0502020204030204" pitchFamily="34" charset="0"/>
              </a:rPr>
              <a:t>300</a:t>
            </a:r>
            <a:r>
              <a:rPr lang="en-GB" sz="1600" dirty="0">
                <a:latin typeface="Calibri" panose="020F0502020204030204" pitchFamily="34" charset="0"/>
                <a:cs typeface="Calibri" panose="020F0502020204030204" pitchFamily="34" charset="0"/>
              </a:rPr>
              <a:t>&lt;/ApldAmt&gt;</a:t>
            </a:r>
          </a:p>
          <a:p>
            <a:pPr>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&lt;InftvInd&gt;</a:t>
            </a:r>
            <a:r>
              <a:rPr lang="en-GB" sz="1600" b="1" dirty="0">
                <a:solidFill>
                  <a:srgbClr val="00B0F0"/>
                </a:solidFill>
                <a:latin typeface="Calibri" panose="020F0502020204030204" pitchFamily="34" charset="0"/>
                <a:cs typeface="Calibri" panose="020F0502020204030204" pitchFamily="34" charset="0"/>
              </a:rPr>
              <a:t>false</a:t>
            </a:r>
            <a:r>
              <a:rPr lang="en-GB" sz="1600" dirty="0">
                <a:latin typeface="Calibri" panose="020F0502020204030204" pitchFamily="34" charset="0"/>
                <a:cs typeface="Calibri" panose="020F0502020204030204" pitchFamily="34" charset="0"/>
              </a:rPr>
              <a:t>&lt;/InftvInd&gt;</a:t>
            </a:r>
          </a:p>
          <a:p>
            <a:pPr>
              <a:spcAft>
                <a:spcPts val="600"/>
              </a:spcAft>
              <a:tabLst>
                <a:tab pos="233363" algn="l"/>
                <a:tab pos="457200" algn="l"/>
                <a:tab pos="690563" algn="l"/>
                <a:tab pos="914400" algn="l"/>
                <a:tab pos="11477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Lst>
            </a:pP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TxOvrhd&gt;</a:t>
            </a:r>
          </a:p>
        </p:txBody>
      </p:sp>
      <p:sp>
        <p:nvSpPr>
          <p:cNvPr id="7" name="TextBox 6"/>
          <p:cNvSpPr txBox="1"/>
          <p:nvPr/>
        </p:nvSpPr>
        <p:spPr>
          <a:xfrm>
            <a:off x="4354562" y="504555"/>
            <a:ext cx="4375370" cy="1754326"/>
          </a:xfrm>
          <a:prstGeom prst="rect">
            <a:avLst/>
          </a:prstGeom>
          <a:noFill/>
        </p:spPr>
        <p:txBody>
          <a:bodyPr wrap="square" rtlCol="0">
            <a:spAutoFit/>
          </a:bodyPr>
          <a:lstStyle/>
          <a:p>
            <a:r>
              <a:rPr lang="en-GB" sz="1800" dirty="0" smtClean="0">
                <a:latin typeface="Calibri" panose="020F0502020204030204" pitchFamily="34" charset="0"/>
                <a:cs typeface="Calibri" panose="020F0502020204030204" pitchFamily="34" charset="0"/>
              </a:rPr>
              <a:t>The message standard will allow this.</a:t>
            </a:r>
            <a:r>
              <a:rPr lang="en-GB" sz="1800" dirty="0">
                <a:latin typeface="Calibri" panose="020F0502020204030204" pitchFamily="34" charset="0"/>
                <a:cs typeface="Calibri" panose="020F0502020204030204" pitchFamily="34" charset="0"/>
              </a:rPr>
              <a:t> It would be a mistake for someone to do this – </a:t>
            </a:r>
            <a:r>
              <a:rPr lang="en-GB" sz="1800" dirty="0" smtClean="0">
                <a:latin typeface="Calibri" panose="020F0502020204030204" pitchFamily="34" charset="0"/>
                <a:cs typeface="Calibri" panose="020F0502020204030204" pitchFamily="34" charset="0"/>
              </a:rPr>
              <a:t>we want the market practice to give guidance on this. </a:t>
            </a:r>
          </a:p>
          <a:p>
            <a:r>
              <a:rPr lang="en-GB" sz="1800" dirty="0" smtClean="0">
                <a:latin typeface="Calibri" panose="020F0502020204030204" pitchFamily="34" charset="0"/>
                <a:cs typeface="Calibri" panose="020F0502020204030204" pitchFamily="34" charset="0"/>
              </a:rPr>
              <a:t>In the ‘process’ document, this is included as an example of bad practice. </a:t>
            </a:r>
            <a:r>
              <a:rPr lang="en-GB" sz="1800" dirty="0">
                <a:solidFill>
                  <a:srgbClr val="FF0000"/>
                </a:solidFill>
                <a:latin typeface="Calibri" panose="020F0502020204030204" pitchFamily="34" charset="0"/>
                <a:cs typeface="Calibri" panose="020F0502020204030204" pitchFamily="34" charset="0"/>
              </a:rPr>
              <a:t>1 </a:t>
            </a:r>
            <a:r>
              <a:rPr lang="en-GB" sz="1800" dirty="0" smtClean="0">
                <a:solidFill>
                  <a:srgbClr val="FF0000"/>
                </a:solidFill>
                <a:latin typeface="Calibri" panose="020F0502020204030204" pitchFamily="34" charset="0"/>
                <a:cs typeface="Calibri" panose="020F0502020204030204" pitchFamily="34" charset="0"/>
              </a:rPr>
              <a:t>Mar 2017</a:t>
            </a:r>
            <a:endParaRPr lang="en-GB" sz="1800" dirty="0">
              <a:solidFill>
                <a:srgbClr val="FF0000"/>
              </a:solidFill>
              <a:latin typeface="Calibri" panose="020F0502020204030204" pitchFamily="34" charset="0"/>
              <a:cs typeface="Calibri" panose="020F0502020204030204" pitchFamily="34" charset="0"/>
            </a:endParaRPr>
          </a:p>
        </p:txBody>
      </p:sp>
      <p:sp>
        <p:nvSpPr>
          <p:cNvPr id="12" name="Rectangle 11"/>
          <p:cNvSpPr/>
          <p:nvPr/>
        </p:nvSpPr>
        <p:spPr bwMode="auto">
          <a:xfrm>
            <a:off x="396815" y="879894"/>
            <a:ext cx="3510951" cy="1692510"/>
          </a:xfrm>
          <a:prstGeom prst="rect">
            <a:avLst/>
          </a:prstGeom>
          <a:noFill/>
          <a:ln w="9525" cap="flat" cmpd="sng" algn="ctr">
            <a:solidFill>
              <a:schemeClr val="bg1">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396815" y="2654006"/>
            <a:ext cx="3510951" cy="1692510"/>
          </a:xfrm>
          <a:prstGeom prst="rect">
            <a:avLst/>
          </a:prstGeom>
          <a:noFill/>
          <a:ln w="9525" cap="flat" cmpd="sng" algn="ctr">
            <a:solidFill>
              <a:schemeClr val="bg1">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17" name="Straight Arrow Connector 16"/>
          <p:cNvCxnSpPr/>
          <p:nvPr/>
        </p:nvCxnSpPr>
        <p:spPr bwMode="auto">
          <a:xfrm rot="16200000" flipH="1" flipV="1">
            <a:off x="4174440" y="542336"/>
            <a:ext cx="0" cy="389614"/>
          </a:xfrm>
          <a:prstGeom prst="straightConnector1">
            <a:avLst/>
          </a:prstGeom>
          <a:solidFill>
            <a:schemeClr val="accent1"/>
          </a:solidFill>
          <a:ln w="57150" cap="flat" cmpd="sng" algn="ctr">
            <a:solidFill>
              <a:schemeClr val="bg1">
                <a:lumMod val="50000"/>
              </a:schemeClr>
            </a:solidFill>
            <a:prstDash val="solid"/>
            <a:round/>
            <a:headEnd type="none" w="lg" len="med"/>
            <a:tailEnd type="triangle" w="lg" len="med"/>
          </a:ln>
          <a:effectLst/>
        </p:spPr>
      </p:cxnSp>
      <p:sp>
        <p:nvSpPr>
          <p:cNvPr id="21" name="TextBox 20"/>
          <p:cNvSpPr txBox="1"/>
          <p:nvPr/>
        </p:nvSpPr>
        <p:spPr>
          <a:xfrm>
            <a:off x="4354562" y="2799793"/>
            <a:ext cx="4565151" cy="2031325"/>
          </a:xfrm>
          <a:prstGeom prst="rect">
            <a:avLst/>
          </a:prstGeom>
          <a:noFill/>
        </p:spPr>
        <p:txBody>
          <a:bodyPr wrap="square" rtlCol="0">
            <a:spAutoFit/>
          </a:bodyPr>
          <a:lstStyle/>
          <a:p>
            <a:r>
              <a:rPr lang="en-GB" sz="1800" dirty="0" smtClean="0">
                <a:latin typeface="Calibri" panose="020F0502020204030204" pitchFamily="34" charset="0"/>
                <a:cs typeface="Calibri" panose="020F0502020204030204" pitchFamily="34" charset="0"/>
              </a:rPr>
              <a:t>It has been verified that all XML for transaction overhead examples in the process document are examples of  good practice’ As a result of review 27-28 Feb 2017, a more complex example has been added to the process document with FEND x 1, Service Provision Fee (</a:t>
            </a:r>
            <a:r>
              <a:rPr lang="en-GB" sz="1800" dirty="0">
                <a:latin typeface="Calibri" panose="020F0502020204030204" pitchFamily="34" charset="0"/>
                <a:cs typeface="Calibri" panose="020F0502020204030204" pitchFamily="34" charset="0"/>
              </a:rPr>
              <a:t>C</a:t>
            </a:r>
            <a:r>
              <a:rPr lang="en-GB" sz="1800" dirty="0" smtClean="0">
                <a:latin typeface="Calibri" panose="020F0502020204030204" pitchFamily="34" charset="0"/>
                <a:cs typeface="Calibri" panose="020F0502020204030204" pitchFamily="34" charset="0"/>
              </a:rPr>
              <a:t>HAR) x 1 and COMM x 2. </a:t>
            </a:r>
            <a:r>
              <a:rPr lang="en-GB" sz="1800" dirty="0" smtClean="0">
                <a:solidFill>
                  <a:srgbClr val="FF0000"/>
                </a:solidFill>
                <a:latin typeface="Calibri" panose="020F0502020204030204" pitchFamily="34" charset="0"/>
                <a:cs typeface="Calibri" panose="020F0502020204030204" pitchFamily="34" charset="0"/>
              </a:rPr>
              <a:t>(1 Mar 2017)</a:t>
            </a:r>
            <a:endParaRPr lang="en-GB" sz="1800" dirty="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20</a:t>
            </a:fld>
            <a:endParaRPr lang="en-GB" dirty="0"/>
          </a:p>
        </p:txBody>
      </p:sp>
      <p:sp>
        <p:nvSpPr>
          <p:cNvPr id="13" name="TextBox 12"/>
          <p:cNvSpPr txBox="1"/>
          <p:nvPr/>
        </p:nvSpPr>
        <p:spPr>
          <a:xfrm>
            <a:off x="174931" y="5025200"/>
            <a:ext cx="8744782" cy="1200329"/>
          </a:xfrm>
          <a:prstGeom prst="rect">
            <a:avLst/>
          </a:prstGeom>
          <a:solidFill>
            <a:schemeClr val="bg1"/>
          </a:solidFill>
        </p:spPr>
        <p:txBody>
          <a:bodyPr wrap="square" rtlCol="0">
            <a:spAutoFit/>
          </a:bodyPr>
          <a:lstStyle/>
          <a:p>
            <a:r>
              <a:rPr lang="en-GB" sz="1800" dirty="0" smtClean="0">
                <a:latin typeface="Calibri" panose="020F0502020204030204" pitchFamily="34" charset="0"/>
                <a:cs typeface="Calibri" panose="020F0502020204030204" pitchFamily="34" charset="0"/>
              </a:rPr>
              <a:t>Discussion: is it possible to be definitive about the number of times a Type code could be used per transaction. It was agreed at this stage that SMPG makes no recommendation on this. Some markets would not expect to see more than one iteration of FEND (LU), whereas some markets use FEND (NO) more than once per transaction. </a:t>
            </a:r>
            <a:r>
              <a:rPr lang="en-GB" sz="1800" dirty="0" smtClean="0">
                <a:solidFill>
                  <a:srgbClr val="FF0000"/>
                </a:solidFill>
                <a:latin typeface="Calibri" panose="020F0502020204030204" pitchFamily="34" charset="0"/>
                <a:cs typeface="Calibri" panose="020F0502020204030204" pitchFamily="34" charset="0"/>
              </a:rPr>
              <a:t>(21 Mar 2017)</a:t>
            </a:r>
            <a:endParaRPr lang="en-GB" sz="18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1225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7" name="Rectangle 16"/>
          <p:cNvSpPr/>
          <p:nvPr/>
        </p:nvSpPr>
        <p:spPr bwMode="auto">
          <a:xfrm>
            <a:off x="306203" y="541309"/>
            <a:ext cx="4110524" cy="2736730"/>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133937" cy="508958"/>
          </a:xfrm>
        </p:spPr>
        <p:txBody>
          <a:bodyPr/>
          <a:lstStyle/>
          <a:p>
            <a:r>
              <a:rPr lang="en-GB" dirty="0">
                <a:solidFill>
                  <a:srgbClr val="00B050"/>
                </a:solidFill>
              </a:rPr>
              <a:t>Confirmation</a:t>
            </a:r>
            <a:r>
              <a:rPr lang="en-GB" dirty="0"/>
              <a:t>: Transaction </a:t>
            </a:r>
            <a:r>
              <a:rPr lang="en-GB" dirty="0" smtClean="0"/>
              <a:t>Overhead Proposal for market practice</a:t>
            </a:r>
            <a:endParaRPr lang="en-GB" dirty="0"/>
          </a:p>
        </p:txBody>
      </p:sp>
      <p:sp>
        <p:nvSpPr>
          <p:cNvPr id="18" name="Rectangle 17"/>
          <p:cNvSpPr/>
          <p:nvPr/>
        </p:nvSpPr>
        <p:spPr bwMode="auto">
          <a:xfrm>
            <a:off x="488800" y="2221947"/>
            <a:ext cx="3781275" cy="336305"/>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437946" y="2158142"/>
            <a:ext cx="3901141" cy="400110"/>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p:txBody>
      </p:sp>
      <p:sp>
        <p:nvSpPr>
          <p:cNvPr id="21" name="Rectangle 20"/>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 [0.1]</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solidFill>
                  <a:schemeClr val="tx2"/>
                </a:solidFill>
                <a:latin typeface="Calibri" panose="020F0502020204030204" pitchFamily="34" charset="0"/>
                <a:cs typeface="Calibri" panose="020F0502020204030204" pitchFamily="34" charset="0"/>
              </a:rPr>
              <a:t>	[0.1]	Total Taxes</a:t>
            </a:r>
          </a:p>
          <a:p>
            <a:pPr>
              <a:spcAft>
                <a:spcPts val="120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pic>
        <p:nvPicPr>
          <p:cNvPr id="3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6271" y="85125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8590" y="11599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7" name="Straight Connector 56"/>
          <p:cNvCxnSpPr/>
          <p:nvPr/>
        </p:nvCxnSpPr>
        <p:spPr bwMode="auto">
          <a:xfrm>
            <a:off x="2588249" y="1594285"/>
            <a:ext cx="237194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2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6378" y="14958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bwMode="auto">
          <a:xfrm>
            <a:off x="488800" y="2785041"/>
            <a:ext cx="3781275" cy="336305"/>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Rectangle 24"/>
          <p:cNvSpPr/>
          <p:nvPr/>
        </p:nvSpPr>
        <p:spPr>
          <a:xfrm>
            <a:off x="437946" y="2721236"/>
            <a:ext cx="3901141" cy="400110"/>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Tax</a:t>
            </a:r>
            <a:endParaRPr lang="en-GB" sz="2000" dirty="0">
              <a:latin typeface="Calibri" panose="020F0502020204030204" pitchFamily="34" charset="0"/>
              <a:cs typeface="Calibri" panose="020F0502020204030204" pitchFamily="34" charset="0"/>
            </a:endParaRPr>
          </a:p>
        </p:txBody>
      </p:sp>
      <p:sp>
        <p:nvSpPr>
          <p:cNvPr id="27" name="Rectangle 26"/>
          <p:cNvSpPr/>
          <p:nvPr/>
        </p:nvSpPr>
        <p:spPr bwMode="auto">
          <a:xfrm>
            <a:off x="306203" y="3396075"/>
            <a:ext cx="4110524" cy="468567"/>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8" name="Rectangle 27"/>
          <p:cNvSpPr/>
          <p:nvPr/>
        </p:nvSpPr>
        <p:spPr>
          <a:xfrm>
            <a:off x="306203" y="3404397"/>
            <a:ext cx="4069596" cy="400110"/>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Informative Tax Details [0.1]</a:t>
            </a:r>
            <a:endParaRPr lang="en-GB" sz="2000" dirty="0">
              <a:latin typeface="Calibri" panose="020F0502020204030204" pitchFamily="34" charset="0"/>
              <a:cs typeface="Calibri" panose="020F0502020204030204" pitchFamily="34" charset="0"/>
            </a:endParaRPr>
          </a:p>
        </p:txBody>
      </p:sp>
      <p:pic>
        <p:nvPicPr>
          <p:cNvPr id="2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171" y="280222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1" name="Straight Connector 30"/>
          <p:cNvCxnSpPr/>
          <p:nvPr/>
        </p:nvCxnSpPr>
        <p:spPr bwMode="auto">
          <a:xfrm>
            <a:off x="2835542" y="2940091"/>
            <a:ext cx="237194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109" y="34940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3" name="Straight Connector 32"/>
          <p:cNvCxnSpPr/>
          <p:nvPr/>
        </p:nvCxnSpPr>
        <p:spPr bwMode="auto">
          <a:xfrm>
            <a:off x="3417984" y="3630358"/>
            <a:ext cx="237194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30" name="TextBox 29"/>
          <p:cNvSpPr txBox="1"/>
          <p:nvPr/>
        </p:nvSpPr>
        <p:spPr>
          <a:xfrm>
            <a:off x="4612270" y="3516728"/>
            <a:ext cx="4410961" cy="1323439"/>
          </a:xfrm>
          <a:prstGeom prst="rect">
            <a:avLst/>
          </a:prstGeom>
          <a:solidFill>
            <a:schemeClr val="bg1"/>
          </a:solidFill>
          <a:ln>
            <a:solidFill>
              <a:schemeClr val="accent1"/>
            </a:solidFill>
          </a:ln>
        </p:spPr>
        <p:txBody>
          <a:bodyPr wrap="square" rtlCol="0">
            <a:spAutoFit/>
          </a:bodyPr>
          <a:lstStyle/>
          <a:p>
            <a:r>
              <a:rPr lang="en-GB" sz="2000" dirty="0">
                <a:solidFill>
                  <a:schemeClr val="tx2"/>
                </a:solidFill>
                <a:latin typeface="Calibri" panose="020F0502020204030204" pitchFamily="34" charset="0"/>
                <a:cs typeface="Calibri" panose="020F0502020204030204" pitchFamily="34" charset="0"/>
              </a:rPr>
              <a:t>SMPG usage V03: Tax Details is ‘do not </a:t>
            </a:r>
            <a:r>
              <a:rPr lang="en-GB" sz="2000" dirty="0" smtClean="0">
                <a:solidFill>
                  <a:schemeClr val="tx2"/>
                </a:solidFill>
                <a:latin typeface="Calibri" panose="020F0502020204030204" pitchFamily="34" charset="0"/>
                <a:cs typeface="Calibri" panose="020F0502020204030204" pitchFamily="34" charset="0"/>
              </a:rPr>
              <a:t>use’ and so it is proposed that InformativeTaxDetails is also ‘do not use’</a:t>
            </a:r>
            <a:r>
              <a:rPr lang="en-US" sz="2000" dirty="0" smtClean="0">
                <a:solidFill>
                  <a:schemeClr val="tx2"/>
                </a:solidFill>
                <a:latin typeface="Calibri" panose="020F0502020204030204" pitchFamily="34" charset="0"/>
                <a:cs typeface="Calibri" panose="020F0502020204030204" pitchFamily="34" charset="0"/>
              </a:rPr>
              <a:t>. </a:t>
            </a:r>
            <a:r>
              <a:rPr lang="en-US"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sp>
        <p:nvSpPr>
          <p:cNvPr id="43" name="TextBox 42"/>
          <p:cNvSpPr txBox="1"/>
          <p:nvPr/>
        </p:nvSpPr>
        <p:spPr>
          <a:xfrm>
            <a:off x="4612271" y="524030"/>
            <a:ext cx="4410960" cy="2862322"/>
          </a:xfrm>
          <a:prstGeom prst="rect">
            <a:avLst/>
          </a:prstGeom>
          <a:solidFill>
            <a:schemeClr val="bg1"/>
          </a:solidFill>
          <a:ln>
            <a:solidFill>
              <a:schemeClr val="accent1"/>
            </a:solidFill>
          </a:ln>
        </p:spPr>
        <p:txBody>
          <a:bodyPr wrap="square" rtlCol="0">
            <a:spAutoFit/>
          </a:bodyPr>
          <a:lstStyle/>
          <a:p>
            <a:r>
              <a:rPr lang="en-GB" sz="2000" dirty="0" smtClean="0">
                <a:solidFill>
                  <a:schemeClr val="tx2"/>
                </a:solidFill>
                <a:latin typeface="Calibri" panose="020F0502020204030204" pitchFamily="34" charset="0"/>
                <a:cs typeface="Calibri" panose="020F0502020204030204" pitchFamily="34" charset="0"/>
              </a:rPr>
              <a:t>SMPG </a:t>
            </a:r>
            <a:r>
              <a:rPr lang="en-GB" sz="2000" dirty="0">
                <a:solidFill>
                  <a:schemeClr val="tx2"/>
                </a:solidFill>
                <a:latin typeface="Calibri" panose="020F0502020204030204" pitchFamily="34" charset="0"/>
                <a:cs typeface="Calibri" panose="020F0502020204030204" pitchFamily="34" charset="0"/>
              </a:rPr>
              <a:t>usage V03: Tax </a:t>
            </a:r>
            <a:r>
              <a:rPr lang="en-GB" sz="2000" dirty="0" smtClean="0">
                <a:solidFill>
                  <a:schemeClr val="tx2"/>
                </a:solidFill>
                <a:latin typeface="Calibri" panose="020F0502020204030204" pitchFamily="34" charset="0"/>
                <a:cs typeface="Calibri" panose="020F0502020204030204" pitchFamily="34" charset="0"/>
              </a:rPr>
              <a:t>Details is ‘do not use’ and so this element should also be ‘do not use’. However, we still make the recommendation that </a:t>
            </a:r>
            <a:r>
              <a:rPr lang="en-US" sz="2000" dirty="0" smtClean="0">
                <a:solidFill>
                  <a:schemeClr val="tx2"/>
                </a:solidFill>
                <a:latin typeface="Calibri" panose="020F0502020204030204" pitchFamily="34" charset="0"/>
                <a:cs typeface="Calibri" panose="020F0502020204030204" pitchFamily="34" charset="0"/>
              </a:rPr>
              <a:t>TotalTaxes must equal the sum of the applied amounts in the iterations of IndividualTax and </a:t>
            </a:r>
            <a:r>
              <a:rPr lang="en-GB" sz="2000" dirty="0" smtClean="0">
                <a:latin typeface="Calibri" panose="020F0502020204030204" pitchFamily="34" charset="0"/>
                <a:cs typeface="Calibri" panose="020F0502020204030204" pitchFamily="34" charset="0"/>
              </a:rPr>
              <a:t>do </a:t>
            </a:r>
            <a:r>
              <a:rPr lang="en-GB" sz="2000" dirty="0">
                <a:latin typeface="Calibri" panose="020F0502020204030204" pitchFamily="34" charset="0"/>
                <a:cs typeface="Calibri" panose="020F0502020204030204" pitchFamily="34" charset="0"/>
              </a:rPr>
              <a:t>not use </a:t>
            </a:r>
            <a:r>
              <a:rPr lang="en-US" sz="2000" dirty="0">
                <a:solidFill>
                  <a:schemeClr val="tx2"/>
                </a:solidFill>
                <a:latin typeface="Calibri" panose="020F0502020204030204" pitchFamily="34" charset="0"/>
                <a:cs typeface="Calibri" panose="020F0502020204030204" pitchFamily="34" charset="0"/>
              </a:rPr>
              <a:t>TotalTaxes </a:t>
            </a:r>
            <a:r>
              <a:rPr lang="en-GB" sz="2000" dirty="0" smtClean="0">
                <a:latin typeface="Calibri" panose="020F0502020204030204" pitchFamily="34" charset="0"/>
                <a:cs typeface="Calibri" panose="020F0502020204030204" pitchFamily="34" charset="0"/>
              </a:rPr>
              <a:t>if </a:t>
            </a:r>
            <a:r>
              <a:rPr lang="en-GB" sz="2000" dirty="0">
                <a:latin typeface="Calibri" panose="020F0502020204030204" pitchFamily="34" charset="0"/>
                <a:cs typeface="Calibri" panose="020F0502020204030204" pitchFamily="34" charset="0"/>
              </a:rPr>
              <a:t>the currencies of the individual amounts are not the same</a:t>
            </a:r>
            <a:r>
              <a:rPr lang="en-US" sz="2000" dirty="0" smtClean="0">
                <a:solidFill>
                  <a:schemeClr val="tx2"/>
                </a:solidFill>
                <a:latin typeface="Calibri" panose="020F0502020204030204" pitchFamily="34" charset="0"/>
                <a:cs typeface="Calibri" panose="020F0502020204030204" pitchFamily="34" charset="0"/>
              </a:rPr>
              <a:t>. </a:t>
            </a:r>
            <a:r>
              <a:rPr lang="en-US"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pic>
        <p:nvPicPr>
          <p:cNvPr id="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348" y="147621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1"/>
          </p:nvPr>
        </p:nvSpPr>
        <p:spPr/>
        <p:txBody>
          <a:bodyPr/>
          <a:lstStyle/>
          <a:p>
            <a:fld id="{EA52E39D-21CE-4915-B848-429A65988FB2}" type="slidenum">
              <a:rPr lang="en-GB" smtClean="0"/>
              <a:pPr/>
              <a:t>21</a:t>
            </a:fld>
            <a:endParaRPr lang="en-GB" dirty="0"/>
          </a:p>
        </p:txBody>
      </p:sp>
    </p:spTree>
    <p:extLst>
      <p:ext uri="{BB962C8B-B14F-4D97-AF65-F5344CB8AC3E}">
        <p14:creationId xmlns:p14="http://schemas.microsoft.com/office/powerpoint/2010/main" val="3609201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6" name="TextBox 5"/>
          <p:cNvSpPr txBox="1"/>
          <p:nvPr/>
        </p:nvSpPr>
        <p:spPr>
          <a:xfrm>
            <a:off x="1224958" y="1906437"/>
            <a:ext cx="6668218" cy="2554545"/>
          </a:xfrm>
          <a:prstGeom prst="rect">
            <a:avLst/>
          </a:prstGeom>
          <a:noFill/>
        </p:spPr>
        <p:txBody>
          <a:bodyPr wrap="square" rtlCol="0">
            <a:spAutoFit/>
          </a:bodyPr>
          <a:lstStyle/>
          <a:p>
            <a:r>
              <a:rPr lang="en-GB" sz="4000" dirty="0" smtClean="0">
                <a:solidFill>
                  <a:srgbClr val="FF66CC"/>
                </a:solidFill>
                <a:latin typeface="Calibri" panose="020F0502020204030204" pitchFamily="34" charset="0"/>
                <a:cs typeface="Calibri" panose="020F0502020204030204" pitchFamily="34" charset="0"/>
              </a:rPr>
              <a:t>ORDERS</a:t>
            </a:r>
          </a:p>
          <a:p>
            <a:r>
              <a:rPr lang="en-GB" sz="4000" dirty="0" smtClean="0">
                <a:latin typeface="Calibri" panose="020F0502020204030204" pitchFamily="34" charset="0"/>
                <a:cs typeface="Calibri" panose="020F0502020204030204" pitchFamily="34" charset="0"/>
              </a:rPr>
              <a:t>Charge Details + </a:t>
            </a:r>
          </a:p>
          <a:p>
            <a:r>
              <a:rPr lang="en-GB" sz="4000" dirty="0" smtClean="0">
                <a:latin typeface="Calibri" panose="020F0502020204030204" pitchFamily="34" charset="0"/>
                <a:cs typeface="Calibri" panose="020F0502020204030204" pitchFamily="34" charset="0"/>
              </a:rPr>
              <a:t>Commission Details </a:t>
            </a:r>
          </a:p>
          <a:p>
            <a:r>
              <a:rPr lang="en-GB" sz="4000" dirty="0" smtClean="0">
                <a:latin typeface="Calibri" panose="020F0502020204030204" pitchFamily="34" charset="0"/>
                <a:cs typeface="Calibri" panose="020F0502020204030204" pitchFamily="34" charset="0"/>
                <a:sym typeface="Wingdings" panose="05000000000000000000" pitchFamily="2" charset="2"/>
              </a:rPr>
              <a:t> Transaction Overhead</a:t>
            </a:r>
            <a:endParaRPr lang="en-GB" sz="4000" dirty="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1"/>
          </p:nvPr>
        </p:nvSpPr>
        <p:spPr/>
        <p:txBody>
          <a:bodyPr/>
          <a:lstStyle/>
          <a:p>
            <a:fld id="{EA52E39D-21CE-4915-B848-429A65988FB2}" type="slidenum">
              <a:rPr lang="en-GB" smtClean="0"/>
              <a:pPr/>
              <a:t>22</a:t>
            </a:fld>
            <a:endParaRPr lang="en-GB" dirty="0"/>
          </a:p>
        </p:txBody>
      </p:sp>
    </p:spTree>
    <p:extLst>
      <p:ext uri="{BB962C8B-B14F-4D97-AF65-F5344CB8AC3E}">
        <p14:creationId xmlns:p14="http://schemas.microsoft.com/office/powerpoint/2010/main" val="1763174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CC"/>
                </a:solidFill>
              </a:rPr>
              <a:t>Order</a:t>
            </a:r>
            <a:r>
              <a:rPr lang="en-GB" dirty="0" smtClean="0"/>
              <a:t>: Transaction Overhead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9"/>
            <a:ext cx="4110524" cy="491058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1221331"/>
            <a:ext cx="3781275" cy="408091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1157526"/>
            <a:ext cx="3901141" cy="4144724"/>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b="1" dirty="0" smtClean="0">
                <a:latin typeface="Calibri" panose="020F0502020204030204" pitchFamily="34" charset="0"/>
                <a:cs typeface="Calibri" panose="020F0502020204030204" pitchFamily="34" charset="0"/>
              </a:rPr>
              <a:t>[0.n]	Individual Fee</a:t>
            </a:r>
            <a:endParaRPr lang="en-GB" sz="2000" b="1"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a:t>
            </a:r>
            <a:r>
              <a:rPr lang="en-GB" sz="2000" b="1" dirty="0" smtClean="0">
                <a:solidFill>
                  <a:srgbClr val="0070C0"/>
                </a:solidFill>
                <a:latin typeface="Calibri" panose="020F0502020204030204" pitchFamily="34" charset="0"/>
                <a:cs typeface="Calibri" panose="020F0502020204030204" pitchFamily="34" charset="0"/>
              </a:rPr>
              <a:t>Standard Amount</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a:t>
            </a:r>
            <a:r>
              <a:rPr lang="en-GB" sz="2000" b="1" dirty="0" smtClean="0">
                <a:solidFill>
                  <a:srgbClr val="FF7C80"/>
                </a:solidFill>
                <a:latin typeface="Calibri" panose="020F0502020204030204" pitchFamily="34" charset="0"/>
                <a:cs typeface="Calibri" panose="020F0502020204030204" pitchFamily="34" charset="0"/>
              </a:rPr>
              <a:t>Standard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a:t>
            </a:r>
            <a:r>
              <a:rPr lang="en-GB" sz="2000" b="1" dirty="0" smtClean="0">
                <a:solidFill>
                  <a:srgbClr val="0070C0"/>
                </a:solidFill>
                <a:latin typeface="Calibri" panose="020F0502020204030204" pitchFamily="34" charset="0"/>
                <a:cs typeface="Calibri" panose="020F0502020204030204" pitchFamily="34" charset="0"/>
              </a:rPr>
              <a:t>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a:t>
            </a:r>
            <a:r>
              <a:rPr lang="en-GB" sz="2000" b="1" dirty="0" smtClean="0">
                <a:solidFill>
                  <a:srgbClr val="FF7C80"/>
                </a:solidFill>
                <a:latin typeface="Calibri" panose="020F0502020204030204" pitchFamily="34" charset="0"/>
                <a:cs typeface="Calibri" panose="020F0502020204030204" pitchFamily="34" charset="0"/>
              </a:rPr>
              <a:t>Rate</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Basis </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a:t>
            </a:r>
            <a:r>
              <a:rPr lang="en-GB" sz="2000" b="1" dirty="0" smtClean="0">
                <a:solidFill>
                  <a:srgbClr val="0070C0"/>
                </a:solidFill>
                <a:latin typeface="Calibri" panose="020F0502020204030204" pitchFamily="34" charset="0"/>
                <a:cs typeface="Calibri" panose="020F0502020204030204" pitchFamily="34" charset="0"/>
              </a:rPr>
              <a:t>Requested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a:t>
            </a:r>
            <a:r>
              <a:rPr lang="en-GB" sz="2000" b="1" dirty="0" smtClean="0">
                <a:solidFill>
                  <a:srgbClr val="FF7C80"/>
                </a:solidFill>
                <a:latin typeface="Calibri" panose="020F0502020204030204" pitchFamily="34" charset="0"/>
                <a:cs typeface="Calibri" panose="020F0502020204030204" pitchFamily="34" charset="0"/>
              </a:rPr>
              <a:t>Requested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Recipient Identification </a:t>
            </a:r>
            <a:r>
              <a:rPr lang="en-GB" sz="2000" b="1" dirty="0">
                <a:latin typeface="Calibri" panose="020F0502020204030204" pitchFamily="34" charset="0"/>
                <a:cs typeface="Calibri" panose="020F0502020204030204" pitchFamily="34" charset="0"/>
                <a:sym typeface="Wingdings" panose="05000000000000000000" pitchFamily="2" charset="2"/>
              </a:rPr>
              <a:t>	</a:t>
            </a:r>
            <a:endParaRPr lang="en-GB" sz="2000" b="1" dirty="0" smtClean="0">
              <a:latin typeface="Calibri" panose="020F0502020204030204" pitchFamily="34" charset="0"/>
              <a:cs typeface="Calibri" panose="020F0502020204030204" pitchFamily="34" charset="0"/>
              <a:sym typeface="Wingdings" panose="05000000000000000000" pitchFamily="2" charset="2"/>
            </a:endParaRPr>
          </a:p>
        </p:txBody>
      </p:sp>
      <p:sp>
        <p:nvSpPr>
          <p:cNvPr id="8" name="Rectangle 7"/>
          <p:cNvSpPr/>
          <p:nvPr/>
        </p:nvSpPr>
        <p:spPr bwMode="auto">
          <a:xfrm>
            <a:off x="1029389" y="2767425"/>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70788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b="1" dirty="0" smtClean="0">
                <a:latin typeface="Calibri" panose="020F0502020204030204" pitchFamily="34" charset="0"/>
                <a:cs typeface="Calibri" panose="020F0502020204030204" pitchFamily="34" charset="0"/>
              </a:rPr>
              <a:t>Transaction Overhead</a:t>
            </a:r>
            <a:endParaRPr lang="en-GB" sz="2000" b="1"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Commercial </a:t>
            </a:r>
            <a:r>
              <a:rPr lang="en-GB" sz="2000" b="1" dirty="0" smtClean="0">
                <a:latin typeface="Calibri" panose="020F0502020204030204" pitchFamily="34" charset="0"/>
                <a:cs typeface="Calibri" panose="020F0502020204030204" pitchFamily="34" charset="0"/>
              </a:rPr>
              <a:t>Agreement Ref</a:t>
            </a:r>
            <a:endParaRPr lang="en-GB" sz="2000" b="1"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1671237"/>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1534188"/>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21" name="Rectangle 20"/>
          <p:cNvSpPr/>
          <p:nvPr/>
        </p:nvSpPr>
        <p:spPr bwMode="auto">
          <a:xfrm>
            <a:off x="207034" y="2970015"/>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TextBox 21"/>
          <p:cNvSpPr txBox="1"/>
          <p:nvPr/>
        </p:nvSpPr>
        <p:spPr>
          <a:xfrm>
            <a:off x="-26605" y="2917316"/>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sp>
        <p:nvSpPr>
          <p:cNvPr id="17" name="TextBox 16"/>
          <p:cNvSpPr txBox="1"/>
          <p:nvPr/>
        </p:nvSpPr>
        <p:spPr>
          <a:xfrm>
            <a:off x="4745264" y="368917"/>
            <a:ext cx="4261395" cy="2800767"/>
          </a:xfrm>
          <a:prstGeom prst="rect">
            <a:avLst/>
          </a:prstGeom>
          <a:noFill/>
        </p:spPr>
        <p:txBody>
          <a:bodyPr wrap="square" rtlCol="0">
            <a:spAutoFit/>
          </a:bodyPr>
          <a:lstStyle/>
          <a:p>
            <a:r>
              <a:rPr lang="en-GB" sz="2200" i="1" dirty="0" smtClean="0">
                <a:latin typeface="Calibri" panose="020F0502020204030204" pitchFamily="34" charset="0"/>
                <a:cs typeface="Calibri" panose="020F0502020204030204" pitchFamily="34" charset="0"/>
              </a:rPr>
              <a:t>Textual Rule present in the message documentation:</a:t>
            </a:r>
          </a:p>
          <a:p>
            <a:r>
              <a:rPr lang="en-US" sz="2200" b="1" dirty="0">
                <a:latin typeface="Calibri" panose="020F0502020204030204" pitchFamily="34" charset="0"/>
                <a:cs typeface="Calibri" panose="020F0502020204030204" pitchFamily="34" charset="0"/>
              </a:rPr>
              <a:t>If </a:t>
            </a:r>
            <a:r>
              <a:rPr lang="en-US" sz="2200" b="1" dirty="0">
                <a:solidFill>
                  <a:srgbClr val="0070C0"/>
                </a:solidFill>
                <a:latin typeface="Calibri" panose="020F0502020204030204" pitchFamily="34" charset="0"/>
                <a:cs typeface="Calibri" panose="020F0502020204030204" pitchFamily="34" charset="0"/>
              </a:rPr>
              <a:t>StandardAmount</a:t>
            </a:r>
            <a:r>
              <a:rPr lang="en-US" sz="2200" b="1" dirty="0">
                <a:latin typeface="Calibri" panose="020F0502020204030204" pitchFamily="34" charset="0"/>
                <a:cs typeface="Calibri" panose="020F0502020204030204" pitchFamily="34" charset="0"/>
              </a:rPr>
              <a:t>, </a:t>
            </a:r>
            <a:r>
              <a:rPr lang="en-US" sz="2200" b="1" dirty="0">
                <a:solidFill>
                  <a:srgbClr val="0070C0"/>
                </a:solidFill>
                <a:latin typeface="Calibri" panose="020F0502020204030204" pitchFamily="34" charset="0"/>
                <a:cs typeface="Calibri" panose="020F0502020204030204" pitchFamily="34" charset="0"/>
              </a:rPr>
              <a:t>RequestedAmount</a:t>
            </a:r>
            <a:r>
              <a:rPr lang="en-US" sz="2200" b="1" dirty="0">
                <a:latin typeface="Calibri" panose="020F0502020204030204" pitchFamily="34" charset="0"/>
                <a:cs typeface="Calibri" panose="020F0502020204030204" pitchFamily="34" charset="0"/>
              </a:rPr>
              <a:t> and DiscountDetails/</a:t>
            </a:r>
            <a:r>
              <a:rPr lang="en-US" sz="2200" b="1" dirty="0">
                <a:solidFill>
                  <a:srgbClr val="0070C0"/>
                </a:solidFill>
                <a:latin typeface="Calibri" panose="020F0502020204030204" pitchFamily="34" charset="0"/>
                <a:cs typeface="Calibri" panose="020F0502020204030204" pitchFamily="34" charset="0"/>
              </a:rPr>
              <a:t>Amount</a:t>
            </a:r>
            <a:r>
              <a:rPr lang="en-US" sz="2200" b="1" dirty="0">
                <a:latin typeface="Calibri" panose="020F0502020204030204" pitchFamily="34" charset="0"/>
                <a:cs typeface="Calibri" panose="020F0502020204030204" pitchFamily="34" charset="0"/>
              </a:rPr>
              <a:t> are all present, then </a:t>
            </a:r>
            <a:r>
              <a:rPr lang="en-US" sz="2200" b="1" dirty="0">
                <a:solidFill>
                  <a:srgbClr val="0070C0"/>
                </a:solidFill>
                <a:latin typeface="Calibri" panose="020F0502020204030204" pitchFamily="34" charset="0"/>
                <a:cs typeface="Calibri" panose="020F0502020204030204" pitchFamily="34" charset="0"/>
              </a:rPr>
              <a:t>StandardAmount</a:t>
            </a:r>
            <a:r>
              <a:rPr lang="en-US" sz="2200" b="1" dirty="0">
                <a:latin typeface="Calibri" panose="020F0502020204030204" pitchFamily="34" charset="0"/>
                <a:cs typeface="Calibri" panose="020F0502020204030204" pitchFamily="34" charset="0"/>
              </a:rPr>
              <a:t> </a:t>
            </a:r>
            <a:r>
              <a:rPr lang="en-US" sz="2200" b="1" dirty="0" smtClean="0">
                <a:latin typeface="Calibri" panose="020F0502020204030204" pitchFamily="34" charset="0"/>
                <a:cs typeface="Calibri" panose="020F0502020204030204" pitchFamily="34" charset="0"/>
              </a:rPr>
              <a:t>minus DiscountDetails/</a:t>
            </a:r>
            <a:r>
              <a:rPr lang="en-US" sz="2200" b="1" dirty="0" smtClean="0">
                <a:solidFill>
                  <a:srgbClr val="0070C0"/>
                </a:solidFill>
                <a:latin typeface="Calibri" panose="020F0502020204030204" pitchFamily="34" charset="0"/>
                <a:cs typeface="Calibri" panose="020F0502020204030204" pitchFamily="34" charset="0"/>
              </a:rPr>
              <a:t>Amount</a:t>
            </a:r>
            <a:r>
              <a:rPr lang="en-US" sz="2200" b="1" dirty="0" smtClean="0">
                <a:latin typeface="Calibri" panose="020F0502020204030204" pitchFamily="34" charset="0"/>
                <a:cs typeface="Calibri" panose="020F0502020204030204" pitchFamily="34" charset="0"/>
              </a:rPr>
              <a:t> </a:t>
            </a:r>
            <a:r>
              <a:rPr lang="en-US" sz="2200" b="1" dirty="0">
                <a:latin typeface="Calibri" panose="020F0502020204030204" pitchFamily="34" charset="0"/>
                <a:cs typeface="Calibri" panose="020F0502020204030204" pitchFamily="34" charset="0"/>
              </a:rPr>
              <a:t>must equal </a:t>
            </a:r>
            <a:r>
              <a:rPr lang="en-US" sz="2200" b="1" dirty="0">
                <a:solidFill>
                  <a:srgbClr val="0070C0"/>
                </a:solidFill>
                <a:latin typeface="Calibri" panose="020F0502020204030204" pitchFamily="34" charset="0"/>
                <a:cs typeface="Calibri" panose="020F0502020204030204" pitchFamily="34" charset="0"/>
              </a:rPr>
              <a:t>RequestedAmount.</a:t>
            </a:r>
            <a:endParaRPr lang="en-GB" sz="2200" b="1" dirty="0">
              <a:solidFill>
                <a:srgbClr val="0070C0"/>
              </a:solidFill>
              <a:latin typeface="Calibri" panose="020F0502020204030204" pitchFamily="34" charset="0"/>
              <a:cs typeface="Calibri" panose="020F0502020204030204" pitchFamily="34" charset="0"/>
            </a:endParaRPr>
          </a:p>
        </p:txBody>
      </p:sp>
      <p:sp>
        <p:nvSpPr>
          <p:cNvPr id="20" name="TextBox 19"/>
          <p:cNvSpPr txBox="1"/>
          <p:nvPr/>
        </p:nvSpPr>
        <p:spPr>
          <a:xfrm>
            <a:off x="4745265" y="3329859"/>
            <a:ext cx="4148570" cy="2462213"/>
          </a:xfrm>
          <a:prstGeom prst="rect">
            <a:avLst/>
          </a:prstGeom>
          <a:noFill/>
        </p:spPr>
        <p:txBody>
          <a:bodyPr wrap="square" rtlCol="0">
            <a:spAutoFit/>
          </a:bodyPr>
          <a:lstStyle/>
          <a:p>
            <a:r>
              <a:rPr lang="en-GB" sz="2200" i="1" dirty="0">
                <a:latin typeface="Calibri" panose="020F0502020204030204" pitchFamily="34" charset="0"/>
                <a:cs typeface="Calibri" panose="020F0502020204030204" pitchFamily="34" charset="0"/>
              </a:rPr>
              <a:t>Textual Rule present in the message documentation:</a:t>
            </a:r>
          </a:p>
          <a:p>
            <a:r>
              <a:rPr lang="en-US" sz="2200" b="1" dirty="0" smtClean="0">
                <a:latin typeface="Calibri" panose="020F0502020204030204" pitchFamily="34" charset="0"/>
                <a:cs typeface="Calibri" panose="020F0502020204030204" pitchFamily="34" charset="0"/>
              </a:rPr>
              <a:t>If </a:t>
            </a:r>
            <a:r>
              <a:rPr lang="en-US" sz="2200" b="1" dirty="0">
                <a:solidFill>
                  <a:srgbClr val="FF7C80"/>
                </a:solidFill>
                <a:latin typeface="Calibri" panose="020F0502020204030204" pitchFamily="34" charset="0"/>
                <a:cs typeface="Calibri" panose="020F0502020204030204" pitchFamily="34" charset="0"/>
              </a:rPr>
              <a:t>StandardRate</a:t>
            </a:r>
            <a:r>
              <a:rPr lang="en-US" sz="2200" b="1" dirty="0">
                <a:latin typeface="Calibri" panose="020F0502020204030204" pitchFamily="34" charset="0"/>
                <a:cs typeface="Calibri" panose="020F0502020204030204" pitchFamily="34" charset="0"/>
              </a:rPr>
              <a:t>, </a:t>
            </a:r>
            <a:r>
              <a:rPr lang="en-US" sz="2200" b="1" dirty="0">
                <a:solidFill>
                  <a:srgbClr val="FF7C80"/>
                </a:solidFill>
                <a:latin typeface="Calibri" panose="020F0502020204030204" pitchFamily="34" charset="0"/>
                <a:cs typeface="Calibri" panose="020F0502020204030204" pitchFamily="34" charset="0"/>
              </a:rPr>
              <a:t>RequestedRate</a:t>
            </a:r>
            <a:r>
              <a:rPr lang="en-US" sz="2200" b="1" dirty="0">
                <a:latin typeface="Calibri" panose="020F0502020204030204" pitchFamily="34" charset="0"/>
                <a:cs typeface="Calibri" panose="020F0502020204030204" pitchFamily="34" charset="0"/>
              </a:rPr>
              <a:t> and DiscountDetails/</a:t>
            </a:r>
            <a:r>
              <a:rPr lang="en-US" sz="2200" b="1" dirty="0">
                <a:solidFill>
                  <a:srgbClr val="FF7C80"/>
                </a:solidFill>
                <a:latin typeface="Calibri" panose="020F0502020204030204" pitchFamily="34" charset="0"/>
                <a:cs typeface="Calibri" panose="020F0502020204030204" pitchFamily="34" charset="0"/>
              </a:rPr>
              <a:t>Rate</a:t>
            </a:r>
            <a:r>
              <a:rPr lang="en-US" sz="2200" b="1" dirty="0">
                <a:latin typeface="Calibri" panose="020F0502020204030204" pitchFamily="34" charset="0"/>
                <a:cs typeface="Calibri" panose="020F0502020204030204" pitchFamily="34" charset="0"/>
              </a:rPr>
              <a:t> are all present, then </a:t>
            </a:r>
            <a:r>
              <a:rPr lang="en-US" sz="2200" b="1" dirty="0">
                <a:solidFill>
                  <a:srgbClr val="FF7C80"/>
                </a:solidFill>
                <a:latin typeface="Calibri" panose="020F0502020204030204" pitchFamily="34" charset="0"/>
                <a:cs typeface="Calibri" panose="020F0502020204030204" pitchFamily="34" charset="0"/>
              </a:rPr>
              <a:t>StandardRate</a:t>
            </a:r>
            <a:r>
              <a:rPr lang="en-US" sz="2200" b="1" dirty="0">
                <a:latin typeface="Calibri" panose="020F0502020204030204" pitchFamily="34" charset="0"/>
                <a:cs typeface="Calibri" panose="020F0502020204030204" pitchFamily="34" charset="0"/>
              </a:rPr>
              <a:t> minus DiscountDetails/</a:t>
            </a:r>
            <a:r>
              <a:rPr lang="en-US" sz="2200" b="1" dirty="0">
                <a:solidFill>
                  <a:srgbClr val="FF7C80"/>
                </a:solidFill>
                <a:latin typeface="Calibri" panose="020F0502020204030204" pitchFamily="34" charset="0"/>
                <a:cs typeface="Calibri" panose="020F0502020204030204" pitchFamily="34" charset="0"/>
              </a:rPr>
              <a:t>Rate </a:t>
            </a:r>
            <a:r>
              <a:rPr lang="en-US" sz="2200" b="1" dirty="0">
                <a:latin typeface="Calibri" panose="020F0502020204030204" pitchFamily="34" charset="0"/>
                <a:cs typeface="Calibri" panose="020F0502020204030204" pitchFamily="34" charset="0"/>
              </a:rPr>
              <a:t>must equal </a:t>
            </a:r>
            <a:r>
              <a:rPr lang="en-US" sz="2200" b="1" dirty="0">
                <a:solidFill>
                  <a:srgbClr val="FF7C80"/>
                </a:solidFill>
                <a:latin typeface="Calibri" panose="020F0502020204030204" pitchFamily="34" charset="0"/>
                <a:cs typeface="Calibri" panose="020F0502020204030204" pitchFamily="34" charset="0"/>
              </a:rPr>
              <a:t>RequestedRate.</a:t>
            </a:r>
            <a:endParaRPr lang="en-GB" sz="2200" b="1" dirty="0">
              <a:solidFill>
                <a:srgbClr val="FF7C80"/>
              </a:solidFill>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1"/>
          </p:nvPr>
        </p:nvSpPr>
        <p:spPr/>
        <p:txBody>
          <a:bodyPr/>
          <a:lstStyle/>
          <a:p>
            <a:fld id="{EA52E39D-21CE-4915-B848-429A65988FB2}" type="slidenum">
              <a:rPr lang="en-GB" smtClean="0"/>
              <a:pPr/>
              <a:t>23</a:t>
            </a:fld>
            <a:endParaRPr lang="en-GB" dirty="0"/>
          </a:p>
        </p:txBody>
      </p:sp>
    </p:spTree>
    <p:extLst>
      <p:ext uri="{BB962C8B-B14F-4D97-AF65-F5344CB8AC3E}">
        <p14:creationId xmlns:p14="http://schemas.microsoft.com/office/powerpoint/2010/main" val="2478383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CC"/>
                </a:solidFill>
              </a:rPr>
              <a:t>Order</a:t>
            </a:r>
            <a:r>
              <a:rPr lang="en-GB" dirty="0" smtClean="0"/>
              <a:t>: Transaction Overhead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9"/>
            <a:ext cx="4110524" cy="491058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1221331"/>
            <a:ext cx="3781275" cy="408091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1157526"/>
            <a:ext cx="3901141" cy="4144724"/>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Requested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Requested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p:txBody>
      </p:sp>
      <p:sp>
        <p:nvSpPr>
          <p:cNvPr id="8" name="Rectangle 7"/>
          <p:cNvSpPr/>
          <p:nvPr/>
        </p:nvSpPr>
        <p:spPr bwMode="auto">
          <a:xfrm>
            <a:off x="1029389" y="2767425"/>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70788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1671237"/>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1534188"/>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21" name="Rectangle 20"/>
          <p:cNvSpPr/>
          <p:nvPr/>
        </p:nvSpPr>
        <p:spPr bwMode="auto">
          <a:xfrm>
            <a:off x="207034" y="2970015"/>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TextBox 21"/>
          <p:cNvSpPr txBox="1"/>
          <p:nvPr/>
        </p:nvSpPr>
        <p:spPr>
          <a:xfrm>
            <a:off x="-26605" y="2917316"/>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sp>
        <p:nvSpPr>
          <p:cNvPr id="29" name="TextBox 28"/>
          <p:cNvSpPr txBox="1"/>
          <p:nvPr/>
        </p:nvSpPr>
        <p:spPr>
          <a:xfrm>
            <a:off x="4457015" y="603852"/>
            <a:ext cx="4799128" cy="400110"/>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Example 1 Front End</a:t>
            </a:r>
            <a:endParaRPr lang="en-GB" sz="2000" dirty="0">
              <a:latin typeface="Calibri" panose="020F0502020204030204" pitchFamily="34" charset="0"/>
              <a:cs typeface="Calibri" panose="020F0502020204030204" pitchFamily="34" charset="0"/>
            </a:endParaRPr>
          </a:p>
        </p:txBody>
      </p:sp>
      <p:sp>
        <p:nvSpPr>
          <p:cNvPr id="32" name="TextBox 31"/>
          <p:cNvSpPr txBox="1"/>
          <p:nvPr/>
        </p:nvSpPr>
        <p:spPr>
          <a:xfrm>
            <a:off x="4537513" y="1189272"/>
            <a:ext cx="4718630" cy="2554545"/>
          </a:xfrm>
          <a:prstGeom prst="rect">
            <a:avLst/>
          </a:prstGeom>
          <a:noFill/>
        </p:spPr>
        <p:txBody>
          <a:bodyPr wrap="square" rtlCol="0">
            <a:spAutoFit/>
          </a:bodyPr>
          <a:lstStyle/>
          <a:p>
            <a:pPr>
              <a:tabLst>
                <a:tab pos="233363" algn="l"/>
                <a:tab pos="457200" algn="l"/>
                <a:tab pos="690563" algn="l"/>
              </a:tabLst>
            </a:pPr>
            <a:r>
              <a:rPr lang="en-GB" sz="2000" b="1" dirty="0" smtClean="0">
                <a:latin typeface="Calibri" panose="020F0502020204030204" pitchFamily="34" charset="0"/>
                <a:cs typeface="Calibri" panose="020F0502020204030204" pitchFamily="34" charset="0"/>
              </a:rPr>
              <a:t>&lt;TxOvrhd</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&lt;IndvFee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&lt;Tp</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&lt;Cd&gt;</a:t>
            </a:r>
            <a:r>
              <a:rPr lang="en-GB" sz="2000" b="1" dirty="0" smtClean="0">
                <a:solidFill>
                  <a:srgbClr val="00B0F0"/>
                </a:solidFill>
                <a:latin typeface="Calibri" panose="020F0502020204030204" pitchFamily="34" charset="0"/>
                <a:cs typeface="Calibri" panose="020F0502020204030204" pitchFamily="34" charset="0"/>
              </a:rPr>
              <a:t>FEND</a:t>
            </a:r>
            <a:r>
              <a:rPr lang="en-GB" sz="2000" b="1" dirty="0" smtClean="0">
                <a:latin typeface="Calibri" panose="020F0502020204030204" pitchFamily="34" charset="0"/>
                <a:cs typeface="Calibri" panose="020F0502020204030204" pitchFamily="34" charset="0"/>
              </a:rPr>
              <a:t>&lt;/Cd&gt;</a:t>
            </a:r>
          </a:p>
          <a:p>
            <a:pPr>
              <a:tabLst>
                <a:tab pos="233363" algn="l"/>
                <a:tab pos="457200" algn="l"/>
                <a:tab pos="690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&lt;/Tp</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&lt;ReqdRate&gt;</a:t>
            </a:r>
            <a:r>
              <a:rPr lang="en-GB" sz="2000" b="1" dirty="0" smtClean="0">
                <a:solidFill>
                  <a:srgbClr val="00B0F0"/>
                </a:solidFill>
                <a:latin typeface="Calibri" panose="020F0502020204030204" pitchFamily="34" charset="0"/>
                <a:cs typeface="Calibri" panose="020F0502020204030204" pitchFamily="34" charset="0"/>
              </a:rPr>
              <a:t>3</a:t>
            </a:r>
            <a:r>
              <a:rPr lang="en-GB" sz="2000" b="1" dirty="0" smtClean="0">
                <a:latin typeface="Calibri" panose="020F0502020204030204" pitchFamily="34" charset="0"/>
                <a:cs typeface="Calibri" panose="020F0502020204030204" pitchFamily="34" charset="0"/>
              </a:rPr>
              <a:t>&lt;/ReqdRate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&lt;/IndvFee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Lst>
            </a:pPr>
            <a:r>
              <a:rPr lang="en-GB" sz="2000" b="1" dirty="0" smtClean="0">
                <a:latin typeface="Calibri" panose="020F0502020204030204" pitchFamily="34" charset="0"/>
                <a:cs typeface="Calibri" panose="020F0502020204030204" pitchFamily="34" charset="0"/>
              </a:rPr>
              <a:t>&lt;/TxOvrhd</a:t>
            </a:r>
            <a:r>
              <a:rPr lang="en-GB" sz="2000" b="1" dirty="0">
                <a:latin typeface="Calibri" panose="020F0502020204030204" pitchFamily="34" charset="0"/>
                <a:cs typeface="Calibri" panose="020F0502020204030204" pitchFamily="34" charset="0"/>
              </a:rPr>
              <a:t>&gt;</a:t>
            </a:r>
          </a:p>
        </p:txBody>
      </p:sp>
      <p:sp>
        <p:nvSpPr>
          <p:cNvPr id="10" name="Slide Number Placeholder 9"/>
          <p:cNvSpPr>
            <a:spLocks noGrp="1"/>
          </p:cNvSpPr>
          <p:nvPr>
            <p:ph type="sldNum" sz="quarter" idx="11"/>
          </p:nvPr>
        </p:nvSpPr>
        <p:spPr/>
        <p:txBody>
          <a:bodyPr/>
          <a:lstStyle/>
          <a:p>
            <a:fld id="{EA52E39D-21CE-4915-B848-429A65988FB2}" type="slidenum">
              <a:rPr lang="en-GB" smtClean="0"/>
              <a:pPr/>
              <a:t>24</a:t>
            </a:fld>
            <a:endParaRPr lang="en-GB" dirty="0"/>
          </a:p>
        </p:txBody>
      </p:sp>
    </p:spTree>
    <p:extLst>
      <p:ext uri="{BB962C8B-B14F-4D97-AF65-F5344CB8AC3E}">
        <p14:creationId xmlns:p14="http://schemas.microsoft.com/office/powerpoint/2010/main" val="1373741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CC"/>
                </a:solidFill>
              </a:rPr>
              <a:t>Order</a:t>
            </a:r>
            <a:r>
              <a:rPr lang="en-GB" dirty="0" smtClean="0"/>
              <a:t>: Transaction Overhead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29" name="TextBox 28"/>
          <p:cNvSpPr txBox="1"/>
          <p:nvPr/>
        </p:nvSpPr>
        <p:spPr>
          <a:xfrm>
            <a:off x="4457015" y="603852"/>
            <a:ext cx="4799128" cy="400110"/>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Example 2 Front End Discount</a:t>
            </a:r>
            <a:endParaRPr lang="en-GB" sz="2000" dirty="0">
              <a:latin typeface="Calibri" panose="020F0502020204030204" pitchFamily="34" charset="0"/>
              <a:cs typeface="Calibri" panose="020F0502020204030204" pitchFamily="34" charset="0"/>
            </a:endParaRPr>
          </a:p>
        </p:txBody>
      </p:sp>
      <p:sp>
        <p:nvSpPr>
          <p:cNvPr id="32" name="TextBox 31"/>
          <p:cNvSpPr txBox="1"/>
          <p:nvPr/>
        </p:nvSpPr>
        <p:spPr>
          <a:xfrm>
            <a:off x="4537513" y="1189272"/>
            <a:ext cx="4718630" cy="3785652"/>
          </a:xfrm>
          <a:prstGeom prst="rect">
            <a:avLst/>
          </a:prstGeom>
          <a:noFill/>
        </p:spPr>
        <p:txBody>
          <a:bodyPr wrap="square" rtlCol="0">
            <a:spAutoFit/>
          </a:bodyPr>
          <a:lstStyle/>
          <a:p>
            <a:pPr>
              <a:tabLst>
                <a:tab pos="233363" algn="l"/>
                <a:tab pos="457200" algn="l"/>
                <a:tab pos="690563" algn="l"/>
                <a:tab pos="914400" algn="l"/>
              </a:tabLst>
            </a:pPr>
            <a:r>
              <a:rPr lang="en-GB" sz="2000" b="1" dirty="0" smtClean="0">
                <a:latin typeface="Calibri" panose="020F0502020204030204" pitchFamily="34" charset="0"/>
                <a:cs typeface="Calibri" panose="020F0502020204030204" pitchFamily="34" charset="0"/>
              </a:rPr>
              <a:t>&lt;TxOvrhd</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&lt;IndvFee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&lt;Tp</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&lt;Cd&gt;</a:t>
            </a:r>
            <a:r>
              <a:rPr lang="en-GB" sz="2000" b="1" dirty="0" smtClean="0">
                <a:solidFill>
                  <a:srgbClr val="00B0F0"/>
                </a:solidFill>
                <a:latin typeface="Calibri" panose="020F0502020204030204" pitchFamily="34" charset="0"/>
                <a:cs typeface="Calibri" panose="020F0502020204030204" pitchFamily="34" charset="0"/>
              </a:rPr>
              <a:t>FEND</a:t>
            </a:r>
            <a:r>
              <a:rPr lang="en-GB" sz="2000" b="1" dirty="0" smtClean="0">
                <a:latin typeface="Calibri" panose="020F0502020204030204" pitchFamily="34" charset="0"/>
                <a:cs typeface="Calibri" panose="020F0502020204030204" pitchFamily="34" charset="0"/>
              </a:rPr>
              <a:t>&lt;/Cd</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&lt;/Tp&gt;</a:t>
            </a:r>
          </a:p>
          <a:p>
            <a:pPr>
              <a:tabLst>
                <a:tab pos="233363" algn="l"/>
                <a:tab pos="457200" algn="l"/>
                <a:tab pos="690563" algn="l"/>
                <a:tab pos="914400" algn="l"/>
              </a:tabLst>
            </a:pPr>
            <a:r>
              <a:rPr lang="en-GB" sz="2000" b="1" dirty="0" smtClean="0">
                <a:latin typeface="Calibri" panose="020F0502020204030204" pitchFamily="34" charset="0"/>
                <a:cs typeface="Calibri" panose="020F0502020204030204" pitchFamily="34" charset="0"/>
              </a:rPr>
              <a:t>		&lt;StdRate&gt;</a:t>
            </a:r>
            <a:r>
              <a:rPr lang="en-GB" sz="2000" b="1" dirty="0" smtClean="0">
                <a:solidFill>
                  <a:srgbClr val="00B0F0"/>
                </a:solidFill>
                <a:latin typeface="Calibri" panose="020F0502020204030204" pitchFamily="34" charset="0"/>
                <a:cs typeface="Calibri" panose="020F0502020204030204" pitchFamily="34" charset="0"/>
              </a:rPr>
              <a:t>5</a:t>
            </a:r>
            <a:r>
              <a:rPr lang="en-GB" sz="2000" b="1" dirty="0" smtClean="0">
                <a:latin typeface="Calibri" panose="020F0502020204030204" pitchFamily="34" charset="0"/>
                <a:cs typeface="Calibri" panose="020F0502020204030204" pitchFamily="34" charset="0"/>
              </a:rPr>
              <a:t>&lt;/StdRate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&lt;DscntDtls</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&lt;Rate&gt;</a:t>
            </a:r>
            <a:r>
              <a:rPr lang="en-GB" sz="2000" b="1" dirty="0" smtClean="0">
                <a:solidFill>
                  <a:srgbClr val="00B0F0"/>
                </a:solidFill>
                <a:latin typeface="Calibri" panose="020F0502020204030204" pitchFamily="34" charset="0"/>
                <a:cs typeface="Calibri" panose="020F0502020204030204" pitchFamily="34" charset="0"/>
              </a:rPr>
              <a:t>2</a:t>
            </a:r>
            <a:r>
              <a:rPr lang="en-GB" sz="2000" b="1" dirty="0" smtClean="0">
                <a:latin typeface="Calibri" panose="020F0502020204030204" pitchFamily="34" charset="0"/>
                <a:cs typeface="Calibri" panose="020F0502020204030204" pitchFamily="34" charset="0"/>
              </a:rPr>
              <a:t>&lt;/Rate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&lt;/DscntDtls&gt;</a:t>
            </a:r>
          </a:p>
          <a:p>
            <a:pPr>
              <a:tabLst>
                <a:tab pos="233363" algn="l"/>
                <a:tab pos="457200" algn="l"/>
                <a:tab pos="690563" algn="l"/>
                <a:tab pos="914400" algn="l"/>
              </a:tabLst>
            </a:pPr>
            <a:r>
              <a:rPr lang="en-GB" sz="2000" b="1" dirty="0" smtClean="0">
                <a:latin typeface="Calibri" panose="020F0502020204030204" pitchFamily="34" charset="0"/>
                <a:cs typeface="Calibri" panose="020F0502020204030204" pitchFamily="34" charset="0"/>
              </a:rPr>
              <a:t>		&lt;ReqdRate&gt;</a:t>
            </a:r>
            <a:r>
              <a:rPr lang="en-GB" sz="2000" b="1" dirty="0" smtClean="0">
                <a:solidFill>
                  <a:srgbClr val="00B0F0"/>
                </a:solidFill>
                <a:latin typeface="Calibri" panose="020F0502020204030204" pitchFamily="34" charset="0"/>
                <a:cs typeface="Calibri" panose="020F0502020204030204" pitchFamily="34" charset="0"/>
              </a:rPr>
              <a:t>3</a:t>
            </a:r>
            <a:r>
              <a:rPr lang="en-GB" sz="2000" b="1" dirty="0" smtClean="0">
                <a:latin typeface="Calibri" panose="020F0502020204030204" pitchFamily="34" charset="0"/>
                <a:cs typeface="Calibri" panose="020F0502020204030204" pitchFamily="34" charset="0"/>
              </a:rPr>
              <a:t>&lt;/ReqdRate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&lt;/IndvFee</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2000" b="1" dirty="0" smtClean="0">
                <a:latin typeface="Calibri" panose="020F0502020204030204" pitchFamily="34" charset="0"/>
                <a:cs typeface="Calibri" panose="020F0502020204030204" pitchFamily="34" charset="0"/>
              </a:rPr>
              <a:t>&lt;/TxOvrhd</a:t>
            </a:r>
            <a:r>
              <a:rPr lang="en-GB" sz="2000" b="1" dirty="0">
                <a:latin typeface="Calibri" panose="020F0502020204030204" pitchFamily="34" charset="0"/>
                <a:cs typeface="Calibri" panose="020F0502020204030204" pitchFamily="34" charset="0"/>
              </a:rPr>
              <a:t>&gt;</a:t>
            </a:r>
          </a:p>
        </p:txBody>
      </p:sp>
      <p:sp>
        <p:nvSpPr>
          <p:cNvPr id="16" name="Rectangle 15"/>
          <p:cNvSpPr/>
          <p:nvPr/>
        </p:nvSpPr>
        <p:spPr bwMode="auto">
          <a:xfrm>
            <a:off x="306203" y="541309"/>
            <a:ext cx="4110524" cy="491058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488800" y="1221331"/>
            <a:ext cx="3781275" cy="408091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a:xfrm>
            <a:off x="437946" y="1157526"/>
            <a:ext cx="3901141" cy="4144724"/>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Requested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Requested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p:txBody>
      </p:sp>
      <p:sp>
        <p:nvSpPr>
          <p:cNvPr id="19" name="Rectangle 18"/>
          <p:cNvSpPr/>
          <p:nvPr/>
        </p:nvSpPr>
        <p:spPr bwMode="auto">
          <a:xfrm>
            <a:off x="1029389" y="2767425"/>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Rectangle 19"/>
          <p:cNvSpPr/>
          <p:nvPr/>
        </p:nvSpPr>
        <p:spPr>
          <a:xfrm>
            <a:off x="269492" y="489249"/>
            <a:ext cx="4069596" cy="70788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cxnSp>
        <p:nvCxnSpPr>
          <p:cNvPr id="23" name="Straight Arrow Connector 22"/>
          <p:cNvCxnSpPr/>
          <p:nvPr/>
        </p:nvCxnSpPr>
        <p:spPr bwMode="auto">
          <a:xfrm flipH="1">
            <a:off x="2201868" y="1671237"/>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24" name="TextBox 23"/>
          <p:cNvSpPr txBox="1"/>
          <p:nvPr/>
        </p:nvSpPr>
        <p:spPr>
          <a:xfrm>
            <a:off x="2392351" y="1534188"/>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25" name="Rectangle 24"/>
          <p:cNvSpPr/>
          <p:nvPr/>
        </p:nvSpPr>
        <p:spPr bwMode="auto">
          <a:xfrm>
            <a:off x="207034" y="2970015"/>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26605" y="2917316"/>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sp>
        <p:nvSpPr>
          <p:cNvPr id="21" name="Rectangle 20"/>
          <p:cNvSpPr/>
          <p:nvPr/>
        </p:nvSpPr>
        <p:spPr>
          <a:xfrm>
            <a:off x="284669" y="5622895"/>
            <a:ext cx="8773067" cy="1077218"/>
          </a:xfrm>
          <a:prstGeom prst="rect">
            <a:avLst/>
          </a:prstGeom>
          <a:solidFill>
            <a:schemeClr val="bg1"/>
          </a:solidFill>
        </p:spPr>
        <p:txBody>
          <a:bodyPr wrap="square">
            <a:spAutoFit/>
          </a:bodyPr>
          <a:lstStyle/>
          <a:p>
            <a:r>
              <a:rPr lang="en-US" sz="1600" b="1" dirty="0" smtClean="0">
                <a:latin typeface="Calibri" panose="020F0502020204030204" pitchFamily="34" charset="0"/>
                <a:cs typeface="Calibri" panose="020F0502020204030204" pitchFamily="34" charset="0"/>
              </a:rPr>
              <a:t>SMPG Usage</a:t>
            </a:r>
            <a:r>
              <a:rPr lang="en-US" sz="1600" dirty="0" smtClean="0">
                <a:latin typeface="Calibri" panose="020F0502020204030204" pitchFamily="34" charset="0"/>
                <a:cs typeface="Calibri" panose="020F0502020204030204" pitchFamily="34" charset="0"/>
              </a:rPr>
              <a:t>: If DiscountDetails/Rate </a:t>
            </a:r>
            <a:r>
              <a:rPr lang="en-US" sz="1600" dirty="0">
                <a:latin typeface="Calibri" panose="020F0502020204030204" pitchFamily="34" charset="0"/>
                <a:cs typeface="Calibri" panose="020F0502020204030204" pitchFamily="34" charset="0"/>
              </a:rPr>
              <a:t>is present, it is recommended that </a:t>
            </a:r>
            <a:r>
              <a:rPr lang="en-US" sz="1600" dirty="0" smtClean="0">
                <a:latin typeface="Calibri" panose="020F0502020204030204" pitchFamily="34" charset="0"/>
                <a:cs typeface="Calibri" panose="020F0502020204030204" pitchFamily="34" charset="0"/>
              </a:rPr>
              <a:t>StandardRate </a:t>
            </a:r>
            <a:r>
              <a:rPr lang="en-US" sz="1600" dirty="0">
                <a:latin typeface="Calibri" panose="020F0502020204030204" pitchFamily="34" charset="0"/>
                <a:cs typeface="Calibri" panose="020F0502020204030204" pitchFamily="34" charset="0"/>
              </a:rPr>
              <a:t>and </a:t>
            </a:r>
            <a:r>
              <a:rPr lang="en-US" sz="1600" dirty="0" smtClean="0">
                <a:latin typeface="Calibri" panose="020F0502020204030204" pitchFamily="34" charset="0"/>
                <a:cs typeface="Calibri" panose="020F0502020204030204" pitchFamily="34" charset="0"/>
              </a:rPr>
              <a:t>RequestedRate are </a:t>
            </a:r>
            <a:r>
              <a:rPr lang="en-US" sz="1600" dirty="0">
                <a:latin typeface="Calibri" panose="020F0502020204030204" pitchFamily="34" charset="0"/>
                <a:cs typeface="Calibri" panose="020F0502020204030204" pitchFamily="34" charset="0"/>
              </a:rPr>
              <a:t>present.</a:t>
            </a:r>
            <a:r>
              <a:rPr lang="en-US" sz="1600" dirty="0">
                <a:solidFill>
                  <a:srgbClr val="FF0000"/>
                </a:solidFill>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This will facilitate transparency of the difference between the fee </a:t>
            </a:r>
            <a:r>
              <a:rPr lang="en-US" sz="1600" dirty="0" smtClean="0">
                <a:latin typeface="Calibri" panose="020F0502020204030204" pitchFamily="34" charset="0"/>
                <a:cs typeface="Calibri" panose="020F0502020204030204" pitchFamily="34" charset="0"/>
              </a:rPr>
              <a:t>to be applied (</a:t>
            </a:r>
            <a:r>
              <a:rPr lang="en-US" sz="1600" dirty="0" err="1" smtClean="0">
                <a:latin typeface="Calibri" panose="020F0502020204030204" pitchFamily="34" charset="0"/>
                <a:cs typeface="Calibri" panose="020F0502020204030204" pitchFamily="34" charset="0"/>
              </a:rPr>
              <a:t>RequestedRate</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and the ‘normal </a:t>
            </a:r>
            <a:r>
              <a:rPr lang="en-US" sz="1600" dirty="0" smtClean="0">
                <a:latin typeface="Calibri" panose="020F0502020204030204" pitchFamily="34" charset="0"/>
                <a:cs typeface="Calibri" panose="020F0502020204030204" pitchFamily="34" charset="0"/>
              </a:rPr>
              <a:t>fee rate’ </a:t>
            </a:r>
            <a:r>
              <a:rPr lang="en-US" sz="1600" dirty="0">
                <a:latin typeface="Calibri" panose="020F0502020204030204" pitchFamily="34" charset="0"/>
                <a:cs typeface="Calibri" panose="020F0502020204030204" pitchFamily="34" charset="0"/>
              </a:rPr>
              <a:t>(</a:t>
            </a:r>
            <a:r>
              <a:rPr lang="en-US" sz="1600" dirty="0" err="1" smtClean="0">
                <a:latin typeface="Calibri" panose="020F0502020204030204" pitchFamily="34" charset="0"/>
                <a:cs typeface="Calibri" panose="020F0502020204030204" pitchFamily="34" charset="0"/>
              </a:rPr>
              <a:t>StandardRate</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when </a:t>
            </a:r>
            <a:r>
              <a:rPr lang="en-US" sz="1600" dirty="0" smtClean="0">
                <a:latin typeface="Calibri" panose="020F0502020204030204" pitchFamily="34" charset="0"/>
                <a:cs typeface="Calibri" panose="020F0502020204030204" pitchFamily="34" charset="0"/>
              </a:rPr>
              <a:t>the discount rate </a:t>
            </a:r>
            <a:r>
              <a:rPr lang="en-US" sz="1600" dirty="0">
                <a:latin typeface="Calibri" panose="020F0502020204030204" pitchFamily="34" charset="0"/>
                <a:cs typeface="Calibri" panose="020F0502020204030204" pitchFamily="34" charset="0"/>
              </a:rPr>
              <a:t>is </a:t>
            </a:r>
            <a:r>
              <a:rPr lang="en-US" sz="1600" dirty="0" smtClean="0">
                <a:latin typeface="Calibri" panose="020F0502020204030204" pitchFamily="34" charset="0"/>
                <a:cs typeface="Calibri" panose="020F0502020204030204" pitchFamily="34" charset="0"/>
              </a:rPr>
              <a:t>applied (similar usage for amount). </a:t>
            </a:r>
            <a:r>
              <a:rPr lang="en-US" sz="1600" dirty="0" smtClean="0">
                <a:solidFill>
                  <a:srgbClr val="FF0000"/>
                </a:solidFill>
                <a:latin typeface="Calibri" panose="020F0502020204030204" pitchFamily="34" charset="0"/>
                <a:cs typeface="Calibri" panose="020F0502020204030204" pitchFamily="34" charset="0"/>
              </a:rPr>
              <a:t>(7 Mar 2017)</a:t>
            </a:r>
            <a:endParaRPr lang="en-GB" sz="1600" b="1" dirty="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25</a:t>
            </a:fld>
            <a:endParaRPr lang="en-GB" dirty="0"/>
          </a:p>
        </p:txBody>
      </p:sp>
    </p:spTree>
    <p:extLst>
      <p:ext uri="{BB962C8B-B14F-4D97-AF65-F5344CB8AC3E}">
        <p14:creationId xmlns:p14="http://schemas.microsoft.com/office/powerpoint/2010/main" val="2217594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CC"/>
                </a:solidFill>
              </a:rPr>
              <a:t>Order</a:t>
            </a:r>
            <a:r>
              <a:rPr lang="en-GB" dirty="0" smtClean="0"/>
              <a:t>: Transaction Overhead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29" name="TextBox 28"/>
          <p:cNvSpPr txBox="1"/>
          <p:nvPr/>
        </p:nvSpPr>
        <p:spPr>
          <a:xfrm>
            <a:off x="4457015" y="603852"/>
            <a:ext cx="4799128" cy="707886"/>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Example 3 Front End Non Standard SLA Reference</a:t>
            </a:r>
            <a:endParaRPr lang="en-GB" sz="2000" dirty="0">
              <a:latin typeface="Calibri" panose="020F0502020204030204" pitchFamily="34" charset="0"/>
              <a:cs typeface="Calibri" panose="020F0502020204030204" pitchFamily="34" charset="0"/>
            </a:endParaRPr>
          </a:p>
        </p:txBody>
      </p:sp>
      <p:sp>
        <p:nvSpPr>
          <p:cNvPr id="32" name="TextBox 31"/>
          <p:cNvSpPr txBox="1"/>
          <p:nvPr/>
        </p:nvSpPr>
        <p:spPr>
          <a:xfrm>
            <a:off x="4537512" y="1465304"/>
            <a:ext cx="4848028" cy="2308324"/>
          </a:xfrm>
          <a:prstGeom prst="rect">
            <a:avLst/>
          </a:prstGeom>
          <a:noFill/>
        </p:spPr>
        <p:txBody>
          <a:bodyPr wrap="square" rtlCol="0">
            <a:spAutoFit/>
          </a:bodyPr>
          <a:lstStyle/>
          <a:p>
            <a:pPr>
              <a:tabLst>
                <a:tab pos="233363" algn="l"/>
                <a:tab pos="457200" algn="l"/>
                <a:tab pos="690563" algn="l"/>
                <a:tab pos="914400" algn="l"/>
              </a:tabLst>
            </a:pPr>
            <a:r>
              <a:rPr lang="en-GB" sz="1800" b="1" dirty="0" smtClean="0">
                <a:latin typeface="Calibri" panose="020F0502020204030204" pitchFamily="34" charset="0"/>
                <a:cs typeface="Calibri" panose="020F0502020204030204" pitchFamily="34" charset="0"/>
              </a:rPr>
              <a:t>&lt;TxOvrhd</a:t>
            </a:r>
            <a:r>
              <a:rPr lang="en-GB" sz="1800" b="1" dirty="0">
                <a:latin typeface="Calibri" panose="020F0502020204030204" pitchFamily="34" charset="0"/>
                <a:cs typeface="Calibri" panose="020F0502020204030204" pitchFamily="34" charset="0"/>
              </a:rPr>
              <a:t>&gt;</a:t>
            </a:r>
          </a:p>
          <a:p>
            <a:pPr>
              <a:tabLst>
                <a:tab pos="112713" algn="l"/>
                <a:tab pos="233363" algn="l"/>
                <a:tab pos="344488" algn="l"/>
                <a:tab pos="457200" algn="l"/>
                <a:tab pos="690563" algn="l"/>
                <a:tab pos="91440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&lt;IndvFee</a:t>
            </a:r>
            <a:r>
              <a:rPr lang="en-GB" sz="1800" b="1" dirty="0">
                <a:latin typeface="Calibri" panose="020F0502020204030204" pitchFamily="34" charset="0"/>
                <a:cs typeface="Calibri" panose="020F0502020204030204" pitchFamily="34" charset="0"/>
              </a:rPr>
              <a:t>&gt;</a:t>
            </a:r>
          </a:p>
          <a:p>
            <a:pPr>
              <a:tabLst>
                <a:tab pos="112713" algn="l"/>
                <a:tab pos="233363" algn="l"/>
                <a:tab pos="344488" algn="l"/>
                <a:tab pos="457200" algn="l"/>
                <a:tab pos="690563" algn="l"/>
                <a:tab pos="91440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&lt;Tp</a:t>
            </a:r>
            <a:r>
              <a:rPr lang="en-GB" sz="1800" b="1" dirty="0">
                <a:latin typeface="Calibri" panose="020F0502020204030204" pitchFamily="34" charset="0"/>
                <a:cs typeface="Calibri" panose="020F0502020204030204" pitchFamily="34" charset="0"/>
              </a:rPr>
              <a:t>&gt;</a:t>
            </a:r>
          </a:p>
          <a:p>
            <a:pPr>
              <a:tabLst>
                <a:tab pos="112713" algn="l"/>
                <a:tab pos="233363" algn="l"/>
                <a:tab pos="344488" algn="l"/>
                <a:tab pos="457200" algn="l"/>
                <a:tab pos="690563" algn="l"/>
                <a:tab pos="914400"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&lt;Cd&gt;</a:t>
            </a:r>
            <a:r>
              <a:rPr lang="en-GB" sz="1800" b="1" dirty="0" smtClean="0">
                <a:solidFill>
                  <a:srgbClr val="00B0F0"/>
                </a:solidFill>
                <a:latin typeface="Calibri" panose="020F0502020204030204" pitchFamily="34" charset="0"/>
                <a:cs typeface="Calibri" panose="020F0502020204030204" pitchFamily="34" charset="0"/>
              </a:rPr>
              <a:t>FEND</a:t>
            </a:r>
            <a:r>
              <a:rPr lang="en-GB" sz="1800" b="1" dirty="0" smtClean="0">
                <a:latin typeface="Calibri" panose="020F0502020204030204" pitchFamily="34" charset="0"/>
                <a:cs typeface="Calibri" panose="020F0502020204030204" pitchFamily="34" charset="0"/>
              </a:rPr>
              <a:t>&lt;/Cd</a:t>
            </a:r>
            <a:r>
              <a:rPr lang="en-GB" sz="1800" b="1" dirty="0">
                <a:latin typeface="Calibri" panose="020F0502020204030204" pitchFamily="34" charset="0"/>
                <a:cs typeface="Calibri" panose="020F0502020204030204" pitchFamily="34" charset="0"/>
              </a:rPr>
              <a:t>&gt;</a:t>
            </a:r>
          </a:p>
          <a:p>
            <a:pPr>
              <a:tabLst>
                <a:tab pos="112713" algn="l"/>
                <a:tab pos="233363" algn="l"/>
                <a:tab pos="344488" algn="l"/>
                <a:tab pos="457200" algn="l"/>
                <a:tab pos="690563" algn="l"/>
                <a:tab pos="91440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&lt;/Tp&gt;</a:t>
            </a:r>
          </a:p>
          <a:p>
            <a:pPr>
              <a:tabLst>
                <a:tab pos="112713" algn="l"/>
                <a:tab pos="233363" algn="l"/>
                <a:tab pos="344488" algn="l"/>
                <a:tab pos="457200" algn="l"/>
                <a:tab pos="690563" algn="l"/>
                <a:tab pos="914400" algn="l"/>
              </a:tabLst>
            </a:pPr>
            <a:r>
              <a:rPr lang="en-GB" sz="1800" b="1" dirty="0" smtClean="0">
                <a:latin typeface="Calibri" panose="020F0502020204030204" pitchFamily="34" charset="0"/>
                <a:cs typeface="Calibri" panose="020F0502020204030204" pitchFamily="34" charset="0"/>
              </a:rPr>
              <a:t>		&lt;NonStdSLARef&gt;</a:t>
            </a:r>
            <a:r>
              <a:rPr lang="en-GB" sz="1800" b="1" dirty="0" smtClean="0">
                <a:solidFill>
                  <a:srgbClr val="00B0F0"/>
                </a:solidFill>
                <a:latin typeface="Calibri" panose="020F0502020204030204" pitchFamily="34" charset="0"/>
                <a:cs typeface="Calibri" panose="020F0502020204030204" pitchFamily="34" charset="0"/>
              </a:rPr>
              <a:t>T36-170307</a:t>
            </a:r>
            <a:r>
              <a:rPr lang="en-GB" sz="1800" b="1" dirty="0" smtClean="0">
                <a:latin typeface="Calibri" panose="020F0502020204030204" pitchFamily="34" charset="0"/>
                <a:cs typeface="Calibri" panose="020F0502020204030204" pitchFamily="34" charset="0"/>
              </a:rPr>
              <a:t>&lt;/NonStdSLARef</a:t>
            </a:r>
            <a:r>
              <a:rPr lang="en-GB" sz="1800" b="1" dirty="0">
                <a:latin typeface="Calibri" panose="020F0502020204030204" pitchFamily="34" charset="0"/>
                <a:cs typeface="Calibri" panose="020F0502020204030204" pitchFamily="34" charset="0"/>
              </a:rPr>
              <a:t>&gt;	</a:t>
            </a:r>
            <a:r>
              <a:rPr lang="en-GB" sz="1800" b="1" dirty="0" smtClean="0">
                <a:latin typeface="Calibri" panose="020F0502020204030204" pitchFamily="34" charset="0"/>
                <a:cs typeface="Calibri" panose="020F0502020204030204" pitchFamily="34" charset="0"/>
              </a:rPr>
              <a:t>&lt;/IndvFee</a:t>
            </a:r>
            <a:r>
              <a:rPr lang="en-GB" sz="1800" b="1" dirty="0">
                <a:latin typeface="Calibri" panose="020F0502020204030204" pitchFamily="34" charset="0"/>
                <a:cs typeface="Calibri" panose="020F0502020204030204" pitchFamily="34" charset="0"/>
              </a:rPr>
              <a:t>&gt;</a:t>
            </a:r>
          </a:p>
          <a:p>
            <a:pPr>
              <a:tabLst>
                <a:tab pos="233363" algn="l"/>
                <a:tab pos="457200" algn="l"/>
                <a:tab pos="690563" algn="l"/>
                <a:tab pos="914400" algn="l"/>
              </a:tabLst>
            </a:pPr>
            <a:r>
              <a:rPr lang="en-GB" sz="1800" b="1" dirty="0" smtClean="0">
                <a:latin typeface="Calibri" panose="020F0502020204030204" pitchFamily="34" charset="0"/>
                <a:cs typeface="Calibri" panose="020F0502020204030204" pitchFamily="34" charset="0"/>
              </a:rPr>
              <a:t>&lt;/TxOvrhd</a:t>
            </a:r>
            <a:r>
              <a:rPr lang="en-GB" sz="1800" b="1" dirty="0">
                <a:latin typeface="Calibri" panose="020F0502020204030204" pitchFamily="34" charset="0"/>
                <a:cs typeface="Calibri" panose="020F0502020204030204" pitchFamily="34" charset="0"/>
              </a:rPr>
              <a:t>&gt;</a:t>
            </a:r>
          </a:p>
        </p:txBody>
      </p:sp>
      <p:sp>
        <p:nvSpPr>
          <p:cNvPr id="16" name="Rectangle 15"/>
          <p:cNvSpPr/>
          <p:nvPr/>
        </p:nvSpPr>
        <p:spPr bwMode="auto">
          <a:xfrm>
            <a:off x="306203" y="541309"/>
            <a:ext cx="4110524" cy="491058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488800" y="1221331"/>
            <a:ext cx="3781275" cy="408091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a:xfrm>
            <a:off x="437946" y="1157526"/>
            <a:ext cx="3901141" cy="4144724"/>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Requested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Requested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p:txBody>
      </p:sp>
      <p:sp>
        <p:nvSpPr>
          <p:cNvPr id="19" name="Rectangle 18"/>
          <p:cNvSpPr/>
          <p:nvPr/>
        </p:nvSpPr>
        <p:spPr bwMode="auto">
          <a:xfrm>
            <a:off x="1029389" y="2767425"/>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Rectangle 19"/>
          <p:cNvSpPr/>
          <p:nvPr/>
        </p:nvSpPr>
        <p:spPr>
          <a:xfrm>
            <a:off x="269492" y="489249"/>
            <a:ext cx="4069596" cy="70788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cxnSp>
        <p:nvCxnSpPr>
          <p:cNvPr id="23" name="Straight Arrow Connector 22"/>
          <p:cNvCxnSpPr/>
          <p:nvPr/>
        </p:nvCxnSpPr>
        <p:spPr bwMode="auto">
          <a:xfrm flipH="1">
            <a:off x="2201868" y="1671237"/>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24" name="TextBox 23"/>
          <p:cNvSpPr txBox="1"/>
          <p:nvPr/>
        </p:nvSpPr>
        <p:spPr>
          <a:xfrm>
            <a:off x="2392351" y="1534188"/>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25" name="Rectangle 24"/>
          <p:cNvSpPr/>
          <p:nvPr/>
        </p:nvSpPr>
        <p:spPr bwMode="auto">
          <a:xfrm>
            <a:off x="207034" y="2970015"/>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26605" y="2917316"/>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26</a:t>
            </a:fld>
            <a:endParaRPr lang="en-GB" dirty="0"/>
          </a:p>
        </p:txBody>
      </p:sp>
    </p:spTree>
    <p:extLst>
      <p:ext uri="{BB962C8B-B14F-4D97-AF65-F5344CB8AC3E}">
        <p14:creationId xmlns:p14="http://schemas.microsoft.com/office/powerpoint/2010/main" val="3351354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26" name="Rectangle 25"/>
          <p:cNvSpPr/>
          <p:nvPr/>
        </p:nvSpPr>
        <p:spPr bwMode="auto">
          <a:xfrm>
            <a:off x="264824" y="3481509"/>
            <a:ext cx="4416354" cy="3264348"/>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solidFill>
                  <a:srgbClr val="FF6600"/>
                </a:solidFill>
              </a:rPr>
              <a:t>REMINDER</a:t>
            </a:r>
            <a:r>
              <a:rPr lang="en-GB" dirty="0"/>
              <a:t>: Current Market Practice: </a:t>
            </a:r>
            <a:r>
              <a:rPr lang="en-GB" dirty="0" smtClean="0">
                <a:solidFill>
                  <a:srgbClr val="FF66CC"/>
                </a:solidFill>
              </a:rPr>
              <a:t>Order</a:t>
            </a:r>
            <a:r>
              <a:rPr lang="en-GB" dirty="0" smtClean="0">
                <a:solidFill>
                  <a:srgbClr val="00B050"/>
                </a:solidFill>
              </a:rPr>
              <a:t> </a:t>
            </a:r>
            <a:endParaRPr lang="en-GB" dirty="0"/>
          </a:p>
        </p:txBody>
      </p:sp>
      <p:sp>
        <p:nvSpPr>
          <p:cNvPr id="13" name="Rectangle 12"/>
          <p:cNvSpPr/>
          <p:nvPr/>
        </p:nvSpPr>
        <p:spPr bwMode="auto">
          <a:xfrm>
            <a:off x="250537" y="453350"/>
            <a:ext cx="4416354" cy="2832858"/>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a:xfrm>
            <a:off x="231486" y="423886"/>
            <a:ext cx="4622549" cy="2862322"/>
          </a:xfrm>
          <a:prstGeom prst="rect">
            <a:avLst/>
          </a:prstGeom>
        </p:spPr>
        <p:txBody>
          <a:bodyPr wrap="square">
            <a:spAutoFit/>
          </a:bodyPr>
          <a:lstStyle/>
          <a:p>
            <a:pPr>
              <a:spcAft>
                <a:spcPts val="0"/>
              </a:spcAft>
              <a:tabLst>
                <a:tab pos="571500" algn="l"/>
                <a:tab pos="1085850" algn="l"/>
                <a:tab pos="1257300" algn="l"/>
                <a:tab pos="1714500" algn="l"/>
                <a:tab pos="2001838" algn="l"/>
              </a:tabLst>
            </a:pPr>
            <a:r>
              <a:rPr lang="en-GB" sz="2000" b="1" dirty="0" smtClean="0">
                <a:latin typeface="Calibri" panose="020F0502020204030204" pitchFamily="34" charset="0"/>
                <a:cs typeface="Calibri" panose="020F0502020204030204" pitchFamily="34" charset="0"/>
              </a:rPr>
              <a:t>Charge Details</a:t>
            </a:r>
          </a:p>
          <a:p>
            <a:pPr>
              <a:spcAft>
                <a:spcPts val="0"/>
              </a:spcAft>
              <a:tabLst>
                <a:tab pos="112713" algn="l"/>
                <a:tab pos="690563" algn="l"/>
                <a:tab pos="1085850" algn="l"/>
                <a:tab pos="1257300" algn="l"/>
                <a:tab pos="1714500" algn="l"/>
                <a:tab pos="2001838" algn="l"/>
              </a:tabLst>
            </a:pPr>
            <a:r>
              <a:rPr lang="en-GB" sz="2000" b="1" i="1" dirty="0" smtClean="0">
                <a:latin typeface="Calibri" panose="020F0502020204030204" pitchFamily="34" charset="0"/>
                <a:cs typeface="Calibri" panose="020F0502020204030204" pitchFamily="34" charset="0"/>
              </a:rPr>
              <a:t>	xor	</a:t>
            </a:r>
            <a:r>
              <a:rPr lang="en-GB" sz="2000" b="1" dirty="0" smtClean="0">
                <a:latin typeface="Calibri" panose="020F0502020204030204" pitchFamily="34" charset="0"/>
                <a:cs typeface="Calibri" panose="020F0502020204030204" pitchFamily="34" charset="0"/>
              </a:rPr>
              <a:t>[1.1]	Type</a:t>
            </a:r>
          </a:p>
          <a:p>
            <a:pPr>
              <a:spcAft>
                <a:spcPts val="0"/>
              </a:spcAft>
              <a:tabLst>
                <a:tab pos="112713" algn="l"/>
                <a:tab pos="690563" algn="l"/>
                <a:tab pos="1085850" algn="l"/>
                <a:tab pos="1257300" algn="l"/>
                <a:tab pos="1714500" algn="l"/>
                <a:tab pos="2001838" algn="l"/>
              </a:tabLst>
            </a:pPr>
            <a:r>
              <a:rPr lang="en-GB" sz="2000" b="1" dirty="0" smtClean="0">
                <a:latin typeface="Calibri" panose="020F0502020204030204" pitchFamily="34" charset="0"/>
                <a:cs typeface="Calibri" panose="020F0502020204030204" pitchFamily="34" charset="0"/>
              </a:rPr>
              <a:t>		[1.1]	Extended Type </a:t>
            </a:r>
          </a:p>
          <a:p>
            <a:pPr>
              <a:spcAft>
                <a:spcPts val="0"/>
              </a:spcAft>
              <a:tabLst>
                <a:tab pos="112713" algn="l"/>
                <a:tab pos="690563" algn="l"/>
                <a:tab pos="1085850" algn="l"/>
                <a:tab pos="1257300" algn="l"/>
                <a:tab pos="1714500" algn="l"/>
                <a:tab pos="2001838" algn="l"/>
              </a:tabLst>
            </a:pPr>
            <a:r>
              <a:rPr lang="en-GB" sz="2000" b="1" i="1" dirty="0" smtClean="0">
                <a:latin typeface="Calibri" panose="020F0502020204030204" pitchFamily="34" charset="0"/>
                <a:cs typeface="Calibri" panose="020F0502020204030204" pitchFamily="34" charset="0"/>
              </a:rPr>
              <a:t>	xor</a:t>
            </a:r>
            <a:r>
              <a:rPr lang="en-GB" sz="2000" b="1" dirty="0" smtClean="0">
                <a:latin typeface="Calibri" panose="020F0502020204030204" pitchFamily="34" charset="0"/>
                <a:cs typeface="Calibri" panose="020F0502020204030204" pitchFamily="34" charset="0"/>
              </a:rPr>
              <a:t>	[0.1</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Charge Basis</a:t>
            </a:r>
            <a:endParaRPr lang="en-GB" sz="2000" b="1" dirty="0">
              <a:latin typeface="Calibri" panose="020F0502020204030204" pitchFamily="34" charset="0"/>
              <a:cs typeface="Calibri" panose="020F0502020204030204" pitchFamily="34" charset="0"/>
            </a:endParaRPr>
          </a:p>
          <a:p>
            <a:pPr>
              <a:spcAft>
                <a:spcPts val="0"/>
              </a:spcAft>
              <a:tabLst>
                <a:tab pos="112713" algn="l"/>
                <a:tab pos="690563" algn="l"/>
                <a:tab pos="1085850" algn="l"/>
                <a:tab pos="1257300" algn="l"/>
                <a:tab pos="1714500" algn="l"/>
                <a:tab pos="2001838"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Extended </a:t>
            </a:r>
            <a:r>
              <a:rPr lang="en-GB" sz="2000" b="1" dirty="0" smtClean="0">
                <a:latin typeface="Calibri" panose="020F0502020204030204" pitchFamily="34" charset="0"/>
                <a:cs typeface="Calibri" panose="020F0502020204030204" pitchFamily="34" charset="0"/>
              </a:rPr>
              <a:t>Charge Basis</a:t>
            </a:r>
            <a:endParaRPr lang="en-GB" sz="2000" b="1" dirty="0">
              <a:latin typeface="Calibri" panose="020F0502020204030204" pitchFamily="34" charset="0"/>
              <a:cs typeface="Calibri" panose="020F0502020204030204" pitchFamily="34" charset="0"/>
            </a:endParaRPr>
          </a:p>
          <a:p>
            <a:pPr>
              <a:spcAft>
                <a:spcPts val="0"/>
              </a:spcAft>
              <a:tabLst>
                <a:tab pos="112713" algn="l"/>
                <a:tab pos="690563" algn="l"/>
                <a:tab pos="1085850" algn="l"/>
                <a:tab pos="1257300" algn="l"/>
                <a:tab pos="1714500" algn="l"/>
                <a:tab pos="2001838" algn="l"/>
              </a:tabLst>
            </a:pPr>
            <a:r>
              <a:rPr lang="en-GB" sz="2000" b="1" i="1" dirty="0" smtClean="0">
                <a:latin typeface="Calibri" panose="020F0502020204030204" pitchFamily="34" charset="0"/>
                <a:cs typeface="Calibri" panose="020F0502020204030204" pitchFamily="34" charset="0"/>
              </a:rPr>
              <a:t>	xor</a:t>
            </a:r>
            <a:r>
              <a:rPr lang="en-GB" sz="2000" b="1" dirty="0" smtClean="0">
                <a:latin typeface="Calibri" panose="020F0502020204030204" pitchFamily="34" charset="0"/>
                <a:cs typeface="Calibri" panose="020F0502020204030204" pitchFamily="34" charset="0"/>
              </a:rPr>
              <a:t>	[1.1]	Amount</a:t>
            </a:r>
          </a:p>
          <a:p>
            <a:pPr>
              <a:spcAft>
                <a:spcPts val="0"/>
              </a:spcAft>
              <a:tabLst>
                <a:tab pos="112713" algn="l"/>
                <a:tab pos="690563" algn="l"/>
                <a:tab pos="1085850" algn="l"/>
                <a:tab pos="1257300" algn="l"/>
                <a:tab pos="1714500" algn="l"/>
                <a:tab pos="2001838" algn="l"/>
              </a:tabLst>
            </a:pPr>
            <a:r>
              <a:rPr lang="en-GB" sz="2000" b="1" dirty="0" smtClean="0">
                <a:latin typeface="Calibri" panose="020F0502020204030204" pitchFamily="34" charset="0"/>
                <a:cs typeface="Calibri" panose="020F0502020204030204" pitchFamily="34" charset="0"/>
              </a:rPr>
              <a:t>		[1.1]	Rate</a:t>
            </a:r>
          </a:p>
          <a:p>
            <a:pPr>
              <a:spcAft>
                <a:spcPts val="0"/>
              </a:spcAft>
              <a:tabLst>
                <a:tab pos="112713" algn="l"/>
                <a:tab pos="690563" algn="l"/>
                <a:tab pos="1085850" algn="l"/>
                <a:tab pos="1257300" algn="l"/>
                <a:tab pos="1714500" algn="l"/>
                <a:tab pos="2001838" algn="l"/>
              </a:tabLst>
            </a:pPr>
            <a:r>
              <a:rPr lang="en-GB" sz="2000" b="1" dirty="0" smtClean="0">
                <a:latin typeface="Calibri" panose="020F0502020204030204" pitchFamily="34" charset="0"/>
                <a:cs typeface="Calibri" panose="020F0502020204030204" pitchFamily="34" charset="0"/>
              </a:rPr>
              <a:t>	[0.1]</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Recipient Identification</a:t>
            </a:r>
          </a:p>
          <a:p>
            <a:pPr>
              <a:spcAft>
                <a:spcPts val="0"/>
              </a:spcAft>
              <a:tabLst>
                <a:tab pos="112713" algn="l"/>
                <a:tab pos="690563" algn="l"/>
                <a:tab pos="1085850" algn="l"/>
                <a:tab pos="1257300" algn="l"/>
                <a:tab pos="1714500" algn="l"/>
                <a:tab pos="2001838" algn="l"/>
              </a:tabLst>
            </a:pPr>
            <a:r>
              <a:rPr lang="en-GB" sz="2000" b="1" dirty="0" smtClean="0">
                <a:latin typeface="Calibri" panose="020F0502020204030204" pitchFamily="34" charset="0"/>
                <a:cs typeface="Calibri" panose="020F0502020204030204" pitchFamily="34" charset="0"/>
              </a:rPr>
              <a:t>	[0.1]	Non Standard SLA Extension</a:t>
            </a:r>
          </a:p>
        </p:txBody>
      </p:sp>
      <p:sp>
        <p:nvSpPr>
          <p:cNvPr id="5" name="Rectangle 4"/>
          <p:cNvSpPr/>
          <p:nvPr/>
        </p:nvSpPr>
        <p:spPr>
          <a:xfrm>
            <a:off x="231487" y="3502171"/>
            <a:ext cx="4622548" cy="3170099"/>
          </a:xfrm>
          <a:prstGeom prst="rect">
            <a:avLst/>
          </a:prstGeom>
        </p:spPr>
        <p:txBody>
          <a:bodyPr wrap="square">
            <a:spAutoFit/>
          </a:bodyPr>
          <a:lstStyle/>
          <a:p>
            <a:pPr>
              <a:spcAft>
                <a:spcPts val="0"/>
              </a:spcAft>
              <a:tabLst>
                <a:tab pos="571500" algn="l"/>
                <a:tab pos="1085850" algn="l"/>
                <a:tab pos="1714500" algn="l"/>
                <a:tab pos="2001838" algn="l"/>
              </a:tabLst>
            </a:pPr>
            <a:r>
              <a:rPr lang="en-GB" sz="2000" b="1" dirty="0" smtClean="0">
                <a:latin typeface="Calibri" panose="020F0502020204030204" pitchFamily="34" charset="0"/>
                <a:cs typeface="Calibri" panose="020F0502020204030204" pitchFamily="34" charset="0"/>
              </a:rPr>
              <a:t>Commission </a:t>
            </a:r>
            <a:r>
              <a:rPr lang="en-GB" sz="2000" b="1" dirty="0">
                <a:latin typeface="Calibri" panose="020F0502020204030204" pitchFamily="34" charset="0"/>
                <a:cs typeface="Calibri" panose="020F0502020204030204" pitchFamily="34" charset="0"/>
              </a:rPr>
              <a:t>Details</a:t>
            </a:r>
          </a:p>
          <a:p>
            <a:pPr>
              <a:spcAft>
                <a:spcPts val="0"/>
              </a:spcAft>
              <a:tabLst>
                <a:tab pos="112713" algn="l"/>
                <a:tab pos="690563" algn="l"/>
                <a:tab pos="1085850" algn="l"/>
                <a:tab pos="1258888" algn="l"/>
                <a:tab pos="1714500" algn="l"/>
                <a:tab pos="2001838" algn="l"/>
              </a:tabLst>
            </a:pPr>
            <a:r>
              <a:rPr lang="en-GB" sz="2000" b="1" dirty="0" smtClean="0">
                <a:latin typeface="Calibri" panose="020F0502020204030204" pitchFamily="34" charset="0"/>
                <a:cs typeface="Calibri" panose="020F0502020204030204" pitchFamily="34" charset="0"/>
              </a:rPr>
              <a:t>	xor</a:t>
            </a:r>
            <a:r>
              <a:rPr lang="en-GB" sz="2000" b="1" i="1" dirty="0" smtClean="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a:t>
            </a:r>
            <a:r>
              <a:rPr lang="en-GB" sz="2000" b="1" dirty="0">
                <a:latin typeface="Calibri" panose="020F0502020204030204" pitchFamily="34" charset="0"/>
                <a:cs typeface="Calibri" panose="020F0502020204030204" pitchFamily="34" charset="0"/>
              </a:rPr>
              <a:t>]	Type</a:t>
            </a:r>
          </a:p>
          <a:p>
            <a:pPr>
              <a:spcAft>
                <a:spcPts val="0"/>
              </a:spcAft>
              <a:tabLst>
                <a:tab pos="112713" algn="l"/>
                <a:tab pos="690563" algn="l"/>
                <a:tab pos="1085850" algn="l"/>
                <a:tab pos="1258888" algn="l"/>
                <a:tab pos="1714500" algn="l"/>
                <a:tab pos="200183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Extended Type</a:t>
            </a:r>
          </a:p>
          <a:p>
            <a:pPr>
              <a:spcAft>
                <a:spcPts val="0"/>
              </a:spcAft>
              <a:tabLst>
                <a:tab pos="112713" algn="l"/>
                <a:tab pos="690563" algn="l"/>
                <a:tab pos="1085850" algn="l"/>
                <a:tab pos="1258888" algn="l"/>
                <a:tab pos="1714500" algn="l"/>
                <a:tab pos="2001838" algn="l"/>
              </a:tabLst>
            </a:pPr>
            <a:r>
              <a:rPr lang="en-GB" sz="2000" b="1" i="1" dirty="0" smtClean="0">
                <a:latin typeface="Calibri" panose="020F0502020204030204" pitchFamily="34" charset="0"/>
                <a:cs typeface="Calibri" panose="020F0502020204030204" pitchFamily="34" charset="0"/>
              </a:rPr>
              <a:t>	xor</a:t>
            </a:r>
            <a:r>
              <a:rPr lang="en-GB" sz="2000" b="1" dirty="0" smtClean="0">
                <a:latin typeface="Calibri" panose="020F0502020204030204" pitchFamily="34" charset="0"/>
                <a:cs typeface="Calibri" panose="020F0502020204030204" pitchFamily="34" charset="0"/>
              </a:rPr>
              <a:t>	[0.1</a:t>
            </a:r>
            <a:r>
              <a:rPr lang="en-GB" sz="2000" b="1" dirty="0">
                <a:latin typeface="Calibri" panose="020F0502020204030204" pitchFamily="34" charset="0"/>
                <a:cs typeface="Calibri" panose="020F0502020204030204" pitchFamily="34" charset="0"/>
              </a:rPr>
              <a:t>]	Basis</a:t>
            </a:r>
          </a:p>
          <a:p>
            <a:pPr>
              <a:spcAft>
                <a:spcPts val="0"/>
              </a:spcAft>
              <a:tabLst>
                <a:tab pos="112713" algn="l"/>
                <a:tab pos="690563" algn="l"/>
                <a:tab pos="1085850" algn="l"/>
                <a:tab pos="1258888" algn="l"/>
                <a:tab pos="1714500" algn="l"/>
                <a:tab pos="200183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Extended Basis</a:t>
            </a:r>
          </a:p>
          <a:p>
            <a:pPr>
              <a:spcAft>
                <a:spcPts val="0"/>
              </a:spcAft>
              <a:tabLst>
                <a:tab pos="112713" algn="l"/>
                <a:tab pos="690563" algn="l"/>
                <a:tab pos="1085850" algn="l"/>
                <a:tab pos="1714500" algn="l"/>
                <a:tab pos="2001838" algn="l"/>
              </a:tabLst>
            </a:pPr>
            <a:r>
              <a:rPr lang="en-GB" sz="2000" b="1" dirty="0">
                <a:latin typeface="Calibri" panose="020F0502020204030204" pitchFamily="34" charset="0"/>
                <a:cs typeface="Calibri" panose="020F0502020204030204" pitchFamily="34" charset="0"/>
              </a:rPr>
              <a:t>	[0.1]	Amount</a:t>
            </a:r>
          </a:p>
          <a:p>
            <a:pPr>
              <a:spcAft>
                <a:spcPts val="0"/>
              </a:spcAft>
              <a:tabLst>
                <a:tab pos="112713" algn="l"/>
                <a:tab pos="690563" algn="l"/>
                <a:tab pos="1085850" algn="l"/>
                <a:tab pos="1714500" algn="l"/>
                <a:tab pos="2001838" algn="l"/>
              </a:tabLst>
            </a:pPr>
            <a:r>
              <a:rPr lang="en-GB" sz="2000" b="1" dirty="0">
                <a:latin typeface="Calibri" panose="020F0502020204030204" pitchFamily="34" charset="0"/>
                <a:cs typeface="Calibri" panose="020F0502020204030204" pitchFamily="34" charset="0"/>
              </a:rPr>
              <a:t>	[0.1]	Rate</a:t>
            </a:r>
          </a:p>
          <a:p>
            <a:pPr>
              <a:spcAft>
                <a:spcPts val="0"/>
              </a:spcAft>
              <a:tabLst>
                <a:tab pos="112713" algn="l"/>
                <a:tab pos="690563" algn="l"/>
                <a:tab pos="1085850" algn="l"/>
                <a:tab pos="1714500" algn="l"/>
                <a:tab pos="2001838" algn="l"/>
              </a:tabLst>
            </a:pPr>
            <a:r>
              <a:rPr lang="en-GB" sz="2000" b="1" dirty="0">
                <a:latin typeface="Calibri" panose="020F0502020204030204" pitchFamily="34" charset="0"/>
                <a:cs typeface="Calibri" panose="020F0502020204030204" pitchFamily="34" charset="0"/>
              </a:rPr>
              <a:t>	[0.1]	Recipient Identification</a:t>
            </a:r>
          </a:p>
          <a:p>
            <a:pPr>
              <a:spcAft>
                <a:spcPts val="0"/>
              </a:spcAft>
              <a:tabLst>
                <a:tab pos="112713" algn="l"/>
                <a:tab pos="690563" algn="l"/>
                <a:tab pos="1085850" algn="l"/>
                <a:tab pos="1714500" algn="l"/>
                <a:tab pos="2001838" algn="l"/>
              </a:tabLst>
            </a:pPr>
            <a:r>
              <a:rPr lang="en-GB" sz="2000" b="1" dirty="0">
                <a:latin typeface="Calibri" panose="020F0502020204030204" pitchFamily="34" charset="0"/>
                <a:cs typeface="Calibri" panose="020F0502020204030204" pitchFamily="34" charset="0"/>
              </a:rPr>
              <a:t>	[0.1]	Commercial Agreement </a:t>
            </a:r>
            <a:r>
              <a:rPr lang="en-GB" sz="2000" b="1" dirty="0" smtClean="0">
                <a:latin typeface="Calibri" panose="020F0502020204030204" pitchFamily="34" charset="0"/>
                <a:cs typeface="Calibri" panose="020F0502020204030204" pitchFamily="34" charset="0"/>
              </a:rPr>
              <a:t>Reference</a:t>
            </a:r>
            <a:endParaRPr lang="en-GB" sz="2000" b="1" dirty="0">
              <a:latin typeface="Calibri" panose="020F0502020204030204" pitchFamily="34" charset="0"/>
              <a:cs typeface="Calibri" panose="020F0502020204030204" pitchFamily="34" charset="0"/>
            </a:endParaRPr>
          </a:p>
          <a:p>
            <a:pPr>
              <a:spcAft>
                <a:spcPts val="0"/>
              </a:spcAft>
              <a:tabLst>
                <a:tab pos="112713" algn="l"/>
                <a:tab pos="690563" algn="l"/>
                <a:tab pos="1085850" algn="l"/>
                <a:tab pos="1714500" algn="l"/>
                <a:tab pos="2001838" algn="l"/>
              </a:tabLst>
            </a:pPr>
            <a:r>
              <a:rPr lang="en-GB" sz="2000" b="1" dirty="0">
                <a:latin typeface="Calibri" panose="020F0502020204030204" pitchFamily="34" charset="0"/>
                <a:cs typeface="Calibri" panose="020F0502020204030204" pitchFamily="34" charset="0"/>
              </a:rPr>
              <a:t>	[0.1]	Waiving Details</a:t>
            </a:r>
          </a:p>
        </p:txBody>
      </p:sp>
      <p:pic>
        <p:nvPicPr>
          <p:cNvPr id="2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8826" y="4736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8929" y="81200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8902" y="10990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4660" y="14067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3656" y="170867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4793316" y="402097"/>
            <a:ext cx="4233880" cy="646331"/>
          </a:xfrm>
          <a:prstGeom prst="rect">
            <a:avLst/>
          </a:prstGeom>
          <a:noFill/>
        </p:spPr>
        <p:txBody>
          <a:bodyPr wrap="square" rtlCol="0">
            <a:spAutoFit/>
          </a:bodyPr>
          <a:lstStyle/>
          <a:p>
            <a:r>
              <a:rPr lang="en-US" sz="1800" dirty="0" smtClean="0">
                <a:latin typeface="Calibri" panose="020F0502020204030204" pitchFamily="34" charset="0"/>
                <a:cs typeface="Calibri" panose="020F0502020204030204" pitchFamily="34" charset="0"/>
              </a:rPr>
              <a:t>SMPG Rule: </a:t>
            </a:r>
            <a:r>
              <a:rPr lang="en-US" sz="1800" dirty="0">
                <a:latin typeface="Calibri" panose="020F0502020204030204" pitchFamily="34" charset="0"/>
                <a:cs typeface="Calibri" panose="020F0502020204030204" pitchFamily="34" charset="0"/>
              </a:rPr>
              <a:t>May only be used to request a variation to the standard charge terms. </a:t>
            </a:r>
            <a:endParaRPr lang="en-GB" sz="1800" dirty="0">
              <a:latin typeface="Calibri" panose="020F0502020204030204" pitchFamily="34" charset="0"/>
              <a:cs typeface="Calibri" panose="020F0502020204030204" pitchFamily="34" charset="0"/>
            </a:endParaRPr>
          </a:p>
        </p:txBody>
      </p:sp>
      <p:cxnSp>
        <p:nvCxnSpPr>
          <p:cNvPr id="28" name="Straight Connector 27"/>
          <p:cNvCxnSpPr/>
          <p:nvPr/>
        </p:nvCxnSpPr>
        <p:spPr bwMode="auto">
          <a:xfrm>
            <a:off x="2204576" y="599988"/>
            <a:ext cx="2610654"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0687" y="2912918"/>
            <a:ext cx="285750" cy="28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2684" y="26374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3" name="Straight Connector 32"/>
          <p:cNvCxnSpPr/>
          <p:nvPr/>
        </p:nvCxnSpPr>
        <p:spPr bwMode="auto">
          <a:xfrm>
            <a:off x="2225792" y="2473229"/>
            <a:ext cx="2610654" cy="0"/>
          </a:xfrm>
          <a:prstGeom prst="line">
            <a:avLst/>
          </a:prstGeom>
          <a:solidFill>
            <a:schemeClr val="accent1"/>
          </a:solidFill>
          <a:ln w="19050" cap="flat" cmpd="sng" algn="ctr">
            <a:solidFill>
              <a:srgbClr val="FF66CC"/>
            </a:solidFill>
            <a:prstDash val="dash"/>
            <a:round/>
            <a:headEnd type="none" w="med" len="med"/>
            <a:tailEnd type="none" w="med" len="med"/>
          </a:ln>
          <a:effectLst/>
        </p:spPr>
      </p:cxnSp>
      <p:pic>
        <p:nvPicPr>
          <p:cNvPr id="3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6976" y="360687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6934" y="418441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6934" y="449208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6934" y="477679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5014" y="540603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2" name="Straight Connector 51"/>
          <p:cNvCxnSpPr/>
          <p:nvPr/>
        </p:nvCxnSpPr>
        <p:spPr bwMode="auto">
          <a:xfrm flipV="1">
            <a:off x="3320342" y="2625629"/>
            <a:ext cx="1918658" cy="2902871"/>
          </a:xfrm>
          <a:prstGeom prst="line">
            <a:avLst/>
          </a:prstGeom>
          <a:solidFill>
            <a:schemeClr val="accent1"/>
          </a:solidFill>
          <a:ln w="19050" cap="flat" cmpd="sng" algn="ctr">
            <a:solidFill>
              <a:srgbClr val="FF66CC"/>
            </a:solidFill>
            <a:prstDash val="dash"/>
            <a:round/>
            <a:headEnd type="none" w="med" len="med"/>
            <a:tailEnd type="none" w="med" len="med"/>
          </a:ln>
          <a:effectLst/>
        </p:spPr>
      </p:cxnSp>
      <p:pic>
        <p:nvPicPr>
          <p:cNvPr id="5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6015" y="23380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4" name="Straight Connector 53"/>
          <p:cNvCxnSpPr/>
          <p:nvPr/>
        </p:nvCxnSpPr>
        <p:spPr bwMode="auto">
          <a:xfrm flipV="1">
            <a:off x="2059830" y="5541845"/>
            <a:ext cx="1245895" cy="1"/>
          </a:xfrm>
          <a:prstGeom prst="line">
            <a:avLst/>
          </a:prstGeom>
          <a:solidFill>
            <a:schemeClr val="accent1"/>
          </a:solidFill>
          <a:ln w="19050" cap="flat" cmpd="sng" algn="ctr">
            <a:solidFill>
              <a:srgbClr val="FF66CC"/>
            </a:solidFill>
            <a:prstDash val="dash"/>
            <a:round/>
            <a:headEnd type="none" w="med" len="med"/>
            <a:tailEnd type="none" w="med" len="med"/>
          </a:ln>
          <a:effectLst/>
        </p:spPr>
      </p:cxnSp>
      <p:sp>
        <p:nvSpPr>
          <p:cNvPr id="32" name="TextBox 31"/>
          <p:cNvSpPr txBox="1"/>
          <p:nvPr/>
        </p:nvSpPr>
        <p:spPr>
          <a:xfrm>
            <a:off x="4793316" y="1110828"/>
            <a:ext cx="4233880" cy="2554545"/>
          </a:xfrm>
          <a:prstGeom prst="rect">
            <a:avLst/>
          </a:prstGeom>
          <a:solidFill>
            <a:schemeClr val="bg1"/>
          </a:solidFill>
          <a:ln>
            <a:solidFill>
              <a:srgbClr val="FF66CC"/>
            </a:solidFill>
          </a:ln>
        </p:spPr>
        <p:txBody>
          <a:bodyPr wrap="square" rtlCol="0">
            <a:spAutoFit/>
          </a:bodyPr>
          <a:lstStyle/>
          <a:p>
            <a:r>
              <a:rPr lang="en-US" sz="1600" dirty="0" smtClean="0">
                <a:latin typeface="Calibri" panose="020F0502020204030204" pitchFamily="34" charset="0"/>
                <a:cs typeface="Calibri" panose="020F0502020204030204" pitchFamily="34" charset="0"/>
              </a:rPr>
              <a:t>SMPG Rule: </a:t>
            </a:r>
            <a:r>
              <a:rPr lang="en-US" sz="1600" dirty="0">
                <a:latin typeface="Calibri" panose="020F0502020204030204" pitchFamily="34" charset="0"/>
                <a:cs typeface="Calibri" panose="020F0502020204030204" pitchFamily="34" charset="0"/>
              </a:rPr>
              <a:t>The percentage rate must specify the amount to be taken. For example: - a distributor that has standard terms of 5% and wishes to give up 3% in favour of the client, while receiving only 2% on the transaction would populate the rate field with 2%. - a distributor that has standard terms of 5% and wishes to give up all 5% in favour of the client, while receiving 0% on the transaction would populate the rate field with 0%.</a:t>
            </a:r>
            <a:endParaRPr lang="en-GB" sz="1600" dirty="0">
              <a:latin typeface="Calibri" panose="020F0502020204030204" pitchFamily="34" charset="0"/>
              <a:cs typeface="Calibri" panose="020F0502020204030204" pitchFamily="34" charset="0"/>
            </a:endParaRPr>
          </a:p>
        </p:txBody>
      </p:sp>
      <p:sp>
        <p:nvSpPr>
          <p:cNvPr id="55" name="TextBox 54"/>
          <p:cNvSpPr txBox="1"/>
          <p:nvPr/>
        </p:nvSpPr>
        <p:spPr>
          <a:xfrm>
            <a:off x="6148768" y="3359882"/>
            <a:ext cx="2826671" cy="923330"/>
          </a:xfrm>
          <a:prstGeom prst="rect">
            <a:avLst/>
          </a:prstGeom>
          <a:solidFill>
            <a:schemeClr val="bg1"/>
          </a:solidFill>
          <a:ln>
            <a:solidFill>
              <a:srgbClr val="FF66CC"/>
            </a:solidFill>
          </a:ln>
        </p:spPr>
        <p:txBody>
          <a:bodyPr wrap="square" rtlCol="0">
            <a:spAutoFit/>
          </a:bodyPr>
          <a:lstStyle/>
          <a:p>
            <a:r>
              <a:rPr lang="en-US" sz="1800" b="1" i="1" dirty="0" smtClean="0">
                <a:solidFill>
                  <a:srgbClr val="FF66CC"/>
                </a:solidFill>
                <a:latin typeface="Calibri" panose="020F0502020204030204" pitchFamily="34" charset="0"/>
                <a:cs typeface="Calibri" panose="020F0502020204030204" pitchFamily="34" charset="0"/>
              </a:rPr>
              <a:t>This rule is superfluous in MX V04 (standard is now explicit). AGREED</a:t>
            </a:r>
            <a:endParaRPr lang="en-GB" sz="1800" b="1" i="1" dirty="0">
              <a:solidFill>
                <a:srgbClr val="FF66CC"/>
              </a:solidFill>
              <a:latin typeface="Calibri" panose="020F0502020204030204" pitchFamily="34" charset="0"/>
              <a:cs typeface="Calibri" panose="020F0502020204030204" pitchFamily="34" charset="0"/>
            </a:endParaRPr>
          </a:p>
        </p:txBody>
      </p:sp>
      <p:cxnSp>
        <p:nvCxnSpPr>
          <p:cNvPr id="37" name="Straight Connector 36"/>
          <p:cNvCxnSpPr/>
          <p:nvPr/>
        </p:nvCxnSpPr>
        <p:spPr bwMode="auto">
          <a:xfrm>
            <a:off x="3771182" y="2756514"/>
            <a:ext cx="545255"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38" name="Straight Connector 37"/>
          <p:cNvCxnSpPr/>
          <p:nvPr/>
        </p:nvCxnSpPr>
        <p:spPr bwMode="auto">
          <a:xfrm>
            <a:off x="4269975" y="2756514"/>
            <a:ext cx="1337195" cy="3083569"/>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36" name="TextBox 35"/>
          <p:cNvSpPr txBox="1"/>
          <p:nvPr/>
        </p:nvSpPr>
        <p:spPr>
          <a:xfrm>
            <a:off x="4793316" y="5671230"/>
            <a:ext cx="4126045" cy="923330"/>
          </a:xfrm>
          <a:prstGeom prst="rect">
            <a:avLst/>
          </a:prstGeom>
          <a:noFill/>
          <a:ln>
            <a:noFill/>
          </a:ln>
        </p:spPr>
        <p:txBody>
          <a:bodyPr wrap="square" rtlCol="0">
            <a:spAutoFit/>
          </a:bodyPr>
          <a:lstStyle/>
          <a:p>
            <a:r>
              <a:rPr lang="en-US" sz="1800" dirty="0" smtClean="0">
                <a:latin typeface="Calibri" panose="020F0502020204030204" pitchFamily="34" charset="0"/>
                <a:cs typeface="Calibri" panose="020F0502020204030204" pitchFamily="34" charset="0"/>
              </a:rPr>
              <a:t>In current SMPG usage, Recipient Identification not allowed in charge sequence.</a:t>
            </a:r>
            <a:endParaRPr lang="en-GB" sz="1800" dirty="0">
              <a:latin typeface="Calibri" panose="020F0502020204030204" pitchFamily="34" charset="0"/>
              <a:cs typeface="Calibri" panose="020F0502020204030204" pitchFamily="34" charset="0"/>
            </a:endParaRPr>
          </a:p>
        </p:txBody>
      </p:sp>
      <p:sp>
        <p:nvSpPr>
          <p:cNvPr id="12" name="Rectangle 11"/>
          <p:cNvSpPr/>
          <p:nvPr/>
        </p:nvSpPr>
        <p:spPr bwMode="auto">
          <a:xfrm>
            <a:off x="4833239" y="4678455"/>
            <a:ext cx="2162783" cy="67582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0" name="TextBox 49"/>
          <p:cNvSpPr txBox="1"/>
          <p:nvPr/>
        </p:nvSpPr>
        <p:spPr>
          <a:xfrm>
            <a:off x="4793316" y="4559244"/>
            <a:ext cx="4233880" cy="923330"/>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SMPG Rule: </a:t>
            </a:r>
            <a:r>
              <a:rPr lang="en-US" sz="1800" dirty="0" smtClean="0">
                <a:latin typeface="Calibri" panose="020F0502020204030204" pitchFamily="34" charset="0"/>
                <a:cs typeface="Calibri" panose="020F0502020204030204" pitchFamily="34" charset="0"/>
              </a:rPr>
              <a:t>May </a:t>
            </a:r>
            <a:r>
              <a:rPr lang="en-US" sz="1800" dirty="0">
                <a:latin typeface="Calibri" panose="020F0502020204030204" pitchFamily="34" charset="0"/>
                <a:cs typeface="Calibri" panose="020F0502020204030204" pitchFamily="34" charset="0"/>
              </a:rPr>
              <a:t>only be used to request a variation to the standard commission terms. </a:t>
            </a:r>
            <a:endParaRPr lang="en-GB" sz="1800" dirty="0">
              <a:latin typeface="Calibri" panose="020F0502020204030204" pitchFamily="34" charset="0"/>
              <a:cs typeface="Calibri" panose="020F0502020204030204" pitchFamily="34" charset="0"/>
            </a:endParaRPr>
          </a:p>
        </p:txBody>
      </p:sp>
      <p:cxnSp>
        <p:nvCxnSpPr>
          <p:cNvPr id="51" name="Straight Connector 50"/>
          <p:cNvCxnSpPr/>
          <p:nvPr/>
        </p:nvCxnSpPr>
        <p:spPr bwMode="auto">
          <a:xfrm>
            <a:off x="2688329" y="3725935"/>
            <a:ext cx="2165706" cy="1004276"/>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6" name="Slide Number Placeholder 5"/>
          <p:cNvSpPr>
            <a:spLocks noGrp="1"/>
          </p:cNvSpPr>
          <p:nvPr>
            <p:ph type="sldNum" sz="quarter" idx="11"/>
          </p:nvPr>
        </p:nvSpPr>
        <p:spPr/>
        <p:txBody>
          <a:bodyPr/>
          <a:lstStyle/>
          <a:p>
            <a:fld id="{EA52E39D-21CE-4915-B848-429A65988FB2}" type="slidenum">
              <a:rPr lang="en-GB" smtClean="0"/>
              <a:pPr/>
              <a:t>27</a:t>
            </a:fld>
            <a:endParaRPr lang="en-GB" dirty="0"/>
          </a:p>
        </p:txBody>
      </p:sp>
    </p:spTree>
    <p:extLst>
      <p:ext uri="{BB962C8B-B14F-4D97-AF65-F5344CB8AC3E}">
        <p14:creationId xmlns:p14="http://schemas.microsoft.com/office/powerpoint/2010/main" val="3447172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CC"/>
                </a:solidFill>
              </a:rPr>
              <a:t>Order</a:t>
            </a:r>
            <a:r>
              <a:rPr lang="en-GB" dirty="0" smtClean="0"/>
              <a:t>: </a:t>
            </a:r>
            <a:r>
              <a:rPr lang="en-GB" dirty="0"/>
              <a:t>Transaction Overhead Proposal for market practice</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9"/>
            <a:ext cx="4110524" cy="491058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1221331"/>
            <a:ext cx="3781275" cy="408091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1157526"/>
            <a:ext cx="3901141" cy="4144724"/>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b="1" dirty="0" smtClean="0">
                <a:latin typeface="Calibri" panose="020F0502020204030204" pitchFamily="34" charset="0"/>
                <a:cs typeface="Calibri" panose="020F0502020204030204" pitchFamily="34" charset="0"/>
              </a:rPr>
              <a:t>[0.n]	Individual Fee</a:t>
            </a:r>
            <a:endParaRPr lang="en-GB" sz="2000" b="1"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Basis </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Recipient Identification </a:t>
            </a:r>
            <a:r>
              <a:rPr lang="en-GB" sz="2000" b="1" dirty="0">
                <a:latin typeface="Calibri" panose="020F0502020204030204" pitchFamily="34" charset="0"/>
                <a:cs typeface="Calibri" panose="020F0502020204030204" pitchFamily="34" charset="0"/>
                <a:sym typeface="Wingdings" panose="05000000000000000000" pitchFamily="2" charset="2"/>
              </a:rPr>
              <a:t>	</a:t>
            </a:r>
            <a:endParaRPr lang="en-GB" sz="2000" b="1" dirty="0" smtClean="0">
              <a:latin typeface="Calibri" panose="020F0502020204030204" pitchFamily="34" charset="0"/>
              <a:cs typeface="Calibri" panose="020F0502020204030204" pitchFamily="34" charset="0"/>
              <a:sym typeface="Wingdings" panose="05000000000000000000" pitchFamily="2" charset="2"/>
            </a:endParaRPr>
          </a:p>
        </p:txBody>
      </p:sp>
      <p:sp>
        <p:nvSpPr>
          <p:cNvPr id="8" name="Rectangle 7"/>
          <p:cNvSpPr/>
          <p:nvPr/>
        </p:nvSpPr>
        <p:spPr bwMode="auto">
          <a:xfrm>
            <a:off x="1029389" y="2767425"/>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70788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b="1" dirty="0" smtClean="0">
                <a:latin typeface="Calibri" panose="020F0502020204030204" pitchFamily="34" charset="0"/>
                <a:cs typeface="Calibri" panose="020F0502020204030204" pitchFamily="34" charset="0"/>
              </a:rPr>
              <a:t>Transaction Overhead</a:t>
            </a:r>
            <a:endParaRPr lang="en-GB" sz="2000" b="1"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Commercial </a:t>
            </a:r>
            <a:r>
              <a:rPr lang="en-GB" sz="2000" b="1" dirty="0" smtClean="0">
                <a:latin typeface="Calibri" panose="020F0502020204030204" pitchFamily="34" charset="0"/>
                <a:cs typeface="Calibri" panose="020F0502020204030204" pitchFamily="34" charset="0"/>
              </a:rPr>
              <a:t>Agreement Ref</a:t>
            </a:r>
            <a:endParaRPr lang="en-GB" sz="2000" b="1" dirty="0">
              <a:latin typeface="Calibri" panose="020F0502020204030204" pitchFamily="34" charset="0"/>
              <a:cs typeface="Calibri" panose="020F0502020204030204" pitchFamily="34" charset="0"/>
            </a:endParaRPr>
          </a:p>
        </p:txBody>
      </p:sp>
      <p:sp>
        <p:nvSpPr>
          <p:cNvPr id="21" name="Rectangle 20"/>
          <p:cNvSpPr/>
          <p:nvPr/>
        </p:nvSpPr>
        <p:spPr bwMode="auto">
          <a:xfrm>
            <a:off x="207034" y="2970015"/>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TextBox 21"/>
          <p:cNvSpPr txBox="1"/>
          <p:nvPr/>
        </p:nvSpPr>
        <p:spPr>
          <a:xfrm>
            <a:off x="-26605" y="2917316"/>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pic>
        <p:nvPicPr>
          <p:cNvPr id="1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146" y="12446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4290" y="154242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8389" y="18530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4528887" y="488357"/>
            <a:ext cx="4233880" cy="584775"/>
          </a:xfrm>
          <a:prstGeom prst="rect">
            <a:avLst/>
          </a:prstGeom>
          <a:noFill/>
        </p:spPr>
        <p:txBody>
          <a:bodyPr wrap="square" rtlCol="0">
            <a:spAutoFit/>
          </a:bodyPr>
          <a:lstStyle/>
          <a:p>
            <a:r>
              <a:rPr lang="en-US" sz="1600" dirty="0" smtClean="0">
                <a:latin typeface="Calibri" panose="020F0502020204030204" pitchFamily="34" charset="0"/>
                <a:cs typeface="Calibri" panose="020F0502020204030204" pitchFamily="34" charset="0"/>
              </a:rPr>
              <a:t>SMPG Rule: </a:t>
            </a:r>
            <a:r>
              <a:rPr lang="en-US" sz="1600" dirty="0">
                <a:latin typeface="Calibri" panose="020F0502020204030204" pitchFamily="34" charset="0"/>
                <a:cs typeface="Calibri" panose="020F0502020204030204" pitchFamily="34" charset="0"/>
              </a:rPr>
              <a:t>May only be used to request a variation to the standard fee terms </a:t>
            </a:r>
            <a:endParaRPr lang="en-GB" sz="1600" dirty="0">
              <a:latin typeface="Calibri" panose="020F0502020204030204" pitchFamily="34" charset="0"/>
              <a:cs typeface="Calibri" panose="020F0502020204030204" pitchFamily="34" charset="0"/>
            </a:endParaRPr>
          </a:p>
        </p:txBody>
      </p:sp>
      <p:cxnSp>
        <p:nvCxnSpPr>
          <p:cNvPr id="20" name="Straight Connector 19"/>
          <p:cNvCxnSpPr/>
          <p:nvPr/>
        </p:nvCxnSpPr>
        <p:spPr bwMode="auto">
          <a:xfrm flipV="1">
            <a:off x="2932520" y="672860"/>
            <a:ext cx="1651907" cy="694453"/>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2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8271" y="367642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3725" y="49609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9" name="Straight Connector 28"/>
          <p:cNvCxnSpPr/>
          <p:nvPr/>
        </p:nvCxnSpPr>
        <p:spPr bwMode="auto">
          <a:xfrm>
            <a:off x="3579957" y="2294623"/>
            <a:ext cx="1811547"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30" name="Straight Connector 29"/>
          <p:cNvCxnSpPr/>
          <p:nvPr/>
        </p:nvCxnSpPr>
        <p:spPr bwMode="auto">
          <a:xfrm>
            <a:off x="3191628" y="2593619"/>
            <a:ext cx="1527027"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35" name="Rectangle 34"/>
          <p:cNvSpPr/>
          <p:nvPr/>
        </p:nvSpPr>
        <p:spPr bwMode="auto">
          <a:xfrm>
            <a:off x="488800" y="6392174"/>
            <a:ext cx="2711600" cy="44857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42" name="Straight Connector 41"/>
          <p:cNvCxnSpPr/>
          <p:nvPr/>
        </p:nvCxnSpPr>
        <p:spPr bwMode="auto">
          <a:xfrm>
            <a:off x="3135777" y="3235293"/>
            <a:ext cx="1764024"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3" name="Straight Connector 42"/>
          <p:cNvCxnSpPr/>
          <p:nvPr/>
        </p:nvCxnSpPr>
        <p:spPr bwMode="auto">
          <a:xfrm>
            <a:off x="2798271" y="3525663"/>
            <a:ext cx="2265435"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7" name="Straight Connector 46"/>
          <p:cNvCxnSpPr/>
          <p:nvPr/>
        </p:nvCxnSpPr>
        <p:spPr bwMode="auto">
          <a:xfrm flipV="1">
            <a:off x="3748600" y="3420718"/>
            <a:ext cx="1315106" cy="737993"/>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8" name="Straight Connector 47"/>
          <p:cNvCxnSpPr/>
          <p:nvPr/>
        </p:nvCxnSpPr>
        <p:spPr bwMode="auto">
          <a:xfrm flipV="1">
            <a:off x="3364307" y="3914553"/>
            <a:ext cx="1466485" cy="545307"/>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44" name="Rectangle 43"/>
          <p:cNvSpPr/>
          <p:nvPr/>
        </p:nvSpPr>
        <p:spPr bwMode="auto">
          <a:xfrm>
            <a:off x="4537513" y="1273087"/>
            <a:ext cx="4520223" cy="2978008"/>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
        <p:nvSpPr>
          <p:cNvPr id="24" name="Rectangle 23"/>
          <p:cNvSpPr/>
          <p:nvPr/>
        </p:nvSpPr>
        <p:spPr>
          <a:xfrm>
            <a:off x="4528887" y="1282405"/>
            <a:ext cx="4615118" cy="3046988"/>
          </a:xfrm>
          <a:prstGeom prst="rect">
            <a:avLst/>
          </a:prstGeom>
        </p:spPr>
        <p:txBody>
          <a:bodyPr wrap="square">
            <a:spAutoFit/>
          </a:bodyPr>
          <a:lstStyle/>
          <a:p>
            <a:r>
              <a:rPr lang="en-US" sz="1600" b="1" dirty="0" smtClean="0">
                <a:latin typeface="Calibri" panose="020F0502020204030204" pitchFamily="34" charset="0"/>
                <a:cs typeface="Calibri" panose="020F0502020204030204" pitchFamily="34" charset="0"/>
              </a:rPr>
              <a:t>SMPG Rule: </a:t>
            </a:r>
            <a:r>
              <a:rPr lang="en-US" sz="1600" dirty="0">
                <a:latin typeface="Calibri" panose="020F0502020204030204" pitchFamily="34" charset="0"/>
                <a:cs typeface="Calibri" panose="020F0502020204030204" pitchFamily="34" charset="0"/>
              </a:rPr>
              <a:t>If StandardAmount is present then StandardRate is not allowed. </a:t>
            </a:r>
          </a:p>
          <a:p>
            <a:r>
              <a:rPr lang="en-US" sz="1600" dirty="0">
                <a:latin typeface="Calibri" panose="020F0502020204030204" pitchFamily="34" charset="0"/>
                <a:cs typeface="Calibri" panose="020F0502020204030204" pitchFamily="34" charset="0"/>
              </a:rPr>
              <a:t>If StandardRate is present then StandardAmount is not allowed.</a:t>
            </a:r>
          </a:p>
          <a:p>
            <a:r>
              <a:rPr lang="en-US" sz="1600" dirty="0">
                <a:latin typeface="Calibri" panose="020F0502020204030204" pitchFamily="34" charset="0"/>
                <a:cs typeface="Calibri" panose="020F0502020204030204" pitchFamily="34" charset="0"/>
              </a:rPr>
              <a:t>If DiscountDetails/Amount is present then DiscountDetails/Rate is not allowed.</a:t>
            </a:r>
          </a:p>
          <a:p>
            <a:r>
              <a:rPr lang="en-US" sz="1600" dirty="0">
                <a:latin typeface="Calibri" panose="020F0502020204030204" pitchFamily="34" charset="0"/>
                <a:cs typeface="Calibri" panose="020F0502020204030204" pitchFamily="34" charset="0"/>
              </a:rPr>
              <a:t>If DiscountDetails/Rate is present then DiscountDetails/Amount is not allowed.</a:t>
            </a:r>
          </a:p>
          <a:p>
            <a:r>
              <a:rPr lang="en-US" sz="1600" dirty="0">
                <a:latin typeface="Calibri" panose="020F0502020204030204" pitchFamily="34" charset="0"/>
                <a:cs typeface="Calibri" panose="020F0502020204030204" pitchFamily="34" charset="0"/>
              </a:rPr>
              <a:t>If RequestedAmount is present then RequestedRate is not allowed. </a:t>
            </a:r>
          </a:p>
          <a:p>
            <a:r>
              <a:rPr lang="en-US" sz="1600" dirty="0">
                <a:latin typeface="Calibri" panose="020F0502020204030204" pitchFamily="34" charset="0"/>
                <a:cs typeface="Calibri" panose="020F0502020204030204" pitchFamily="34" charset="0"/>
              </a:rPr>
              <a:t>If RequestedRate is present then RequestedAmount is not allowed</a:t>
            </a:r>
            <a:r>
              <a:rPr lang="en-US" sz="1600" dirty="0" smtClean="0">
                <a:latin typeface="Calibri" panose="020F0502020204030204" pitchFamily="34" charset="0"/>
                <a:cs typeface="Calibri" panose="020F0502020204030204" pitchFamily="34" charset="0"/>
              </a:rPr>
              <a:t>.</a:t>
            </a:r>
            <a:r>
              <a:rPr lang="en-GB" sz="1600" b="1" dirty="0" smtClean="0">
                <a:solidFill>
                  <a:srgbClr val="FF0000"/>
                </a:solidFill>
                <a:latin typeface="Calibri" panose="020F0502020204030204" pitchFamily="34" charset="0"/>
                <a:cs typeface="Calibri" panose="020F0502020204030204" pitchFamily="34" charset="0"/>
              </a:rPr>
              <a:t> </a:t>
            </a:r>
            <a:r>
              <a:rPr lang="en-GB" sz="1600" dirty="0" smtClean="0">
                <a:solidFill>
                  <a:srgbClr val="FF0000"/>
                </a:solidFill>
                <a:latin typeface="Calibri" panose="020F0502020204030204" pitchFamily="34" charset="0"/>
                <a:cs typeface="Calibri" panose="020F0502020204030204" pitchFamily="34" charset="0"/>
              </a:rPr>
              <a:t>(1 Mar 2017)</a:t>
            </a:r>
          </a:p>
        </p:txBody>
      </p:sp>
      <p:sp>
        <p:nvSpPr>
          <p:cNvPr id="32" name="Rectangle 31"/>
          <p:cNvSpPr/>
          <p:nvPr/>
        </p:nvSpPr>
        <p:spPr>
          <a:xfrm>
            <a:off x="4528887" y="4354607"/>
            <a:ext cx="4278688" cy="830997"/>
          </a:xfrm>
          <a:prstGeom prst="rect">
            <a:avLst/>
          </a:prstGeom>
        </p:spPr>
        <p:txBody>
          <a:bodyPr wrap="square">
            <a:spAutoFit/>
          </a:bodyPr>
          <a:lstStyle/>
          <a:p>
            <a:r>
              <a:rPr lang="en-US" sz="1600" dirty="0" smtClean="0">
                <a:latin typeface="Calibri" panose="020F0502020204030204" pitchFamily="34" charset="0"/>
                <a:cs typeface="Calibri" panose="020F0502020204030204" pitchFamily="34" charset="0"/>
              </a:rPr>
              <a:t>Non standard SLA Ref  ‘allowed’.  </a:t>
            </a:r>
            <a:r>
              <a:rPr lang="en-US" sz="1600" dirty="0" smtClean="0">
                <a:solidFill>
                  <a:srgbClr val="FF0000"/>
                </a:solidFill>
                <a:latin typeface="Calibri" panose="020F0502020204030204" pitchFamily="34" charset="0"/>
                <a:cs typeface="Calibri" panose="020F0502020204030204" pitchFamily="34" charset="0"/>
              </a:rPr>
              <a:t>(</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a:t>
            </a:r>
          </a:p>
          <a:p>
            <a:r>
              <a:rPr lang="en-US" sz="1600" dirty="0" smtClean="0">
                <a:latin typeface="Calibri" panose="020F0502020204030204" pitchFamily="34" charset="0"/>
                <a:cs typeface="Calibri" panose="020F0502020204030204" pitchFamily="34" charset="0"/>
              </a:rPr>
              <a:t>If present, RequestedAmount or RequestedRate are not applicable</a:t>
            </a:r>
            <a:r>
              <a:rPr lang="en-US" sz="1600" dirty="0" smtClean="0">
                <a:solidFill>
                  <a:srgbClr val="FF0000"/>
                </a:solidFill>
                <a:latin typeface="Calibri" panose="020F0502020204030204" pitchFamily="34" charset="0"/>
                <a:cs typeface="Calibri" panose="020F0502020204030204" pitchFamily="34" charset="0"/>
              </a:rPr>
              <a:t> (21 Mar 2017).</a:t>
            </a:r>
            <a:endParaRPr lang="en-GB" sz="1600" b="1" dirty="0">
              <a:solidFill>
                <a:srgbClr val="FF0000"/>
              </a:solidFill>
              <a:latin typeface="Calibri" panose="020F0502020204030204" pitchFamily="34" charset="0"/>
              <a:cs typeface="Calibri" panose="020F0502020204030204" pitchFamily="34" charset="0"/>
            </a:endParaRPr>
          </a:p>
        </p:txBody>
      </p:sp>
      <p:sp>
        <p:nvSpPr>
          <p:cNvPr id="34" name="Rectangle 33"/>
          <p:cNvSpPr/>
          <p:nvPr/>
        </p:nvSpPr>
        <p:spPr>
          <a:xfrm>
            <a:off x="4528887" y="5159507"/>
            <a:ext cx="4442589" cy="584775"/>
          </a:xfrm>
          <a:prstGeom prst="rect">
            <a:avLst/>
          </a:prstGeom>
        </p:spPr>
        <p:txBody>
          <a:bodyPr wrap="square">
            <a:spAutoFit/>
          </a:bodyPr>
          <a:lstStyle/>
          <a:p>
            <a:r>
              <a:rPr lang="en-US" sz="1600" b="1" dirty="0" smtClean="0">
                <a:latin typeface="Calibri" panose="020F0502020204030204" pitchFamily="34" charset="0"/>
                <a:cs typeface="Calibri" panose="020F0502020204030204" pitchFamily="34" charset="0"/>
              </a:rPr>
              <a:t>SMPG Usage: </a:t>
            </a:r>
            <a:r>
              <a:rPr lang="en-US" sz="1600" dirty="0" smtClean="0">
                <a:latin typeface="Calibri" panose="020F0502020204030204" pitchFamily="34" charset="0"/>
                <a:cs typeface="Calibri" panose="020F0502020204030204" pitchFamily="34" charset="0"/>
              </a:rPr>
              <a:t>May only be specified if the recipient is not the fund</a:t>
            </a:r>
            <a:r>
              <a:rPr lang="en-GB" sz="1600" dirty="0" smtClean="0">
                <a:latin typeface="Calibri" panose="020F0502020204030204" pitchFamily="34" charset="0"/>
                <a:cs typeface="Calibri" panose="020F0502020204030204" pitchFamily="34" charset="0"/>
              </a:rPr>
              <a:t>. </a:t>
            </a:r>
            <a:r>
              <a:rPr lang="en-US" sz="1600" dirty="0">
                <a:solidFill>
                  <a:srgbClr val="FF0000"/>
                </a:solidFill>
                <a:latin typeface="Calibri" panose="020F0502020204030204" pitchFamily="34" charset="0"/>
                <a:cs typeface="Calibri" panose="020F0502020204030204" pitchFamily="34" charset="0"/>
              </a:rPr>
              <a:t>(1 Mar 2017)</a:t>
            </a:r>
            <a:endParaRPr lang="en-GB" sz="1600" b="1" strike="sngStrike" dirty="0">
              <a:latin typeface="Calibri" panose="020F0502020204030204" pitchFamily="34" charset="0"/>
              <a:cs typeface="Calibri" panose="020F0502020204030204" pitchFamily="34" charset="0"/>
            </a:endParaRPr>
          </a:p>
        </p:txBody>
      </p:sp>
      <p:cxnSp>
        <p:nvCxnSpPr>
          <p:cNvPr id="36" name="Straight Connector 35"/>
          <p:cNvCxnSpPr/>
          <p:nvPr/>
        </p:nvCxnSpPr>
        <p:spPr bwMode="auto">
          <a:xfrm flipV="1">
            <a:off x="4035787" y="4551350"/>
            <a:ext cx="548640" cy="241112"/>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33" name="Rectangle 32"/>
          <p:cNvSpPr/>
          <p:nvPr/>
        </p:nvSpPr>
        <p:spPr>
          <a:xfrm>
            <a:off x="181157" y="5767204"/>
            <a:ext cx="8876579" cy="1077218"/>
          </a:xfrm>
          <a:prstGeom prst="rect">
            <a:avLst/>
          </a:prstGeom>
          <a:solidFill>
            <a:schemeClr val="bg1"/>
          </a:solidFill>
        </p:spPr>
        <p:txBody>
          <a:bodyPr wrap="square">
            <a:spAutoFit/>
          </a:bodyPr>
          <a:lstStyle/>
          <a:p>
            <a:r>
              <a:rPr lang="en-US" sz="1600" b="1" dirty="0" smtClean="0">
                <a:latin typeface="Calibri" panose="020F0502020204030204" pitchFamily="34" charset="0"/>
                <a:cs typeface="Calibri" panose="020F0502020204030204" pitchFamily="34" charset="0"/>
              </a:rPr>
              <a:t>SMPG Usage</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If </a:t>
            </a:r>
            <a:r>
              <a:rPr lang="en-US" sz="1600" dirty="0" smtClean="0">
                <a:latin typeface="Calibri" panose="020F0502020204030204" pitchFamily="34" charset="0"/>
                <a:cs typeface="Calibri" panose="020F0502020204030204" pitchFamily="34" charset="0"/>
              </a:rPr>
              <a:t>DiscountDetails/Amount is </a:t>
            </a:r>
            <a:r>
              <a:rPr lang="en-US" sz="1600" dirty="0">
                <a:latin typeface="Calibri" panose="020F0502020204030204" pitchFamily="34" charset="0"/>
                <a:cs typeface="Calibri" panose="020F0502020204030204" pitchFamily="34" charset="0"/>
              </a:rPr>
              <a:t>present, </a:t>
            </a:r>
            <a:r>
              <a:rPr lang="en-US" sz="1600" dirty="0" smtClean="0">
                <a:latin typeface="Calibri" panose="020F0502020204030204" pitchFamily="34" charset="0"/>
                <a:cs typeface="Calibri" panose="020F0502020204030204" pitchFamily="34" charset="0"/>
              </a:rPr>
              <a:t>StandardAmount  and RequestedAmount </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may be present. If DiscountDetails/Rate </a:t>
            </a:r>
            <a:r>
              <a:rPr lang="en-US" sz="1600" dirty="0">
                <a:latin typeface="Calibri" panose="020F0502020204030204" pitchFamily="34" charset="0"/>
                <a:cs typeface="Calibri" panose="020F0502020204030204" pitchFamily="34" charset="0"/>
              </a:rPr>
              <a:t>is present, </a:t>
            </a:r>
            <a:r>
              <a:rPr lang="en-US" sz="1600" dirty="0" smtClean="0">
                <a:latin typeface="Calibri" panose="020F0502020204030204" pitchFamily="34" charset="0"/>
                <a:cs typeface="Calibri" panose="020F0502020204030204" pitchFamily="34" charset="0"/>
              </a:rPr>
              <a:t>StandardRate </a:t>
            </a:r>
            <a:r>
              <a:rPr lang="en-US" sz="1600" dirty="0">
                <a:latin typeface="Calibri" panose="020F0502020204030204" pitchFamily="34" charset="0"/>
                <a:cs typeface="Calibri" panose="020F0502020204030204" pitchFamily="34" charset="0"/>
              </a:rPr>
              <a:t>and </a:t>
            </a:r>
            <a:r>
              <a:rPr lang="en-US" sz="1600" dirty="0" smtClean="0">
                <a:latin typeface="Calibri" panose="020F0502020204030204" pitchFamily="34" charset="0"/>
                <a:cs typeface="Calibri" panose="020F0502020204030204" pitchFamily="34" charset="0"/>
              </a:rPr>
              <a:t>RequestedRate may be present</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This will facilitate transparency </a:t>
            </a:r>
            <a:r>
              <a:rPr lang="en-US" sz="1600" dirty="0">
                <a:latin typeface="Calibri" panose="020F0502020204030204" pitchFamily="34" charset="0"/>
                <a:cs typeface="Calibri" panose="020F0502020204030204" pitchFamily="34" charset="0"/>
              </a:rPr>
              <a:t>of the difference between the fee to be applied (RequestedAmount or Rate) and the ‘normal fee’ (StandardAmount or Rate) when discount is applied</a:t>
            </a:r>
            <a:r>
              <a:rPr lang="en-US" sz="1600" dirty="0" smtClean="0">
                <a:latin typeface="Calibri" panose="020F0502020204030204" pitchFamily="34" charset="0"/>
                <a:cs typeface="Calibri" panose="020F0502020204030204" pitchFamily="34" charset="0"/>
              </a:rPr>
              <a:t>. </a:t>
            </a:r>
            <a:r>
              <a:rPr lang="en-US" sz="1600" dirty="0">
                <a:solidFill>
                  <a:srgbClr val="FF0000"/>
                </a:solidFill>
                <a:latin typeface="Calibri" panose="020F0502020204030204" pitchFamily="34" charset="0"/>
                <a:cs typeface="Calibri" panose="020F0502020204030204" pitchFamily="34" charset="0"/>
              </a:rPr>
              <a:t>(21 Mar 2017) </a:t>
            </a:r>
            <a:endParaRPr lang="en-GB" sz="1600" b="1" dirty="0">
              <a:solidFill>
                <a:srgbClr val="FF0000"/>
              </a:solidFill>
              <a:latin typeface="Calibri" panose="020F0502020204030204" pitchFamily="34" charset="0"/>
              <a:cs typeface="Calibri" panose="020F0502020204030204" pitchFamily="34" charset="0"/>
            </a:endParaRPr>
          </a:p>
        </p:txBody>
      </p:sp>
      <p:pic>
        <p:nvPicPr>
          <p:cNvPr id="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1499" y="21496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1655" y="24486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6739" y="30726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6253" y="33893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109" y="402239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4055" y="431322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3" name="Straight Connector 22"/>
          <p:cNvCxnSpPr/>
          <p:nvPr/>
        </p:nvCxnSpPr>
        <p:spPr bwMode="auto">
          <a:xfrm>
            <a:off x="4339093" y="5080010"/>
            <a:ext cx="271727" cy="371885"/>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10" name="Slide Number Placeholder 9"/>
          <p:cNvSpPr>
            <a:spLocks noGrp="1"/>
          </p:cNvSpPr>
          <p:nvPr>
            <p:ph type="sldNum" sz="quarter" idx="11"/>
          </p:nvPr>
        </p:nvSpPr>
        <p:spPr/>
        <p:txBody>
          <a:bodyPr/>
          <a:lstStyle/>
          <a:p>
            <a:fld id="{EA52E39D-21CE-4915-B848-429A65988FB2}" type="slidenum">
              <a:rPr lang="en-GB" smtClean="0"/>
              <a:pPr/>
              <a:t>28</a:t>
            </a:fld>
            <a:endParaRPr lang="en-GB" dirty="0"/>
          </a:p>
        </p:txBody>
      </p:sp>
    </p:spTree>
    <p:extLst>
      <p:ext uri="{BB962C8B-B14F-4D97-AF65-F5344CB8AC3E}">
        <p14:creationId xmlns:p14="http://schemas.microsoft.com/office/powerpoint/2010/main" val="880248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CC"/>
                </a:solidFill>
              </a:rPr>
              <a:t>Order</a:t>
            </a:r>
            <a:r>
              <a:rPr lang="en-GB" dirty="0" smtClean="0"/>
              <a:t>: </a:t>
            </a:r>
            <a:r>
              <a:rPr lang="en-GB" dirty="0"/>
              <a:t>Transaction Overhead Proposal for market practice</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9"/>
            <a:ext cx="4110524" cy="491058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1221331"/>
            <a:ext cx="3781275" cy="408091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1157526"/>
            <a:ext cx="3901141" cy="4144724"/>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b="1" dirty="0" smtClean="0">
                <a:latin typeface="Calibri" panose="020F0502020204030204" pitchFamily="34" charset="0"/>
                <a:cs typeface="Calibri" panose="020F0502020204030204" pitchFamily="34" charset="0"/>
              </a:rPr>
              <a:t>[0.n]	Individual Fee</a:t>
            </a:r>
            <a:endParaRPr lang="en-GB" sz="2000" b="1"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Basis </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Recipient Identification </a:t>
            </a:r>
            <a:r>
              <a:rPr lang="en-GB" sz="2000" b="1" dirty="0">
                <a:latin typeface="Calibri" panose="020F0502020204030204" pitchFamily="34" charset="0"/>
                <a:cs typeface="Calibri" panose="020F0502020204030204" pitchFamily="34" charset="0"/>
                <a:sym typeface="Wingdings" panose="05000000000000000000" pitchFamily="2" charset="2"/>
              </a:rPr>
              <a:t>	</a:t>
            </a:r>
            <a:endParaRPr lang="en-GB" sz="2000" b="1" dirty="0" smtClean="0">
              <a:latin typeface="Calibri" panose="020F0502020204030204" pitchFamily="34" charset="0"/>
              <a:cs typeface="Calibri" panose="020F0502020204030204" pitchFamily="34" charset="0"/>
              <a:sym typeface="Wingdings" panose="05000000000000000000" pitchFamily="2" charset="2"/>
            </a:endParaRPr>
          </a:p>
        </p:txBody>
      </p:sp>
      <p:sp>
        <p:nvSpPr>
          <p:cNvPr id="8" name="Rectangle 7"/>
          <p:cNvSpPr/>
          <p:nvPr/>
        </p:nvSpPr>
        <p:spPr bwMode="auto">
          <a:xfrm>
            <a:off x="1029389" y="2767425"/>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70788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b="1" dirty="0" smtClean="0">
                <a:latin typeface="Calibri" panose="020F0502020204030204" pitchFamily="34" charset="0"/>
                <a:cs typeface="Calibri" panose="020F0502020204030204" pitchFamily="34" charset="0"/>
              </a:rPr>
              <a:t>Transaction Overhead</a:t>
            </a:r>
            <a:endParaRPr lang="en-GB" sz="2000" b="1"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Commercial </a:t>
            </a:r>
            <a:r>
              <a:rPr lang="en-GB" sz="2000" b="1" dirty="0" smtClean="0">
                <a:latin typeface="Calibri" panose="020F0502020204030204" pitchFamily="34" charset="0"/>
                <a:cs typeface="Calibri" panose="020F0502020204030204" pitchFamily="34" charset="0"/>
              </a:rPr>
              <a:t>Agreement Ref</a:t>
            </a:r>
            <a:endParaRPr lang="en-GB" sz="2000" b="1" dirty="0">
              <a:latin typeface="Calibri" panose="020F0502020204030204" pitchFamily="34" charset="0"/>
              <a:cs typeface="Calibri" panose="020F0502020204030204" pitchFamily="34" charset="0"/>
            </a:endParaRPr>
          </a:p>
        </p:txBody>
      </p:sp>
      <p:sp>
        <p:nvSpPr>
          <p:cNvPr id="21" name="Rectangle 20"/>
          <p:cNvSpPr/>
          <p:nvPr/>
        </p:nvSpPr>
        <p:spPr bwMode="auto">
          <a:xfrm>
            <a:off x="207034" y="2970015"/>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TextBox 21"/>
          <p:cNvSpPr txBox="1"/>
          <p:nvPr/>
        </p:nvSpPr>
        <p:spPr>
          <a:xfrm>
            <a:off x="-26605" y="2917316"/>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12094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Rectangle 26"/>
          <p:cNvSpPr/>
          <p:nvPr/>
        </p:nvSpPr>
        <p:spPr>
          <a:xfrm>
            <a:off x="4563389" y="824386"/>
            <a:ext cx="4580611" cy="5914440"/>
          </a:xfrm>
          <a:prstGeom prst="rect">
            <a:avLst/>
          </a:prstGeom>
          <a:solidFill>
            <a:schemeClr val="bg1"/>
          </a:solidFill>
        </p:spPr>
        <p:txBody>
          <a:bodyPr wrap="square">
            <a:spAutoFit/>
          </a:bodyPr>
          <a:lstStyle/>
          <a:p>
            <a:pPr>
              <a:tabLst>
                <a:tab pos="569913" algn="l"/>
                <a:tab pos="3027363" algn="l"/>
              </a:tabLst>
            </a:pPr>
            <a:r>
              <a:rPr lang="en-GB" sz="2000" dirty="0">
                <a:latin typeface="Calibri" panose="020F0502020204030204" pitchFamily="34" charset="0"/>
                <a:cs typeface="Calibri" panose="020F0502020204030204" pitchFamily="34" charset="0"/>
              </a:rPr>
              <a:t>Additional Fee	ADDF</a:t>
            </a:r>
          </a:p>
          <a:p>
            <a:pPr>
              <a:tabLst>
                <a:tab pos="569913" algn="l"/>
                <a:tab pos="3027363" algn="l"/>
              </a:tabLst>
            </a:pPr>
            <a:r>
              <a:rPr lang="en-GB" sz="2000" dirty="0" smtClean="0">
                <a:latin typeface="Calibri" panose="020F0502020204030204" pitchFamily="34" charset="0"/>
                <a:cs typeface="Calibri" panose="020F0502020204030204" pitchFamily="34" charset="0"/>
              </a:rPr>
              <a:t>Back </a:t>
            </a:r>
            <a:r>
              <a:rPr lang="en-GB" sz="2000" dirty="0">
                <a:latin typeface="Calibri" panose="020F0502020204030204" pitchFamily="34" charset="0"/>
                <a:cs typeface="Calibri" panose="020F0502020204030204" pitchFamily="34" charset="0"/>
              </a:rPr>
              <a:t>End Load	</a:t>
            </a:r>
            <a:r>
              <a:rPr lang="en-GB" sz="2000" dirty="0" smtClean="0">
                <a:latin typeface="Calibri" panose="020F0502020204030204" pitchFamily="34" charset="0"/>
                <a:cs typeface="Calibri" panose="020F0502020204030204" pitchFamily="34" charset="0"/>
              </a:rPr>
              <a:t>BEND</a:t>
            </a:r>
          </a:p>
          <a:p>
            <a:pPr>
              <a:tabLst>
                <a:tab pos="569913" algn="l"/>
                <a:tab pos="3027363" algn="l"/>
              </a:tabLst>
            </a:pPr>
            <a:r>
              <a:rPr lang="en-GB" sz="2000" dirty="0" smtClean="0">
                <a:latin typeface="Calibri" panose="020F0502020204030204" pitchFamily="34" charset="0"/>
                <a:cs typeface="Calibri" panose="020F0502020204030204" pitchFamily="34" charset="0"/>
              </a:rPr>
              <a:t>Brokerage </a:t>
            </a:r>
            <a:r>
              <a:rPr lang="en-GB" sz="2000" dirty="0">
                <a:latin typeface="Calibri" panose="020F0502020204030204" pitchFamily="34" charset="0"/>
                <a:cs typeface="Calibri" panose="020F0502020204030204" pitchFamily="34" charset="0"/>
              </a:rPr>
              <a:t>Fee	</a:t>
            </a:r>
            <a:r>
              <a:rPr lang="en-GB" sz="2000" dirty="0" smtClean="0">
                <a:latin typeface="Calibri" panose="020F0502020204030204" pitchFamily="34" charset="0"/>
                <a:cs typeface="Calibri" panose="020F0502020204030204" pitchFamily="34" charset="0"/>
              </a:rPr>
              <a:t>BRKF</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Commission	</a:t>
            </a:r>
            <a:r>
              <a:rPr lang="en-GB" sz="2000" b="1" dirty="0" smtClean="0">
                <a:latin typeface="Calibri" panose="020F0502020204030204" pitchFamily="34" charset="0"/>
                <a:cs typeface="Calibri" panose="020F0502020204030204" pitchFamily="34" charset="0"/>
              </a:rPr>
              <a:t>COMM</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Commission De Placement	</a:t>
            </a:r>
            <a:r>
              <a:rPr lang="en-GB" sz="2000" dirty="0" smtClean="0">
                <a:latin typeface="Calibri" panose="020F0502020204030204" pitchFamily="34" charset="0"/>
                <a:cs typeface="Calibri" panose="020F0502020204030204" pitchFamily="34" charset="0"/>
              </a:rPr>
              <a:t>CDPL</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Contingent Deferred </a:t>
            </a:r>
            <a:endParaRPr lang="en-GB" sz="2000" dirty="0" smtClean="0">
              <a:latin typeface="Calibri" panose="020F0502020204030204" pitchFamily="34" charset="0"/>
              <a:cs typeface="Calibri" panose="020F0502020204030204" pitchFamily="34" charset="0"/>
            </a:endParaRPr>
          </a:p>
          <a:p>
            <a:pPr>
              <a:lnSpc>
                <a:spcPts val="2200"/>
              </a:lnSpc>
              <a:tabLst>
                <a:tab pos="569913" algn="l"/>
                <a:tab pos="3027363"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Sales </a:t>
            </a:r>
            <a:r>
              <a:rPr lang="en-GB" sz="2000" dirty="0">
                <a:latin typeface="Calibri" panose="020F0502020204030204" pitchFamily="34" charset="0"/>
                <a:cs typeface="Calibri" panose="020F0502020204030204" pitchFamily="34" charset="0"/>
              </a:rPr>
              <a:t>Charge	</a:t>
            </a:r>
            <a:r>
              <a:rPr lang="en-GB" sz="2000" dirty="0" smtClean="0">
                <a:latin typeface="Calibri" panose="020F0502020204030204" pitchFamily="34" charset="0"/>
                <a:cs typeface="Calibri" panose="020F0502020204030204" pitchFamily="34" charset="0"/>
              </a:rPr>
              <a:t>CDSC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Correspondent Bank Charge	</a:t>
            </a:r>
            <a:r>
              <a:rPr lang="en-GB" sz="2000" dirty="0" smtClean="0">
                <a:latin typeface="Calibri" panose="020F0502020204030204" pitchFamily="34" charset="0"/>
                <a:cs typeface="Calibri" panose="020F0502020204030204" pitchFamily="34" charset="0"/>
              </a:rPr>
              <a:t>CBCH</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Dilution Levy	</a:t>
            </a:r>
            <a:r>
              <a:rPr lang="en-GB" sz="2000" b="1" dirty="0" smtClean="0">
                <a:latin typeface="Calibri" panose="020F0502020204030204" pitchFamily="34" charset="0"/>
                <a:cs typeface="Calibri" panose="020F0502020204030204" pitchFamily="34" charset="0"/>
              </a:rPr>
              <a:t>DLEV</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Front End Load	</a:t>
            </a:r>
            <a:r>
              <a:rPr lang="en-GB" sz="2000" b="1" dirty="0" smtClean="0">
                <a:latin typeface="Calibri" panose="020F0502020204030204" pitchFamily="34" charset="0"/>
                <a:cs typeface="Calibri" panose="020F0502020204030204" pitchFamily="34" charset="0"/>
              </a:rPr>
              <a:t>FEND</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Initial Charge	INIT	</a:t>
            </a:r>
            <a:endParaRPr lang="en-GB" sz="2000" b="1"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Postage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POST</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Premium	</a:t>
            </a:r>
            <a:r>
              <a:rPr lang="en-GB" sz="2000" dirty="0" smtClean="0">
                <a:latin typeface="Calibri" panose="020F0502020204030204" pitchFamily="34" charset="0"/>
                <a:cs typeface="Calibri" panose="020F0502020204030204" pitchFamily="34" charset="0"/>
              </a:rPr>
              <a:t>PREM</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Service Provision Fee	</a:t>
            </a:r>
            <a:r>
              <a:rPr lang="en-GB" sz="2000" b="1" dirty="0" smtClean="0">
                <a:latin typeface="Calibri" panose="020F0502020204030204" pitchFamily="34" charset="0"/>
                <a:cs typeface="Calibri" panose="020F0502020204030204" pitchFamily="34" charset="0"/>
              </a:rPr>
              <a:t>CHAR</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Shipping	</a:t>
            </a:r>
            <a:r>
              <a:rPr lang="en-GB" sz="2000" dirty="0" smtClean="0">
                <a:latin typeface="Calibri" panose="020F0502020204030204" pitchFamily="34" charset="0"/>
                <a:cs typeface="Calibri" panose="020F0502020204030204" pitchFamily="34" charset="0"/>
              </a:rPr>
              <a:t>SHIP</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Switch	</a:t>
            </a:r>
            <a:r>
              <a:rPr lang="en-GB" sz="2000" dirty="0" smtClean="0">
                <a:latin typeface="Calibri" panose="020F0502020204030204" pitchFamily="34" charset="0"/>
                <a:cs typeface="Calibri" panose="020F0502020204030204" pitchFamily="34" charset="0"/>
              </a:rPr>
              <a:t>SWIT</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UCITS Commission	</a:t>
            </a:r>
            <a:r>
              <a:rPr lang="en-GB" sz="2000" dirty="0" smtClean="0">
                <a:latin typeface="Calibri" panose="020F0502020204030204" pitchFamily="34" charset="0"/>
                <a:cs typeface="Calibri" panose="020F0502020204030204" pitchFamily="34" charset="0"/>
              </a:rPr>
              <a:t>UCIC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Regulatory Fee	</a:t>
            </a:r>
            <a:r>
              <a:rPr lang="en-GB" sz="2000" dirty="0" smtClean="0">
                <a:latin typeface="Calibri" panose="020F0502020204030204" pitchFamily="34" charset="0"/>
                <a:cs typeface="Calibri" panose="020F0502020204030204" pitchFamily="34" charset="0"/>
              </a:rPr>
              <a:t>REGF</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Penalty	</a:t>
            </a:r>
            <a:r>
              <a:rPr lang="en-GB" sz="2000" dirty="0" smtClean="0">
                <a:latin typeface="Calibri" panose="020F0502020204030204" pitchFamily="34" charset="0"/>
                <a:cs typeface="Calibri" panose="020F0502020204030204" pitchFamily="34" charset="0"/>
              </a:rPr>
              <a:t>PENA</a:t>
            </a:r>
          </a:p>
        </p:txBody>
      </p:sp>
      <p:sp>
        <p:nvSpPr>
          <p:cNvPr id="28" name="TextBox 27"/>
          <p:cNvSpPr txBox="1"/>
          <p:nvPr/>
        </p:nvSpPr>
        <p:spPr>
          <a:xfrm>
            <a:off x="4511628" y="448676"/>
            <a:ext cx="3305200"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 subscription order</a:t>
            </a:r>
            <a:endParaRPr lang="en-GB" sz="2000" dirty="0">
              <a:latin typeface="Calibri" panose="020F0502020204030204" pitchFamily="34" charset="0"/>
              <a:cs typeface="Calibri" panose="020F0502020204030204" pitchFamily="34" charset="0"/>
            </a:endParaRPr>
          </a:p>
        </p:txBody>
      </p:sp>
      <p:pic>
        <p:nvPicPr>
          <p:cNvPr id="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15068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2193" y="15068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a:off x="5983076" y="1761497"/>
            <a:ext cx="620491" cy="369332"/>
          </a:xfrm>
          <a:prstGeom prst="rect">
            <a:avLst/>
          </a:prstGeom>
          <a:noFill/>
        </p:spPr>
        <p:txBody>
          <a:bodyPr wrap="none" rtlCol="0">
            <a:spAutoFit/>
          </a:bodyPr>
          <a:lstStyle/>
          <a:p>
            <a:r>
              <a:rPr lang="en-GB" sz="1800" b="1" i="1" dirty="0" smtClean="0">
                <a:solidFill>
                  <a:srgbClr val="00B0F0"/>
                </a:solidFill>
                <a:latin typeface="Calibri" panose="020F0502020204030204" pitchFamily="34" charset="0"/>
                <a:cs typeface="Calibri" panose="020F0502020204030204" pitchFamily="34" charset="0"/>
              </a:rPr>
              <a:t>New</a:t>
            </a:r>
            <a:endParaRPr lang="en-GB" sz="1800" b="1" i="1" dirty="0">
              <a:solidFill>
                <a:srgbClr val="00B0F0"/>
              </a:solidFill>
              <a:latin typeface="Calibri" panose="020F0502020204030204" pitchFamily="34" charset="0"/>
              <a:cs typeface="Calibri" panose="020F0502020204030204" pitchFamily="34" charset="0"/>
            </a:endParaRPr>
          </a:p>
        </p:txBody>
      </p:sp>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1530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7470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04477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p:nvSpPr>
        <p:spPr>
          <a:xfrm>
            <a:off x="6167589" y="804888"/>
            <a:ext cx="1410771" cy="369332"/>
          </a:xfrm>
          <a:prstGeom prst="rect">
            <a:avLst/>
          </a:prstGeom>
          <a:noFill/>
        </p:spPr>
        <p:txBody>
          <a:bodyPr wrap="none" rtlCol="0">
            <a:spAutoFit/>
          </a:bodyPr>
          <a:lstStyle/>
          <a:p>
            <a:r>
              <a:rPr lang="en-GB" sz="1800" b="1" i="1" dirty="0" smtClean="0">
                <a:solidFill>
                  <a:srgbClr val="00B0F0"/>
                </a:solidFill>
                <a:latin typeface="Calibri" panose="020F0502020204030204" pitchFamily="34" charset="0"/>
                <a:cs typeface="Calibri" panose="020F0502020204030204" pitchFamily="34" charset="0"/>
              </a:rPr>
              <a:t>New (hedge)</a:t>
            </a:r>
            <a:endParaRPr lang="en-GB" sz="1800" b="1" i="1" dirty="0">
              <a:solidFill>
                <a:srgbClr val="00B0F0"/>
              </a:solidFill>
              <a:latin typeface="Calibri" panose="020F0502020204030204" pitchFamily="34" charset="0"/>
              <a:cs typeface="Calibri" panose="020F0502020204030204" pitchFamily="34" charset="0"/>
            </a:endParaRPr>
          </a:p>
        </p:txBody>
      </p:sp>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45605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72" y="636359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20298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48069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80850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451021" y="61082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12094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Rectangle 43"/>
          <p:cNvSpPr/>
          <p:nvPr/>
        </p:nvSpPr>
        <p:spPr bwMode="auto">
          <a:xfrm>
            <a:off x="4563390" y="890304"/>
            <a:ext cx="4444554" cy="5769291"/>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45" name="Straight Connector 44"/>
          <p:cNvCxnSpPr/>
          <p:nvPr/>
        </p:nvCxnSpPr>
        <p:spPr bwMode="auto">
          <a:xfrm>
            <a:off x="7617132" y="890304"/>
            <a:ext cx="0" cy="5769291"/>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6" name="Straight Connector 45"/>
          <p:cNvCxnSpPr/>
          <p:nvPr/>
        </p:nvCxnSpPr>
        <p:spPr bwMode="auto">
          <a:xfrm>
            <a:off x="8446529" y="890303"/>
            <a:ext cx="0" cy="5769291"/>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8" name="TextBox 47"/>
          <p:cNvSpPr txBox="1"/>
          <p:nvPr/>
        </p:nvSpPr>
        <p:spPr>
          <a:xfrm>
            <a:off x="8439507" y="1753435"/>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51" name="TextBox 50"/>
          <p:cNvSpPr txBox="1"/>
          <p:nvPr/>
        </p:nvSpPr>
        <p:spPr>
          <a:xfrm>
            <a:off x="8439507" y="3539948"/>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52" name="TextBox 51"/>
          <p:cNvSpPr txBox="1"/>
          <p:nvPr/>
        </p:nvSpPr>
        <p:spPr>
          <a:xfrm>
            <a:off x="8439507" y="3864868"/>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53" name="TextBox 52"/>
          <p:cNvSpPr txBox="1"/>
          <p:nvPr/>
        </p:nvSpPr>
        <p:spPr>
          <a:xfrm>
            <a:off x="8439507" y="4790783"/>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421594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0589" y="33336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7648" y="9145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146" y="12446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4290" y="154242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389" y="18530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8271" y="367642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725" y="49609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lide Number Placeholder 9"/>
          <p:cNvSpPr>
            <a:spLocks noGrp="1"/>
          </p:cNvSpPr>
          <p:nvPr>
            <p:ph type="sldNum" sz="quarter" idx="11"/>
          </p:nvPr>
        </p:nvSpPr>
        <p:spPr/>
        <p:txBody>
          <a:bodyPr/>
          <a:lstStyle/>
          <a:p>
            <a:fld id="{EA52E39D-21CE-4915-B848-429A65988FB2}" type="slidenum">
              <a:rPr lang="en-GB" smtClean="0"/>
              <a:pPr/>
              <a:t>29</a:t>
            </a:fld>
            <a:endParaRPr lang="en-GB" dirty="0"/>
          </a:p>
        </p:txBody>
      </p:sp>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1499" y="21496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1655" y="24486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6739" y="30726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6253" y="33893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2109" y="402239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055" y="431322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5462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 what has been done so far</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276044" y="595258"/>
            <a:ext cx="8867955" cy="5401479"/>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Order process document updated and reviewed. </a:t>
            </a:r>
            <a:endParaRPr lang="en-GB" sz="1600" dirty="0" smtClean="0">
              <a:solidFill>
                <a:srgbClr val="FF0000"/>
              </a:solidFill>
              <a:latin typeface="Calibri" panose="020F0502020204030204" pitchFamily="34" charset="0"/>
              <a:cs typeface="Calibri" panose="020F0502020204030204" pitchFamily="34" charset="0"/>
            </a:endParaRPr>
          </a:p>
          <a:p>
            <a:pPr marL="342900"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Market practice for V03 migrated (using Standards Editor) to V04. </a:t>
            </a:r>
          </a:p>
          <a:p>
            <a:pPr marL="342900"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Editor produces ‘error’ report if it cannot find the element to which the usage information should be migrated - see ‘Collection Migration’ spreadsheet posted with the collection. </a:t>
            </a:r>
            <a:r>
              <a:rPr lang="en-GB" sz="1600" i="1" dirty="0" smtClean="0">
                <a:latin typeface="Calibri" panose="020F0502020204030204" pitchFamily="34" charset="0"/>
                <a:cs typeface="Calibri" panose="020F0502020204030204" pitchFamily="34" charset="0"/>
              </a:rPr>
              <a:t>(Also posted is word document ‘record of changes’ – now out of date, although section 1 might still be useful to you.)</a:t>
            </a:r>
          </a:p>
          <a:p>
            <a:pPr marL="342900"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Each error was looked at, and where, necessary, the usage information was manually copied from V03 to V04 to the appropriate element</a:t>
            </a:r>
          </a:p>
          <a:p>
            <a:pPr marL="342900"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Proposals for usage guidelines for the ‘merged’ charges and commissions sequence, the new Transaction Overhead sequence, have been done and are documented in this power-point.</a:t>
            </a:r>
          </a:p>
          <a:p>
            <a:pPr marL="342900" indent="-342900">
              <a:spcAft>
                <a:spcPts val="300"/>
              </a:spcAft>
              <a:buFont typeface="Arial" panose="020B0604020202020204" pitchFamily="34" charset="0"/>
              <a:buChar char="•"/>
            </a:pPr>
            <a:r>
              <a:rPr lang="en-GB" sz="1600" b="1" dirty="0" smtClean="0">
                <a:latin typeface="Calibri" panose="020F0502020204030204" pitchFamily="34" charset="0"/>
                <a:cs typeface="Calibri" panose="020F0502020204030204" pitchFamily="34" charset="0"/>
              </a:rPr>
              <a:t>Review </a:t>
            </a:r>
            <a:r>
              <a:rPr lang="en-GB" sz="1600" b="1" dirty="0">
                <a:latin typeface="Calibri" panose="020F0502020204030204" pitchFamily="34" charset="0"/>
                <a:cs typeface="Calibri" panose="020F0502020204030204" pitchFamily="34" charset="0"/>
              </a:rPr>
              <a:t>meeting </a:t>
            </a:r>
            <a:r>
              <a:rPr lang="en-GB" sz="1600" b="1" dirty="0" smtClean="0">
                <a:latin typeface="Calibri" panose="020F0502020204030204" pitchFamily="34" charset="0"/>
                <a:cs typeface="Calibri" panose="020F0502020204030204" pitchFamily="34" charset="0"/>
              </a:rPr>
              <a:t>27-28 February 2017 took place. In this power-point, </a:t>
            </a:r>
          </a:p>
          <a:p>
            <a:pPr marL="800100" lvl="1"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where the date </a:t>
            </a:r>
            <a:r>
              <a:rPr lang="en-GB" sz="1600" b="1" dirty="0" smtClean="0">
                <a:solidFill>
                  <a:srgbClr val="FF0000"/>
                </a:solidFill>
                <a:latin typeface="Calibri" panose="020F0502020204030204" pitchFamily="34" charset="0"/>
                <a:cs typeface="Calibri" panose="020F0502020204030204" pitchFamily="34" charset="0"/>
              </a:rPr>
              <a:t>1 Mar 2017 </a:t>
            </a:r>
            <a:r>
              <a:rPr lang="en-GB" sz="1600" dirty="0" smtClean="0">
                <a:latin typeface="Calibri" panose="020F0502020204030204" pitchFamily="34" charset="0"/>
                <a:cs typeface="Calibri" panose="020F0502020204030204" pitchFamily="34" charset="0"/>
              </a:rPr>
              <a:t>is shown this </a:t>
            </a:r>
            <a:r>
              <a:rPr lang="en-GB" sz="1600" b="1" dirty="0" smtClean="0">
                <a:solidFill>
                  <a:srgbClr val="FF0000"/>
                </a:solidFill>
                <a:latin typeface="Calibri" panose="020F0502020204030204" pitchFamily="34" charset="0"/>
                <a:cs typeface="Calibri" panose="020F0502020204030204" pitchFamily="34" charset="0"/>
              </a:rPr>
              <a:t>denotes an item that was discussed in the meeting 27-28 Feb 2017 and agreed and actioned</a:t>
            </a:r>
          </a:p>
          <a:p>
            <a:pPr marL="800100" lvl="1"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where the date  </a:t>
            </a:r>
            <a:r>
              <a:rPr lang="en-GB" sz="1600" b="1" dirty="0" smtClean="0">
                <a:solidFill>
                  <a:srgbClr val="FF0000"/>
                </a:solidFill>
                <a:latin typeface="Calibri" panose="020F0502020204030204" pitchFamily="34" charset="0"/>
                <a:cs typeface="Calibri" panose="020F0502020204030204" pitchFamily="34" charset="0"/>
              </a:rPr>
              <a:t>2 Mar 2017 </a:t>
            </a:r>
            <a:r>
              <a:rPr lang="en-GB" sz="1600" dirty="0" smtClean="0">
                <a:latin typeface="Calibri" panose="020F0502020204030204" pitchFamily="34" charset="0"/>
                <a:cs typeface="Calibri" panose="020F0502020204030204" pitchFamily="34" charset="0"/>
              </a:rPr>
              <a:t>is shown this denotes the result of follow-up since the </a:t>
            </a:r>
            <a:r>
              <a:rPr lang="en-GB" sz="1600" b="1" dirty="0">
                <a:solidFill>
                  <a:srgbClr val="FF0000"/>
                </a:solidFill>
                <a:latin typeface="Calibri" panose="020F0502020204030204" pitchFamily="34" charset="0"/>
                <a:cs typeface="Calibri" panose="020F0502020204030204" pitchFamily="34" charset="0"/>
              </a:rPr>
              <a:t>meeting 27-28 Feb 2017 </a:t>
            </a:r>
            <a:endParaRPr lang="en-GB" sz="1600" b="1" dirty="0" smtClean="0">
              <a:solidFill>
                <a:srgbClr val="FF0000"/>
              </a:solidFill>
              <a:latin typeface="Calibri" panose="020F0502020204030204" pitchFamily="34" charset="0"/>
              <a:cs typeface="Calibri" panose="020F0502020204030204" pitchFamily="34" charset="0"/>
            </a:endParaRPr>
          </a:p>
          <a:p>
            <a:pPr marL="800100" lvl="1"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where the date is </a:t>
            </a:r>
            <a:r>
              <a:rPr lang="en-GB" sz="1600" b="1" dirty="0" smtClean="0">
                <a:solidFill>
                  <a:srgbClr val="FF0000"/>
                </a:solidFill>
                <a:latin typeface="Calibri" panose="020F0502020204030204" pitchFamily="34" charset="0"/>
                <a:cs typeface="Calibri" panose="020F0502020204030204" pitchFamily="34" charset="0"/>
              </a:rPr>
              <a:t>7 Mar 2017 </a:t>
            </a:r>
            <a:r>
              <a:rPr lang="en-GB" sz="1600" dirty="0" smtClean="0">
                <a:latin typeface="Calibri" panose="020F0502020204030204" pitchFamily="34" charset="0"/>
                <a:cs typeface="Calibri" panose="020F0502020204030204" pitchFamily="34" charset="0"/>
              </a:rPr>
              <a:t>is shown this denotes an addition/change as a result of a review comment (CB); where the date is </a:t>
            </a:r>
            <a:r>
              <a:rPr lang="en-GB" sz="1600" dirty="0" smtClean="0">
                <a:solidFill>
                  <a:srgbClr val="FF0000"/>
                </a:solidFill>
                <a:latin typeface="Calibri" panose="020F0502020204030204" pitchFamily="34" charset="0"/>
                <a:cs typeface="Calibri" panose="020F0502020204030204" pitchFamily="34" charset="0"/>
              </a:rPr>
              <a:t>21 Mar 2017,</a:t>
            </a:r>
            <a:r>
              <a:rPr lang="en-GB" sz="1600" dirty="0" smtClean="0">
                <a:latin typeface="Calibri" panose="020F0502020204030204" pitchFamily="34" charset="0"/>
                <a:cs typeface="Calibri" panose="020F0502020204030204" pitchFamily="34" charset="0"/>
              </a:rPr>
              <a:t> this is as a result from the monthly meeting on 21 Mar 2017</a:t>
            </a:r>
          </a:p>
          <a:p>
            <a:pPr marL="800100" lvl="1"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a number of items were due to discussed on 21 March 2017 that it wasn’t possible to cover, these are denoted as ‘Deferred to Dublin’</a:t>
            </a:r>
          </a:p>
          <a:p>
            <a:pPr marL="800100" lvl="1" indent="-342900">
              <a:spcAft>
                <a:spcPts val="300"/>
              </a:spcAft>
              <a:buFont typeface="Arial" panose="020B0604020202020204" pitchFamily="34" charset="0"/>
              <a:buChar char="•"/>
            </a:pPr>
            <a:r>
              <a:rPr lang="en-GB" sz="1600" dirty="0" smtClean="0">
                <a:latin typeface="Calibri" panose="020F0502020204030204" pitchFamily="34" charset="0"/>
                <a:cs typeface="Calibri" panose="020F0502020204030204" pitchFamily="34" charset="0"/>
              </a:rPr>
              <a:t>Order process document: has been updated and uploaded to the collection on MyStandards.</a:t>
            </a:r>
          </a:p>
        </p:txBody>
      </p:sp>
      <p:sp>
        <p:nvSpPr>
          <p:cNvPr id="6" name="Slide Number Placeholder 5"/>
          <p:cNvSpPr>
            <a:spLocks noGrp="1"/>
          </p:cNvSpPr>
          <p:nvPr>
            <p:ph type="sldNum" sz="quarter" idx="11"/>
          </p:nvPr>
        </p:nvSpPr>
        <p:spPr/>
        <p:txBody>
          <a:bodyPr/>
          <a:lstStyle/>
          <a:p>
            <a:fld id="{EA52E39D-21CE-4915-B848-429A65988FB2}" type="slidenum">
              <a:rPr lang="en-GB" smtClean="0"/>
              <a:pPr/>
              <a:t>3</a:t>
            </a:fld>
            <a:endParaRPr lang="en-GB" dirty="0"/>
          </a:p>
        </p:txBody>
      </p:sp>
    </p:spTree>
    <p:extLst>
      <p:ext uri="{BB962C8B-B14F-4D97-AF65-F5344CB8AC3E}">
        <p14:creationId xmlns:p14="http://schemas.microsoft.com/office/powerpoint/2010/main" val="1704058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CC"/>
                </a:solidFill>
              </a:rPr>
              <a:t>Order</a:t>
            </a:r>
            <a:r>
              <a:rPr lang="en-GB" dirty="0" smtClean="0"/>
              <a:t>: </a:t>
            </a:r>
            <a:r>
              <a:rPr lang="en-GB" dirty="0"/>
              <a:t>Transaction Overhead Proposal for market practice</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9"/>
            <a:ext cx="4110524" cy="491058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1221331"/>
            <a:ext cx="3781275" cy="408091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1157526"/>
            <a:ext cx="3901141" cy="4144724"/>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b="1" dirty="0" smtClean="0">
                <a:latin typeface="Calibri" panose="020F0502020204030204" pitchFamily="34" charset="0"/>
                <a:cs typeface="Calibri" panose="020F0502020204030204" pitchFamily="34" charset="0"/>
              </a:rPr>
              <a:t>[0.n]	Individual Fee</a:t>
            </a:r>
            <a:endParaRPr lang="en-GB" sz="2000" b="1"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Basis </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Recipient Identification </a:t>
            </a:r>
            <a:r>
              <a:rPr lang="en-GB" sz="2000" b="1" dirty="0">
                <a:latin typeface="Calibri" panose="020F0502020204030204" pitchFamily="34" charset="0"/>
                <a:cs typeface="Calibri" panose="020F0502020204030204" pitchFamily="34" charset="0"/>
                <a:sym typeface="Wingdings" panose="05000000000000000000" pitchFamily="2" charset="2"/>
              </a:rPr>
              <a:t>	</a:t>
            </a:r>
            <a:endParaRPr lang="en-GB" sz="2000" b="1" dirty="0" smtClean="0">
              <a:latin typeface="Calibri" panose="020F0502020204030204" pitchFamily="34" charset="0"/>
              <a:cs typeface="Calibri" panose="020F0502020204030204" pitchFamily="34" charset="0"/>
              <a:sym typeface="Wingdings" panose="05000000000000000000" pitchFamily="2" charset="2"/>
            </a:endParaRPr>
          </a:p>
        </p:txBody>
      </p:sp>
      <p:sp>
        <p:nvSpPr>
          <p:cNvPr id="8" name="Rectangle 7"/>
          <p:cNvSpPr/>
          <p:nvPr/>
        </p:nvSpPr>
        <p:spPr bwMode="auto">
          <a:xfrm>
            <a:off x="1029389" y="2767425"/>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70788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b="1" dirty="0" smtClean="0">
                <a:latin typeface="Calibri" panose="020F0502020204030204" pitchFamily="34" charset="0"/>
                <a:cs typeface="Calibri" panose="020F0502020204030204" pitchFamily="34" charset="0"/>
              </a:rPr>
              <a:t>Transaction Overhead</a:t>
            </a:r>
            <a:endParaRPr lang="en-GB" sz="2000" b="1"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Commercial </a:t>
            </a:r>
            <a:r>
              <a:rPr lang="en-GB" sz="2000" b="1" dirty="0" smtClean="0">
                <a:latin typeface="Calibri" panose="020F0502020204030204" pitchFamily="34" charset="0"/>
                <a:cs typeface="Calibri" panose="020F0502020204030204" pitchFamily="34" charset="0"/>
              </a:rPr>
              <a:t>Agreement Ref</a:t>
            </a:r>
            <a:endParaRPr lang="en-GB" sz="2000" b="1" dirty="0">
              <a:latin typeface="Calibri" panose="020F0502020204030204" pitchFamily="34" charset="0"/>
              <a:cs typeface="Calibri" panose="020F0502020204030204" pitchFamily="34" charset="0"/>
            </a:endParaRPr>
          </a:p>
        </p:txBody>
      </p:sp>
      <p:sp>
        <p:nvSpPr>
          <p:cNvPr id="21" name="Rectangle 20"/>
          <p:cNvSpPr/>
          <p:nvPr/>
        </p:nvSpPr>
        <p:spPr bwMode="auto">
          <a:xfrm>
            <a:off x="207034" y="2970015"/>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TextBox 21"/>
          <p:cNvSpPr txBox="1"/>
          <p:nvPr/>
        </p:nvSpPr>
        <p:spPr>
          <a:xfrm>
            <a:off x="-26605" y="2917316"/>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12094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Rectangle 26"/>
          <p:cNvSpPr/>
          <p:nvPr/>
        </p:nvSpPr>
        <p:spPr>
          <a:xfrm>
            <a:off x="4563389" y="824386"/>
            <a:ext cx="4580611" cy="5914440"/>
          </a:xfrm>
          <a:prstGeom prst="rect">
            <a:avLst/>
          </a:prstGeom>
          <a:solidFill>
            <a:schemeClr val="bg1"/>
          </a:solidFill>
        </p:spPr>
        <p:txBody>
          <a:bodyPr wrap="square">
            <a:spAutoFit/>
          </a:bodyPr>
          <a:lstStyle/>
          <a:p>
            <a:pPr>
              <a:tabLst>
                <a:tab pos="569913" algn="l"/>
                <a:tab pos="3027363" algn="l"/>
              </a:tabLst>
            </a:pPr>
            <a:r>
              <a:rPr lang="en-GB" sz="2000" dirty="0">
                <a:latin typeface="Calibri" panose="020F0502020204030204" pitchFamily="34" charset="0"/>
                <a:cs typeface="Calibri" panose="020F0502020204030204" pitchFamily="34" charset="0"/>
              </a:rPr>
              <a:t>Additional Fee	ADDF</a:t>
            </a:r>
          </a:p>
          <a:p>
            <a:pPr>
              <a:tabLst>
                <a:tab pos="569913" algn="l"/>
                <a:tab pos="3027363" algn="l"/>
              </a:tabLst>
            </a:pPr>
            <a:r>
              <a:rPr lang="en-GB" sz="2000" b="1" dirty="0" smtClean="0">
                <a:latin typeface="Calibri" panose="020F0502020204030204" pitchFamily="34" charset="0"/>
                <a:cs typeface="Calibri" panose="020F0502020204030204" pitchFamily="34" charset="0"/>
              </a:rPr>
              <a:t>Back </a:t>
            </a:r>
            <a:r>
              <a:rPr lang="en-GB" sz="2000" b="1" dirty="0">
                <a:latin typeface="Calibri" panose="020F0502020204030204" pitchFamily="34" charset="0"/>
                <a:cs typeface="Calibri" panose="020F0502020204030204" pitchFamily="34" charset="0"/>
              </a:rPr>
              <a:t>End Load	</a:t>
            </a:r>
            <a:r>
              <a:rPr lang="en-GB" sz="2000" b="1" dirty="0" smtClean="0">
                <a:latin typeface="Calibri" panose="020F0502020204030204" pitchFamily="34" charset="0"/>
                <a:cs typeface="Calibri" panose="020F0502020204030204" pitchFamily="34" charset="0"/>
              </a:rPr>
              <a:t>BEND</a:t>
            </a:r>
          </a:p>
          <a:p>
            <a:pPr>
              <a:tabLst>
                <a:tab pos="569913" algn="l"/>
                <a:tab pos="3027363" algn="l"/>
              </a:tabLst>
            </a:pPr>
            <a:r>
              <a:rPr lang="en-GB" sz="2000" dirty="0" smtClean="0">
                <a:latin typeface="Calibri" panose="020F0502020204030204" pitchFamily="34" charset="0"/>
                <a:cs typeface="Calibri" panose="020F0502020204030204" pitchFamily="34" charset="0"/>
              </a:rPr>
              <a:t>Brokerage </a:t>
            </a:r>
            <a:r>
              <a:rPr lang="en-GB" sz="2000" dirty="0">
                <a:latin typeface="Calibri" panose="020F0502020204030204" pitchFamily="34" charset="0"/>
                <a:cs typeface="Calibri" panose="020F0502020204030204" pitchFamily="34" charset="0"/>
              </a:rPr>
              <a:t>Fee	</a:t>
            </a:r>
            <a:r>
              <a:rPr lang="en-GB" sz="2000" dirty="0" smtClean="0">
                <a:latin typeface="Calibri" panose="020F0502020204030204" pitchFamily="34" charset="0"/>
                <a:cs typeface="Calibri" panose="020F0502020204030204" pitchFamily="34" charset="0"/>
              </a:rPr>
              <a:t>BRKF</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Commission	</a:t>
            </a:r>
            <a:r>
              <a:rPr lang="en-GB" sz="2000" b="1" dirty="0" smtClean="0">
                <a:latin typeface="Calibri" panose="020F0502020204030204" pitchFamily="34" charset="0"/>
                <a:cs typeface="Calibri" panose="020F0502020204030204" pitchFamily="34" charset="0"/>
              </a:rPr>
              <a:t>COMM</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Commission De Placement	</a:t>
            </a:r>
            <a:r>
              <a:rPr lang="en-GB" sz="2000" dirty="0" smtClean="0">
                <a:latin typeface="Calibri" panose="020F0502020204030204" pitchFamily="34" charset="0"/>
                <a:cs typeface="Calibri" panose="020F0502020204030204" pitchFamily="34" charset="0"/>
              </a:rPr>
              <a:t>CDPL</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Contingent Deferred </a:t>
            </a:r>
            <a:endParaRPr lang="en-GB" sz="2000" dirty="0" smtClean="0">
              <a:latin typeface="Calibri" panose="020F0502020204030204" pitchFamily="34" charset="0"/>
              <a:cs typeface="Calibri" panose="020F0502020204030204" pitchFamily="34" charset="0"/>
            </a:endParaRPr>
          </a:p>
          <a:p>
            <a:pPr>
              <a:lnSpc>
                <a:spcPts val="2200"/>
              </a:lnSpc>
              <a:tabLst>
                <a:tab pos="569913" algn="l"/>
                <a:tab pos="3027363"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Sales </a:t>
            </a:r>
            <a:r>
              <a:rPr lang="en-GB" sz="2000" dirty="0">
                <a:latin typeface="Calibri" panose="020F0502020204030204" pitchFamily="34" charset="0"/>
                <a:cs typeface="Calibri" panose="020F0502020204030204" pitchFamily="34" charset="0"/>
              </a:rPr>
              <a:t>Charge	</a:t>
            </a:r>
            <a:r>
              <a:rPr lang="en-GB" sz="2000" dirty="0" smtClean="0">
                <a:latin typeface="Calibri" panose="020F0502020204030204" pitchFamily="34" charset="0"/>
                <a:cs typeface="Calibri" panose="020F0502020204030204" pitchFamily="34" charset="0"/>
              </a:rPr>
              <a:t>CDSC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Correspondent Bank Charge	</a:t>
            </a:r>
            <a:r>
              <a:rPr lang="en-GB" sz="2000" dirty="0" smtClean="0">
                <a:latin typeface="Calibri" panose="020F0502020204030204" pitchFamily="34" charset="0"/>
                <a:cs typeface="Calibri" panose="020F0502020204030204" pitchFamily="34" charset="0"/>
              </a:rPr>
              <a:t>CBCH</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Dilution Levy	</a:t>
            </a:r>
            <a:r>
              <a:rPr lang="en-GB" sz="2000" dirty="0" smtClean="0">
                <a:latin typeface="Calibri" panose="020F0502020204030204" pitchFamily="34" charset="0"/>
                <a:cs typeface="Calibri" panose="020F0502020204030204" pitchFamily="34" charset="0"/>
              </a:rPr>
              <a:t>DLEV</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Front End Load	</a:t>
            </a:r>
            <a:r>
              <a:rPr lang="en-GB" sz="2000" dirty="0" smtClean="0">
                <a:latin typeface="Calibri" panose="020F0502020204030204" pitchFamily="34" charset="0"/>
                <a:cs typeface="Calibri" panose="020F0502020204030204" pitchFamily="34" charset="0"/>
              </a:rPr>
              <a:t>FEND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Initial Charge	INIT</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Postage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POST</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Premium	</a:t>
            </a:r>
            <a:r>
              <a:rPr lang="en-GB" sz="2000" dirty="0" smtClean="0">
                <a:latin typeface="Calibri" panose="020F0502020204030204" pitchFamily="34" charset="0"/>
                <a:cs typeface="Calibri" panose="020F0502020204030204" pitchFamily="34" charset="0"/>
              </a:rPr>
              <a:t>PREM</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a:latin typeface="Calibri" panose="020F0502020204030204" pitchFamily="34" charset="0"/>
                <a:cs typeface="Calibri" panose="020F0502020204030204" pitchFamily="34" charset="0"/>
              </a:rPr>
              <a:t>Service Provision Fee	</a:t>
            </a:r>
            <a:r>
              <a:rPr lang="en-GB" sz="2000" b="1" dirty="0" smtClean="0">
                <a:latin typeface="Calibri" panose="020F0502020204030204" pitchFamily="34" charset="0"/>
                <a:cs typeface="Calibri" panose="020F0502020204030204" pitchFamily="34" charset="0"/>
              </a:rPr>
              <a:t>CHAR</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Shipping	</a:t>
            </a:r>
            <a:r>
              <a:rPr lang="en-GB" sz="2000" dirty="0" smtClean="0">
                <a:latin typeface="Calibri" panose="020F0502020204030204" pitchFamily="34" charset="0"/>
                <a:cs typeface="Calibri" panose="020F0502020204030204" pitchFamily="34" charset="0"/>
              </a:rPr>
              <a:t>SHIP</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Switch	</a:t>
            </a:r>
            <a:r>
              <a:rPr lang="en-GB" sz="2000" dirty="0" smtClean="0">
                <a:latin typeface="Calibri" panose="020F0502020204030204" pitchFamily="34" charset="0"/>
                <a:cs typeface="Calibri" panose="020F0502020204030204" pitchFamily="34" charset="0"/>
              </a:rPr>
              <a:t>SWIT</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UCITS Commission	</a:t>
            </a:r>
            <a:r>
              <a:rPr lang="en-GB" sz="2000" dirty="0" smtClean="0">
                <a:latin typeface="Calibri" panose="020F0502020204030204" pitchFamily="34" charset="0"/>
                <a:cs typeface="Calibri" panose="020F0502020204030204" pitchFamily="34" charset="0"/>
              </a:rPr>
              <a:t>UCIC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Regulatory Fee	</a:t>
            </a:r>
            <a:r>
              <a:rPr lang="en-GB" sz="2000" dirty="0" smtClean="0">
                <a:latin typeface="Calibri" panose="020F0502020204030204" pitchFamily="34" charset="0"/>
                <a:cs typeface="Calibri" panose="020F0502020204030204" pitchFamily="34" charset="0"/>
              </a:rPr>
              <a:t>REGF</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a:latin typeface="Calibri" panose="020F0502020204030204" pitchFamily="34" charset="0"/>
                <a:cs typeface="Calibri" panose="020F0502020204030204" pitchFamily="34" charset="0"/>
              </a:rPr>
              <a:t>Penalty	</a:t>
            </a:r>
            <a:r>
              <a:rPr lang="en-GB" sz="2000" dirty="0" smtClean="0">
                <a:latin typeface="Calibri" panose="020F0502020204030204" pitchFamily="34" charset="0"/>
                <a:cs typeface="Calibri" panose="020F0502020204030204" pitchFamily="34" charset="0"/>
              </a:rPr>
              <a:t>PENA</a:t>
            </a:r>
          </a:p>
        </p:txBody>
      </p:sp>
      <p:sp>
        <p:nvSpPr>
          <p:cNvPr id="28" name="TextBox 27"/>
          <p:cNvSpPr txBox="1"/>
          <p:nvPr/>
        </p:nvSpPr>
        <p:spPr>
          <a:xfrm>
            <a:off x="4511628" y="448676"/>
            <a:ext cx="3259803"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 redemption order</a:t>
            </a:r>
            <a:endParaRPr lang="en-GB" sz="2000" dirty="0">
              <a:latin typeface="Calibri" panose="020F0502020204030204" pitchFamily="34" charset="0"/>
              <a:cs typeface="Calibri" panose="020F0502020204030204" pitchFamily="34" charset="0"/>
            </a:endParaRPr>
          </a:p>
        </p:txBody>
      </p:sp>
      <p:pic>
        <p:nvPicPr>
          <p:cNvPr id="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15068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2193" y="15068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a:off x="5969482" y="1775065"/>
            <a:ext cx="620491" cy="369332"/>
          </a:xfrm>
          <a:prstGeom prst="rect">
            <a:avLst/>
          </a:prstGeom>
          <a:noFill/>
        </p:spPr>
        <p:txBody>
          <a:bodyPr wrap="none" rtlCol="0">
            <a:spAutoFit/>
          </a:bodyPr>
          <a:lstStyle/>
          <a:p>
            <a:r>
              <a:rPr lang="en-GB" sz="1800" b="1" i="1" dirty="0" smtClean="0">
                <a:solidFill>
                  <a:srgbClr val="00B0F0"/>
                </a:solidFill>
                <a:latin typeface="Calibri" panose="020F0502020204030204" pitchFamily="34" charset="0"/>
                <a:cs typeface="Calibri" panose="020F0502020204030204" pitchFamily="34" charset="0"/>
              </a:rPr>
              <a:t>New</a:t>
            </a:r>
            <a:endParaRPr lang="en-GB" sz="1800" b="1" i="1" dirty="0">
              <a:solidFill>
                <a:srgbClr val="00B0F0"/>
              </a:solidFill>
              <a:latin typeface="Calibri" panose="020F0502020204030204" pitchFamily="34" charset="0"/>
              <a:cs typeface="Calibri" panose="020F0502020204030204" pitchFamily="34" charset="0"/>
            </a:endParaRPr>
          </a:p>
        </p:txBody>
      </p:sp>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1530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p:nvSpPr>
        <p:spPr>
          <a:xfrm>
            <a:off x="6175587" y="835033"/>
            <a:ext cx="1410771" cy="369332"/>
          </a:xfrm>
          <a:prstGeom prst="rect">
            <a:avLst/>
          </a:prstGeom>
          <a:noFill/>
        </p:spPr>
        <p:txBody>
          <a:bodyPr wrap="none" rtlCol="0">
            <a:spAutoFit/>
          </a:bodyPr>
          <a:lstStyle/>
          <a:p>
            <a:r>
              <a:rPr lang="en-GB" sz="1800" b="1" i="1" dirty="0" smtClean="0">
                <a:solidFill>
                  <a:srgbClr val="00B0F0"/>
                </a:solidFill>
                <a:latin typeface="Calibri" panose="020F0502020204030204" pitchFamily="34" charset="0"/>
                <a:cs typeface="Calibri" panose="020F0502020204030204" pitchFamily="34" charset="0"/>
              </a:rPr>
              <a:t>New (hedge)</a:t>
            </a:r>
            <a:endParaRPr lang="en-GB" sz="1800" b="1" i="1" dirty="0">
              <a:solidFill>
                <a:srgbClr val="00B0F0"/>
              </a:solidFill>
              <a:latin typeface="Calibri" panose="020F0502020204030204" pitchFamily="34" charset="0"/>
              <a:cs typeface="Calibri" panose="020F0502020204030204" pitchFamily="34" charset="0"/>
            </a:endParaRPr>
          </a:p>
        </p:txBody>
      </p:sp>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45605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1771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4548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578262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451021" y="608234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Rectangle 43"/>
          <p:cNvSpPr/>
          <p:nvPr/>
        </p:nvSpPr>
        <p:spPr bwMode="auto">
          <a:xfrm>
            <a:off x="4563390" y="890304"/>
            <a:ext cx="4444554" cy="5769291"/>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45" name="Straight Connector 44"/>
          <p:cNvCxnSpPr/>
          <p:nvPr/>
        </p:nvCxnSpPr>
        <p:spPr bwMode="auto">
          <a:xfrm>
            <a:off x="7617132" y="890304"/>
            <a:ext cx="0" cy="5769291"/>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6" name="Straight Connector 45"/>
          <p:cNvCxnSpPr/>
          <p:nvPr/>
        </p:nvCxnSpPr>
        <p:spPr bwMode="auto">
          <a:xfrm>
            <a:off x="8446529" y="890303"/>
            <a:ext cx="0" cy="5769291"/>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pic>
        <p:nvPicPr>
          <p:cNvPr id="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3178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62306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92517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TextBox 50"/>
          <p:cNvSpPr txBox="1"/>
          <p:nvPr/>
        </p:nvSpPr>
        <p:spPr>
          <a:xfrm>
            <a:off x="8439507" y="1753435"/>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52" name="TextBox 51"/>
          <p:cNvSpPr txBox="1"/>
          <p:nvPr/>
        </p:nvSpPr>
        <p:spPr>
          <a:xfrm>
            <a:off x="8439507" y="117057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53" name="TextBox 52"/>
          <p:cNvSpPr txBox="1"/>
          <p:nvPr/>
        </p:nvSpPr>
        <p:spPr>
          <a:xfrm>
            <a:off x="8439507" y="2630995"/>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56" name="TextBox 55"/>
          <p:cNvSpPr txBox="1"/>
          <p:nvPr/>
        </p:nvSpPr>
        <p:spPr>
          <a:xfrm>
            <a:off x="8439507" y="4776895"/>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5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405" y="302174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421594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2321" y="91788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465405" y="63813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146" y="12446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4290" y="154242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389" y="18530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8271" y="367642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725" y="49609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lide Number Placeholder 9"/>
          <p:cNvSpPr>
            <a:spLocks noGrp="1"/>
          </p:cNvSpPr>
          <p:nvPr>
            <p:ph type="sldNum" sz="quarter" idx="11"/>
          </p:nvPr>
        </p:nvSpPr>
        <p:spPr/>
        <p:txBody>
          <a:bodyPr/>
          <a:lstStyle/>
          <a:p>
            <a:fld id="{EA52E39D-21CE-4915-B848-429A65988FB2}" type="slidenum">
              <a:rPr lang="en-GB" smtClean="0"/>
              <a:pPr/>
              <a:t>30</a:t>
            </a:fld>
            <a:endParaRPr lang="en-GB" dirty="0"/>
          </a:p>
        </p:txBody>
      </p:sp>
      <p:pic>
        <p:nvPicPr>
          <p:cNvPr id="6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1499" y="21496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1655" y="24486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6739" y="30726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6253" y="33893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2109" y="402239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055" y="431322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8996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4612271" y="549663"/>
            <a:ext cx="4531729" cy="4708981"/>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Consideration was given on whether to usage information to restrict the number of times Individual Fee could be specified for the same Type code. </a:t>
            </a:r>
            <a:endParaRPr lang="en-GB" sz="2000" dirty="0">
              <a:latin typeface="Calibri" panose="020F0502020204030204" pitchFamily="34" charset="0"/>
              <a:cs typeface="Calibri" panose="020F0502020204030204" pitchFamily="34" charset="0"/>
            </a:endParaRPr>
          </a:p>
          <a:p>
            <a:endParaRPr lang="en-GB" sz="2000" dirty="0" smtClean="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It was agreed that one-fit-all rule would be impossible to define and, instead, the process document is to specify an example of bad practice and good practice.</a:t>
            </a:r>
          </a:p>
          <a:p>
            <a:r>
              <a:rPr lang="en-GB" sz="2000" dirty="0" smtClean="0">
                <a:latin typeface="Calibri" panose="020F0502020204030204" pitchFamily="34" charset="0"/>
                <a:cs typeface="Calibri" panose="020F0502020204030204" pitchFamily="34" charset="0"/>
              </a:rPr>
              <a:t>In the process document, there is an example with two FEND amounts described as ‘bad practice’</a:t>
            </a:r>
          </a:p>
          <a:p>
            <a:endParaRPr lang="en-GB" sz="2000" dirty="0">
              <a:latin typeface="Calibri" panose="020F0502020204030204" pitchFamily="34" charset="0"/>
              <a:cs typeface="Calibri" panose="020F0502020204030204" pitchFamily="34" charset="0"/>
            </a:endParaRPr>
          </a:p>
          <a:p>
            <a:r>
              <a:rPr lang="en-GB" sz="2000" dirty="0" smtClean="0">
                <a:solidFill>
                  <a:srgbClr val="FF0000"/>
                </a:solidFill>
                <a:latin typeface="Calibri" panose="020F0502020204030204" pitchFamily="34" charset="0"/>
                <a:cs typeface="Calibri" panose="020F0502020204030204" pitchFamily="34" charset="0"/>
              </a:rPr>
              <a:t>(1 Mar 2017)</a:t>
            </a:r>
          </a:p>
        </p:txBody>
      </p:sp>
      <p:sp>
        <p:nvSpPr>
          <p:cNvPr id="2" name="Title 1"/>
          <p:cNvSpPr>
            <a:spLocks noGrp="1"/>
          </p:cNvSpPr>
          <p:nvPr>
            <p:ph type="title"/>
          </p:nvPr>
        </p:nvSpPr>
        <p:spPr/>
        <p:txBody>
          <a:bodyPr/>
          <a:lstStyle/>
          <a:p>
            <a:r>
              <a:rPr lang="en-GB" dirty="0">
                <a:solidFill>
                  <a:srgbClr val="FF66CC"/>
                </a:solidFill>
              </a:rPr>
              <a:t>Order</a:t>
            </a:r>
            <a:r>
              <a:rPr lang="en-GB" dirty="0"/>
              <a:t>: Transaction Overhead Proposal for market practice</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9"/>
            <a:ext cx="4110524" cy="491058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1221331"/>
            <a:ext cx="3781275" cy="408091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1157526"/>
            <a:ext cx="3901141" cy="4144724"/>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b="1" dirty="0" smtClean="0">
                <a:latin typeface="Calibri" panose="020F0502020204030204" pitchFamily="34" charset="0"/>
                <a:cs typeface="Calibri" panose="020F0502020204030204" pitchFamily="34" charset="0"/>
              </a:rPr>
              <a:t>[0.n]	Individual Fee</a:t>
            </a:r>
            <a:endParaRPr lang="en-GB" sz="2000" b="1"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Basis </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Recipient Identification </a:t>
            </a:r>
            <a:r>
              <a:rPr lang="en-GB" sz="2000" b="1" dirty="0">
                <a:latin typeface="Calibri" panose="020F0502020204030204" pitchFamily="34" charset="0"/>
                <a:cs typeface="Calibri" panose="020F0502020204030204" pitchFamily="34" charset="0"/>
                <a:sym typeface="Wingdings" panose="05000000000000000000" pitchFamily="2" charset="2"/>
              </a:rPr>
              <a:t>	</a:t>
            </a:r>
            <a:endParaRPr lang="en-GB" sz="2000" b="1" dirty="0" smtClean="0">
              <a:latin typeface="Calibri" panose="020F0502020204030204" pitchFamily="34" charset="0"/>
              <a:cs typeface="Calibri" panose="020F0502020204030204" pitchFamily="34" charset="0"/>
              <a:sym typeface="Wingdings" panose="05000000000000000000" pitchFamily="2" charset="2"/>
            </a:endParaRPr>
          </a:p>
        </p:txBody>
      </p:sp>
      <p:sp>
        <p:nvSpPr>
          <p:cNvPr id="8" name="Rectangle 7"/>
          <p:cNvSpPr/>
          <p:nvPr/>
        </p:nvSpPr>
        <p:spPr bwMode="auto">
          <a:xfrm>
            <a:off x="1029389" y="2767425"/>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70788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b="1" dirty="0" smtClean="0">
                <a:latin typeface="Calibri" panose="020F0502020204030204" pitchFamily="34" charset="0"/>
                <a:cs typeface="Calibri" panose="020F0502020204030204" pitchFamily="34" charset="0"/>
              </a:rPr>
              <a:t>Transaction Overhead</a:t>
            </a:r>
            <a:endParaRPr lang="en-GB" sz="2000" b="1"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Commercial </a:t>
            </a:r>
            <a:r>
              <a:rPr lang="en-GB" sz="2000" b="1" dirty="0" smtClean="0">
                <a:latin typeface="Calibri" panose="020F0502020204030204" pitchFamily="34" charset="0"/>
                <a:cs typeface="Calibri" panose="020F0502020204030204" pitchFamily="34" charset="0"/>
              </a:rPr>
              <a:t>Agreement Ref</a:t>
            </a:r>
            <a:endParaRPr lang="en-GB" sz="2000" b="1" dirty="0">
              <a:latin typeface="Calibri" panose="020F0502020204030204" pitchFamily="34" charset="0"/>
              <a:cs typeface="Calibri" panose="020F0502020204030204" pitchFamily="34" charset="0"/>
            </a:endParaRPr>
          </a:p>
        </p:txBody>
      </p:sp>
      <p:sp>
        <p:nvSpPr>
          <p:cNvPr id="10" name="Rectangle 9"/>
          <p:cNvSpPr/>
          <p:nvPr/>
        </p:nvSpPr>
        <p:spPr bwMode="auto">
          <a:xfrm>
            <a:off x="207034" y="2970015"/>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26605" y="2917316"/>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pic>
        <p:nvPicPr>
          <p:cNvPr id="2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146" y="12446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4290" y="154242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8389" y="18530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8271" y="367642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3725" y="49609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lide Number Placeholder 11"/>
          <p:cNvSpPr>
            <a:spLocks noGrp="1"/>
          </p:cNvSpPr>
          <p:nvPr>
            <p:ph type="sldNum" sz="quarter" idx="11"/>
          </p:nvPr>
        </p:nvSpPr>
        <p:spPr/>
        <p:txBody>
          <a:bodyPr/>
          <a:lstStyle/>
          <a:p>
            <a:fld id="{EA52E39D-21CE-4915-B848-429A65988FB2}" type="slidenum">
              <a:rPr lang="en-GB" smtClean="0"/>
              <a:pPr/>
              <a:t>31</a:t>
            </a:fld>
            <a:endParaRPr lang="en-GB" dirty="0"/>
          </a:p>
        </p:txBody>
      </p:sp>
      <p:pic>
        <p:nvPicPr>
          <p:cNvPr id="1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1499" y="21496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1655" y="24486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6739" y="30726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6253" y="33893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109" y="402239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4055" y="431322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49883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174931" y="519099"/>
            <a:ext cx="3816624" cy="418320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111323" y="496086"/>
            <a:ext cx="4063117" cy="4262705"/>
          </a:xfrm>
          <a:prstGeom prst="rect">
            <a:avLst/>
          </a:prstGeom>
        </p:spPr>
        <p:txBody>
          <a:bodyPr wrap="square">
            <a:spAutoFit/>
          </a:bodyPr>
          <a:lstStyle/>
          <a:p>
            <a:pPr>
              <a:spcAft>
                <a:spcPts val="600"/>
              </a:spcAft>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&lt;TxOvrhd&gt;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&lt;IndvFee&gt;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&lt;Tp&gt;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&lt;Cd&gt;</a:t>
            </a:r>
            <a:r>
              <a:rPr lang="en-GB" sz="1600" b="1" dirty="0">
                <a:solidFill>
                  <a:srgbClr val="00B0F0"/>
                </a:solidFill>
                <a:latin typeface="Calibri" panose="020F0502020204030204" pitchFamily="34" charset="0"/>
                <a:cs typeface="Calibri" panose="020F0502020204030204" pitchFamily="34" charset="0"/>
              </a:rPr>
              <a:t>FEND</a:t>
            </a:r>
            <a:r>
              <a:rPr lang="en-GB" sz="1600" dirty="0">
                <a:latin typeface="Calibri" panose="020F0502020204030204" pitchFamily="34" charset="0"/>
                <a:cs typeface="Calibri" panose="020F0502020204030204" pitchFamily="34" charset="0"/>
              </a:rPr>
              <a:t>&lt;/Cd&gt;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&lt;/Tp&gt;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&lt;ReqdAmt Ccy="</a:t>
            </a:r>
            <a:r>
              <a:rPr lang="en-GB" sz="1600" b="1" dirty="0">
                <a:solidFill>
                  <a:srgbClr val="00B0F0"/>
                </a:solidFill>
                <a:latin typeface="Calibri" panose="020F0502020204030204" pitchFamily="34" charset="0"/>
                <a:cs typeface="Calibri" panose="020F0502020204030204" pitchFamily="34" charset="0"/>
              </a:rPr>
              <a:t>EUR</a:t>
            </a:r>
            <a:r>
              <a:rPr lang="en-GB" sz="1600" dirty="0">
                <a:latin typeface="Calibri" panose="020F0502020204030204" pitchFamily="34" charset="0"/>
                <a:cs typeface="Calibri" panose="020F0502020204030204" pitchFamily="34" charset="0"/>
              </a:rPr>
              <a:t>"&gt;</a:t>
            </a:r>
            <a:r>
              <a:rPr lang="en-GB" sz="1600" b="1" dirty="0">
                <a:solidFill>
                  <a:srgbClr val="00B0F0"/>
                </a:solidFill>
                <a:latin typeface="Calibri" panose="020F0502020204030204" pitchFamily="34" charset="0"/>
                <a:cs typeface="Calibri" panose="020F0502020204030204" pitchFamily="34" charset="0"/>
              </a:rPr>
              <a:t>35</a:t>
            </a:r>
            <a:r>
              <a:rPr lang="en-GB" sz="1600" dirty="0">
                <a:latin typeface="Calibri" panose="020F0502020204030204" pitchFamily="34" charset="0"/>
                <a:cs typeface="Calibri" panose="020F0502020204030204" pitchFamily="34" charset="0"/>
              </a:rPr>
              <a:t>&lt;/ReqdAmt&gt;</a:t>
            </a:r>
          </a:p>
          <a:p>
            <a:pPr>
              <a:spcAft>
                <a:spcPts val="600"/>
              </a:spcAft>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&lt;/IndvFee&gt;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&lt;IndvFee&gt;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&lt;Tp&gt;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&lt;Cd&gt;</a:t>
            </a:r>
            <a:r>
              <a:rPr lang="en-GB" sz="1600" b="1" dirty="0">
                <a:solidFill>
                  <a:srgbClr val="00B0F0"/>
                </a:solidFill>
                <a:latin typeface="Calibri" panose="020F0502020204030204" pitchFamily="34" charset="0"/>
                <a:cs typeface="Calibri" panose="020F0502020204030204" pitchFamily="34" charset="0"/>
              </a:rPr>
              <a:t>FEND</a:t>
            </a:r>
            <a:r>
              <a:rPr lang="en-GB" sz="1600" dirty="0">
                <a:latin typeface="Calibri" panose="020F0502020204030204" pitchFamily="34" charset="0"/>
                <a:cs typeface="Calibri" panose="020F0502020204030204" pitchFamily="34" charset="0"/>
              </a:rPr>
              <a:t>&lt;/Cd&gt;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&lt;/Tp&gt;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&lt;DscntDtls&gt;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&lt;Rate&gt;</a:t>
            </a:r>
            <a:r>
              <a:rPr lang="en-GB" sz="1600" b="1" dirty="0">
                <a:solidFill>
                  <a:srgbClr val="00B0F0"/>
                </a:solidFill>
                <a:latin typeface="Calibri" panose="020F0502020204030204" pitchFamily="34" charset="0"/>
                <a:cs typeface="Calibri" panose="020F0502020204030204" pitchFamily="34" charset="0"/>
              </a:rPr>
              <a:t>7</a:t>
            </a:r>
            <a:r>
              <a:rPr lang="en-GB" sz="1600" dirty="0">
                <a:latin typeface="Calibri" panose="020F0502020204030204" pitchFamily="34" charset="0"/>
                <a:cs typeface="Calibri" panose="020F0502020204030204" pitchFamily="34" charset="0"/>
              </a:rPr>
              <a:t>&lt;/Rate&gt;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&lt;/DscntDtls&gt;</a:t>
            </a:r>
          </a:p>
          <a:p>
            <a:pPr>
              <a:spcAft>
                <a:spcPts val="600"/>
              </a:spcAft>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	&lt;/IndvFee&gt;</a:t>
            </a:r>
          </a:p>
          <a:p>
            <a:pPr>
              <a:tabLst>
                <a:tab pos="233363" algn="l"/>
                <a:tab pos="457200" algn="l"/>
                <a:tab pos="690563" algn="l"/>
                <a:tab pos="1147763" algn="l"/>
              </a:tabLst>
            </a:pPr>
            <a:r>
              <a:rPr lang="en-GB" sz="1600" dirty="0">
                <a:latin typeface="Calibri" panose="020F0502020204030204" pitchFamily="34" charset="0"/>
                <a:cs typeface="Calibri" panose="020F0502020204030204" pitchFamily="34" charset="0"/>
              </a:rPr>
              <a:t>&lt;/TxOvrhd&gt;</a:t>
            </a:r>
          </a:p>
        </p:txBody>
      </p:sp>
      <p:sp>
        <p:nvSpPr>
          <p:cNvPr id="12" name="Rectangle 11"/>
          <p:cNvSpPr/>
          <p:nvPr/>
        </p:nvSpPr>
        <p:spPr bwMode="auto">
          <a:xfrm>
            <a:off x="396815" y="879894"/>
            <a:ext cx="3510951" cy="1466491"/>
          </a:xfrm>
          <a:prstGeom prst="rect">
            <a:avLst/>
          </a:prstGeom>
          <a:noFill/>
          <a:ln w="9525" cap="flat" cmpd="sng" algn="ctr">
            <a:solidFill>
              <a:schemeClr val="bg1">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solidFill>
                  <a:srgbClr val="FF66CC"/>
                </a:solidFill>
              </a:rPr>
              <a:t>Order</a:t>
            </a:r>
            <a:r>
              <a:rPr lang="en-GB" dirty="0"/>
              <a:t>: Transaction Overhead Proposal for market practice</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8" name="Rectangle 17"/>
          <p:cNvSpPr/>
          <p:nvPr/>
        </p:nvSpPr>
        <p:spPr bwMode="auto">
          <a:xfrm>
            <a:off x="396815" y="2395266"/>
            <a:ext cx="3510951" cy="1986777"/>
          </a:xfrm>
          <a:prstGeom prst="rect">
            <a:avLst/>
          </a:prstGeom>
          <a:noFill/>
          <a:ln w="9525" cap="flat" cmpd="sng" algn="ctr">
            <a:solidFill>
              <a:schemeClr val="bg1">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TextBox 19"/>
          <p:cNvSpPr txBox="1"/>
          <p:nvPr/>
        </p:nvSpPr>
        <p:spPr>
          <a:xfrm>
            <a:off x="4354562" y="504555"/>
            <a:ext cx="4375370" cy="2246769"/>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The message standard will allow this.</a:t>
            </a:r>
            <a:r>
              <a:rPr lang="en-GB" sz="2000" dirty="0">
                <a:latin typeface="Calibri" panose="020F0502020204030204" pitchFamily="34" charset="0"/>
                <a:cs typeface="Calibri" panose="020F0502020204030204" pitchFamily="34" charset="0"/>
              </a:rPr>
              <a:t> It would be a mistake for someone to do this – </a:t>
            </a:r>
            <a:r>
              <a:rPr lang="en-GB" sz="2000" dirty="0" smtClean="0">
                <a:latin typeface="Calibri" panose="020F0502020204030204" pitchFamily="34" charset="0"/>
                <a:cs typeface="Calibri" panose="020F0502020204030204" pitchFamily="34" charset="0"/>
              </a:rPr>
              <a:t>we want the market practice to give guidance on this. </a:t>
            </a:r>
          </a:p>
          <a:p>
            <a:r>
              <a:rPr lang="en-GB" sz="2000" dirty="0" smtClean="0">
                <a:latin typeface="Calibri" panose="020F0502020204030204" pitchFamily="34" charset="0"/>
                <a:cs typeface="Calibri" panose="020F0502020204030204" pitchFamily="34" charset="0"/>
              </a:rPr>
              <a:t>In the ‘process’ document, this is included as an example of bad practice. </a:t>
            </a:r>
            <a:r>
              <a:rPr lang="en-GB"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cxnSp>
        <p:nvCxnSpPr>
          <p:cNvPr id="21" name="Straight Arrow Connector 20"/>
          <p:cNvCxnSpPr/>
          <p:nvPr/>
        </p:nvCxnSpPr>
        <p:spPr bwMode="auto">
          <a:xfrm rot="16200000" flipH="1" flipV="1">
            <a:off x="4174440" y="542336"/>
            <a:ext cx="0" cy="389614"/>
          </a:xfrm>
          <a:prstGeom prst="straightConnector1">
            <a:avLst/>
          </a:prstGeom>
          <a:solidFill>
            <a:schemeClr val="accent1"/>
          </a:solidFill>
          <a:ln w="57150" cap="flat" cmpd="sng" algn="ctr">
            <a:solidFill>
              <a:schemeClr val="bg1">
                <a:lumMod val="50000"/>
              </a:schemeClr>
            </a:solidFill>
            <a:prstDash val="solid"/>
            <a:round/>
            <a:headEnd type="none" w="lg" len="med"/>
            <a:tailEnd type="triangle" w="lg" len="med"/>
          </a:ln>
          <a:effectLst/>
        </p:spPr>
      </p:cxnSp>
      <p:sp>
        <p:nvSpPr>
          <p:cNvPr id="5" name="Slide Number Placeholder 4"/>
          <p:cNvSpPr>
            <a:spLocks noGrp="1"/>
          </p:cNvSpPr>
          <p:nvPr>
            <p:ph type="sldNum" sz="quarter" idx="11"/>
          </p:nvPr>
        </p:nvSpPr>
        <p:spPr/>
        <p:txBody>
          <a:bodyPr/>
          <a:lstStyle/>
          <a:p>
            <a:fld id="{EA52E39D-21CE-4915-B848-429A65988FB2}" type="slidenum">
              <a:rPr lang="en-GB" smtClean="0"/>
              <a:pPr/>
              <a:t>32</a:t>
            </a:fld>
            <a:endParaRPr lang="en-GB" dirty="0"/>
          </a:p>
        </p:txBody>
      </p:sp>
    </p:spTree>
    <p:extLst>
      <p:ext uri="{BB962C8B-B14F-4D97-AF65-F5344CB8AC3E}">
        <p14:creationId xmlns:p14="http://schemas.microsoft.com/office/powerpoint/2010/main" val="6103294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Elements – Alternative/Hedge Funds</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319180" y="933554"/>
            <a:ext cx="8721302" cy="707886"/>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Currently all the  elements introduced for alternative/hedge funds are set to ‘do not use’ (if in a sequence that is ‘allowed’). </a:t>
            </a:r>
          </a:p>
        </p:txBody>
      </p:sp>
      <p:sp>
        <p:nvSpPr>
          <p:cNvPr id="6" name="TextBox 5"/>
          <p:cNvSpPr txBox="1"/>
          <p:nvPr/>
        </p:nvSpPr>
        <p:spPr>
          <a:xfrm>
            <a:off x="877031" y="1714105"/>
            <a:ext cx="8218108" cy="1323439"/>
          </a:xfrm>
          <a:prstGeom prst="rect">
            <a:avLst/>
          </a:prstGeom>
          <a:noFill/>
        </p:spPr>
        <p:txBody>
          <a:bodyPr wrap="square" rtlCol="0">
            <a:spAutoFit/>
          </a:bodyPr>
          <a:lstStyle/>
          <a:p>
            <a:pPr marL="457200" indent="-457200">
              <a:buFont typeface="+mj-lt"/>
              <a:buAutoNum type="arabicPeriod"/>
            </a:pPr>
            <a:r>
              <a:rPr lang="en-GB" sz="2000" dirty="0" smtClean="0">
                <a:latin typeface="Calibri" panose="020F0502020204030204" pitchFamily="34" charset="0"/>
                <a:cs typeface="Calibri" panose="020F0502020204030204" pitchFamily="34" charset="0"/>
              </a:rPr>
              <a:t>Financial Instrument Details / Series Identification</a:t>
            </a:r>
          </a:p>
          <a:p>
            <a:pPr marL="457200" indent="-457200">
              <a:buFont typeface="+mj-lt"/>
              <a:buAutoNum type="arabicPeriod"/>
            </a:pPr>
            <a:r>
              <a:rPr lang="en-GB" sz="2000" dirty="0" smtClean="0">
                <a:latin typeface="Calibri" panose="020F0502020204030204" pitchFamily="34" charset="0"/>
                <a:cs typeface="Calibri" panose="020F0502020204030204" pitchFamily="34" charset="0"/>
              </a:rPr>
              <a:t>Individual Fee / Type / Code : Additional Fee (ADDF)</a:t>
            </a:r>
          </a:p>
          <a:p>
            <a:pPr marL="457200" indent="-457200">
              <a:buFont typeface="+mj-lt"/>
              <a:buAutoNum type="arabicPeriod"/>
            </a:pPr>
            <a:r>
              <a:rPr lang="en-GB" sz="2000" dirty="0">
                <a:latin typeface="Calibri" panose="020F0502020204030204" pitchFamily="34" charset="0"/>
                <a:cs typeface="Calibri" panose="020F0502020204030204" pitchFamily="34" charset="0"/>
                <a:sym typeface="Wingdings" panose="05000000000000000000" pitchFamily="2" charset="2"/>
              </a:rPr>
              <a:t>Order Waiver Details</a:t>
            </a:r>
            <a:r>
              <a:rPr lang="en-GB" sz="2000" dirty="0" smtClean="0">
                <a:latin typeface="Calibri" panose="020F0502020204030204" pitchFamily="34" charset="0"/>
                <a:cs typeface="Calibri" panose="020F0502020204030204" pitchFamily="34" charset="0"/>
              </a:rPr>
              <a:t> </a:t>
            </a:r>
          </a:p>
          <a:p>
            <a:pPr marL="457200" indent="-457200">
              <a:buFont typeface="+mj-lt"/>
              <a:buAutoNum type="arabicPeriod"/>
            </a:pPr>
            <a:r>
              <a:rPr lang="en-GB" sz="2000" dirty="0" smtClean="0">
                <a:latin typeface="Calibri" panose="020F0502020204030204" pitchFamily="34" charset="0"/>
                <a:cs typeface="Calibri" panose="020F0502020204030204" pitchFamily="34" charset="0"/>
              </a:rPr>
              <a:t>Gating Or Hold Back Details</a:t>
            </a:r>
            <a:endParaRPr lang="en-GB" sz="2000" dirty="0">
              <a:latin typeface="Calibri" panose="020F0502020204030204" pitchFamily="34" charset="0"/>
              <a:cs typeface="Calibri" panose="020F0502020204030204" pitchFamily="34" charset="0"/>
            </a:endParaRPr>
          </a:p>
        </p:txBody>
      </p:sp>
      <p:sp>
        <p:nvSpPr>
          <p:cNvPr id="7" name="TextBox 6"/>
          <p:cNvSpPr txBox="1"/>
          <p:nvPr/>
        </p:nvSpPr>
        <p:spPr>
          <a:xfrm>
            <a:off x="290435" y="540897"/>
            <a:ext cx="8358996" cy="400110"/>
          </a:xfrm>
          <a:prstGeom prst="rect">
            <a:avLst/>
          </a:prstGeom>
          <a:noFill/>
        </p:spPr>
        <p:txBody>
          <a:bodyPr wrap="square" rtlCol="0">
            <a:spAutoFit/>
          </a:bodyPr>
          <a:lstStyle/>
          <a:p>
            <a:r>
              <a:rPr lang="en-GB" sz="2000" b="1" dirty="0" smtClean="0">
                <a:latin typeface="Calibri" panose="020F0502020204030204" pitchFamily="34" charset="0"/>
                <a:cs typeface="Calibri" panose="020F0502020204030204" pitchFamily="34" charset="0"/>
              </a:rPr>
              <a:t>Alternative/hedge</a:t>
            </a:r>
          </a:p>
        </p:txBody>
      </p:sp>
      <p:sp>
        <p:nvSpPr>
          <p:cNvPr id="11" name="TextBox 10"/>
          <p:cNvSpPr txBox="1"/>
          <p:nvPr/>
        </p:nvSpPr>
        <p:spPr>
          <a:xfrm>
            <a:off x="319180" y="3502334"/>
            <a:ext cx="8370486" cy="1631216"/>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It is agreed that the market practice for ‘classic funds’ and the market practice for alternative/hedge funds (GAIA) is to be the same collection.</a:t>
            </a:r>
          </a:p>
          <a:p>
            <a:r>
              <a:rPr lang="en-GB" sz="2000" dirty="0" smtClean="0">
                <a:latin typeface="Calibri" panose="020F0502020204030204" pitchFamily="34" charset="0"/>
                <a:cs typeface="Calibri" panose="020F0502020204030204" pitchFamily="34" charset="0"/>
              </a:rPr>
              <a:t>When the market practice for ‘classic funds’ is completed, the hedge funds market practice will be incorporated into the collection in or before the Dublin meeting </a:t>
            </a:r>
            <a:r>
              <a:rPr lang="en-GB"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sp>
        <p:nvSpPr>
          <p:cNvPr id="8" name="Slide Number Placeholder 7"/>
          <p:cNvSpPr>
            <a:spLocks noGrp="1"/>
          </p:cNvSpPr>
          <p:nvPr>
            <p:ph type="sldNum" sz="quarter" idx="11"/>
          </p:nvPr>
        </p:nvSpPr>
        <p:spPr/>
        <p:txBody>
          <a:bodyPr/>
          <a:lstStyle/>
          <a:p>
            <a:fld id="{EA52E39D-21CE-4915-B848-429A65988FB2}" type="slidenum">
              <a:rPr lang="en-GB" smtClean="0"/>
              <a:pPr/>
              <a:t>33</a:t>
            </a:fld>
            <a:endParaRPr lang="en-GB" dirty="0"/>
          </a:p>
        </p:txBody>
      </p:sp>
    </p:spTree>
    <p:extLst>
      <p:ext uri="{BB962C8B-B14F-4D97-AF65-F5344CB8AC3E}">
        <p14:creationId xmlns:p14="http://schemas.microsoft.com/office/powerpoint/2010/main" val="31352432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77031" y="1714105"/>
            <a:ext cx="8218108" cy="1015663"/>
          </a:xfrm>
          <a:prstGeom prst="rect">
            <a:avLst/>
          </a:prstGeom>
          <a:noFill/>
        </p:spPr>
        <p:txBody>
          <a:bodyPr wrap="square" rtlCol="0">
            <a:spAutoFit/>
          </a:bodyPr>
          <a:lstStyle/>
          <a:p>
            <a:pPr marL="457200" indent="-457200">
              <a:spcAft>
                <a:spcPts val="0"/>
              </a:spcAft>
              <a:buFont typeface="+mj-lt"/>
              <a:buAutoNum type="arabicPeriod"/>
              <a:tabLst>
                <a:tab pos="630238" algn="l"/>
                <a:tab pos="1428750" algn="l"/>
              </a:tabLst>
            </a:pPr>
            <a:r>
              <a:rPr lang="en-GB" sz="2000" dirty="0" smtClean="0">
                <a:latin typeface="Calibri" panose="020F0502020204030204" pitchFamily="34" charset="0"/>
                <a:cs typeface="Calibri" panose="020F0502020204030204" pitchFamily="34" charset="0"/>
                <a:sym typeface="Wingdings" panose="05000000000000000000" pitchFamily="2" charset="2"/>
              </a:rPr>
              <a:t>Source </a:t>
            </a:r>
            <a:r>
              <a:rPr lang="en-GB" sz="2000" dirty="0">
                <a:latin typeface="Calibri" panose="020F0502020204030204" pitchFamily="34" charset="0"/>
                <a:cs typeface="Calibri" panose="020F0502020204030204" pitchFamily="34" charset="0"/>
                <a:sym typeface="Wingdings" panose="05000000000000000000" pitchFamily="2" charset="2"/>
              </a:rPr>
              <a:t>of </a:t>
            </a:r>
            <a:r>
              <a:rPr lang="en-GB" sz="2000" dirty="0" smtClean="0">
                <a:latin typeface="Calibri" panose="020F0502020204030204" pitchFamily="34" charset="0"/>
                <a:cs typeface="Calibri" panose="020F0502020204030204" pitchFamily="34" charset="0"/>
                <a:sym typeface="Wingdings" panose="05000000000000000000" pitchFamily="2" charset="2"/>
              </a:rPr>
              <a:t>Cash (AML)</a:t>
            </a:r>
            <a:endParaRPr lang="en-GB" sz="2000" dirty="0">
              <a:latin typeface="Calibri" panose="020F0502020204030204" pitchFamily="34" charset="0"/>
              <a:cs typeface="Calibri" panose="020F0502020204030204" pitchFamily="34" charset="0"/>
              <a:sym typeface="Wingdings" panose="05000000000000000000" pitchFamily="2" charset="2"/>
            </a:endParaRPr>
          </a:p>
          <a:p>
            <a:pPr marL="457200" indent="-457200">
              <a:spcAft>
                <a:spcPts val="0"/>
              </a:spcAft>
              <a:buFont typeface="+mj-lt"/>
              <a:buAutoNum type="arabicPeriod"/>
              <a:tabLst>
                <a:tab pos="630238" algn="l"/>
                <a:tab pos="1428750" algn="l"/>
              </a:tabLst>
            </a:pPr>
            <a:r>
              <a:rPr lang="en-GB" sz="2000" dirty="0" smtClean="0">
                <a:latin typeface="Calibri" panose="020F0502020204030204" pitchFamily="34" charset="0"/>
                <a:cs typeface="Calibri" panose="020F0502020204030204" pitchFamily="34" charset="0"/>
                <a:sym typeface="Wingdings" panose="05000000000000000000" pitchFamily="2" charset="2"/>
              </a:rPr>
              <a:t>Customer </a:t>
            </a:r>
            <a:r>
              <a:rPr lang="en-GB" sz="2000" dirty="0">
                <a:latin typeface="Calibri" panose="020F0502020204030204" pitchFamily="34" charset="0"/>
                <a:cs typeface="Calibri" panose="020F0502020204030204" pitchFamily="34" charset="0"/>
                <a:sym typeface="Wingdings" panose="05000000000000000000" pitchFamily="2" charset="2"/>
              </a:rPr>
              <a:t>Conduct </a:t>
            </a:r>
            <a:r>
              <a:rPr lang="en-GB" sz="2000" dirty="0" smtClean="0">
                <a:latin typeface="Calibri" panose="020F0502020204030204" pitchFamily="34" charset="0"/>
                <a:cs typeface="Calibri" panose="020F0502020204030204" pitchFamily="34" charset="0"/>
                <a:sym typeface="Wingdings" panose="05000000000000000000" pitchFamily="2" charset="2"/>
              </a:rPr>
              <a:t>Classification (AML)</a:t>
            </a:r>
            <a:endParaRPr lang="en-GB" sz="2000" dirty="0">
              <a:latin typeface="Calibri" panose="020F0502020204030204" pitchFamily="34" charset="0"/>
              <a:cs typeface="Calibri" panose="020F0502020204030204" pitchFamily="34" charset="0"/>
              <a:sym typeface="Wingdings" panose="05000000000000000000" pitchFamily="2" charset="2"/>
            </a:endParaRPr>
          </a:p>
          <a:p>
            <a:pPr marL="457200" indent="-457200">
              <a:spcAft>
                <a:spcPts val="0"/>
              </a:spcAft>
              <a:buFont typeface="+mj-lt"/>
              <a:buAutoNum type="arabicPeriod"/>
              <a:tabLst>
                <a:tab pos="630238" algn="l"/>
                <a:tab pos="1428750" algn="l"/>
              </a:tabLst>
            </a:pPr>
            <a:r>
              <a:rPr lang="en-GB" sz="2000" dirty="0" smtClean="0">
                <a:latin typeface="Calibri" panose="020F0502020204030204" pitchFamily="34" charset="0"/>
                <a:cs typeface="Calibri" panose="020F0502020204030204" pitchFamily="34" charset="0"/>
                <a:sym typeface="Wingdings" panose="05000000000000000000" pitchFamily="2" charset="2"/>
              </a:rPr>
              <a:t>Transaction </a:t>
            </a:r>
            <a:r>
              <a:rPr lang="en-GB" sz="2000" dirty="0">
                <a:latin typeface="Calibri" panose="020F0502020204030204" pitchFamily="34" charset="0"/>
                <a:cs typeface="Calibri" panose="020F0502020204030204" pitchFamily="34" charset="0"/>
                <a:sym typeface="Wingdings" panose="05000000000000000000" pitchFamily="2" charset="2"/>
              </a:rPr>
              <a:t>Channel </a:t>
            </a:r>
            <a:r>
              <a:rPr lang="en-GB" sz="2000" dirty="0" smtClean="0">
                <a:latin typeface="Calibri" panose="020F0502020204030204" pitchFamily="34" charset="0"/>
                <a:cs typeface="Calibri" panose="020F0502020204030204" pitchFamily="34" charset="0"/>
                <a:sym typeface="Wingdings" panose="05000000000000000000" pitchFamily="2" charset="2"/>
              </a:rPr>
              <a:t>Type (AML)</a:t>
            </a:r>
            <a:endParaRPr lang="en-GB" sz="2000" dirty="0">
              <a:latin typeface="Calibri" panose="020F0502020204030204" pitchFamily="34" charset="0"/>
              <a:cs typeface="Calibri" panose="020F0502020204030204" pitchFamily="34" charset="0"/>
              <a:sym typeface="Wingdings" panose="05000000000000000000" pitchFamily="2" charset="2"/>
            </a:endParaRPr>
          </a:p>
        </p:txBody>
      </p:sp>
      <p:sp>
        <p:nvSpPr>
          <p:cNvPr id="2" name="Title 1"/>
          <p:cNvSpPr>
            <a:spLocks noGrp="1"/>
          </p:cNvSpPr>
          <p:nvPr>
            <p:ph type="title"/>
          </p:nvPr>
        </p:nvSpPr>
        <p:spPr/>
        <p:txBody>
          <a:bodyPr/>
          <a:lstStyle/>
          <a:p>
            <a:r>
              <a:rPr lang="en-GB" dirty="0" smtClean="0"/>
              <a:t>New Elements – other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319180" y="933554"/>
            <a:ext cx="8721302" cy="707886"/>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The following elements are currently set to ‘do not use’ (if in a sequence that is ‘allowed’). </a:t>
            </a:r>
          </a:p>
        </p:txBody>
      </p:sp>
      <p:sp>
        <p:nvSpPr>
          <p:cNvPr id="7" name="TextBox 6"/>
          <p:cNvSpPr txBox="1"/>
          <p:nvPr/>
        </p:nvSpPr>
        <p:spPr>
          <a:xfrm>
            <a:off x="290435" y="540897"/>
            <a:ext cx="8358996" cy="400110"/>
          </a:xfrm>
          <a:prstGeom prst="rect">
            <a:avLst/>
          </a:prstGeom>
          <a:noFill/>
        </p:spPr>
        <p:txBody>
          <a:bodyPr wrap="square" rtlCol="0">
            <a:spAutoFit/>
          </a:bodyPr>
          <a:lstStyle/>
          <a:p>
            <a:r>
              <a:rPr lang="en-GB" sz="2000" b="1" dirty="0">
                <a:latin typeface="Calibri" panose="020F0502020204030204" pitchFamily="34" charset="0"/>
                <a:cs typeface="Calibri" panose="020F0502020204030204" pitchFamily="34" charset="0"/>
              </a:rPr>
              <a:t>Other</a:t>
            </a:r>
            <a:endParaRPr lang="en-GB" sz="2000" b="1" dirty="0" smtClean="0">
              <a:latin typeface="Calibri" panose="020F0502020204030204" pitchFamily="34" charset="0"/>
              <a:cs typeface="Calibri" panose="020F0502020204030204" pitchFamily="34" charset="0"/>
            </a:endParaRPr>
          </a:p>
        </p:txBody>
      </p:sp>
      <p:sp>
        <p:nvSpPr>
          <p:cNvPr id="11" name="TextBox 10"/>
          <p:cNvSpPr txBox="1"/>
          <p:nvPr/>
        </p:nvSpPr>
        <p:spPr>
          <a:xfrm>
            <a:off x="319180" y="4950086"/>
            <a:ext cx="8663793" cy="400110"/>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Other new elements are discussed in the subsequent slides</a:t>
            </a:r>
          </a:p>
        </p:txBody>
      </p:sp>
      <p:sp>
        <p:nvSpPr>
          <p:cNvPr id="12" name="TextBox 11"/>
          <p:cNvSpPr txBox="1"/>
          <p:nvPr/>
        </p:nvSpPr>
        <p:spPr>
          <a:xfrm>
            <a:off x="319180" y="3032812"/>
            <a:ext cx="8410752" cy="1631216"/>
          </a:xfrm>
          <a:prstGeom prst="rect">
            <a:avLst/>
          </a:prstGeom>
          <a:noFill/>
        </p:spPr>
        <p:txBody>
          <a:bodyPr wrap="square" rtlCol="0">
            <a:spAutoFit/>
          </a:bodyPr>
          <a:lstStyle/>
          <a:p>
            <a:r>
              <a:rPr lang="en-GB" sz="2000" dirty="0" smtClean="0">
                <a:solidFill>
                  <a:srgbClr val="FF0000"/>
                </a:solidFill>
                <a:latin typeface="Calibri" panose="020F0502020204030204" pitchFamily="34" charset="0"/>
                <a:cs typeface="Calibri" panose="020F0502020204030204" pitchFamily="34" charset="0"/>
              </a:rPr>
              <a:t>21 March 2017 Monthly Meeting </a:t>
            </a:r>
            <a:r>
              <a:rPr lang="en-GB" sz="2000" dirty="0" smtClean="0">
                <a:latin typeface="Calibri" panose="020F0502020204030204" pitchFamily="34" charset="0"/>
                <a:cs typeface="Calibri" panose="020F0502020204030204" pitchFamily="34" charset="0"/>
              </a:rPr>
              <a:t>– a decision is to be taken as to whether the AML elements generally are to be set to ‘allowed’ in the SMPG market practice. If the decisions is YES, then there are other AML elements already in the messages that are currently set to ‘not allowed’ and these will have to become ‘allowed’. </a:t>
            </a:r>
            <a:r>
              <a:rPr lang="en-GB" sz="2000" dirty="0">
                <a:solidFill>
                  <a:srgbClr val="FF0000"/>
                </a:solidFill>
                <a:latin typeface="Calibri" panose="020F0502020204030204" pitchFamily="34" charset="0"/>
                <a:cs typeface="Calibri" panose="020F0502020204030204" pitchFamily="34" charset="0"/>
              </a:rPr>
              <a:t>(1 Mar 2017</a:t>
            </a:r>
            <a:r>
              <a:rPr lang="en-GB" sz="2000" dirty="0" smtClean="0">
                <a:solidFill>
                  <a:srgbClr val="FF0000"/>
                </a:solidFill>
                <a:latin typeface="Calibri" panose="020F0502020204030204" pitchFamily="34" charset="0"/>
                <a:cs typeface="Calibri" panose="020F0502020204030204" pitchFamily="34" charset="0"/>
              </a:rPr>
              <a:t>) – DEFERRED TO DUBLIN</a:t>
            </a:r>
            <a:endParaRPr lang="en-GB" sz="2000" dirty="0">
              <a:solidFill>
                <a:srgbClr val="FF0000"/>
              </a:solidFill>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1"/>
          </p:nvPr>
        </p:nvSpPr>
        <p:spPr/>
        <p:txBody>
          <a:bodyPr/>
          <a:lstStyle/>
          <a:p>
            <a:fld id="{EA52E39D-21CE-4915-B848-429A65988FB2}" type="slidenum">
              <a:rPr lang="en-GB" smtClean="0"/>
              <a:pPr/>
              <a:t>34</a:t>
            </a:fld>
            <a:endParaRPr lang="en-GB" dirty="0"/>
          </a:p>
        </p:txBody>
      </p:sp>
    </p:spTree>
    <p:extLst>
      <p:ext uri="{BB962C8B-B14F-4D97-AF65-F5344CB8AC3E}">
        <p14:creationId xmlns:p14="http://schemas.microsoft.com/office/powerpoint/2010/main" val="1931170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Settlement and Custody Details – current SMPG usage</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3" y="472300"/>
            <a:ext cx="4049086" cy="391825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Rectangle 10"/>
          <p:cNvSpPr/>
          <p:nvPr/>
        </p:nvSpPr>
        <p:spPr>
          <a:xfrm>
            <a:off x="269492" y="420241"/>
            <a:ext cx="4250750" cy="3970318"/>
          </a:xfrm>
          <a:prstGeom prst="rect">
            <a:avLst/>
          </a:prstGeom>
          <a:noFill/>
        </p:spPr>
        <p:txBody>
          <a:bodyPr wrap="square">
            <a:spAutoFit/>
          </a:bodyPr>
          <a:lstStyle/>
          <a:p>
            <a:pPr>
              <a:spcAft>
                <a:spcPts val="0"/>
              </a:spcAft>
              <a:tabLst>
                <a:tab pos="457200" algn="l"/>
                <a:tab pos="974725" algn="l"/>
                <a:tab pos="1371600" algn="l"/>
                <a:tab pos="1428750" algn="l"/>
              </a:tabLst>
            </a:pPr>
            <a:r>
              <a:rPr lang="en-GB" sz="1800" b="1" dirty="0" smtClean="0">
                <a:latin typeface="Calibri" panose="020F0502020204030204" pitchFamily="34" charset="0"/>
                <a:cs typeface="Calibri" panose="020F0502020204030204" pitchFamily="34" charset="0"/>
              </a:rPr>
              <a:t>SUBSCRIPTION ORDER</a:t>
            </a:r>
          </a:p>
          <a:p>
            <a:pPr>
              <a:spcAft>
                <a:spcPts val="0"/>
              </a:spcAft>
              <a:tabLst>
                <a:tab pos="173038" algn="l"/>
                <a:tab pos="741363" algn="l"/>
                <a:tab pos="1311275" algn="l"/>
              </a:tabLst>
            </a:pPr>
            <a:r>
              <a:rPr lang="en-GB" sz="1800" b="1" dirty="0" smtClean="0">
                <a:latin typeface="Calibri" panose="020F0502020204030204" pitchFamily="34" charset="0"/>
                <a:cs typeface="Calibri" panose="020F0502020204030204" pitchFamily="34" charset="0"/>
              </a:rPr>
              <a:t>Settlement And Custody Details</a:t>
            </a:r>
            <a:endParaRPr lang="en-GB" sz="1800" b="1" dirty="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a:t>
            </a:r>
            <a:r>
              <a:rPr lang="en-GB" sz="1800" b="1" dirty="0" smtClean="0">
                <a:latin typeface="Calibri" panose="020F0502020204030204" pitchFamily="34" charset="0"/>
                <a:cs typeface="Calibri" panose="020F0502020204030204" pitchFamily="34" charset="0"/>
              </a:rPr>
              <a:t>Settlement Date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Settlement Place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Safekeeping Place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Securities Settlement System</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[1.1]	Receiving Side Details</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Receivers Custodian </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Receivers Intermediary</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Receiving Agent</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Delivering Side Details</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[0.1]	Delivers Custodian</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[0.1]	Deliverers Intermediary</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[1.1]	Delivering </a:t>
            </a:r>
            <a:r>
              <a:rPr lang="en-GB" sz="1800" b="1" dirty="0" smtClean="0">
                <a:latin typeface="Calibri" panose="020F0502020204030204" pitchFamily="34" charset="0"/>
                <a:cs typeface="Calibri" panose="020F0502020204030204" pitchFamily="34" charset="0"/>
              </a:rPr>
              <a:t>Agent</a:t>
            </a:r>
            <a:endParaRPr lang="en-GB" sz="1800" b="1" dirty="0">
              <a:latin typeface="Calibri" panose="020F0502020204030204" pitchFamily="34" charset="0"/>
              <a:cs typeface="Calibri" panose="020F0502020204030204" pitchFamily="34" charset="0"/>
            </a:endParaRPr>
          </a:p>
        </p:txBody>
      </p:sp>
      <p:pic>
        <p:nvPicPr>
          <p:cNvPr id="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2806" y="323325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024" y="23910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189" y="26950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ectangle 32"/>
          <p:cNvSpPr/>
          <p:nvPr/>
        </p:nvSpPr>
        <p:spPr bwMode="auto">
          <a:xfrm>
            <a:off x="4832195" y="472300"/>
            <a:ext cx="4049086" cy="391825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4" name="Rectangle 33"/>
          <p:cNvSpPr/>
          <p:nvPr/>
        </p:nvSpPr>
        <p:spPr>
          <a:xfrm>
            <a:off x="4795484" y="420241"/>
            <a:ext cx="4250750" cy="3970318"/>
          </a:xfrm>
          <a:prstGeom prst="rect">
            <a:avLst/>
          </a:prstGeom>
          <a:noFill/>
        </p:spPr>
        <p:txBody>
          <a:bodyPr wrap="square">
            <a:spAutoFit/>
          </a:bodyPr>
          <a:lstStyle/>
          <a:p>
            <a:pPr>
              <a:spcAft>
                <a:spcPts val="0"/>
              </a:spcAft>
              <a:tabLst>
                <a:tab pos="173038" algn="l"/>
                <a:tab pos="741363" algn="l"/>
                <a:tab pos="1311275" algn="l"/>
              </a:tabLst>
            </a:pPr>
            <a:r>
              <a:rPr lang="en-GB" sz="1800" b="1" dirty="0" smtClean="0">
                <a:latin typeface="Calibri" panose="020F0502020204030204" pitchFamily="34" charset="0"/>
                <a:cs typeface="Calibri" panose="020F0502020204030204" pitchFamily="34" charset="0"/>
              </a:rPr>
              <a:t>SUBSCRIPTION ORDER CONFIRMATION</a:t>
            </a:r>
          </a:p>
          <a:p>
            <a:pPr>
              <a:spcAft>
                <a:spcPts val="0"/>
              </a:spcAft>
              <a:tabLst>
                <a:tab pos="173038" algn="l"/>
                <a:tab pos="741363" algn="l"/>
                <a:tab pos="1311275" algn="l"/>
              </a:tabLst>
            </a:pPr>
            <a:r>
              <a:rPr lang="en-GB" sz="1800" b="1" dirty="0" smtClean="0">
                <a:latin typeface="Calibri" panose="020F0502020204030204" pitchFamily="34" charset="0"/>
                <a:cs typeface="Calibri" panose="020F0502020204030204" pitchFamily="34" charset="0"/>
              </a:rPr>
              <a:t>Settlement And Custody Details</a:t>
            </a:r>
            <a:endParaRPr lang="en-GB" sz="1800" b="1" dirty="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a:t>
            </a:r>
            <a:r>
              <a:rPr lang="en-GB" sz="1800" b="1" dirty="0" smtClean="0">
                <a:latin typeface="Calibri" panose="020F0502020204030204" pitchFamily="34" charset="0"/>
                <a:cs typeface="Calibri" panose="020F0502020204030204" pitchFamily="34" charset="0"/>
              </a:rPr>
              <a:t>Settlement Date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Settlement Place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Safekeeping Place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Securities Settlement System</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Receiving Side Details</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Receivers Custodian </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Receivers Intermediary</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Receiving Agent</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[1.1]	Delivering Side Details</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Delivers Custodian</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Deliverers Intermediary</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Delivering Agent</a:t>
            </a:r>
            <a:endParaRPr lang="en-GB" sz="1800" b="1" dirty="0">
              <a:latin typeface="Calibri" panose="020F0502020204030204" pitchFamily="34" charset="0"/>
              <a:cs typeface="Calibri" panose="020F0502020204030204" pitchFamily="34" charset="0"/>
            </a:endParaRPr>
          </a:p>
        </p:txBody>
      </p:sp>
      <p:pic>
        <p:nvPicPr>
          <p:cNvPr id="6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8984" y="350709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3441" y="380834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6573" y="40464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269492" y="4473180"/>
            <a:ext cx="7956644" cy="923330"/>
          </a:xfrm>
          <a:prstGeom prst="rect">
            <a:avLst/>
          </a:prstGeom>
          <a:noFill/>
        </p:spPr>
        <p:txBody>
          <a:bodyPr wrap="square" rtlCol="0">
            <a:spAutoFit/>
          </a:bodyPr>
          <a:lstStyle/>
          <a:p>
            <a:r>
              <a:rPr lang="en-GB" sz="1800" dirty="0" smtClean="0">
                <a:latin typeface="Calibri" panose="020F0502020204030204" pitchFamily="34" charset="0"/>
                <a:cs typeface="Calibri" panose="020F0502020204030204" pitchFamily="34" charset="0"/>
              </a:rPr>
              <a:t>Agreed that there is no logic on why fewer settlement &amp; custody parties are allowed in the order verses the confirmation in the current usage guidelines </a:t>
            </a:r>
            <a:r>
              <a:rPr lang="en-GB" sz="1800" dirty="0" smtClean="0">
                <a:solidFill>
                  <a:srgbClr val="FF0000"/>
                </a:solidFill>
                <a:latin typeface="Calibri" panose="020F0502020204030204" pitchFamily="34" charset="0"/>
                <a:cs typeface="Calibri" panose="020F0502020204030204" pitchFamily="34" charset="0"/>
              </a:rPr>
              <a:t>(1 Mar 2017).</a:t>
            </a:r>
            <a:endParaRPr lang="en-GB" sz="1800" dirty="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35</a:t>
            </a:fld>
            <a:endParaRPr lang="en-GB" dirty="0"/>
          </a:p>
        </p:txBody>
      </p:sp>
    </p:spTree>
    <p:extLst>
      <p:ext uri="{BB962C8B-B14F-4D97-AF65-F5344CB8AC3E}">
        <p14:creationId xmlns:p14="http://schemas.microsoft.com/office/powerpoint/2010/main" val="11221613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Settlement and Custody Details – new SMPG usage</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3" y="472300"/>
            <a:ext cx="4049086" cy="5026254"/>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Rectangle 10"/>
          <p:cNvSpPr/>
          <p:nvPr/>
        </p:nvSpPr>
        <p:spPr>
          <a:xfrm>
            <a:off x="269491" y="420241"/>
            <a:ext cx="4562704" cy="5078313"/>
          </a:xfrm>
          <a:prstGeom prst="rect">
            <a:avLst/>
          </a:prstGeom>
          <a:noFill/>
        </p:spPr>
        <p:txBody>
          <a:bodyPr wrap="square">
            <a:spAutoFit/>
          </a:bodyPr>
          <a:lstStyle/>
          <a:p>
            <a:pPr>
              <a:spcAft>
                <a:spcPts val="0"/>
              </a:spcAft>
              <a:tabLst>
                <a:tab pos="457200" algn="l"/>
                <a:tab pos="974725" algn="l"/>
                <a:tab pos="1371600" algn="l"/>
                <a:tab pos="1428750" algn="l"/>
              </a:tabLst>
            </a:pPr>
            <a:r>
              <a:rPr lang="en-GB" sz="1800" b="1" dirty="0" smtClean="0">
                <a:latin typeface="Calibri" panose="020F0502020204030204" pitchFamily="34" charset="0"/>
                <a:cs typeface="Calibri" panose="020F0502020204030204" pitchFamily="34" charset="0"/>
              </a:rPr>
              <a:t>SUBSCRIPTION ORDER</a:t>
            </a:r>
          </a:p>
          <a:p>
            <a:pPr>
              <a:spcAft>
                <a:spcPts val="0"/>
              </a:spcAft>
              <a:tabLst>
                <a:tab pos="173038" algn="l"/>
                <a:tab pos="741363" algn="l"/>
                <a:tab pos="1311275" algn="l"/>
              </a:tabLst>
            </a:pPr>
            <a:r>
              <a:rPr lang="en-GB" sz="1800" b="1" dirty="0" smtClean="0">
                <a:latin typeface="Calibri" panose="020F0502020204030204" pitchFamily="34" charset="0"/>
                <a:cs typeface="Calibri" panose="020F0502020204030204" pitchFamily="34" charset="0"/>
              </a:rPr>
              <a:t>Settlement And Custody Details</a:t>
            </a:r>
            <a:endParaRPr lang="en-GB" sz="1800" b="1" dirty="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a:t>
            </a:r>
            <a:r>
              <a:rPr lang="en-GB" sz="1800" b="1" dirty="0" smtClean="0">
                <a:latin typeface="Calibri" panose="020F0502020204030204" pitchFamily="34" charset="0"/>
                <a:cs typeface="Calibri" panose="020F0502020204030204" pitchFamily="34" charset="0"/>
              </a:rPr>
              <a:t>Settlement Date </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[1.1]	Settlement Place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Safekeeping Place – check S &amp; R</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Securities Settlement System</a:t>
            </a:r>
          </a:p>
          <a:p>
            <a:pPr>
              <a:spcAft>
                <a:spcPts val="0"/>
              </a:spcAft>
              <a:tabLst>
                <a:tab pos="173038" algn="l"/>
                <a:tab pos="690563" algn="l"/>
                <a:tab pos="1198563"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[0.n]	Trade Transaction Condition</a:t>
            </a:r>
          </a:p>
          <a:p>
            <a:pPr>
              <a:spcAft>
                <a:spcPts val="0"/>
              </a:spcAft>
              <a:tabLst>
                <a:tab pos="173038" algn="l"/>
                <a:tab pos="690563" algn="l"/>
                <a:tab pos="1198563" algn="l"/>
              </a:tabLst>
            </a:pPr>
            <a:r>
              <a:rPr lang="en-GB" sz="1800" b="1" dirty="0" smtClean="0">
                <a:solidFill>
                  <a:srgbClr val="00B0F0"/>
                </a:solidFill>
                <a:latin typeface="Calibri" panose="020F0502020204030204" pitchFamily="34" charset="0"/>
                <a:cs typeface="Calibri" panose="020F0502020204030204" pitchFamily="34" charset="0"/>
              </a:rPr>
              <a:t>	[0.n] 	Settlement Transaction Condition </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[1.1]	Receiving Side Details</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Receivers Custodian</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Receivers Intermediary 1 </a:t>
            </a:r>
          </a:p>
          <a:p>
            <a:pPr>
              <a:spcAft>
                <a:spcPts val="0"/>
              </a:spcAft>
              <a:tabLst>
                <a:tab pos="173038" algn="l"/>
                <a:tab pos="690563" algn="l"/>
                <a:tab pos="1198563" algn="l"/>
              </a:tabLst>
            </a:pPr>
            <a:r>
              <a:rPr lang="en-GB" sz="1800" b="1" dirty="0">
                <a:solidFill>
                  <a:srgbClr val="00B050"/>
                </a:solidFill>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[0.1]	Receivers Intermediary 2 </a:t>
            </a: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Receiving Agent</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Delivering Side Details</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[0.1]	Delivers Custodian</a:t>
            </a:r>
          </a:p>
          <a:p>
            <a:pPr>
              <a:spcAft>
                <a:spcPts val="0"/>
              </a:spcAft>
              <a:tabLst>
                <a:tab pos="173038" algn="l"/>
                <a:tab pos="690563" algn="l"/>
                <a:tab pos="1198563"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Deliverers </a:t>
            </a:r>
            <a:r>
              <a:rPr lang="en-GB" sz="1800" b="1" dirty="0" smtClean="0">
                <a:latin typeface="Calibri" panose="020F0502020204030204" pitchFamily="34" charset="0"/>
                <a:cs typeface="Calibri" panose="020F0502020204030204" pitchFamily="34" charset="0"/>
              </a:rPr>
              <a:t>Intermediary </a:t>
            </a:r>
            <a:r>
              <a:rPr lang="en-GB" sz="1800" b="1" dirty="0" smtClean="0">
                <a:solidFill>
                  <a:srgbClr val="00B050"/>
                </a:solidFill>
                <a:latin typeface="Calibri" panose="020F0502020204030204" pitchFamily="34" charset="0"/>
                <a:cs typeface="Calibri" panose="020F0502020204030204" pitchFamily="34" charset="0"/>
              </a:rPr>
              <a:t>1</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[0.1]	Deliverers Intermediary 2</a:t>
            </a:r>
            <a:endParaRPr lang="en-GB" sz="1800" b="1" dirty="0" smtClean="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1.1]	Delivering </a:t>
            </a:r>
            <a:r>
              <a:rPr lang="en-GB" sz="1800" b="1" dirty="0" smtClean="0">
                <a:latin typeface="Calibri" panose="020F0502020204030204" pitchFamily="34" charset="0"/>
                <a:cs typeface="Calibri" panose="020F0502020204030204" pitchFamily="34" charset="0"/>
              </a:rPr>
              <a:t>Agent</a:t>
            </a:r>
            <a:endParaRPr lang="en-GB" sz="1800" b="1" dirty="0">
              <a:latin typeface="Calibri" panose="020F0502020204030204" pitchFamily="34" charset="0"/>
              <a:cs typeface="Calibri" panose="020F0502020204030204" pitchFamily="34" charset="0"/>
            </a:endParaRPr>
          </a:p>
        </p:txBody>
      </p:sp>
      <p:sp>
        <p:nvSpPr>
          <p:cNvPr id="33" name="Rectangle 32"/>
          <p:cNvSpPr/>
          <p:nvPr/>
        </p:nvSpPr>
        <p:spPr bwMode="auto">
          <a:xfrm>
            <a:off x="4832195" y="472300"/>
            <a:ext cx="4049086" cy="5026254"/>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4" name="Rectangle 33"/>
          <p:cNvSpPr/>
          <p:nvPr/>
        </p:nvSpPr>
        <p:spPr>
          <a:xfrm>
            <a:off x="4795484" y="420241"/>
            <a:ext cx="4465474" cy="5078313"/>
          </a:xfrm>
          <a:prstGeom prst="rect">
            <a:avLst/>
          </a:prstGeom>
          <a:noFill/>
        </p:spPr>
        <p:txBody>
          <a:bodyPr wrap="square">
            <a:spAutoFit/>
          </a:bodyPr>
          <a:lstStyle/>
          <a:p>
            <a:pPr>
              <a:spcAft>
                <a:spcPts val="0"/>
              </a:spcAft>
              <a:tabLst>
                <a:tab pos="173038" algn="l"/>
                <a:tab pos="741363" algn="l"/>
                <a:tab pos="1311275" algn="l"/>
              </a:tabLst>
            </a:pPr>
            <a:r>
              <a:rPr lang="en-GB" sz="1800" b="1" dirty="0" smtClean="0">
                <a:latin typeface="Calibri" panose="020F0502020204030204" pitchFamily="34" charset="0"/>
                <a:cs typeface="Calibri" panose="020F0502020204030204" pitchFamily="34" charset="0"/>
              </a:rPr>
              <a:t>SUBSCRIPTION ORDER CONFIRMATION</a:t>
            </a:r>
          </a:p>
          <a:p>
            <a:pPr>
              <a:spcAft>
                <a:spcPts val="0"/>
              </a:spcAft>
              <a:tabLst>
                <a:tab pos="173038" algn="l"/>
                <a:tab pos="741363" algn="l"/>
                <a:tab pos="1311275" algn="l"/>
              </a:tabLst>
            </a:pPr>
            <a:r>
              <a:rPr lang="en-GB" sz="1800" b="1" dirty="0" smtClean="0">
                <a:latin typeface="Calibri" panose="020F0502020204030204" pitchFamily="34" charset="0"/>
                <a:cs typeface="Calibri" panose="020F0502020204030204" pitchFamily="34" charset="0"/>
              </a:rPr>
              <a:t>Settlement And Custody Details</a:t>
            </a:r>
            <a:endParaRPr lang="en-GB" sz="1800" b="1" dirty="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0.1]	</a:t>
            </a:r>
            <a:r>
              <a:rPr lang="en-GB" sz="1800" b="1" dirty="0" smtClean="0">
                <a:latin typeface="Calibri" panose="020F0502020204030204" pitchFamily="34" charset="0"/>
                <a:cs typeface="Calibri" panose="020F0502020204030204" pitchFamily="34" charset="0"/>
              </a:rPr>
              <a:t>Settlement Date </a:t>
            </a:r>
            <a:r>
              <a:rPr lang="en-GB" sz="1800" b="1" dirty="0" smtClean="0">
                <a:solidFill>
                  <a:srgbClr val="00B0F0"/>
                </a:solidFill>
                <a:latin typeface="Calibri" panose="020F0502020204030204" pitchFamily="34" charset="0"/>
                <a:cs typeface="Calibri" panose="020F0502020204030204" pitchFamily="34" charset="0"/>
              </a:rPr>
              <a:t>[1.1] </a:t>
            </a:r>
            <a:r>
              <a:rPr lang="en-GB" sz="1800" b="1" dirty="0" smtClean="0">
                <a:solidFill>
                  <a:srgbClr val="FF0000"/>
                </a:solidFill>
                <a:latin typeface="Calibri" panose="020F0502020204030204" pitchFamily="34" charset="0"/>
                <a:cs typeface="Calibri" panose="020F0502020204030204" pitchFamily="34" charset="0"/>
              </a:rPr>
              <a:t>(1 Mar 2017)</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[1.1]	Settlement Place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Safekeeping Place</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Securities Settlement System</a:t>
            </a:r>
          </a:p>
          <a:p>
            <a:pPr>
              <a:spcAft>
                <a:spcPts val="0"/>
              </a:spcAft>
              <a:tabLst>
                <a:tab pos="173038" algn="l"/>
                <a:tab pos="690563" algn="l"/>
                <a:tab pos="1198563" algn="l"/>
              </a:tabLst>
            </a:pPr>
            <a:r>
              <a:rPr lang="en-GB" sz="1800" b="1" dirty="0">
                <a:solidFill>
                  <a:srgbClr val="00B0F0"/>
                </a:solidFill>
                <a:latin typeface="Calibri" panose="020F0502020204030204" pitchFamily="34" charset="0"/>
                <a:cs typeface="Calibri" panose="020F0502020204030204" pitchFamily="34" charset="0"/>
              </a:rPr>
              <a:t>	[0.n]	Trade Transaction </a:t>
            </a:r>
            <a:r>
              <a:rPr lang="en-GB" sz="1800" b="1" dirty="0" smtClean="0">
                <a:solidFill>
                  <a:srgbClr val="00B0F0"/>
                </a:solidFill>
                <a:latin typeface="Calibri" panose="020F0502020204030204" pitchFamily="34" charset="0"/>
                <a:cs typeface="Calibri" panose="020F0502020204030204" pitchFamily="34" charset="0"/>
              </a:rPr>
              <a:t>Condition</a:t>
            </a:r>
            <a:endParaRPr lang="en-GB" sz="1800" b="1" dirty="0">
              <a:solidFill>
                <a:srgbClr val="00B0F0"/>
              </a:solidFill>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a:solidFill>
                  <a:srgbClr val="00B0F0"/>
                </a:solidFill>
                <a:latin typeface="Calibri" panose="020F0502020204030204" pitchFamily="34" charset="0"/>
                <a:cs typeface="Calibri" panose="020F0502020204030204" pitchFamily="34" charset="0"/>
              </a:rPr>
              <a:t>	[0.n] 	Settlement Transaction </a:t>
            </a:r>
            <a:r>
              <a:rPr lang="en-GB" sz="1800" b="1" dirty="0" smtClean="0">
                <a:solidFill>
                  <a:srgbClr val="00B0F0"/>
                </a:solidFill>
                <a:latin typeface="Calibri" panose="020F0502020204030204" pitchFamily="34" charset="0"/>
                <a:cs typeface="Calibri" panose="020F0502020204030204" pitchFamily="34" charset="0"/>
              </a:rPr>
              <a:t>Condition</a:t>
            </a: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[0.1]	Receiving Side Details</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Receivers Custodian </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Receivers Intermediary </a:t>
            </a:r>
            <a:r>
              <a:rPr lang="en-GB" sz="1800" b="1" dirty="0" smtClean="0">
                <a:solidFill>
                  <a:srgbClr val="00B050"/>
                </a:solidFill>
                <a:latin typeface="Calibri" panose="020F0502020204030204" pitchFamily="34" charset="0"/>
                <a:cs typeface="Calibri" panose="020F0502020204030204" pitchFamily="34" charset="0"/>
              </a:rPr>
              <a:t>1</a:t>
            </a:r>
            <a:endParaRPr lang="en-GB" sz="1800" b="1" dirty="0">
              <a:solidFill>
                <a:srgbClr val="00B050"/>
              </a:solidFill>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a:solidFill>
                  <a:srgbClr val="00B050"/>
                </a:solidFill>
                <a:latin typeface="Calibri" panose="020F0502020204030204" pitchFamily="34" charset="0"/>
                <a:cs typeface="Calibri" panose="020F0502020204030204" pitchFamily="34" charset="0"/>
              </a:rPr>
              <a:t>		</a:t>
            </a:r>
            <a:r>
              <a:rPr lang="en-GB" sz="1800" b="1" dirty="0">
                <a:solidFill>
                  <a:srgbClr val="00B0F0"/>
                </a:solidFill>
                <a:latin typeface="Calibri" panose="020F0502020204030204" pitchFamily="34" charset="0"/>
                <a:cs typeface="Calibri" panose="020F0502020204030204" pitchFamily="34" charset="0"/>
              </a:rPr>
              <a:t>[0.1]	Receivers Intermediary </a:t>
            </a:r>
            <a:r>
              <a:rPr lang="en-GB" sz="1800" b="1" dirty="0" smtClean="0">
                <a:solidFill>
                  <a:srgbClr val="00B0F0"/>
                </a:solidFill>
                <a:latin typeface="Calibri" panose="020F0502020204030204" pitchFamily="34" charset="0"/>
                <a:cs typeface="Calibri" panose="020F0502020204030204" pitchFamily="34" charset="0"/>
              </a:rPr>
              <a:t>2</a:t>
            </a:r>
            <a:endParaRPr lang="en-GB" sz="1800" b="1" dirty="0" smtClean="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Receiving Agent</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[1.1]	Delivering Side Details</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Delivers Custodian</a:t>
            </a: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Deliverers Intermediary </a:t>
            </a:r>
            <a:r>
              <a:rPr lang="en-GB" sz="1800" b="1" dirty="0" smtClean="0">
                <a:solidFill>
                  <a:srgbClr val="00B050"/>
                </a:solidFill>
                <a:latin typeface="Calibri" panose="020F0502020204030204" pitchFamily="34" charset="0"/>
                <a:cs typeface="Calibri" panose="020F0502020204030204" pitchFamily="34" charset="0"/>
              </a:rPr>
              <a:t>1</a:t>
            </a:r>
            <a:endParaRPr lang="en-GB" sz="1800" b="1" dirty="0">
              <a:solidFill>
                <a:srgbClr val="00B050"/>
              </a:solidFill>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a:solidFill>
                  <a:srgbClr val="00B0F0"/>
                </a:solidFill>
                <a:latin typeface="Calibri" panose="020F0502020204030204" pitchFamily="34" charset="0"/>
                <a:cs typeface="Calibri" panose="020F0502020204030204" pitchFamily="34" charset="0"/>
              </a:rPr>
              <a:t>[0.1]	Deliverers Intermediary </a:t>
            </a:r>
            <a:r>
              <a:rPr lang="en-GB" sz="1800" b="1" dirty="0" smtClean="0">
                <a:solidFill>
                  <a:srgbClr val="00B0F0"/>
                </a:solidFill>
                <a:latin typeface="Calibri" panose="020F0502020204030204" pitchFamily="34" charset="0"/>
                <a:cs typeface="Calibri" panose="020F0502020204030204" pitchFamily="34" charset="0"/>
              </a:rPr>
              <a:t>2</a:t>
            </a:r>
            <a:endParaRPr lang="en-GB" sz="1800" b="1" dirty="0" smtClean="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Delivering Agent</a:t>
            </a:r>
            <a:endParaRPr lang="en-GB" sz="1800" b="1" dirty="0">
              <a:latin typeface="Calibri" panose="020F0502020204030204" pitchFamily="34" charset="0"/>
              <a:cs typeface="Calibri" panose="020F0502020204030204" pitchFamily="34" charset="0"/>
            </a:endParaRPr>
          </a:p>
        </p:txBody>
      </p:sp>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9938" y="406710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7710" y="43385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5186" y="460769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5186" y="48803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583" y="515115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TextBox 41"/>
          <p:cNvSpPr txBox="1"/>
          <p:nvPr/>
        </p:nvSpPr>
        <p:spPr>
          <a:xfrm>
            <a:off x="81283" y="5564869"/>
            <a:ext cx="4595644" cy="1200329"/>
          </a:xfrm>
          <a:prstGeom prst="rect">
            <a:avLst/>
          </a:prstGeom>
          <a:solidFill>
            <a:schemeClr val="bg1"/>
          </a:solidFill>
        </p:spPr>
        <p:txBody>
          <a:bodyPr wrap="square" rtlCol="0">
            <a:spAutoFit/>
          </a:bodyPr>
          <a:lstStyle/>
          <a:p>
            <a:r>
              <a:rPr lang="en-GB" sz="1800" b="1" dirty="0" smtClean="0">
                <a:latin typeface="Calibri" panose="020F0502020204030204" pitchFamily="34" charset="0"/>
                <a:cs typeface="Calibri" panose="020F0502020204030204" pitchFamily="34" charset="0"/>
              </a:rPr>
              <a:t>Order</a:t>
            </a:r>
          </a:p>
          <a:p>
            <a:r>
              <a:rPr lang="en-GB" sz="1800" dirty="0" smtClean="0">
                <a:latin typeface="Calibri" panose="020F0502020204030204" pitchFamily="34" charset="0"/>
                <a:cs typeface="Calibri" panose="020F0502020204030204" pitchFamily="34" charset="0"/>
              </a:rPr>
              <a:t>[1] RECU, REI1 &amp; REI2 – ‘allow’. </a:t>
            </a:r>
            <a:r>
              <a:rPr lang="en-GB" sz="1800" dirty="0" smtClean="0">
                <a:solidFill>
                  <a:srgbClr val="FF0000"/>
                </a:solidFill>
                <a:latin typeface="Calibri" panose="020F0502020204030204" pitchFamily="34" charset="0"/>
                <a:cs typeface="Calibri" panose="020F0502020204030204" pitchFamily="34" charset="0"/>
              </a:rPr>
              <a:t>(1 Mar 2017)</a:t>
            </a:r>
          </a:p>
          <a:p>
            <a:r>
              <a:rPr lang="en-GB" sz="1800" dirty="0" smtClean="0">
                <a:latin typeface="Calibri" panose="020F0502020204030204" pitchFamily="34" charset="0"/>
                <a:cs typeface="Calibri" panose="020F0502020204030204" pitchFamily="34" charset="0"/>
              </a:rPr>
              <a:t>[2] TTCO &amp; STCO ‘do not use’. </a:t>
            </a:r>
            <a:r>
              <a:rPr lang="en-GB" sz="1800" dirty="0">
                <a:solidFill>
                  <a:srgbClr val="FF0000"/>
                </a:solidFill>
                <a:latin typeface="Calibri" panose="020F0502020204030204" pitchFamily="34" charset="0"/>
                <a:cs typeface="Calibri" panose="020F0502020204030204" pitchFamily="34" charset="0"/>
              </a:rPr>
              <a:t>(1 Mar 2017</a:t>
            </a:r>
            <a:r>
              <a:rPr lang="en-GB" sz="1800" dirty="0" smtClean="0">
                <a:solidFill>
                  <a:srgbClr val="FF0000"/>
                </a:solidFill>
                <a:latin typeface="Calibri" panose="020F0502020204030204" pitchFamily="34" charset="0"/>
                <a:cs typeface="Calibri" panose="020F0502020204030204" pitchFamily="34" charset="0"/>
              </a:rPr>
              <a:t>)</a:t>
            </a:r>
          </a:p>
          <a:p>
            <a:r>
              <a:rPr lang="en-GB" sz="1800" dirty="0" smtClean="0">
                <a:latin typeface="Calibri" panose="020F0502020204030204" pitchFamily="34" charset="0"/>
                <a:cs typeface="Calibri" panose="020F0502020204030204" pitchFamily="34" charset="0"/>
              </a:rPr>
              <a:t>[3] Settlement Date ‘do not use</a:t>
            </a:r>
            <a:r>
              <a:rPr lang="en-GB" sz="1800" dirty="0">
                <a:latin typeface="Calibri" panose="020F0502020204030204" pitchFamily="34" charset="0"/>
                <a:cs typeface="Calibri" panose="020F0502020204030204" pitchFamily="34" charset="0"/>
              </a:rPr>
              <a:t>’. </a:t>
            </a:r>
            <a:r>
              <a:rPr lang="en-GB" sz="1800" dirty="0">
                <a:solidFill>
                  <a:srgbClr val="FF0000"/>
                </a:solidFill>
                <a:latin typeface="Calibri" panose="020F0502020204030204" pitchFamily="34" charset="0"/>
                <a:cs typeface="Calibri" panose="020F0502020204030204" pitchFamily="34" charset="0"/>
              </a:rPr>
              <a:t>(1 Mar 2017</a:t>
            </a:r>
            <a:r>
              <a:rPr lang="en-GB" sz="1800" dirty="0" smtClean="0">
                <a:solidFill>
                  <a:srgbClr val="FF0000"/>
                </a:solidFill>
                <a:latin typeface="Calibri" panose="020F0502020204030204" pitchFamily="34" charset="0"/>
                <a:cs typeface="Calibri" panose="020F0502020204030204" pitchFamily="34" charset="0"/>
              </a:rPr>
              <a:t>)</a:t>
            </a:r>
            <a:endParaRPr lang="en-GB" sz="1800" dirty="0">
              <a:solidFill>
                <a:srgbClr val="FF0000"/>
              </a:solidFill>
              <a:latin typeface="Calibri" panose="020F0502020204030204" pitchFamily="34" charset="0"/>
              <a:cs typeface="Calibri" panose="020F0502020204030204" pitchFamily="34" charset="0"/>
            </a:endParaRPr>
          </a:p>
        </p:txBody>
      </p:sp>
      <p:cxnSp>
        <p:nvCxnSpPr>
          <p:cNvPr id="48" name="Straight Connector 47"/>
          <p:cNvCxnSpPr/>
          <p:nvPr/>
        </p:nvCxnSpPr>
        <p:spPr bwMode="auto">
          <a:xfrm>
            <a:off x="4623760" y="472300"/>
            <a:ext cx="0" cy="638570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52" name="TextBox 51"/>
          <p:cNvSpPr txBox="1"/>
          <p:nvPr/>
        </p:nvSpPr>
        <p:spPr>
          <a:xfrm>
            <a:off x="4676927" y="5564869"/>
            <a:ext cx="4467073" cy="923330"/>
          </a:xfrm>
          <a:prstGeom prst="rect">
            <a:avLst/>
          </a:prstGeom>
          <a:solidFill>
            <a:schemeClr val="bg1"/>
          </a:solidFill>
        </p:spPr>
        <p:txBody>
          <a:bodyPr wrap="square" rtlCol="0">
            <a:spAutoFit/>
          </a:bodyPr>
          <a:lstStyle/>
          <a:p>
            <a:r>
              <a:rPr lang="en-GB" sz="1800" b="1" dirty="0" smtClean="0">
                <a:latin typeface="Calibri" panose="020F0502020204030204" pitchFamily="34" charset="0"/>
                <a:cs typeface="Calibri" panose="020F0502020204030204" pitchFamily="34" charset="0"/>
              </a:rPr>
              <a:t>Confirmation</a:t>
            </a:r>
          </a:p>
          <a:p>
            <a:r>
              <a:rPr lang="en-GB" sz="1800" dirty="0" smtClean="0">
                <a:latin typeface="Calibri" panose="020F0502020204030204" pitchFamily="34" charset="0"/>
                <a:cs typeface="Calibri" panose="020F0502020204030204" pitchFamily="34" charset="0"/>
              </a:rPr>
              <a:t>[1] REI2 &amp;  DEI2 ‘allow’. </a:t>
            </a:r>
            <a:r>
              <a:rPr lang="en-GB" sz="1800" dirty="0" smtClean="0">
                <a:solidFill>
                  <a:srgbClr val="FF0000"/>
                </a:solidFill>
                <a:latin typeface="Calibri" panose="020F0502020204030204" pitchFamily="34" charset="0"/>
                <a:cs typeface="Calibri" panose="020F0502020204030204" pitchFamily="34" charset="0"/>
              </a:rPr>
              <a:t>(1 Mar 2017)</a:t>
            </a:r>
          </a:p>
          <a:p>
            <a:r>
              <a:rPr lang="en-GB" sz="1800" dirty="0" smtClean="0">
                <a:latin typeface="Calibri" panose="020F0502020204030204" pitchFamily="34" charset="0"/>
                <a:cs typeface="Calibri" panose="020F0502020204030204" pitchFamily="34" charset="0"/>
              </a:rPr>
              <a:t>[2] TTCO &amp; STCO ‘do not use’. </a:t>
            </a:r>
            <a:r>
              <a:rPr lang="en-GB" sz="1800" dirty="0" smtClean="0">
                <a:solidFill>
                  <a:srgbClr val="FF0000"/>
                </a:solidFill>
                <a:latin typeface="Calibri" panose="020F0502020204030204" pitchFamily="34" charset="0"/>
                <a:cs typeface="Calibri" panose="020F0502020204030204" pitchFamily="34" charset="0"/>
              </a:rPr>
              <a:t>(1 Mar 2017)</a:t>
            </a:r>
            <a:endParaRPr lang="en-GB" sz="1800" dirty="0">
              <a:solidFill>
                <a:srgbClr val="FF0000"/>
              </a:solidFill>
              <a:latin typeface="Calibri" panose="020F0502020204030204" pitchFamily="34" charset="0"/>
              <a:cs typeface="Calibri" panose="020F0502020204030204" pitchFamily="34" charset="0"/>
            </a:endParaRPr>
          </a:p>
        </p:txBody>
      </p:sp>
      <p:pic>
        <p:nvPicPr>
          <p:cNvPr id="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436" y="211465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3788" y="239135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2195" y="213715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4784" y="24086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4138" y="10248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1"/>
          </p:nvPr>
        </p:nvSpPr>
        <p:spPr/>
        <p:txBody>
          <a:bodyPr/>
          <a:lstStyle/>
          <a:p>
            <a:fld id="{EA52E39D-21CE-4915-B848-429A65988FB2}" type="slidenum">
              <a:rPr lang="en-GB" smtClean="0"/>
              <a:pPr/>
              <a:t>36</a:t>
            </a:fld>
            <a:endParaRPr lang="en-GB" dirty="0"/>
          </a:p>
        </p:txBody>
      </p:sp>
    </p:spTree>
    <p:extLst>
      <p:ext uri="{BB962C8B-B14F-4D97-AF65-F5344CB8AC3E}">
        <p14:creationId xmlns:p14="http://schemas.microsoft.com/office/powerpoint/2010/main" val="28445950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Settlement and Custody: Party Format Usage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a:xfrm>
            <a:off x="218974" y="3362151"/>
            <a:ext cx="2482731" cy="1754326"/>
          </a:xfrm>
          <a:prstGeom prst="rect">
            <a:avLst/>
          </a:prstGeom>
        </p:spPr>
        <p:txBody>
          <a:bodyPr wrap="none">
            <a:spAutoFit/>
          </a:bodyPr>
          <a:lstStyle/>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Settlement </a:t>
            </a:r>
            <a:r>
              <a:rPr lang="en-GB" sz="1800" b="1" dirty="0" smtClean="0">
                <a:latin typeface="Calibri" panose="020F0502020204030204" pitchFamily="34" charset="0"/>
                <a:cs typeface="Calibri" panose="020F0502020204030204" pitchFamily="34" charset="0"/>
              </a:rPr>
              <a:t>Place </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[1.1] Party (choice)</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AnyBIC</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Proprietary Id</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Name &amp; Address</a:t>
            </a:r>
          </a:p>
          <a:p>
            <a:pPr>
              <a:spcAft>
                <a:spcPts val="0"/>
              </a:spcAft>
              <a:tabLst>
                <a:tab pos="173038" algn="l"/>
                <a:tab pos="517525" algn="l"/>
                <a:tab pos="690563" algn="l"/>
                <a:tab pos="1371600" algn="l"/>
                <a:tab pos="1428750" algn="l"/>
              </a:tabLst>
            </a:pPr>
            <a:r>
              <a:rPr lang="en-GB" sz="1800" b="1" dirty="0" smtClean="0">
                <a:solidFill>
                  <a:srgbClr val="00B0F0"/>
                </a:solidFill>
                <a:latin typeface="Calibri" panose="020F0502020204030204" pitchFamily="34" charset="0"/>
                <a:cs typeface="Calibri" panose="020F0502020204030204" pitchFamily="34" charset="0"/>
              </a:rPr>
              <a:t>[0.1]	LEI</a:t>
            </a:r>
            <a:endParaRPr lang="en-GB" sz="1800" b="1" dirty="0">
              <a:solidFill>
                <a:srgbClr val="00B0F0"/>
              </a:solidFill>
              <a:latin typeface="Calibri" panose="020F0502020204030204" pitchFamily="34" charset="0"/>
              <a:cs typeface="Calibri" panose="020F0502020204030204" pitchFamily="34" charset="0"/>
            </a:endParaRP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7273" y="420861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4524" y="45145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6213" y="453255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3297678" y="3115609"/>
            <a:ext cx="772969" cy="338554"/>
          </a:xfrm>
          <a:prstGeom prst="rect">
            <a:avLst/>
          </a:prstGeom>
          <a:noFill/>
        </p:spPr>
        <p:txBody>
          <a:bodyPr wrap="none" rtlCol="0">
            <a:spAutoFit/>
          </a:bodyPr>
          <a:lstStyle/>
          <a:p>
            <a:r>
              <a:rPr lang="en-GB" sz="1600" i="1" dirty="0" smtClean="0">
                <a:latin typeface="Calibri" panose="020F0502020204030204" pitchFamily="34" charset="0"/>
                <a:cs typeface="Calibri" panose="020F0502020204030204" pitchFamily="34" charset="0"/>
              </a:rPr>
              <a:t>ORDER</a:t>
            </a:r>
            <a:endParaRPr lang="en-GB" sz="1600" i="1" dirty="0">
              <a:latin typeface="Calibri" panose="020F0502020204030204" pitchFamily="34" charset="0"/>
              <a:cs typeface="Calibri" panose="020F0502020204030204" pitchFamily="34" charset="0"/>
            </a:endParaRPr>
          </a:p>
        </p:txBody>
      </p:sp>
      <p:sp>
        <p:nvSpPr>
          <p:cNvPr id="12" name="TextBox 11"/>
          <p:cNvSpPr txBox="1"/>
          <p:nvPr/>
        </p:nvSpPr>
        <p:spPr>
          <a:xfrm>
            <a:off x="6297650" y="3115609"/>
            <a:ext cx="1516569" cy="338554"/>
          </a:xfrm>
          <a:prstGeom prst="rect">
            <a:avLst/>
          </a:prstGeom>
          <a:noFill/>
        </p:spPr>
        <p:txBody>
          <a:bodyPr wrap="none" rtlCol="0">
            <a:spAutoFit/>
          </a:bodyPr>
          <a:lstStyle/>
          <a:p>
            <a:r>
              <a:rPr lang="en-GB" sz="1600" i="1" dirty="0" smtClean="0">
                <a:latin typeface="Calibri" panose="020F0502020204030204" pitchFamily="34" charset="0"/>
                <a:cs typeface="Calibri" panose="020F0502020204030204" pitchFamily="34" charset="0"/>
              </a:rPr>
              <a:t>CONFIRMATION</a:t>
            </a:r>
            <a:endParaRPr lang="en-GB" sz="1600" i="1" dirty="0">
              <a:latin typeface="Calibri" panose="020F0502020204030204" pitchFamily="34" charset="0"/>
              <a:cs typeface="Calibri" panose="020F0502020204030204" pitchFamily="34" charset="0"/>
            </a:endParaRPr>
          </a:p>
        </p:txBody>
      </p:sp>
      <p:sp>
        <p:nvSpPr>
          <p:cNvPr id="13" name="TextBox 12"/>
          <p:cNvSpPr txBox="1"/>
          <p:nvPr/>
        </p:nvSpPr>
        <p:spPr>
          <a:xfrm>
            <a:off x="218974" y="3115609"/>
            <a:ext cx="2329869" cy="338554"/>
          </a:xfrm>
          <a:prstGeom prst="rect">
            <a:avLst/>
          </a:prstGeom>
          <a:noFill/>
        </p:spPr>
        <p:txBody>
          <a:bodyPr wrap="none" rtlCol="0">
            <a:spAutoFit/>
          </a:bodyPr>
          <a:lstStyle/>
          <a:p>
            <a:r>
              <a:rPr lang="en-GB" sz="1600" i="1" dirty="0" smtClean="0">
                <a:latin typeface="Calibri" panose="020F0502020204030204" pitchFamily="34" charset="0"/>
                <a:cs typeface="Calibri" panose="020F0502020204030204" pitchFamily="34" charset="0"/>
              </a:rPr>
              <a:t>ORDER &amp; CONFIRMATION</a:t>
            </a:r>
            <a:endParaRPr lang="en-GB" sz="1600" i="1" dirty="0">
              <a:latin typeface="Calibri" panose="020F0502020204030204" pitchFamily="34" charset="0"/>
              <a:cs typeface="Calibri" panose="020F0502020204030204" pitchFamily="34" charset="0"/>
            </a:endParaRPr>
          </a:p>
        </p:txBody>
      </p:sp>
      <p:cxnSp>
        <p:nvCxnSpPr>
          <p:cNvPr id="14" name="Straight Connector 13"/>
          <p:cNvCxnSpPr/>
          <p:nvPr/>
        </p:nvCxnSpPr>
        <p:spPr bwMode="auto">
          <a:xfrm>
            <a:off x="0" y="2837684"/>
            <a:ext cx="9204385"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15" name="Straight Connector 14"/>
          <p:cNvCxnSpPr/>
          <p:nvPr/>
        </p:nvCxnSpPr>
        <p:spPr bwMode="auto">
          <a:xfrm>
            <a:off x="3114060" y="3001103"/>
            <a:ext cx="0" cy="2468880"/>
          </a:xfrm>
          <a:prstGeom prst="line">
            <a:avLst/>
          </a:prstGeom>
          <a:solidFill>
            <a:schemeClr val="accent1"/>
          </a:solidFill>
          <a:ln w="38100" cap="flat" cmpd="sng" algn="ctr">
            <a:solidFill>
              <a:schemeClr val="bg1">
                <a:lumMod val="50000"/>
              </a:schemeClr>
            </a:solidFill>
            <a:prstDash val="dash"/>
            <a:round/>
            <a:headEnd type="none" w="med" len="med"/>
            <a:tailEnd type="none" w="med" len="med"/>
          </a:ln>
          <a:effectLst/>
        </p:spPr>
      </p:cxnSp>
      <p:cxnSp>
        <p:nvCxnSpPr>
          <p:cNvPr id="16" name="Straight Connector 15"/>
          <p:cNvCxnSpPr/>
          <p:nvPr/>
        </p:nvCxnSpPr>
        <p:spPr bwMode="auto">
          <a:xfrm>
            <a:off x="6189320" y="3001103"/>
            <a:ext cx="0" cy="246888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18" name="Rectangle 17"/>
          <p:cNvSpPr/>
          <p:nvPr/>
        </p:nvSpPr>
        <p:spPr>
          <a:xfrm>
            <a:off x="218974" y="917948"/>
            <a:ext cx="2658420" cy="1200329"/>
          </a:xfrm>
          <a:prstGeom prst="rect">
            <a:avLst/>
          </a:prstGeom>
        </p:spPr>
        <p:txBody>
          <a:bodyPr wrap="none">
            <a:spAutoFit/>
          </a:bodyPr>
          <a:lstStyle/>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Settlement </a:t>
            </a:r>
            <a:r>
              <a:rPr lang="en-GB" sz="1800" b="1" dirty="0" smtClean="0">
                <a:latin typeface="Calibri" panose="020F0502020204030204" pitchFamily="34" charset="0"/>
                <a:cs typeface="Calibri" panose="020F0502020204030204" pitchFamily="34" charset="0"/>
              </a:rPr>
              <a:t>Place (choice)</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BIC or BEI</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Proprietary Id</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Name And Address</a:t>
            </a:r>
            <a:endParaRPr lang="en-GB" sz="1800" b="1" dirty="0">
              <a:latin typeface="Calibri" panose="020F0502020204030204" pitchFamily="34" charset="0"/>
              <a:cs typeface="Calibri" panose="020F0502020204030204" pitchFamily="34" charset="0"/>
            </a:endParaRPr>
          </a:p>
        </p:txBody>
      </p:sp>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168" y="151811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6998" y="18202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p:cNvSpPr/>
          <p:nvPr/>
        </p:nvSpPr>
        <p:spPr>
          <a:xfrm>
            <a:off x="3268932" y="917948"/>
            <a:ext cx="2515432" cy="1200329"/>
          </a:xfrm>
          <a:prstGeom prst="rect">
            <a:avLst/>
          </a:prstGeom>
        </p:spPr>
        <p:txBody>
          <a:bodyPr wrap="none">
            <a:spAutoFit/>
          </a:bodyPr>
          <a:lstStyle/>
          <a:p>
            <a:pPr>
              <a:spcAft>
                <a:spcPts val="0"/>
              </a:spcAft>
              <a:tabLst>
                <a:tab pos="173038" algn="l"/>
                <a:tab pos="741363" algn="l"/>
                <a:tab pos="1371600" algn="l"/>
                <a:tab pos="1428750" algn="l"/>
              </a:tabLst>
            </a:pPr>
            <a:r>
              <a:rPr lang="en-GB" sz="1800" b="1" dirty="0" smtClean="0">
                <a:latin typeface="Calibri" panose="020F0502020204030204" pitchFamily="34" charset="0"/>
                <a:cs typeface="Calibri" panose="020F0502020204030204" pitchFamily="34" charset="0"/>
              </a:rPr>
              <a:t>Receiving Agent (choice)</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BIC or BEI</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Proprietary Id</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Name And Address</a:t>
            </a:r>
            <a:endParaRPr lang="en-GB" sz="1800" b="1" dirty="0">
              <a:latin typeface="Calibri" panose="020F0502020204030204" pitchFamily="34" charset="0"/>
              <a:cs typeface="Calibri" panose="020F0502020204030204" pitchFamily="34" charset="0"/>
            </a:endParaRPr>
          </a:p>
        </p:txBody>
      </p:sp>
      <p:pic>
        <p:nvPicPr>
          <p:cNvPr id="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6235" y="18019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Rectangle 22"/>
          <p:cNvSpPr/>
          <p:nvPr/>
        </p:nvSpPr>
        <p:spPr>
          <a:xfrm>
            <a:off x="6268904" y="917948"/>
            <a:ext cx="3513451" cy="1200329"/>
          </a:xfrm>
          <a:prstGeom prst="rect">
            <a:avLst/>
          </a:prstGeom>
        </p:spPr>
        <p:txBody>
          <a:bodyPr wrap="square">
            <a:spAutoFit/>
          </a:bodyPr>
          <a:lstStyle/>
          <a:p>
            <a:pPr>
              <a:spcAft>
                <a:spcPts val="0"/>
              </a:spcAft>
              <a:tabLst>
                <a:tab pos="173038" algn="l"/>
                <a:tab pos="741363" algn="l"/>
                <a:tab pos="1371600" algn="l"/>
                <a:tab pos="1428750" algn="l"/>
              </a:tabLst>
            </a:pPr>
            <a:r>
              <a:rPr lang="en-GB" sz="1800" b="1" dirty="0" smtClean="0">
                <a:latin typeface="Calibri" panose="020F0502020204030204" pitchFamily="34" charset="0"/>
                <a:cs typeface="Calibri" panose="020F0502020204030204" pitchFamily="34" charset="0"/>
              </a:rPr>
              <a:t>Receiving Agent * (choice)</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BIC or BEI</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Proprietary Id</a:t>
            </a:r>
          </a:p>
          <a:p>
            <a:pPr>
              <a:spcAft>
                <a:spcPts val="0"/>
              </a:spcAft>
              <a:tabLst>
                <a:tab pos="173038" algn="l"/>
                <a:tab pos="7413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Name And Address</a:t>
            </a:r>
            <a:endParaRPr lang="en-GB" sz="1800" b="1" dirty="0">
              <a:latin typeface="Calibri" panose="020F0502020204030204" pitchFamily="34" charset="0"/>
              <a:cs typeface="Calibri" panose="020F0502020204030204" pitchFamily="34" charset="0"/>
            </a:endParaRPr>
          </a:p>
        </p:txBody>
      </p:sp>
      <p:sp>
        <p:nvSpPr>
          <p:cNvPr id="24" name="TextBox 23"/>
          <p:cNvSpPr txBox="1"/>
          <p:nvPr/>
        </p:nvSpPr>
        <p:spPr>
          <a:xfrm>
            <a:off x="3268932" y="705910"/>
            <a:ext cx="772969" cy="338554"/>
          </a:xfrm>
          <a:prstGeom prst="rect">
            <a:avLst/>
          </a:prstGeom>
          <a:noFill/>
        </p:spPr>
        <p:txBody>
          <a:bodyPr wrap="none" rtlCol="0">
            <a:spAutoFit/>
          </a:bodyPr>
          <a:lstStyle/>
          <a:p>
            <a:r>
              <a:rPr lang="en-GB" sz="1600" i="1" dirty="0" smtClean="0">
                <a:latin typeface="Calibri" panose="020F0502020204030204" pitchFamily="34" charset="0"/>
                <a:cs typeface="Calibri" panose="020F0502020204030204" pitchFamily="34" charset="0"/>
              </a:rPr>
              <a:t>ORDER</a:t>
            </a:r>
            <a:endParaRPr lang="en-GB" sz="1600" i="1" dirty="0">
              <a:latin typeface="Calibri" panose="020F0502020204030204" pitchFamily="34" charset="0"/>
              <a:cs typeface="Calibri" panose="020F0502020204030204" pitchFamily="34" charset="0"/>
            </a:endParaRPr>
          </a:p>
        </p:txBody>
      </p:sp>
      <p:sp>
        <p:nvSpPr>
          <p:cNvPr id="25" name="TextBox 24"/>
          <p:cNvSpPr txBox="1"/>
          <p:nvPr/>
        </p:nvSpPr>
        <p:spPr>
          <a:xfrm>
            <a:off x="6268904" y="705910"/>
            <a:ext cx="1516569" cy="338554"/>
          </a:xfrm>
          <a:prstGeom prst="rect">
            <a:avLst/>
          </a:prstGeom>
          <a:noFill/>
        </p:spPr>
        <p:txBody>
          <a:bodyPr wrap="none" rtlCol="0">
            <a:spAutoFit/>
          </a:bodyPr>
          <a:lstStyle/>
          <a:p>
            <a:r>
              <a:rPr lang="en-GB" sz="1600" i="1" dirty="0" smtClean="0">
                <a:latin typeface="Calibri" panose="020F0502020204030204" pitchFamily="34" charset="0"/>
                <a:cs typeface="Calibri" panose="020F0502020204030204" pitchFamily="34" charset="0"/>
              </a:rPr>
              <a:t>CONFIRMATION</a:t>
            </a:r>
            <a:endParaRPr lang="en-GB" sz="1600" i="1" dirty="0">
              <a:latin typeface="Calibri" panose="020F0502020204030204" pitchFamily="34" charset="0"/>
              <a:cs typeface="Calibri" panose="020F0502020204030204" pitchFamily="34" charset="0"/>
            </a:endParaRPr>
          </a:p>
        </p:txBody>
      </p:sp>
      <p:sp>
        <p:nvSpPr>
          <p:cNvPr id="26" name="TextBox 25"/>
          <p:cNvSpPr txBox="1"/>
          <p:nvPr/>
        </p:nvSpPr>
        <p:spPr>
          <a:xfrm>
            <a:off x="218974" y="705910"/>
            <a:ext cx="2329869" cy="338554"/>
          </a:xfrm>
          <a:prstGeom prst="rect">
            <a:avLst/>
          </a:prstGeom>
          <a:noFill/>
        </p:spPr>
        <p:txBody>
          <a:bodyPr wrap="none" rtlCol="0">
            <a:spAutoFit/>
          </a:bodyPr>
          <a:lstStyle/>
          <a:p>
            <a:r>
              <a:rPr lang="en-GB" sz="1600" i="1" dirty="0" smtClean="0">
                <a:latin typeface="Calibri" panose="020F0502020204030204" pitchFamily="34" charset="0"/>
                <a:cs typeface="Calibri" panose="020F0502020204030204" pitchFamily="34" charset="0"/>
              </a:rPr>
              <a:t>ORDER &amp; CONFIRMATION</a:t>
            </a:r>
            <a:endParaRPr lang="en-GB" sz="1600" i="1" dirty="0">
              <a:latin typeface="Calibri" panose="020F0502020204030204" pitchFamily="34" charset="0"/>
              <a:cs typeface="Calibri" panose="020F0502020204030204" pitchFamily="34" charset="0"/>
            </a:endParaRPr>
          </a:p>
        </p:txBody>
      </p:sp>
      <p:cxnSp>
        <p:nvCxnSpPr>
          <p:cNvPr id="28" name="Straight Connector 27"/>
          <p:cNvCxnSpPr/>
          <p:nvPr/>
        </p:nvCxnSpPr>
        <p:spPr bwMode="auto">
          <a:xfrm>
            <a:off x="3114060" y="738046"/>
            <a:ext cx="0" cy="1996528"/>
          </a:xfrm>
          <a:prstGeom prst="line">
            <a:avLst/>
          </a:prstGeom>
          <a:solidFill>
            <a:schemeClr val="accent1"/>
          </a:solidFill>
          <a:ln w="38100" cap="flat" cmpd="sng" algn="ctr">
            <a:solidFill>
              <a:schemeClr val="bg1">
                <a:lumMod val="50000"/>
              </a:schemeClr>
            </a:solidFill>
            <a:prstDash val="dash"/>
            <a:round/>
            <a:headEnd type="none" w="med" len="med"/>
            <a:tailEnd type="none" w="med" len="med"/>
          </a:ln>
          <a:effectLst/>
        </p:spPr>
      </p:cxnSp>
      <p:cxnSp>
        <p:nvCxnSpPr>
          <p:cNvPr id="29" name="Straight Connector 28"/>
          <p:cNvCxnSpPr/>
          <p:nvPr/>
        </p:nvCxnSpPr>
        <p:spPr bwMode="auto">
          <a:xfrm>
            <a:off x="6189320" y="738046"/>
            <a:ext cx="0" cy="160209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0" name="TextBox 29"/>
          <p:cNvSpPr txBox="1"/>
          <p:nvPr/>
        </p:nvSpPr>
        <p:spPr>
          <a:xfrm>
            <a:off x="3323567" y="2462829"/>
            <a:ext cx="4030847" cy="338554"/>
          </a:xfrm>
          <a:prstGeom prst="rect">
            <a:avLst/>
          </a:prstGeom>
          <a:noFill/>
        </p:spPr>
        <p:txBody>
          <a:bodyPr wrap="none" rtlCol="0">
            <a:spAutoFit/>
          </a:bodyPr>
          <a:lstStyle/>
          <a:p>
            <a:r>
              <a:rPr lang="en-GB" sz="1600" b="1" i="1" dirty="0" smtClean="0">
                <a:solidFill>
                  <a:srgbClr val="FF0000"/>
                </a:solidFill>
                <a:latin typeface="Calibri" panose="020F0502020204030204" pitchFamily="34" charset="0"/>
                <a:cs typeface="Calibri" panose="020F0502020204030204" pitchFamily="34" charset="0"/>
              </a:rPr>
              <a:t>Inconsistency: was it a mistake or deliberate?</a:t>
            </a:r>
            <a:endParaRPr lang="en-GB" sz="1600" b="1" i="1" dirty="0">
              <a:solidFill>
                <a:srgbClr val="FF0000"/>
              </a:solidFill>
              <a:latin typeface="Calibri" panose="020F0502020204030204" pitchFamily="34" charset="0"/>
              <a:cs typeface="Calibri" panose="020F0502020204030204" pitchFamily="34" charset="0"/>
            </a:endParaRPr>
          </a:p>
        </p:txBody>
      </p:sp>
      <p:sp>
        <p:nvSpPr>
          <p:cNvPr id="31" name="TextBox 30"/>
          <p:cNvSpPr txBox="1"/>
          <p:nvPr/>
        </p:nvSpPr>
        <p:spPr>
          <a:xfrm>
            <a:off x="80958" y="397856"/>
            <a:ext cx="2436051" cy="369332"/>
          </a:xfrm>
          <a:prstGeom prst="rect">
            <a:avLst/>
          </a:prstGeom>
          <a:noFill/>
        </p:spPr>
        <p:txBody>
          <a:bodyPr wrap="none" rtlCol="0">
            <a:spAutoFit/>
          </a:bodyPr>
          <a:lstStyle/>
          <a:p>
            <a:r>
              <a:rPr lang="en-GB" sz="1800" b="1" dirty="0" smtClean="0">
                <a:latin typeface="Calibri" panose="020F0502020204030204" pitchFamily="34" charset="0"/>
                <a:cs typeface="Calibri" panose="020F0502020204030204" pitchFamily="34" charset="0"/>
              </a:rPr>
              <a:t>CURRENT SMPG USAGE</a:t>
            </a:r>
            <a:endParaRPr lang="en-GB" sz="1800" b="1" dirty="0">
              <a:latin typeface="Calibri" panose="020F0502020204030204" pitchFamily="34" charset="0"/>
              <a:cs typeface="Calibri" panose="020F0502020204030204" pitchFamily="34" charset="0"/>
            </a:endParaRPr>
          </a:p>
        </p:txBody>
      </p:sp>
      <p:sp>
        <p:nvSpPr>
          <p:cNvPr id="32" name="TextBox 31"/>
          <p:cNvSpPr txBox="1"/>
          <p:nvPr/>
        </p:nvSpPr>
        <p:spPr>
          <a:xfrm>
            <a:off x="80958" y="2827650"/>
            <a:ext cx="2554417" cy="369332"/>
          </a:xfrm>
          <a:prstGeom prst="rect">
            <a:avLst/>
          </a:prstGeom>
          <a:noFill/>
        </p:spPr>
        <p:txBody>
          <a:bodyPr wrap="none" rtlCol="0">
            <a:spAutoFit/>
          </a:bodyPr>
          <a:lstStyle/>
          <a:p>
            <a:r>
              <a:rPr lang="en-GB" sz="1800" b="1" dirty="0" smtClean="0">
                <a:latin typeface="Calibri" panose="020F0502020204030204" pitchFamily="34" charset="0"/>
                <a:cs typeface="Calibri" panose="020F0502020204030204" pitchFamily="34" charset="0"/>
              </a:rPr>
              <a:t>PROPOSAL SMPG USAGE</a:t>
            </a:r>
            <a:endParaRPr lang="en-GB" sz="1800" b="1" dirty="0">
              <a:latin typeface="Calibri" panose="020F0502020204030204" pitchFamily="34" charset="0"/>
              <a:cs typeface="Calibri" panose="020F0502020204030204" pitchFamily="34" charset="0"/>
            </a:endParaRPr>
          </a:p>
        </p:txBody>
      </p:sp>
      <p:sp>
        <p:nvSpPr>
          <p:cNvPr id="33" name="Rectangle 32"/>
          <p:cNvSpPr/>
          <p:nvPr/>
        </p:nvSpPr>
        <p:spPr>
          <a:xfrm>
            <a:off x="3297678" y="3362151"/>
            <a:ext cx="2482731" cy="2031325"/>
          </a:xfrm>
          <a:prstGeom prst="rect">
            <a:avLst/>
          </a:prstGeom>
        </p:spPr>
        <p:txBody>
          <a:bodyPr wrap="none">
            <a:spAutoFit/>
          </a:bodyPr>
          <a:lstStyle/>
          <a:p>
            <a:pPr>
              <a:spcAft>
                <a:spcPts val="0"/>
              </a:spcAft>
              <a:tabLst>
                <a:tab pos="173038" algn="l"/>
                <a:tab pos="741363" algn="l"/>
                <a:tab pos="1371600" algn="l"/>
                <a:tab pos="1428750" algn="l"/>
              </a:tabLst>
            </a:pPr>
            <a:r>
              <a:rPr lang="en-GB" sz="1800" b="1" dirty="0" smtClean="0">
                <a:latin typeface="Calibri" panose="020F0502020204030204" pitchFamily="34" charset="0"/>
                <a:cs typeface="Calibri" panose="020F0502020204030204" pitchFamily="34" charset="0"/>
              </a:rPr>
              <a:t>Receiving Agent </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[1.1] Party (choice)</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AnyBIC</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Proprietary Id</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Name &amp; Address</a:t>
            </a:r>
          </a:p>
          <a:p>
            <a:pPr>
              <a:spcAft>
                <a:spcPts val="0"/>
              </a:spcAft>
              <a:tabLst>
                <a:tab pos="173038" algn="l"/>
                <a:tab pos="517525" algn="l"/>
                <a:tab pos="690563" algn="l"/>
                <a:tab pos="1371600" algn="l"/>
                <a:tab pos="1428750" algn="l"/>
              </a:tabLst>
            </a:pPr>
            <a:r>
              <a:rPr lang="en-GB" sz="1800" b="1" dirty="0" smtClean="0">
                <a:solidFill>
                  <a:srgbClr val="00B0F0"/>
                </a:solidFill>
                <a:latin typeface="Calibri" panose="020F0502020204030204" pitchFamily="34" charset="0"/>
                <a:cs typeface="Calibri" panose="020F0502020204030204" pitchFamily="34" charset="0"/>
              </a:rPr>
              <a:t>[0.1]	LEI</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[0.1]	Account Id</a:t>
            </a:r>
            <a:endParaRPr lang="en-GB" sz="1800" b="1" dirty="0">
              <a:latin typeface="Calibri" panose="020F0502020204030204" pitchFamily="34" charset="0"/>
              <a:cs typeface="Calibri" panose="020F0502020204030204" pitchFamily="34" charset="0"/>
            </a:endParaRPr>
          </a:p>
        </p:txBody>
      </p:sp>
      <p:sp>
        <p:nvSpPr>
          <p:cNvPr id="36" name="TextBox 35"/>
          <p:cNvSpPr txBox="1"/>
          <p:nvPr/>
        </p:nvSpPr>
        <p:spPr>
          <a:xfrm>
            <a:off x="6266954" y="2131446"/>
            <a:ext cx="2137124" cy="338554"/>
          </a:xfrm>
          <a:prstGeom prst="rect">
            <a:avLst/>
          </a:prstGeom>
          <a:noFill/>
        </p:spPr>
        <p:txBody>
          <a:bodyPr wrap="none" rtlCol="0">
            <a:spAutoFit/>
          </a:bodyPr>
          <a:lstStyle/>
          <a:p>
            <a:r>
              <a:rPr lang="en-GB" sz="1600" b="1" i="1" dirty="0" smtClean="0">
                <a:latin typeface="Calibri" panose="020F0502020204030204" pitchFamily="34" charset="0"/>
                <a:cs typeface="Calibri" panose="020F0502020204030204" pitchFamily="34" charset="0"/>
              </a:rPr>
              <a:t>* and the other parties</a:t>
            </a:r>
            <a:endParaRPr lang="en-GB" sz="1600" b="1" i="1" dirty="0">
              <a:latin typeface="Calibri" panose="020F0502020204030204" pitchFamily="34" charset="0"/>
              <a:cs typeface="Calibri" panose="020F0502020204030204" pitchFamily="34" charset="0"/>
            </a:endParaRPr>
          </a:p>
        </p:txBody>
      </p:sp>
      <p:sp>
        <p:nvSpPr>
          <p:cNvPr id="38" name="Rectangle 37"/>
          <p:cNvSpPr/>
          <p:nvPr/>
        </p:nvSpPr>
        <p:spPr>
          <a:xfrm>
            <a:off x="6297650" y="3362151"/>
            <a:ext cx="2482731" cy="2031325"/>
          </a:xfrm>
          <a:prstGeom prst="rect">
            <a:avLst/>
          </a:prstGeom>
        </p:spPr>
        <p:txBody>
          <a:bodyPr wrap="none">
            <a:spAutoFit/>
          </a:bodyPr>
          <a:lstStyle/>
          <a:p>
            <a:pPr>
              <a:spcAft>
                <a:spcPts val="0"/>
              </a:spcAft>
              <a:tabLst>
                <a:tab pos="173038" algn="l"/>
                <a:tab pos="741363" algn="l"/>
                <a:tab pos="1371600" algn="l"/>
                <a:tab pos="1428750" algn="l"/>
              </a:tabLst>
            </a:pPr>
            <a:r>
              <a:rPr lang="en-GB" sz="1800" b="1" dirty="0" smtClean="0">
                <a:latin typeface="Calibri" panose="020F0502020204030204" pitchFamily="34" charset="0"/>
                <a:cs typeface="Calibri" panose="020F0502020204030204" pitchFamily="34" charset="0"/>
              </a:rPr>
              <a:t>Receiving Agent *</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[1.1] Party (choice)</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AnyBIC</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Proprietary Id</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Name &amp; Address</a:t>
            </a:r>
          </a:p>
          <a:p>
            <a:pPr>
              <a:spcAft>
                <a:spcPts val="0"/>
              </a:spcAft>
              <a:tabLst>
                <a:tab pos="173038" algn="l"/>
                <a:tab pos="517525" algn="l"/>
                <a:tab pos="690563" algn="l"/>
                <a:tab pos="1371600" algn="l"/>
                <a:tab pos="1428750" algn="l"/>
              </a:tabLst>
            </a:pPr>
            <a:r>
              <a:rPr lang="en-GB" sz="1800" b="1" dirty="0" smtClean="0">
                <a:solidFill>
                  <a:srgbClr val="00B0F0"/>
                </a:solidFill>
                <a:latin typeface="Calibri" panose="020F0502020204030204" pitchFamily="34" charset="0"/>
                <a:cs typeface="Calibri" panose="020F0502020204030204" pitchFamily="34" charset="0"/>
              </a:rPr>
              <a:t>[0.1]	LEI</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[0.1]	Account Id</a:t>
            </a:r>
            <a:endParaRPr lang="en-GB" sz="1800" b="1" dirty="0">
              <a:latin typeface="Calibri" panose="020F0502020204030204" pitchFamily="34" charset="0"/>
              <a:cs typeface="Calibri" panose="020F0502020204030204" pitchFamily="34" charset="0"/>
            </a:endParaRPr>
          </a:p>
        </p:txBody>
      </p:sp>
      <p:cxnSp>
        <p:nvCxnSpPr>
          <p:cNvPr id="40" name="Straight Connector 39"/>
          <p:cNvCxnSpPr/>
          <p:nvPr/>
        </p:nvCxnSpPr>
        <p:spPr bwMode="auto">
          <a:xfrm>
            <a:off x="187" y="5449428"/>
            <a:ext cx="9204385"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1" name="TextBox 40"/>
          <p:cNvSpPr txBox="1"/>
          <p:nvPr/>
        </p:nvSpPr>
        <p:spPr>
          <a:xfrm>
            <a:off x="4340644" y="5504487"/>
            <a:ext cx="4665341" cy="923330"/>
          </a:xfrm>
          <a:prstGeom prst="rect">
            <a:avLst/>
          </a:prstGeom>
          <a:noFill/>
        </p:spPr>
        <p:txBody>
          <a:bodyPr wrap="square" rtlCol="0">
            <a:spAutoFit/>
          </a:bodyPr>
          <a:lstStyle/>
          <a:p>
            <a:r>
              <a:rPr lang="en-GB" sz="1800" dirty="0" smtClean="0">
                <a:latin typeface="Calibri" panose="020F0502020204030204" pitchFamily="34" charset="0"/>
                <a:cs typeface="Calibri" panose="020F0502020204030204" pitchFamily="34" charset="0"/>
              </a:rPr>
              <a:t>Format usage is to be consistent between order and confirmation, only allow BIC &amp; Proprietary</a:t>
            </a:r>
            <a:r>
              <a:rPr lang="en-GB" sz="1800" b="1" dirty="0" smtClean="0">
                <a:solidFill>
                  <a:srgbClr val="FF0000"/>
                </a:solidFill>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(1 Mar 2017)</a:t>
            </a:r>
            <a:endParaRPr lang="en-GB" sz="1800" dirty="0">
              <a:solidFill>
                <a:srgbClr val="FF0000"/>
              </a:solidFill>
              <a:latin typeface="Calibri" panose="020F0502020204030204" pitchFamily="34" charset="0"/>
              <a:cs typeface="Calibri" panose="020F0502020204030204" pitchFamily="34" charset="0"/>
            </a:endParaRPr>
          </a:p>
        </p:txBody>
      </p:sp>
      <p:cxnSp>
        <p:nvCxnSpPr>
          <p:cNvPr id="42" name="Straight Connector 41"/>
          <p:cNvCxnSpPr/>
          <p:nvPr/>
        </p:nvCxnSpPr>
        <p:spPr bwMode="auto">
          <a:xfrm>
            <a:off x="-1" y="453919"/>
            <a:ext cx="9204385"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4" name="Rectangle 43"/>
          <p:cNvSpPr/>
          <p:nvPr/>
        </p:nvSpPr>
        <p:spPr bwMode="auto">
          <a:xfrm>
            <a:off x="293298" y="6374921"/>
            <a:ext cx="2535502" cy="39681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7" name="TextBox 36"/>
          <p:cNvSpPr txBox="1"/>
          <p:nvPr/>
        </p:nvSpPr>
        <p:spPr>
          <a:xfrm>
            <a:off x="64032" y="5513113"/>
            <a:ext cx="3326150" cy="1200329"/>
          </a:xfrm>
          <a:prstGeom prst="rect">
            <a:avLst/>
          </a:prstGeom>
          <a:solidFill>
            <a:schemeClr val="bg1"/>
          </a:solid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 &amp; R have  ‘do not use’ for LEI  for settlement chain parties. Funds MP: LEI -  ‘do not use’</a:t>
            </a:r>
          </a:p>
          <a:p>
            <a:r>
              <a:rPr lang="en-GB" sz="1800" dirty="0" smtClean="0">
                <a:solidFill>
                  <a:srgbClr val="FF0000"/>
                </a:solidFill>
                <a:latin typeface="Calibri" panose="020F0502020204030204" pitchFamily="34" charset="0"/>
                <a:cs typeface="Calibri" panose="020F0502020204030204" pitchFamily="34" charset="0"/>
              </a:rPr>
              <a:t>(2 Mar 2017)</a:t>
            </a:r>
            <a:endParaRPr lang="en-GB" sz="1800" dirty="0">
              <a:solidFill>
                <a:srgbClr val="FF0000"/>
              </a:solidFill>
              <a:latin typeface="Calibri" panose="020F0502020204030204" pitchFamily="34" charset="0"/>
              <a:cs typeface="Calibri" panose="020F0502020204030204" pitchFamily="34" charset="0"/>
            </a:endParaRPr>
          </a:p>
        </p:txBody>
      </p:sp>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7506" y="454128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4418" y="48052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7769" y="48052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2641" y="48052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1"/>
          </p:nvPr>
        </p:nvSpPr>
        <p:spPr/>
        <p:txBody>
          <a:bodyPr/>
          <a:lstStyle/>
          <a:p>
            <a:fld id="{EA52E39D-21CE-4915-B848-429A65988FB2}" type="slidenum">
              <a:rPr lang="en-GB" smtClean="0"/>
              <a:pPr/>
              <a:t>37</a:t>
            </a:fld>
            <a:endParaRPr lang="en-GB" dirty="0"/>
          </a:p>
        </p:txBody>
      </p:sp>
    </p:spTree>
    <p:extLst>
      <p:ext uri="{BB962C8B-B14F-4D97-AF65-F5344CB8AC3E}">
        <p14:creationId xmlns:p14="http://schemas.microsoft.com/office/powerpoint/2010/main" val="22714076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269491" y="2124989"/>
            <a:ext cx="3762085" cy="3099693"/>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269490" y="1049939"/>
            <a:ext cx="3762085" cy="95410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4152340" y="1049939"/>
            <a:ext cx="3663186" cy="95410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Two Places of Settlement Required : </a:t>
            </a:r>
            <a:r>
              <a:rPr lang="en-GB" dirty="0" smtClean="0">
                <a:solidFill>
                  <a:srgbClr val="00B0F0"/>
                </a:solidFill>
              </a:rPr>
              <a:t>proposal for work-around</a:t>
            </a:r>
            <a:endParaRPr lang="en-GB" dirty="0">
              <a:solidFill>
                <a:srgbClr val="00B0F0"/>
              </a:solidFill>
            </a:endParaRP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207035" y="439951"/>
            <a:ext cx="8609161" cy="584775"/>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This work-around is based on SMPG S &amp; R ISO 15022 market practice</a:t>
            </a:r>
            <a:r>
              <a:rPr lang="en-GB" sz="1600" dirty="0">
                <a:latin typeface="Calibri" panose="020F0502020204030204" pitchFamily="34" charset="0"/>
                <a:cs typeface="Calibri" panose="020F0502020204030204" pitchFamily="34" charset="0"/>
              </a:rPr>
              <a:t>, document ‘Receiving Delivering Depository - PSET PSAF MP </a:t>
            </a:r>
            <a:r>
              <a:rPr lang="en-GB" sz="1600" dirty="0" smtClean="0">
                <a:latin typeface="Calibri" panose="020F0502020204030204" pitchFamily="34" charset="0"/>
                <a:cs typeface="Calibri" panose="020F0502020204030204" pitchFamily="34" charset="0"/>
              </a:rPr>
              <a:t>v5.4FINAL.pdf’ published on www.smpg.info</a:t>
            </a:r>
            <a:endParaRPr lang="en-GB" sz="1600" dirty="0">
              <a:latin typeface="Calibri" panose="020F0502020204030204" pitchFamily="34" charset="0"/>
              <a:cs typeface="Calibri" panose="020F0502020204030204" pitchFamily="34" charset="0"/>
            </a:endParaRPr>
          </a:p>
        </p:txBody>
      </p:sp>
      <p:sp>
        <p:nvSpPr>
          <p:cNvPr id="6" name="Rectangle 5"/>
          <p:cNvSpPr/>
          <p:nvPr/>
        </p:nvSpPr>
        <p:spPr>
          <a:xfrm>
            <a:off x="269491" y="1049939"/>
            <a:ext cx="2861898" cy="954107"/>
          </a:xfrm>
          <a:prstGeom prst="rect">
            <a:avLst/>
          </a:prstGeom>
          <a:noFill/>
        </p:spPr>
        <p:txBody>
          <a:bodyPr wrap="square">
            <a:spAutoFit/>
          </a:bodyPr>
          <a:lstStyle/>
          <a:p>
            <a:pPr>
              <a:spcAft>
                <a:spcPts val="0"/>
              </a:spcAft>
              <a:tabLst>
                <a:tab pos="457200" algn="l"/>
                <a:tab pos="974725" algn="l"/>
                <a:tab pos="1371600" algn="l"/>
                <a:tab pos="1428750" algn="l"/>
              </a:tabLst>
            </a:pPr>
            <a:r>
              <a:rPr lang="en-GB" sz="1400" b="1" dirty="0" smtClean="0">
                <a:latin typeface="Calibri" panose="020F0502020204030204" pitchFamily="34" charset="0"/>
                <a:cs typeface="Calibri" panose="020F0502020204030204" pitchFamily="34" charset="0"/>
              </a:rPr>
              <a:t>SUBSCRIPTION ORDER</a:t>
            </a:r>
          </a:p>
          <a:p>
            <a:pPr>
              <a:spcAft>
                <a:spcPts val="0"/>
              </a:spcAft>
              <a:tabLst>
                <a:tab pos="173038" algn="l"/>
                <a:tab pos="741363" algn="l"/>
                <a:tab pos="1311275" algn="l"/>
              </a:tabLst>
            </a:pPr>
            <a:r>
              <a:rPr lang="en-GB" sz="1400" b="1" dirty="0" smtClean="0">
                <a:latin typeface="Calibri" panose="020F0502020204030204" pitchFamily="34" charset="0"/>
                <a:cs typeface="Calibri" panose="020F0502020204030204" pitchFamily="34" charset="0"/>
              </a:rPr>
              <a:t>Settlement And Custody Details</a:t>
            </a:r>
            <a:endParaRPr lang="en-GB" sz="1400" b="1" dirty="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	Settlement Place</a:t>
            </a:r>
          </a:p>
          <a:p>
            <a:pPr>
              <a:spcAft>
                <a:spcPts val="0"/>
              </a:spcAft>
              <a:tabLst>
                <a:tab pos="173038" algn="l"/>
                <a:tab pos="690563" algn="l"/>
                <a:tab pos="119856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Safekeeping Place </a:t>
            </a:r>
          </a:p>
        </p:txBody>
      </p:sp>
      <p:sp>
        <p:nvSpPr>
          <p:cNvPr id="8" name="Rectangle 7"/>
          <p:cNvSpPr/>
          <p:nvPr/>
        </p:nvSpPr>
        <p:spPr>
          <a:xfrm>
            <a:off x="4152340" y="1049939"/>
            <a:ext cx="4465474" cy="954107"/>
          </a:xfrm>
          <a:prstGeom prst="rect">
            <a:avLst/>
          </a:prstGeom>
          <a:noFill/>
        </p:spPr>
        <p:txBody>
          <a:bodyPr wrap="square">
            <a:spAutoFit/>
          </a:bodyPr>
          <a:lstStyle/>
          <a:p>
            <a:pPr>
              <a:spcAft>
                <a:spcPts val="0"/>
              </a:spcAft>
              <a:tabLst>
                <a:tab pos="173038" algn="l"/>
                <a:tab pos="741363" algn="l"/>
                <a:tab pos="1311275" algn="l"/>
              </a:tabLst>
            </a:pPr>
            <a:r>
              <a:rPr lang="en-GB" sz="1400" b="1" dirty="0" smtClean="0">
                <a:latin typeface="Calibri" panose="020F0502020204030204" pitchFamily="34" charset="0"/>
                <a:cs typeface="Calibri" panose="020F0502020204030204" pitchFamily="34" charset="0"/>
              </a:rPr>
              <a:t>SUBSCRIPTION ORDER CONFIRMATION</a:t>
            </a:r>
          </a:p>
          <a:p>
            <a:pPr>
              <a:spcAft>
                <a:spcPts val="0"/>
              </a:spcAft>
              <a:tabLst>
                <a:tab pos="173038" algn="l"/>
                <a:tab pos="741363" algn="l"/>
                <a:tab pos="1311275" algn="l"/>
              </a:tabLst>
            </a:pPr>
            <a:r>
              <a:rPr lang="en-GB" sz="1400" b="1" dirty="0" smtClean="0">
                <a:latin typeface="Calibri" panose="020F0502020204030204" pitchFamily="34" charset="0"/>
                <a:cs typeface="Calibri" panose="020F0502020204030204" pitchFamily="34" charset="0"/>
              </a:rPr>
              <a:t>Settlement And Custody Details</a:t>
            </a:r>
            <a:endParaRPr lang="en-GB" sz="1400" b="1" dirty="0">
              <a:latin typeface="Calibri" panose="020F0502020204030204" pitchFamily="34" charset="0"/>
              <a:cs typeface="Calibri" panose="020F0502020204030204" pitchFamily="34" charset="0"/>
            </a:endParaRPr>
          </a:p>
          <a:p>
            <a:pPr>
              <a:spcAft>
                <a:spcPts val="0"/>
              </a:spcAft>
              <a:tabLst>
                <a:tab pos="173038" algn="l"/>
                <a:tab pos="690563" algn="l"/>
                <a:tab pos="119856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	Settlement Place</a:t>
            </a:r>
          </a:p>
          <a:p>
            <a:pPr>
              <a:spcAft>
                <a:spcPts val="0"/>
              </a:spcAft>
              <a:tabLst>
                <a:tab pos="173038" algn="l"/>
                <a:tab pos="690563" algn="l"/>
                <a:tab pos="119856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Safekeeping Place</a:t>
            </a:r>
          </a:p>
        </p:txBody>
      </p:sp>
      <p:sp>
        <p:nvSpPr>
          <p:cNvPr id="9" name="Rectangle 8"/>
          <p:cNvSpPr/>
          <p:nvPr/>
        </p:nvSpPr>
        <p:spPr>
          <a:xfrm>
            <a:off x="207035" y="2105650"/>
            <a:ext cx="3824542" cy="3093154"/>
          </a:xfrm>
          <a:prstGeom prst="rect">
            <a:avLst/>
          </a:prstGeom>
        </p:spPr>
        <p:txBody>
          <a:bodyPr wrap="square">
            <a:spAutoFit/>
          </a:bodyPr>
          <a:lstStyle/>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&lt;SttlmAndCtdyDtls&gt;</a:t>
            </a:r>
          </a:p>
          <a:p>
            <a:pPr>
              <a:tabLst>
                <a:tab pos="112713" algn="l"/>
                <a:tab pos="233363" algn="l"/>
                <a:tab pos="344488" algn="l"/>
                <a:tab pos="457200" algn="l"/>
                <a:tab pos="569913" algn="l"/>
                <a:tab pos="690563" algn="l"/>
              </a:tabLst>
            </a:pPr>
            <a:r>
              <a:rPr lang="en-GB" sz="1450" dirty="0" smtClean="0">
                <a:latin typeface="Calibri" panose="020F0502020204030204" pitchFamily="34" charset="0"/>
                <a:cs typeface="Calibri" panose="020F0502020204030204" pitchFamily="34" charset="0"/>
              </a:rPr>
              <a:t>	&lt;</a:t>
            </a:r>
            <a:r>
              <a:rPr lang="en-GB" sz="1450" dirty="0">
                <a:latin typeface="Calibri" panose="020F0502020204030204" pitchFamily="34" charset="0"/>
                <a:cs typeface="Calibri" panose="020F0502020204030204" pitchFamily="34" charset="0"/>
              </a:rPr>
              <a:t>SttlmPlc&gt;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&lt;Pty</a:t>
            </a:r>
            <a:r>
              <a:rPr lang="en-GB" sz="1450" dirty="0" smtClean="0">
                <a:latin typeface="Calibri" panose="020F0502020204030204" pitchFamily="34" charset="0"/>
                <a:cs typeface="Calibri" panose="020F0502020204030204" pitchFamily="34" charset="0"/>
              </a:rPr>
              <a:t>&gt;&lt;</a:t>
            </a:r>
            <a:r>
              <a:rPr lang="en-GB" sz="1450" dirty="0">
                <a:latin typeface="Calibri" panose="020F0502020204030204" pitchFamily="34" charset="0"/>
                <a:cs typeface="Calibri" panose="020F0502020204030204" pitchFamily="34" charset="0"/>
              </a:rPr>
              <a:t>AnyBIC&gt;</a:t>
            </a:r>
            <a:r>
              <a:rPr lang="en-GB" sz="1450" b="1" dirty="0">
                <a:solidFill>
                  <a:srgbClr val="00B0F0"/>
                </a:solidFill>
                <a:latin typeface="Calibri" panose="020F0502020204030204" pitchFamily="34" charset="0"/>
                <a:cs typeface="Calibri" panose="020F0502020204030204" pitchFamily="34" charset="0"/>
              </a:rPr>
              <a:t>TATALULL</a:t>
            </a:r>
            <a:r>
              <a:rPr lang="en-GB" sz="1450" dirty="0">
                <a:latin typeface="Calibri" panose="020F0502020204030204" pitchFamily="34" charset="0"/>
                <a:cs typeface="Calibri" panose="020F0502020204030204" pitchFamily="34" charset="0"/>
              </a:rPr>
              <a:t>&lt;/AnyBIC&gt;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&lt;/Pty&gt;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&lt;/SttlmPlc&gt;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&lt;RcvgSdDtls&gt;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&lt;RcvgAgtDtls&gt;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&lt;PtyId</a:t>
            </a:r>
            <a:r>
              <a:rPr lang="en-GB" sz="145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Lst>
            </a:pPr>
            <a:r>
              <a:rPr lang="en-GB" sz="1450" dirty="0" smtClean="0">
                <a:latin typeface="Calibri" panose="020F0502020204030204" pitchFamily="34" charset="0"/>
                <a:cs typeface="Calibri" panose="020F0502020204030204" pitchFamily="34" charset="0"/>
              </a:rPr>
              <a:t>				&lt;Pty&gt;&lt;AnyBIC&gt;</a:t>
            </a:r>
            <a:r>
              <a:rPr lang="en-GB" sz="1450" b="1" dirty="0" smtClean="0">
                <a:solidFill>
                  <a:srgbClr val="FF6600"/>
                </a:solidFill>
                <a:latin typeface="Calibri" panose="020F0502020204030204" pitchFamily="34" charset="0"/>
                <a:cs typeface="Calibri" panose="020F0502020204030204" pitchFamily="34" charset="0"/>
              </a:rPr>
              <a:t>PEFILULL</a:t>
            </a:r>
            <a:r>
              <a:rPr lang="en-GB" sz="1450" dirty="0" smtClean="0">
                <a:latin typeface="Calibri" panose="020F0502020204030204" pitchFamily="34" charset="0"/>
                <a:cs typeface="Calibri" panose="020F0502020204030204" pitchFamily="34" charset="0"/>
              </a:rPr>
              <a:t>&lt;/AnyBIC&gt;&lt;/Pty&gt;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&lt;/PtyId&gt;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&lt;/RcvgAgtDtls&gt;</a:t>
            </a:r>
          </a:p>
          <a:p>
            <a:pPr>
              <a:tabLst>
                <a:tab pos="112713" algn="l"/>
                <a:tab pos="233363" algn="l"/>
                <a:tab pos="344488" algn="l"/>
                <a:tab pos="457200" algn="l"/>
                <a:tab pos="569913" algn="l"/>
                <a:tab pos="690563" algn="l"/>
              </a:tabLst>
            </a:pPr>
            <a:r>
              <a:rPr lang="en-GB" sz="1450" dirty="0">
                <a:latin typeface="Calibri" panose="020F0502020204030204" pitchFamily="34" charset="0"/>
                <a:cs typeface="Calibri" panose="020F0502020204030204" pitchFamily="34" charset="0"/>
              </a:rPr>
              <a:t>	&lt;/RcvgSdDtls&gt;</a:t>
            </a:r>
          </a:p>
          <a:p>
            <a:pPr>
              <a:tabLst>
                <a:tab pos="112713" algn="l"/>
                <a:tab pos="233363" algn="l"/>
                <a:tab pos="344488" algn="l"/>
                <a:tab pos="457200" algn="l"/>
                <a:tab pos="569913" algn="l"/>
                <a:tab pos="690563" algn="l"/>
              </a:tabLst>
            </a:pPr>
            <a:r>
              <a:rPr lang="en-GB" sz="1450" dirty="0" smtClean="0">
                <a:latin typeface="Calibri" panose="020F0502020204030204" pitchFamily="34" charset="0"/>
                <a:cs typeface="Calibri" panose="020F0502020204030204" pitchFamily="34" charset="0"/>
              </a:rPr>
              <a:t>&lt;/</a:t>
            </a:r>
            <a:r>
              <a:rPr lang="en-GB" sz="1450" dirty="0">
                <a:latin typeface="Calibri" panose="020F0502020204030204" pitchFamily="34" charset="0"/>
                <a:cs typeface="Calibri" panose="020F0502020204030204" pitchFamily="34" charset="0"/>
              </a:rPr>
              <a:t>SttlmAndCtdyDtls&gt;</a:t>
            </a:r>
          </a:p>
        </p:txBody>
      </p:sp>
      <p:sp>
        <p:nvSpPr>
          <p:cNvPr id="10" name="Rectangle 9"/>
          <p:cNvSpPr/>
          <p:nvPr/>
        </p:nvSpPr>
        <p:spPr>
          <a:xfrm>
            <a:off x="4192431" y="2105650"/>
            <a:ext cx="4951569" cy="4939814"/>
          </a:xfrm>
          <a:prstGeom prst="rect">
            <a:avLst/>
          </a:prstGeom>
        </p:spPr>
        <p:txBody>
          <a:bodyPr wrap="square">
            <a:spAutoFit/>
          </a:bodyPr>
          <a:lstStyle/>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&lt;SttlmAndCtdyDtls&gt;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&lt;SttlmPlc&gt;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&lt;Pty</a:t>
            </a:r>
            <a:r>
              <a:rPr lang="en-GB" sz="1450" dirty="0" smtClean="0">
                <a:latin typeface="Calibri" panose="020F0502020204030204" pitchFamily="34" charset="0"/>
                <a:cs typeface="Calibri" panose="020F0502020204030204" pitchFamily="34" charset="0"/>
              </a:rPr>
              <a:t>&gt;&lt;</a:t>
            </a:r>
            <a:r>
              <a:rPr lang="en-GB" sz="1450" dirty="0">
                <a:latin typeface="Calibri" panose="020F0502020204030204" pitchFamily="34" charset="0"/>
                <a:cs typeface="Calibri" panose="020F0502020204030204" pitchFamily="34" charset="0"/>
              </a:rPr>
              <a:t>AnyBIC&gt;</a:t>
            </a:r>
            <a:r>
              <a:rPr lang="en-GB" sz="1450" b="1" dirty="0">
                <a:solidFill>
                  <a:srgbClr val="00B050"/>
                </a:solidFill>
                <a:latin typeface="Calibri" panose="020F0502020204030204" pitchFamily="34" charset="0"/>
                <a:cs typeface="Calibri" panose="020F0502020204030204" pitchFamily="34" charset="0"/>
              </a:rPr>
              <a:t>ICSDLULL</a:t>
            </a:r>
            <a:r>
              <a:rPr lang="en-GB" sz="1450" dirty="0">
                <a:latin typeface="Calibri" panose="020F0502020204030204" pitchFamily="34" charset="0"/>
                <a:cs typeface="Calibri" panose="020F0502020204030204" pitchFamily="34" charset="0"/>
              </a:rPr>
              <a:t>&lt;/AnyBIC</a:t>
            </a:r>
            <a:r>
              <a:rPr lang="en-GB" sz="1450" dirty="0" smtClean="0">
                <a:latin typeface="Calibri" panose="020F0502020204030204" pitchFamily="34" charset="0"/>
                <a:cs typeface="Calibri" panose="020F0502020204030204" pitchFamily="34" charset="0"/>
              </a:rPr>
              <a:t>&gt;&lt;/</a:t>
            </a:r>
            <a:r>
              <a:rPr lang="en-GB" sz="1450" dirty="0">
                <a:latin typeface="Calibri" panose="020F0502020204030204" pitchFamily="34" charset="0"/>
                <a:cs typeface="Calibri" panose="020F0502020204030204" pitchFamily="34" charset="0"/>
              </a:rPr>
              <a:t>Pty&gt;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&lt;/SttlmPlc&gt;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&lt;SfkpgPlc&gt;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&lt;TpAndId&gt;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&lt;SfkpgPlcTp&gt;NCSD&lt;/SfkpgPlcTp&gt;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&lt;Id&gt;</a:t>
            </a:r>
            <a:r>
              <a:rPr lang="en-GB" sz="1450" b="1" dirty="0">
                <a:solidFill>
                  <a:srgbClr val="00B0F0"/>
                </a:solidFill>
                <a:latin typeface="Calibri" panose="020F0502020204030204" pitchFamily="34" charset="0"/>
                <a:cs typeface="Calibri" panose="020F0502020204030204" pitchFamily="34" charset="0"/>
              </a:rPr>
              <a:t>TATALULL</a:t>
            </a:r>
            <a:r>
              <a:rPr lang="en-GB" sz="1450" dirty="0">
                <a:latin typeface="Calibri" panose="020F0502020204030204" pitchFamily="34" charset="0"/>
                <a:cs typeface="Calibri" panose="020F0502020204030204" pitchFamily="34" charset="0"/>
              </a:rPr>
              <a:t>&lt;/Id&gt;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&lt;/TpAndId&gt;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&lt;/SfkpgPlc&gt;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&lt;RcvgSdDtls&gt;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&lt;RcvgAgtDtls</a:t>
            </a:r>
            <a:r>
              <a:rPr lang="en-GB" sz="145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smtClean="0">
                <a:latin typeface="Calibri" panose="020F0502020204030204" pitchFamily="34" charset="0"/>
                <a:cs typeface="Calibri" panose="020F0502020204030204" pitchFamily="34" charset="0"/>
              </a:rPr>
              <a:t>			&lt;PtyId&gt;&lt;Pty&gt;&lt;AnyBIC&gt;</a:t>
            </a:r>
            <a:r>
              <a:rPr lang="en-GB" sz="1450" b="1" dirty="0" smtClean="0">
                <a:solidFill>
                  <a:srgbClr val="FF6600"/>
                </a:solidFill>
                <a:latin typeface="Calibri" panose="020F0502020204030204" pitchFamily="34" charset="0"/>
                <a:cs typeface="Calibri" panose="020F0502020204030204" pitchFamily="34" charset="0"/>
              </a:rPr>
              <a:t>PEFILULL</a:t>
            </a:r>
            <a:r>
              <a:rPr lang="en-GB" sz="1450" dirty="0" smtClean="0">
                <a:latin typeface="Calibri" panose="020F0502020204030204" pitchFamily="34" charset="0"/>
                <a:cs typeface="Calibri" panose="020F0502020204030204" pitchFamily="34" charset="0"/>
              </a:rPr>
              <a:t>&lt;/AnyBIC&gt;&lt;/Pty&gt;&lt;/</a:t>
            </a:r>
            <a:r>
              <a:rPr lang="en-GB" sz="1450" dirty="0">
                <a:latin typeface="Calibri" panose="020F0502020204030204" pitchFamily="34" charset="0"/>
                <a:cs typeface="Calibri" panose="020F0502020204030204" pitchFamily="34" charset="0"/>
              </a:rPr>
              <a:t>PtyId&gt;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&lt;/RcvgAgtDtls&gt;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&lt;/RcvgSdDtls&gt;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&lt;DlvrgSdDtls&gt;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&lt;DlvrgAgtDtls&gt;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&lt;PtyId</a:t>
            </a:r>
            <a:r>
              <a:rPr lang="en-GB" sz="1450" dirty="0" smtClean="0">
                <a:latin typeface="Calibri" panose="020F0502020204030204" pitchFamily="34" charset="0"/>
                <a:cs typeface="Calibri" panose="020F0502020204030204" pitchFamily="34" charset="0"/>
              </a:rPr>
              <a:t>&gt;&lt;</a:t>
            </a:r>
            <a:r>
              <a:rPr lang="en-GB" sz="1450" dirty="0">
                <a:latin typeface="Calibri" panose="020F0502020204030204" pitchFamily="34" charset="0"/>
                <a:cs typeface="Calibri" panose="020F0502020204030204" pitchFamily="34" charset="0"/>
              </a:rPr>
              <a:t>Pty</a:t>
            </a:r>
            <a:r>
              <a:rPr lang="en-GB" sz="1450" dirty="0" smtClean="0">
                <a:latin typeface="Calibri" panose="020F0502020204030204" pitchFamily="34" charset="0"/>
                <a:cs typeface="Calibri" panose="020F0502020204030204" pitchFamily="34" charset="0"/>
              </a:rPr>
              <a:t>&gt;&lt;</a:t>
            </a:r>
            <a:r>
              <a:rPr lang="en-GB" sz="1450" dirty="0">
                <a:latin typeface="Calibri" panose="020F0502020204030204" pitchFamily="34" charset="0"/>
                <a:cs typeface="Calibri" panose="020F0502020204030204" pitchFamily="34" charset="0"/>
              </a:rPr>
              <a:t>AnyBIC&gt;</a:t>
            </a:r>
            <a:r>
              <a:rPr lang="en-GB" sz="1450" b="1" dirty="0">
                <a:solidFill>
                  <a:srgbClr val="9933FF"/>
                </a:solidFill>
                <a:latin typeface="Calibri" panose="020F0502020204030204" pitchFamily="34" charset="0"/>
                <a:cs typeface="Calibri" panose="020F0502020204030204" pitchFamily="34" charset="0"/>
              </a:rPr>
              <a:t>BDAPLULL</a:t>
            </a:r>
            <a:r>
              <a:rPr lang="en-GB" sz="1450" dirty="0">
                <a:latin typeface="Calibri" panose="020F0502020204030204" pitchFamily="34" charset="0"/>
                <a:cs typeface="Calibri" panose="020F0502020204030204" pitchFamily="34" charset="0"/>
              </a:rPr>
              <a:t>&lt;/AnyBIC</a:t>
            </a:r>
            <a:r>
              <a:rPr lang="en-GB" sz="1450" dirty="0" smtClean="0">
                <a:latin typeface="Calibri" panose="020F0502020204030204" pitchFamily="34" charset="0"/>
                <a:cs typeface="Calibri" panose="020F0502020204030204" pitchFamily="34" charset="0"/>
              </a:rPr>
              <a:t>&gt;&lt;/</a:t>
            </a:r>
            <a:r>
              <a:rPr lang="en-GB" sz="1450" dirty="0">
                <a:latin typeface="Calibri" panose="020F0502020204030204" pitchFamily="34" charset="0"/>
                <a:cs typeface="Calibri" panose="020F0502020204030204" pitchFamily="34" charset="0"/>
              </a:rPr>
              <a:t>Pty</a:t>
            </a:r>
            <a:r>
              <a:rPr lang="en-GB" sz="1450" dirty="0" smtClean="0">
                <a:latin typeface="Calibri" panose="020F0502020204030204" pitchFamily="34" charset="0"/>
                <a:cs typeface="Calibri" panose="020F0502020204030204" pitchFamily="34" charset="0"/>
              </a:rPr>
              <a:t>&gt;&lt;/</a:t>
            </a:r>
            <a:r>
              <a:rPr lang="en-GB" sz="1450" dirty="0">
                <a:latin typeface="Calibri" panose="020F0502020204030204" pitchFamily="34" charset="0"/>
                <a:cs typeface="Calibri" panose="020F0502020204030204" pitchFamily="34" charset="0"/>
              </a:rPr>
              <a:t>PtyId&gt;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a:latin typeface="Calibri" panose="020F0502020204030204" pitchFamily="34" charset="0"/>
                <a:cs typeface="Calibri" panose="020F0502020204030204" pitchFamily="34" charset="0"/>
              </a:rPr>
              <a:t>		&lt;/DlvrgAgtDtls&gt;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smtClean="0">
                <a:latin typeface="Calibri" panose="020F0502020204030204" pitchFamily="34" charset="0"/>
                <a:cs typeface="Calibri" panose="020F0502020204030204" pitchFamily="34" charset="0"/>
              </a:rPr>
              <a:t>	&lt;/</a:t>
            </a:r>
            <a:r>
              <a:rPr lang="en-GB" sz="1450" dirty="0">
                <a:latin typeface="Calibri" panose="020F0502020204030204" pitchFamily="34" charset="0"/>
                <a:cs typeface="Calibri" panose="020F0502020204030204" pitchFamily="34" charset="0"/>
              </a:rPr>
              <a:t>DlvrgSdDtls&gt;</a:t>
            </a:r>
          </a:p>
          <a:p>
            <a:pPr>
              <a:tabLst>
                <a:tab pos="112713" algn="l"/>
                <a:tab pos="233363" algn="l"/>
                <a:tab pos="344488" algn="l"/>
                <a:tab pos="457200" algn="l"/>
                <a:tab pos="569913" algn="l"/>
                <a:tab pos="690563" algn="l"/>
                <a:tab pos="801688" algn="l"/>
                <a:tab pos="914400" algn="l"/>
                <a:tab pos="1027113" algn="l"/>
                <a:tab pos="1147763" algn="l"/>
              </a:tabLst>
            </a:pPr>
            <a:r>
              <a:rPr lang="en-GB" sz="1450" dirty="0" smtClean="0">
                <a:latin typeface="Calibri" panose="020F0502020204030204" pitchFamily="34" charset="0"/>
                <a:cs typeface="Calibri" panose="020F0502020204030204" pitchFamily="34" charset="0"/>
              </a:rPr>
              <a:t>&lt;/</a:t>
            </a:r>
            <a:r>
              <a:rPr lang="en-GB" sz="1450" dirty="0">
                <a:latin typeface="Calibri" panose="020F0502020204030204" pitchFamily="34" charset="0"/>
                <a:cs typeface="Calibri" panose="020F0502020204030204" pitchFamily="34" charset="0"/>
              </a:rPr>
              <a:t>SttlmAndCtdyDtls&gt;</a:t>
            </a: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3958" y="167316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bwMode="auto">
          <a:xfrm>
            <a:off x="7211681" y="881422"/>
            <a:ext cx="1863306" cy="52322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Rectangle 10"/>
          <p:cNvSpPr/>
          <p:nvPr/>
        </p:nvSpPr>
        <p:spPr>
          <a:xfrm>
            <a:off x="7188755" y="881421"/>
            <a:ext cx="1897735" cy="523220"/>
          </a:xfrm>
          <a:prstGeom prst="rect">
            <a:avLst/>
          </a:prstGeom>
          <a:noFill/>
        </p:spPr>
        <p:txBody>
          <a:bodyPr wrap="square">
            <a:spAutoFit/>
          </a:bodyPr>
          <a:lstStyle/>
          <a:p>
            <a:pPr>
              <a:spcAft>
                <a:spcPts val="0"/>
              </a:spcAft>
              <a:tabLst>
                <a:tab pos="173038" algn="l"/>
                <a:tab pos="741363" algn="l"/>
                <a:tab pos="1311275" algn="l"/>
              </a:tabLst>
            </a:pPr>
            <a:r>
              <a:rPr lang="en-GB" sz="1400" b="1" dirty="0" smtClean="0">
                <a:solidFill>
                  <a:srgbClr val="00B050"/>
                </a:solidFill>
                <a:latin typeface="Calibri" panose="020F0502020204030204" pitchFamily="34" charset="0"/>
                <a:cs typeface="Calibri" panose="020F0502020204030204" pitchFamily="34" charset="0"/>
              </a:rPr>
              <a:t>Settlement Place is the sender’s PSET</a:t>
            </a:r>
          </a:p>
        </p:txBody>
      </p:sp>
      <p:sp>
        <p:nvSpPr>
          <p:cNvPr id="18" name="TextBox 17"/>
          <p:cNvSpPr txBox="1"/>
          <p:nvPr/>
        </p:nvSpPr>
        <p:spPr>
          <a:xfrm>
            <a:off x="1736486" y="2911166"/>
            <a:ext cx="2145402" cy="830997"/>
          </a:xfrm>
          <a:prstGeom prst="rect">
            <a:avLst/>
          </a:prstGeom>
          <a:solidFill>
            <a:schemeClr val="bg1"/>
          </a:solidFill>
          <a:ln>
            <a:solidFill>
              <a:schemeClr val="bg1">
                <a:lumMod val="50000"/>
              </a:schemeClr>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In the order, the sender provides its Settlement Place </a:t>
            </a:r>
            <a:endParaRPr lang="en-GB" sz="1600" dirty="0">
              <a:latin typeface="Calibri" panose="020F0502020204030204" pitchFamily="34" charset="0"/>
              <a:cs typeface="Calibri" panose="020F0502020204030204" pitchFamily="34" charset="0"/>
            </a:endParaRPr>
          </a:p>
        </p:txBody>
      </p:sp>
      <p:sp>
        <p:nvSpPr>
          <p:cNvPr id="21" name="Rectangle 20"/>
          <p:cNvSpPr/>
          <p:nvPr/>
        </p:nvSpPr>
        <p:spPr bwMode="auto">
          <a:xfrm>
            <a:off x="4152340" y="2124988"/>
            <a:ext cx="4896769" cy="4664001"/>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TextBox 18"/>
          <p:cNvSpPr txBox="1"/>
          <p:nvPr/>
        </p:nvSpPr>
        <p:spPr>
          <a:xfrm>
            <a:off x="7153306" y="2843609"/>
            <a:ext cx="1800917" cy="2308324"/>
          </a:xfrm>
          <a:prstGeom prst="rect">
            <a:avLst/>
          </a:prstGeom>
          <a:solidFill>
            <a:schemeClr val="bg1"/>
          </a:solidFill>
          <a:ln>
            <a:solidFill>
              <a:schemeClr val="bg1">
                <a:lumMod val="50000"/>
              </a:schemeClr>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In the confirmation, the sender provides its Settlement Place  as SettlementPlace and the counterparty’s settlement place as SafekeepingPlace</a:t>
            </a:r>
            <a:endParaRPr lang="en-GB" sz="1600" dirty="0">
              <a:latin typeface="Calibri" panose="020F0502020204030204" pitchFamily="34" charset="0"/>
              <a:cs typeface="Calibri" panose="020F0502020204030204" pitchFamily="34" charset="0"/>
            </a:endParaRPr>
          </a:p>
        </p:txBody>
      </p:sp>
      <p:cxnSp>
        <p:nvCxnSpPr>
          <p:cNvPr id="23" name="Straight Arrow Connector 22"/>
          <p:cNvCxnSpPr/>
          <p:nvPr/>
        </p:nvCxnSpPr>
        <p:spPr bwMode="auto">
          <a:xfrm>
            <a:off x="-767751" y="4071668"/>
            <a:ext cx="914400" cy="914400"/>
          </a:xfrm>
          <a:prstGeom prst="straightConnector1">
            <a:avLst/>
          </a:prstGeom>
          <a:solidFill>
            <a:schemeClr val="accent1"/>
          </a:solidFill>
          <a:ln w="9525" cap="flat" cmpd="sng" algn="ctr">
            <a:noFill/>
            <a:prstDash val="solid"/>
            <a:round/>
            <a:headEnd type="none" w="med" len="med"/>
            <a:tailEnd type="arrow"/>
          </a:ln>
          <a:effectLst/>
        </p:spPr>
      </p:cxnSp>
      <p:cxnSp>
        <p:nvCxnSpPr>
          <p:cNvPr id="24" name="Straight Connector 23"/>
          <p:cNvCxnSpPr/>
          <p:nvPr/>
        </p:nvCxnSpPr>
        <p:spPr bwMode="auto">
          <a:xfrm>
            <a:off x="6600724" y="1794820"/>
            <a:ext cx="2296127"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17" name="Rectangle 16"/>
          <p:cNvSpPr/>
          <p:nvPr/>
        </p:nvSpPr>
        <p:spPr bwMode="auto">
          <a:xfrm>
            <a:off x="7211681" y="1533210"/>
            <a:ext cx="1863306" cy="52322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2" name="Rectangle 11"/>
          <p:cNvSpPr/>
          <p:nvPr/>
        </p:nvSpPr>
        <p:spPr>
          <a:xfrm>
            <a:off x="7188756" y="1532761"/>
            <a:ext cx="1949486" cy="523220"/>
          </a:xfrm>
          <a:prstGeom prst="rect">
            <a:avLst/>
          </a:prstGeom>
          <a:noFill/>
        </p:spPr>
        <p:txBody>
          <a:bodyPr wrap="square">
            <a:spAutoFit/>
          </a:bodyPr>
          <a:lstStyle/>
          <a:p>
            <a:pPr>
              <a:spcAft>
                <a:spcPts val="0"/>
              </a:spcAft>
              <a:tabLst>
                <a:tab pos="173038" algn="l"/>
                <a:tab pos="741363" algn="l"/>
                <a:tab pos="1311275" algn="l"/>
              </a:tabLst>
            </a:pPr>
            <a:r>
              <a:rPr lang="en-GB" sz="1400" b="1" dirty="0" smtClean="0">
                <a:solidFill>
                  <a:srgbClr val="9933FF"/>
                </a:solidFill>
                <a:latin typeface="Calibri" panose="020F0502020204030204" pitchFamily="34" charset="0"/>
                <a:cs typeface="Calibri" panose="020F0502020204030204" pitchFamily="34" charset="0"/>
              </a:rPr>
              <a:t>Safekeeping Place is the counterparty’s PSET</a:t>
            </a:r>
          </a:p>
        </p:txBody>
      </p:sp>
      <p:sp>
        <p:nvSpPr>
          <p:cNvPr id="25" name="TextBox 24"/>
          <p:cNvSpPr txBox="1"/>
          <p:nvPr/>
        </p:nvSpPr>
        <p:spPr>
          <a:xfrm>
            <a:off x="224298" y="5262144"/>
            <a:ext cx="1539204" cy="400110"/>
          </a:xfrm>
          <a:prstGeom prst="rect">
            <a:avLst/>
          </a:prstGeom>
          <a:noFill/>
        </p:spPr>
        <p:txBody>
          <a:bodyPr wrap="none" rtlCol="0">
            <a:spAutoFit/>
          </a:bodyPr>
          <a:lstStyle/>
          <a:p>
            <a:r>
              <a:rPr lang="en-GB" sz="2000" dirty="0" smtClean="0">
                <a:solidFill>
                  <a:srgbClr val="FF0000"/>
                </a:solidFill>
                <a:latin typeface="Calibri" panose="020F0502020204030204" pitchFamily="34" charset="0"/>
                <a:cs typeface="Calibri" panose="020F0502020204030204" pitchFamily="34" charset="0"/>
              </a:rPr>
              <a:t>(2 Mar 2017)</a:t>
            </a:r>
            <a:endParaRPr lang="en-GB" sz="2000" dirty="0">
              <a:solidFill>
                <a:srgbClr val="FF0000"/>
              </a:solidFill>
              <a:latin typeface="Calibri" panose="020F0502020204030204" pitchFamily="34" charset="0"/>
              <a:cs typeface="Calibri" panose="020F0502020204030204" pitchFamily="34" charset="0"/>
            </a:endParaRPr>
          </a:p>
        </p:txBody>
      </p:sp>
      <p:sp>
        <p:nvSpPr>
          <p:cNvPr id="26" name="TextBox 25"/>
          <p:cNvSpPr txBox="1"/>
          <p:nvPr/>
        </p:nvSpPr>
        <p:spPr>
          <a:xfrm>
            <a:off x="204178" y="5714448"/>
            <a:ext cx="3815733" cy="1015663"/>
          </a:xfrm>
          <a:prstGeom prst="rect">
            <a:avLst/>
          </a:prstGeom>
          <a:solidFill>
            <a:schemeClr val="bg1"/>
          </a:solidFill>
        </p:spPr>
        <p:txBody>
          <a:bodyPr wrap="square" rtlCol="0">
            <a:spAutoFit/>
          </a:bodyPr>
          <a:lstStyle/>
          <a:p>
            <a:r>
              <a:rPr lang="en-GB" sz="1200" i="1" dirty="0" smtClean="0">
                <a:latin typeface="Calibri" panose="020F0502020204030204" pitchFamily="34" charset="0"/>
                <a:cs typeface="Calibri" panose="020F0502020204030204" pitchFamily="34" charset="0"/>
              </a:rPr>
              <a:t>An e-mail was sent to V. Vaudel to ask how this is covered for France. (The FR market practice on MyStandards does not say anything about this scenario). 13 Mar 2017 response “</a:t>
            </a:r>
            <a:r>
              <a:rPr lang="en-GB" sz="1200" dirty="0">
                <a:latin typeface="Calibri" panose="020F0502020204030204" pitchFamily="34" charset="0"/>
                <a:cs typeface="Calibri" panose="020F0502020204030204" pitchFamily="34" charset="0"/>
              </a:rPr>
              <a:t>This is a subject we haven't discuss for the moment in the FFMPG</a:t>
            </a:r>
            <a:r>
              <a:rPr lang="en-GB" sz="1200" dirty="0" smtClean="0">
                <a:latin typeface="Calibri" panose="020F0502020204030204" pitchFamily="34" charset="0"/>
                <a:cs typeface="Calibri" panose="020F0502020204030204" pitchFamily="34" charset="0"/>
              </a:rPr>
              <a:t>.”</a:t>
            </a:r>
            <a:endParaRPr lang="en-GB" sz="1200" i="1" dirty="0">
              <a:latin typeface="Calibri" panose="020F0502020204030204" pitchFamily="34" charset="0"/>
              <a:cs typeface="Calibri" panose="020F0502020204030204" pitchFamily="34" charset="0"/>
            </a:endParaRPr>
          </a:p>
        </p:txBody>
      </p:sp>
      <p:sp>
        <p:nvSpPr>
          <p:cNvPr id="28" name="Slide Number Placeholder 27"/>
          <p:cNvSpPr>
            <a:spLocks noGrp="1"/>
          </p:cNvSpPr>
          <p:nvPr>
            <p:ph type="sldNum" sz="quarter" idx="11"/>
          </p:nvPr>
        </p:nvSpPr>
        <p:spPr/>
        <p:txBody>
          <a:bodyPr/>
          <a:lstStyle/>
          <a:p>
            <a:fld id="{EA52E39D-21CE-4915-B848-429A65988FB2}" type="slidenum">
              <a:rPr lang="en-GB" smtClean="0"/>
              <a:pPr/>
              <a:t>38</a:t>
            </a:fld>
            <a:endParaRPr lang="en-GB" dirty="0"/>
          </a:p>
        </p:txBody>
      </p:sp>
      <p:sp>
        <p:nvSpPr>
          <p:cNvPr id="4" name="TextBox 3"/>
          <p:cNvSpPr txBox="1"/>
          <p:nvPr/>
        </p:nvSpPr>
        <p:spPr>
          <a:xfrm>
            <a:off x="5975309" y="5250560"/>
            <a:ext cx="3065177" cy="523220"/>
          </a:xfrm>
          <a:prstGeom prst="rect">
            <a:avLst/>
          </a:prstGeom>
          <a:solidFill>
            <a:schemeClr val="bg1"/>
          </a:solid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This has NOT been included in usage guidelines on MyStandards</a:t>
            </a:r>
            <a:endParaRPr lang="en-GB" sz="14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63664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4084632" y="1220284"/>
            <a:ext cx="3032173" cy="134279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9" name="Rectangle 18"/>
          <p:cNvSpPr/>
          <p:nvPr/>
        </p:nvSpPr>
        <p:spPr bwMode="auto">
          <a:xfrm>
            <a:off x="347945" y="4845403"/>
            <a:ext cx="3032173" cy="137392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340755" y="1220284"/>
            <a:ext cx="3032173" cy="334839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Settlement &amp; Custody Details – going forward (2018+)</a:t>
            </a:r>
            <a:endParaRPr lang="en-GB" dirty="0"/>
          </a:p>
        </p:txBody>
      </p:sp>
      <p:sp>
        <p:nvSpPr>
          <p:cNvPr id="5" name="TextBox 4"/>
          <p:cNvSpPr txBox="1"/>
          <p:nvPr/>
        </p:nvSpPr>
        <p:spPr>
          <a:xfrm>
            <a:off x="163909" y="414071"/>
            <a:ext cx="9290642" cy="738664"/>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It is agreed that in the settlement &amp; custodian details sequence, the settlement party chain is to be aligned </a:t>
            </a:r>
            <a:r>
              <a:rPr lang="en-GB" sz="1400" dirty="0">
                <a:latin typeface="Calibri" panose="020F0502020204030204" pitchFamily="34" charset="0"/>
                <a:cs typeface="Calibri" panose="020F0502020204030204" pitchFamily="34" charset="0"/>
              </a:rPr>
              <a:t>with </a:t>
            </a:r>
            <a:r>
              <a:rPr lang="en-GB" sz="1400" dirty="0" smtClean="0">
                <a:latin typeface="Calibri" panose="020F0502020204030204" pitchFamily="34" charset="0"/>
                <a:cs typeface="Calibri" panose="020F0502020204030204" pitchFamily="34" charset="0"/>
              </a:rPr>
              <a:t>Securities Settlement Transaction Instruction (sese.023.). In this alignment change request, it should be kept in mind that the order/ confirmations are NOT settlement instructions but contain information that is subsequently used in an MT 54x or sese.023.</a:t>
            </a:r>
            <a:endParaRPr lang="en-GB" sz="1400" dirty="0">
              <a:latin typeface="Calibri" panose="020F0502020204030204" pitchFamily="34" charset="0"/>
              <a:cs typeface="Calibri" panose="020F0502020204030204" pitchFamily="34" charset="0"/>
            </a:endParaRPr>
          </a:p>
        </p:txBody>
      </p:sp>
      <p:sp>
        <p:nvSpPr>
          <p:cNvPr id="6" name="Rectangle 5"/>
          <p:cNvSpPr/>
          <p:nvPr/>
        </p:nvSpPr>
        <p:spPr>
          <a:xfrm>
            <a:off x="301925" y="1183139"/>
            <a:ext cx="2984739" cy="3385542"/>
          </a:xfrm>
          <a:prstGeom prst="rect">
            <a:avLst/>
          </a:prstGeom>
          <a:noFill/>
        </p:spPr>
        <p:txBody>
          <a:bodyPr wrap="square">
            <a:spAutoFit/>
          </a:bodyPr>
          <a:lstStyle/>
          <a:p>
            <a:pPr>
              <a:spcAft>
                <a:spcPts val="0"/>
              </a:spcAft>
              <a:tabLst>
                <a:tab pos="112713" algn="l"/>
                <a:tab pos="569913" algn="l"/>
                <a:tab pos="690563" algn="l"/>
                <a:tab pos="974725" algn="l"/>
                <a:tab pos="1198563" algn="l"/>
              </a:tabLst>
            </a:pPr>
            <a:r>
              <a:rPr lang="en-GB" sz="1200" dirty="0">
                <a:latin typeface="Calibri" panose="020F0502020204030204" pitchFamily="34" charset="0"/>
                <a:cs typeface="Calibri" panose="020F0502020204030204" pitchFamily="34" charset="0"/>
              </a:rPr>
              <a:t>Settlement And Custody Details</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Settlement </a:t>
            </a:r>
            <a:r>
              <a:rPr lang="en-GB" sz="1200" dirty="0" smtClean="0">
                <a:latin typeface="Calibri" panose="020F0502020204030204" pitchFamily="34" charset="0"/>
                <a:cs typeface="Calibri" panose="020F0502020204030204" pitchFamily="34" charset="0"/>
              </a:rPr>
              <a:t>Date</a:t>
            </a:r>
            <a:endParaRPr lang="en-GB" sz="1200" dirty="0">
              <a:latin typeface="Calibri" panose="020F0502020204030204" pitchFamily="34" charset="0"/>
              <a:cs typeface="Calibri" panose="020F0502020204030204" pitchFamily="34" charset="0"/>
            </a:endParaRP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[1.1]	Settlement Place</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Safekeeping Place</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Securities Settlement System</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[0.n]	Trade Transaction Condition</a:t>
            </a:r>
          </a:p>
          <a:p>
            <a:pPr>
              <a:spcAft>
                <a:spcPts val="60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[0.n] 	Settlement Transaction Condition	</a:t>
            </a:r>
            <a:endParaRPr lang="en-GB" sz="1200" dirty="0" smtClean="0">
              <a:latin typeface="Calibri" panose="020F0502020204030204" pitchFamily="34" charset="0"/>
              <a:cs typeface="Calibri" panose="020F0502020204030204" pitchFamily="34" charset="0"/>
            </a:endParaRPr>
          </a:p>
          <a:p>
            <a:pPr>
              <a:spcAft>
                <a:spcPts val="0"/>
              </a:spcAft>
              <a:tabLst>
                <a:tab pos="112713" algn="l"/>
                <a:tab pos="517525" algn="l"/>
                <a:tab pos="690563" algn="l"/>
                <a:tab pos="974725" algn="l"/>
                <a:tab pos="1198563" algn="l"/>
              </a:tabLst>
            </a:pPr>
            <a:r>
              <a:rPr lang="en-GB" sz="1200" dirty="0" smtClean="0">
                <a:latin typeface="Calibri" panose="020F0502020204030204" pitchFamily="34" charset="0"/>
                <a:cs typeface="Calibri" panose="020F0502020204030204" pitchFamily="34" charset="0"/>
              </a:rPr>
              <a:t>	[</a:t>
            </a:r>
            <a:r>
              <a:rPr lang="en-GB" sz="1200" dirty="0">
                <a:latin typeface="Calibri" panose="020F0502020204030204" pitchFamily="34" charset="0"/>
                <a:cs typeface="Calibri" panose="020F0502020204030204" pitchFamily="34" charset="0"/>
              </a:rPr>
              <a:t>0.1]	Receiving Side Details</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Receivers Custodian </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Receivers Intermediary 1</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Receivers Intermediary 2</a:t>
            </a:r>
          </a:p>
          <a:p>
            <a:pPr>
              <a:spcAft>
                <a:spcPts val="60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[1.1]	Receiving Agent</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[1.1]	Delivering Side Details</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Delivers Custodian</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Deliverers Intermediary 1</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[0.1]	Deliverers Intermediary 2</a:t>
            </a:r>
          </a:p>
          <a:p>
            <a:pPr>
              <a:spcAft>
                <a:spcPts val="0"/>
              </a:spcAft>
              <a:tabLst>
                <a:tab pos="112713" algn="l"/>
                <a:tab pos="517525" algn="l"/>
                <a:tab pos="690563" algn="l"/>
                <a:tab pos="974725" algn="l"/>
                <a:tab pos="1198563" algn="l"/>
              </a:tabLst>
            </a:pPr>
            <a:r>
              <a:rPr lang="en-GB" sz="1200" dirty="0">
                <a:latin typeface="Calibri" panose="020F0502020204030204" pitchFamily="34" charset="0"/>
                <a:cs typeface="Calibri" panose="020F0502020204030204" pitchFamily="34" charset="0"/>
              </a:rPr>
              <a:t>		[1.1]	Delivering Agent</a:t>
            </a:r>
          </a:p>
        </p:txBody>
      </p:sp>
      <p:sp>
        <p:nvSpPr>
          <p:cNvPr id="13" name="Rectangle 12"/>
          <p:cNvSpPr/>
          <p:nvPr/>
        </p:nvSpPr>
        <p:spPr>
          <a:xfrm>
            <a:off x="340754" y="4834329"/>
            <a:ext cx="2756139" cy="1384995"/>
          </a:xfrm>
          <a:prstGeom prst="rect">
            <a:avLst/>
          </a:prstGeom>
          <a:noFill/>
        </p:spPr>
        <p:txBody>
          <a:bodyPr wrap="square">
            <a:spAutoFit/>
          </a:bodyPr>
          <a:lstStyle/>
          <a:p>
            <a:pPr>
              <a:spcAft>
                <a:spcPts val="0"/>
              </a:spcAft>
              <a:tabLst>
                <a:tab pos="112713" algn="l"/>
                <a:tab pos="396875" algn="l"/>
                <a:tab pos="741363" algn="l"/>
                <a:tab pos="914400" algn="l"/>
              </a:tabLst>
            </a:pPr>
            <a:r>
              <a:rPr lang="en-GB" sz="1200" dirty="0" smtClean="0">
                <a:latin typeface="Calibri" panose="020F0502020204030204" pitchFamily="34" charset="0"/>
                <a:cs typeface="Calibri" panose="020F0502020204030204" pitchFamily="34" charset="0"/>
              </a:rPr>
              <a:t>[1.1]	Party Identification</a:t>
            </a:r>
          </a:p>
          <a:p>
            <a:pPr>
              <a:spcAft>
                <a:spcPts val="0"/>
              </a:spcAft>
              <a:tabLst>
                <a:tab pos="112713" algn="l"/>
                <a:tab pos="396875" algn="l"/>
                <a:tab pos="741363" algn="l"/>
                <a:tab pos="914400"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[1.1]	Party (choice)</a:t>
            </a:r>
          </a:p>
          <a:p>
            <a:pPr>
              <a:spcAft>
                <a:spcPts val="0"/>
              </a:spcAft>
              <a:tabLst>
                <a:tab pos="112713" algn="l"/>
                <a:tab pos="396875" algn="l"/>
                <a:tab pos="741363" algn="l"/>
                <a:tab pos="914400"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AnyBIC</a:t>
            </a:r>
          </a:p>
          <a:p>
            <a:pPr>
              <a:spcAft>
                <a:spcPts val="0"/>
              </a:spcAft>
              <a:tabLst>
                <a:tab pos="112713" algn="l"/>
                <a:tab pos="396875" algn="l"/>
                <a:tab pos="741363" algn="l"/>
                <a:tab pos="914400"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Proprietary Identification</a:t>
            </a:r>
          </a:p>
          <a:p>
            <a:pPr>
              <a:spcAft>
                <a:spcPts val="0"/>
              </a:spcAft>
              <a:tabLst>
                <a:tab pos="112713" algn="l"/>
                <a:tab pos="396875" algn="l"/>
                <a:tab pos="741363" algn="l"/>
                <a:tab pos="914400"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Name And Address</a:t>
            </a:r>
          </a:p>
          <a:p>
            <a:pPr>
              <a:spcAft>
                <a:spcPts val="0"/>
              </a:spcAft>
              <a:tabLst>
                <a:tab pos="112713" algn="l"/>
                <a:tab pos="396875" algn="l"/>
                <a:tab pos="741363" algn="l"/>
                <a:tab pos="914400"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[0.1]	LEI</a:t>
            </a:r>
          </a:p>
          <a:p>
            <a:pPr>
              <a:spcAft>
                <a:spcPts val="0"/>
              </a:spcAft>
              <a:tabLst>
                <a:tab pos="112713" algn="l"/>
                <a:tab pos="396875" algn="l"/>
                <a:tab pos="741363" algn="l"/>
                <a:tab pos="914400" algn="l"/>
              </a:tabLst>
            </a:pPr>
            <a:r>
              <a:rPr lang="en-GB" sz="1200" dirty="0" smtClean="0">
                <a:latin typeface="Calibri" panose="020F0502020204030204" pitchFamily="34" charset="0"/>
                <a:cs typeface="Calibri" panose="020F0502020204030204" pitchFamily="34" charset="0"/>
              </a:rPr>
              <a:t>[0.1]	Account Identification (Max35Text)</a:t>
            </a:r>
          </a:p>
        </p:txBody>
      </p:sp>
      <p:sp>
        <p:nvSpPr>
          <p:cNvPr id="17" name="Rectangle 16"/>
          <p:cNvSpPr/>
          <p:nvPr/>
        </p:nvSpPr>
        <p:spPr bwMode="auto">
          <a:xfrm>
            <a:off x="467277" y="2590976"/>
            <a:ext cx="2793510" cy="914400"/>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467277" y="3568862"/>
            <a:ext cx="2793510" cy="914400"/>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4084632" y="2614258"/>
            <a:ext cx="3032173" cy="134279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Rectangle 10"/>
          <p:cNvSpPr/>
          <p:nvPr/>
        </p:nvSpPr>
        <p:spPr>
          <a:xfrm>
            <a:off x="4084632" y="1191765"/>
            <a:ext cx="2592237" cy="2793072"/>
          </a:xfrm>
          <a:prstGeom prst="rect">
            <a:avLst/>
          </a:prstGeom>
          <a:noFill/>
        </p:spPr>
        <p:txBody>
          <a:bodyPr wrap="square">
            <a:spAutoFit/>
          </a:bodyPr>
          <a:lstStyle/>
          <a:p>
            <a:pPr>
              <a:spcAft>
                <a:spcPts val="0"/>
              </a:spcAft>
              <a:tabLst>
                <a:tab pos="112713" algn="l"/>
                <a:tab pos="396875" algn="l"/>
                <a:tab pos="854075" algn="l"/>
                <a:tab pos="974725" algn="l"/>
                <a:tab pos="1198563" algn="l"/>
              </a:tabLst>
            </a:pPr>
            <a:r>
              <a:rPr lang="en-GB" sz="1200" dirty="0" smtClean="0">
                <a:latin typeface="Calibri" panose="020F0502020204030204" pitchFamily="34" charset="0"/>
                <a:cs typeface="Calibri" panose="020F0502020204030204" pitchFamily="34" charset="0"/>
              </a:rPr>
              <a:t>[</a:t>
            </a:r>
            <a:r>
              <a:rPr lang="en-GB" sz="1200" dirty="0">
                <a:latin typeface="Calibri" panose="020F0502020204030204" pitchFamily="34" charset="0"/>
                <a:cs typeface="Calibri" panose="020F0502020204030204" pitchFamily="34" charset="0"/>
              </a:rPr>
              <a:t>0.1]	</a:t>
            </a:r>
            <a:r>
              <a:rPr lang="en-GB" sz="1200" dirty="0" smtClean="0">
                <a:latin typeface="Calibri" panose="020F0502020204030204" pitchFamily="34" charset="0"/>
                <a:cs typeface="Calibri" panose="020F0502020204030204" pitchFamily="34" charset="0"/>
              </a:rPr>
              <a:t>Delivering Settlement Parties</a:t>
            </a:r>
            <a:endParaRPr lang="en-GB" sz="1200" dirty="0">
              <a:latin typeface="Calibri" panose="020F0502020204030204" pitchFamily="34" charset="0"/>
              <a:cs typeface="Calibri" panose="020F0502020204030204" pitchFamily="34" charset="0"/>
            </a:endParaRP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[0.1]	</a:t>
            </a:r>
            <a:r>
              <a:rPr lang="en-GB" sz="1200" dirty="0" smtClean="0">
                <a:latin typeface="Calibri" panose="020F0502020204030204" pitchFamily="34" charset="0"/>
                <a:cs typeface="Calibri" panose="020F0502020204030204" pitchFamily="34" charset="0"/>
              </a:rPr>
              <a:t>Depository</a:t>
            </a:r>
            <a:endParaRPr lang="en-GB" sz="1200" dirty="0">
              <a:latin typeface="Calibri" panose="020F0502020204030204" pitchFamily="34" charset="0"/>
              <a:cs typeface="Calibri" panose="020F0502020204030204" pitchFamily="34" charset="0"/>
            </a:endParaRP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[0.1]	</a:t>
            </a:r>
            <a:r>
              <a:rPr lang="en-GB" sz="1200" dirty="0" smtClean="0">
                <a:latin typeface="Calibri" panose="020F0502020204030204" pitchFamily="34" charset="0"/>
                <a:cs typeface="Calibri" panose="020F0502020204030204" pitchFamily="34" charset="0"/>
              </a:rPr>
              <a:t>Party 1</a:t>
            </a:r>
            <a:endParaRPr lang="en-GB" sz="1200" dirty="0">
              <a:latin typeface="Calibri" panose="020F0502020204030204" pitchFamily="34" charset="0"/>
              <a:cs typeface="Calibri" panose="020F0502020204030204" pitchFamily="34" charset="0"/>
            </a:endParaRP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[0.1]	</a:t>
            </a:r>
            <a:r>
              <a:rPr lang="en-GB" sz="1200" dirty="0" smtClean="0">
                <a:latin typeface="Calibri" panose="020F0502020204030204" pitchFamily="34" charset="0"/>
                <a:cs typeface="Calibri" panose="020F0502020204030204" pitchFamily="34" charset="0"/>
              </a:rPr>
              <a:t>Party 2</a:t>
            </a:r>
            <a:endParaRPr lang="en-GB" sz="1200" dirty="0">
              <a:latin typeface="Calibri" panose="020F0502020204030204" pitchFamily="34" charset="0"/>
              <a:cs typeface="Calibri" panose="020F0502020204030204" pitchFamily="34" charset="0"/>
            </a:endParaRP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[0.1</a:t>
            </a: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Party 3</a:t>
            </a: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[0.1]	Party 4</a:t>
            </a:r>
          </a:p>
          <a:p>
            <a:pPr>
              <a:spcAft>
                <a:spcPts val="90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[0.1]	Party 5</a:t>
            </a:r>
            <a:endParaRPr lang="en-GB" sz="1200" dirty="0">
              <a:latin typeface="Calibri" panose="020F0502020204030204" pitchFamily="34" charset="0"/>
              <a:cs typeface="Calibri" panose="020F0502020204030204" pitchFamily="34" charset="0"/>
            </a:endParaRPr>
          </a:p>
          <a:p>
            <a:pPr>
              <a:spcAft>
                <a:spcPts val="0"/>
              </a:spcAft>
              <a:tabLst>
                <a:tab pos="112713" algn="l"/>
                <a:tab pos="396875" algn="l"/>
                <a:tab pos="854075" algn="l"/>
                <a:tab pos="974725" algn="l"/>
                <a:tab pos="1198563" algn="l"/>
              </a:tabLst>
            </a:pPr>
            <a:r>
              <a:rPr lang="en-GB" sz="1200" dirty="0" smtClean="0">
                <a:latin typeface="Calibri" panose="020F0502020204030204" pitchFamily="34" charset="0"/>
                <a:cs typeface="Calibri" panose="020F0502020204030204" pitchFamily="34" charset="0"/>
              </a:rPr>
              <a:t>[</a:t>
            </a:r>
            <a:r>
              <a:rPr lang="en-GB" sz="1200" dirty="0">
                <a:latin typeface="Calibri" panose="020F0502020204030204" pitchFamily="34" charset="0"/>
                <a:cs typeface="Calibri" panose="020F0502020204030204" pitchFamily="34" charset="0"/>
              </a:rPr>
              <a:t>1.1]	</a:t>
            </a:r>
            <a:r>
              <a:rPr lang="en-GB" sz="1200" dirty="0" smtClean="0">
                <a:latin typeface="Calibri" panose="020F0502020204030204" pitchFamily="34" charset="0"/>
                <a:cs typeface="Calibri" panose="020F0502020204030204" pitchFamily="34" charset="0"/>
              </a:rPr>
              <a:t>Receiving Settlement Parties</a:t>
            </a: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a:t>
            </a:r>
            <a:r>
              <a:rPr lang="en-GB" sz="1200" dirty="0">
                <a:latin typeface="Calibri" panose="020F0502020204030204" pitchFamily="34" charset="0"/>
                <a:cs typeface="Calibri" panose="020F0502020204030204" pitchFamily="34" charset="0"/>
              </a:rPr>
              <a:t>0.1]	Depository</a:t>
            </a: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[0.1]	Party 1</a:t>
            </a: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[0.1]	Party 2</a:t>
            </a: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[0.1]	Party 3</a:t>
            </a: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[0.1]	Party 4</a:t>
            </a:r>
          </a:p>
          <a:p>
            <a:pPr>
              <a:spcAft>
                <a:spcPts val="0"/>
              </a:spcAft>
              <a:tabLst>
                <a:tab pos="112713" algn="l"/>
                <a:tab pos="396875" algn="l"/>
                <a:tab pos="854075" algn="l"/>
                <a:tab pos="974725" algn="l"/>
                <a:tab pos="1198563" algn="l"/>
              </a:tabLst>
            </a:pPr>
            <a:r>
              <a:rPr lang="en-GB" sz="1200" dirty="0">
                <a:latin typeface="Calibri" panose="020F0502020204030204" pitchFamily="34" charset="0"/>
                <a:cs typeface="Calibri" panose="020F0502020204030204" pitchFamily="34" charset="0"/>
              </a:rPr>
              <a:t>		[0.1]	Party 5</a:t>
            </a:r>
          </a:p>
        </p:txBody>
      </p:sp>
      <p:sp>
        <p:nvSpPr>
          <p:cNvPr id="24" name="Rectangle 23"/>
          <p:cNvSpPr/>
          <p:nvPr/>
        </p:nvSpPr>
        <p:spPr bwMode="auto">
          <a:xfrm>
            <a:off x="4084631" y="4845403"/>
            <a:ext cx="3032173" cy="193036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a:xfrm>
            <a:off x="4076006" y="4834329"/>
            <a:ext cx="2756139" cy="1938992"/>
          </a:xfrm>
          <a:prstGeom prst="rect">
            <a:avLst/>
          </a:prstGeom>
          <a:noFill/>
        </p:spPr>
        <p:txBody>
          <a:bodyPr wrap="square">
            <a:spAutoFit/>
          </a:bodyPr>
          <a:lstStyle/>
          <a:p>
            <a:pPr>
              <a:spcAft>
                <a:spcPts val="0"/>
              </a:spcAft>
              <a:tabLst>
                <a:tab pos="112713" algn="l"/>
                <a:tab pos="396875" algn="l"/>
                <a:tab pos="741363" algn="l"/>
                <a:tab pos="914400" algn="l"/>
              </a:tabLst>
            </a:pPr>
            <a:r>
              <a:rPr lang="en-GB" sz="1200" dirty="0" smtClean="0">
                <a:latin typeface="Calibri" panose="020F0502020204030204" pitchFamily="34" charset="0"/>
                <a:cs typeface="Calibri" panose="020F0502020204030204" pitchFamily="34" charset="0"/>
              </a:rPr>
              <a:t>[1.1]	Identification (choice)</a:t>
            </a:r>
          </a:p>
          <a:p>
            <a:pPr>
              <a:spcAft>
                <a:spcPts val="0"/>
              </a:spcAft>
              <a:tabLst>
                <a:tab pos="112713" algn="l"/>
                <a:tab pos="396875" algn="l"/>
                <a:tab pos="569913" algn="l"/>
                <a:tab pos="914400"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AnyBIC</a:t>
            </a:r>
          </a:p>
          <a:p>
            <a:pPr>
              <a:spcAft>
                <a:spcPts val="0"/>
              </a:spcAft>
              <a:tabLst>
                <a:tab pos="112713" algn="l"/>
                <a:tab pos="396875" algn="l"/>
                <a:tab pos="569913" algn="l"/>
                <a:tab pos="914400"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Proprietary Identification</a:t>
            </a:r>
          </a:p>
          <a:p>
            <a:pPr>
              <a:spcAft>
                <a:spcPts val="0"/>
              </a:spcAft>
              <a:tabLst>
                <a:tab pos="112713" algn="l"/>
                <a:tab pos="396875" algn="l"/>
                <a:tab pos="569913" algn="l"/>
                <a:tab pos="914400" algn="l"/>
              </a:tabLst>
            </a:pPr>
            <a:r>
              <a:rPr lang="en-GB" sz="1200" dirty="0">
                <a:latin typeface="Calibri" panose="020F0502020204030204" pitchFamily="34" charset="0"/>
                <a:cs typeface="Calibri" panose="020F0502020204030204" pitchFamily="34" charset="0"/>
              </a:rPr>
              <a:t>	</a:t>
            </a:r>
            <a:r>
              <a:rPr lang="en-GB" sz="1200" dirty="0" smtClean="0">
                <a:latin typeface="Calibri" panose="020F0502020204030204" pitchFamily="34" charset="0"/>
                <a:cs typeface="Calibri" panose="020F0502020204030204" pitchFamily="34" charset="0"/>
              </a:rPr>
              <a:t>		Name And Address</a:t>
            </a:r>
          </a:p>
          <a:p>
            <a:pPr>
              <a:spcAft>
                <a:spcPts val="0"/>
              </a:spcAft>
              <a:tabLst>
                <a:tab pos="112713" algn="l"/>
                <a:tab pos="396875" algn="l"/>
                <a:tab pos="569913" algn="l"/>
                <a:tab pos="914400" algn="l"/>
              </a:tabLst>
            </a:pPr>
            <a:r>
              <a:rPr lang="en-GB" sz="1200" dirty="0" smtClean="0">
                <a:latin typeface="Calibri" panose="020F0502020204030204" pitchFamily="34" charset="0"/>
                <a:cs typeface="Calibri" panose="020F0502020204030204" pitchFamily="34" charset="0"/>
              </a:rPr>
              <a:t>[0.1]	LEI</a:t>
            </a:r>
          </a:p>
          <a:p>
            <a:pPr>
              <a:spcAft>
                <a:spcPts val="0"/>
              </a:spcAft>
              <a:tabLst>
                <a:tab pos="112713" algn="l"/>
                <a:tab pos="396875" algn="l"/>
                <a:tab pos="569913" algn="l"/>
                <a:tab pos="914400" algn="l"/>
              </a:tabLst>
            </a:pPr>
            <a:r>
              <a:rPr lang="en-GB" sz="1200" dirty="0" smtClean="0">
                <a:latin typeface="Calibri" panose="020F0502020204030204" pitchFamily="34" charset="0"/>
                <a:cs typeface="Calibri" panose="020F0502020204030204" pitchFamily="34" charset="0"/>
              </a:rPr>
              <a:t>[0.1]	Alternate Identification</a:t>
            </a:r>
          </a:p>
          <a:p>
            <a:pPr>
              <a:spcAft>
                <a:spcPts val="0"/>
              </a:spcAft>
              <a:tabLst>
                <a:tab pos="112713" algn="l"/>
                <a:tab pos="396875" algn="l"/>
                <a:tab pos="569913" algn="l"/>
                <a:tab pos="914400" algn="l"/>
              </a:tabLst>
            </a:pPr>
            <a:r>
              <a:rPr lang="en-GB" sz="1200" dirty="0" smtClean="0">
                <a:latin typeface="Calibri" panose="020F0502020204030204" pitchFamily="34" charset="0"/>
                <a:cs typeface="Calibri" panose="020F0502020204030204" pitchFamily="34" charset="0"/>
              </a:rPr>
              <a:t>[0.1]	Safekeeping Account</a:t>
            </a:r>
          </a:p>
          <a:p>
            <a:pPr>
              <a:spcAft>
                <a:spcPts val="0"/>
              </a:spcAft>
              <a:tabLst>
                <a:tab pos="112713" algn="l"/>
                <a:tab pos="396875" algn="l"/>
                <a:tab pos="569913" algn="l"/>
                <a:tab pos="914400" algn="l"/>
              </a:tabLst>
            </a:pPr>
            <a:r>
              <a:rPr lang="en-GB" sz="1200" dirty="0" smtClean="0">
                <a:latin typeface="Calibri" panose="020F0502020204030204" pitchFamily="34" charset="0"/>
                <a:cs typeface="Calibri" panose="020F0502020204030204" pitchFamily="34" charset="0"/>
              </a:rPr>
              <a:t>[0.1]	Processing Date</a:t>
            </a:r>
          </a:p>
          <a:p>
            <a:pPr>
              <a:spcAft>
                <a:spcPts val="0"/>
              </a:spcAft>
              <a:tabLst>
                <a:tab pos="112713" algn="l"/>
                <a:tab pos="396875" algn="l"/>
                <a:tab pos="569913" algn="l"/>
                <a:tab pos="914400" algn="l"/>
              </a:tabLst>
            </a:pPr>
            <a:r>
              <a:rPr lang="en-GB" sz="1200" dirty="0" smtClean="0">
                <a:latin typeface="Calibri" panose="020F0502020204030204" pitchFamily="34" charset="0"/>
                <a:cs typeface="Calibri" panose="020F0502020204030204" pitchFamily="34" charset="0"/>
              </a:rPr>
              <a:t>[0.1]	Processing Identification</a:t>
            </a:r>
          </a:p>
          <a:p>
            <a:pPr>
              <a:spcAft>
                <a:spcPts val="0"/>
              </a:spcAft>
              <a:tabLst>
                <a:tab pos="112713" algn="l"/>
                <a:tab pos="396875" algn="l"/>
                <a:tab pos="569913" algn="l"/>
                <a:tab pos="914400" algn="l"/>
              </a:tabLst>
            </a:pPr>
            <a:r>
              <a:rPr lang="en-GB" sz="1200" dirty="0" smtClean="0">
                <a:latin typeface="Calibri" panose="020F0502020204030204" pitchFamily="34" charset="0"/>
                <a:cs typeface="Calibri" panose="020F0502020204030204" pitchFamily="34" charset="0"/>
              </a:rPr>
              <a:t>[0.1]	Additional Information</a:t>
            </a:r>
          </a:p>
        </p:txBody>
      </p:sp>
      <p:sp>
        <p:nvSpPr>
          <p:cNvPr id="8" name="TextBox 7"/>
          <p:cNvSpPr txBox="1"/>
          <p:nvPr/>
        </p:nvSpPr>
        <p:spPr>
          <a:xfrm>
            <a:off x="323502" y="4580372"/>
            <a:ext cx="1288494" cy="276999"/>
          </a:xfrm>
          <a:prstGeom prst="rect">
            <a:avLst/>
          </a:prstGeom>
          <a:noFill/>
        </p:spPr>
        <p:txBody>
          <a:bodyPr wrap="none" rtlCol="0">
            <a:spAutoFit/>
          </a:bodyPr>
          <a:lstStyle/>
          <a:p>
            <a:r>
              <a:rPr lang="en-GB" sz="1200" b="1" dirty="0" smtClean="0">
                <a:latin typeface="Calibri" panose="020F0502020204030204" pitchFamily="34" charset="0"/>
                <a:cs typeface="Calibri" panose="020F0502020204030204" pitchFamily="34" charset="0"/>
              </a:rPr>
              <a:t>Party is typed by:</a:t>
            </a:r>
            <a:endParaRPr lang="en-GB" sz="1200" b="1" dirty="0">
              <a:latin typeface="Calibri" panose="020F0502020204030204" pitchFamily="34" charset="0"/>
              <a:cs typeface="Calibri" panose="020F0502020204030204" pitchFamily="34" charset="0"/>
            </a:endParaRPr>
          </a:p>
        </p:txBody>
      </p:sp>
      <p:sp>
        <p:nvSpPr>
          <p:cNvPr id="26" name="TextBox 25"/>
          <p:cNvSpPr txBox="1"/>
          <p:nvPr/>
        </p:nvSpPr>
        <p:spPr>
          <a:xfrm>
            <a:off x="4092256" y="4580372"/>
            <a:ext cx="1288494" cy="276999"/>
          </a:xfrm>
          <a:prstGeom prst="rect">
            <a:avLst/>
          </a:prstGeom>
          <a:noFill/>
        </p:spPr>
        <p:txBody>
          <a:bodyPr wrap="none" rtlCol="0">
            <a:spAutoFit/>
          </a:bodyPr>
          <a:lstStyle/>
          <a:p>
            <a:r>
              <a:rPr lang="en-GB" sz="1200" b="1" dirty="0" smtClean="0">
                <a:latin typeface="Calibri" panose="020F0502020204030204" pitchFamily="34" charset="0"/>
                <a:cs typeface="Calibri" panose="020F0502020204030204" pitchFamily="34" charset="0"/>
              </a:rPr>
              <a:t>Party is typed by:</a:t>
            </a:r>
            <a:endParaRPr lang="en-GB" sz="1200" b="1" dirty="0">
              <a:latin typeface="Calibri" panose="020F0502020204030204" pitchFamily="34" charset="0"/>
              <a:cs typeface="Calibri" panose="020F0502020204030204" pitchFamily="34" charset="0"/>
            </a:endParaRPr>
          </a:p>
        </p:txBody>
      </p:sp>
      <p:cxnSp>
        <p:nvCxnSpPr>
          <p:cNvPr id="12" name="Straight Connector 11"/>
          <p:cNvCxnSpPr/>
          <p:nvPr/>
        </p:nvCxnSpPr>
        <p:spPr bwMode="auto">
          <a:xfrm>
            <a:off x="6055771" y="5909097"/>
            <a:ext cx="1380226"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29" name="Straight Connector 28"/>
          <p:cNvCxnSpPr/>
          <p:nvPr/>
        </p:nvCxnSpPr>
        <p:spPr bwMode="auto">
          <a:xfrm flipV="1">
            <a:off x="5673330" y="5909097"/>
            <a:ext cx="1650520" cy="35081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1" name="Straight Connector 30"/>
          <p:cNvCxnSpPr/>
          <p:nvPr/>
        </p:nvCxnSpPr>
        <p:spPr bwMode="auto">
          <a:xfrm flipV="1">
            <a:off x="6124779" y="5926349"/>
            <a:ext cx="1199071" cy="500336"/>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flipV="1">
            <a:off x="6124779" y="5926349"/>
            <a:ext cx="1199071" cy="75049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36" name="TextBox 35"/>
          <p:cNvSpPr txBox="1"/>
          <p:nvPr/>
        </p:nvSpPr>
        <p:spPr>
          <a:xfrm>
            <a:off x="7191651" y="5406061"/>
            <a:ext cx="1759752" cy="1169551"/>
          </a:xfrm>
          <a:prstGeom prst="rect">
            <a:avLst/>
          </a:prstGeom>
          <a:noFill/>
        </p:spPr>
        <p:txBody>
          <a:bodyPr wrap="square" rtlCol="0">
            <a:spAutoFit/>
          </a:bodyPr>
          <a:lstStyle/>
          <a:p>
            <a:r>
              <a:rPr lang="en-GB" sz="1400" b="1" dirty="0" smtClean="0">
                <a:latin typeface="Calibri" panose="020F0502020204030204" pitchFamily="34" charset="0"/>
                <a:cs typeface="Calibri" panose="020F0502020204030204" pitchFamily="34" charset="0"/>
              </a:rPr>
              <a:t>Probably ‘overkill’ if we include in funds. </a:t>
            </a:r>
          </a:p>
          <a:p>
            <a:r>
              <a:rPr lang="en-GB" sz="1400" b="1" dirty="0" smtClean="0">
                <a:latin typeface="Calibri" panose="020F0502020204030204" pitchFamily="34" charset="0"/>
                <a:cs typeface="Calibri" panose="020F0502020204030204" pitchFamily="34" charset="0"/>
              </a:rPr>
              <a:t>Likewise for the data type for safekeeping account.</a:t>
            </a:r>
            <a:endParaRPr lang="en-GB" sz="1400" b="1" dirty="0">
              <a:latin typeface="Calibri" panose="020F0502020204030204" pitchFamily="34" charset="0"/>
              <a:cs typeface="Calibri" panose="020F0502020204030204" pitchFamily="34" charset="0"/>
            </a:endParaRPr>
          </a:p>
        </p:txBody>
      </p:sp>
      <p:sp>
        <p:nvSpPr>
          <p:cNvPr id="39" name="TextBox 38"/>
          <p:cNvSpPr txBox="1"/>
          <p:nvPr/>
        </p:nvSpPr>
        <p:spPr>
          <a:xfrm>
            <a:off x="7191651" y="4046314"/>
            <a:ext cx="1725212" cy="461665"/>
          </a:xfrm>
          <a:prstGeom prst="rect">
            <a:avLst/>
          </a:prstGeom>
          <a:noFill/>
        </p:spPr>
        <p:txBody>
          <a:bodyPr wrap="square" rtlCol="0">
            <a:spAutoFit/>
          </a:bodyPr>
          <a:lstStyle/>
          <a:p>
            <a:r>
              <a:rPr lang="en-GB" sz="1200" b="1" dirty="0" smtClean="0">
                <a:latin typeface="Calibri" panose="020F0502020204030204" pitchFamily="34" charset="0"/>
                <a:cs typeface="Calibri" panose="020F0502020204030204" pitchFamily="34" charset="0"/>
              </a:rPr>
              <a:t>Safekeeping Account is typed by:</a:t>
            </a:r>
            <a:endParaRPr lang="en-GB" sz="1200" b="1" dirty="0">
              <a:latin typeface="Calibri" panose="020F0502020204030204" pitchFamily="34" charset="0"/>
              <a:cs typeface="Calibri" panose="020F0502020204030204" pitchFamily="34" charset="0"/>
            </a:endParaRPr>
          </a:p>
        </p:txBody>
      </p:sp>
      <p:cxnSp>
        <p:nvCxnSpPr>
          <p:cNvPr id="30" name="Straight Connector 29"/>
          <p:cNvCxnSpPr/>
          <p:nvPr/>
        </p:nvCxnSpPr>
        <p:spPr bwMode="auto">
          <a:xfrm>
            <a:off x="3838743" y="1183139"/>
            <a:ext cx="0" cy="5795631"/>
          </a:xfrm>
          <a:prstGeom prst="line">
            <a:avLst/>
          </a:prstGeom>
          <a:solidFill>
            <a:schemeClr val="accent1"/>
          </a:solidFill>
          <a:ln w="28575" cap="flat" cmpd="sng" algn="ctr">
            <a:solidFill>
              <a:schemeClr val="bg1">
                <a:lumMod val="50000"/>
              </a:schemeClr>
            </a:solidFill>
            <a:prstDash val="dash"/>
            <a:round/>
            <a:headEnd type="none" w="med" len="med"/>
            <a:tailEnd type="none" w="med" len="med"/>
          </a:ln>
          <a:effectLst/>
        </p:spPr>
      </p:cxnSp>
      <p:sp>
        <p:nvSpPr>
          <p:cNvPr id="42" name="Rectangle 41"/>
          <p:cNvSpPr/>
          <p:nvPr/>
        </p:nvSpPr>
        <p:spPr bwMode="auto">
          <a:xfrm>
            <a:off x="7358393" y="4503896"/>
            <a:ext cx="1604442" cy="650413"/>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8" name="Rectangle 37"/>
          <p:cNvSpPr/>
          <p:nvPr/>
        </p:nvSpPr>
        <p:spPr>
          <a:xfrm>
            <a:off x="7358392" y="4507979"/>
            <a:ext cx="1725212" cy="646331"/>
          </a:xfrm>
          <a:prstGeom prst="rect">
            <a:avLst/>
          </a:prstGeom>
          <a:noFill/>
        </p:spPr>
        <p:txBody>
          <a:bodyPr wrap="square">
            <a:spAutoFit/>
          </a:bodyPr>
          <a:lstStyle/>
          <a:p>
            <a:pPr>
              <a:spcAft>
                <a:spcPts val="0"/>
              </a:spcAft>
              <a:tabLst>
                <a:tab pos="112713" algn="l"/>
                <a:tab pos="396875" algn="l"/>
                <a:tab pos="741363" algn="l"/>
                <a:tab pos="914400" algn="l"/>
              </a:tabLst>
            </a:pPr>
            <a:r>
              <a:rPr lang="en-GB" sz="1200" dirty="0" smtClean="0">
                <a:latin typeface="Calibri" panose="020F0502020204030204" pitchFamily="34" charset="0"/>
                <a:cs typeface="Calibri" panose="020F0502020204030204" pitchFamily="34" charset="0"/>
              </a:rPr>
              <a:t>[1.1]	Identification</a:t>
            </a:r>
          </a:p>
          <a:p>
            <a:pPr>
              <a:spcAft>
                <a:spcPts val="0"/>
              </a:spcAft>
              <a:tabLst>
                <a:tab pos="112713" algn="l"/>
                <a:tab pos="396875" algn="l"/>
                <a:tab pos="741363" algn="l"/>
                <a:tab pos="914400" algn="l"/>
              </a:tabLst>
            </a:pPr>
            <a:r>
              <a:rPr lang="en-GB" sz="1200" dirty="0" smtClean="0">
                <a:latin typeface="Calibri" panose="020F0502020204030204" pitchFamily="34" charset="0"/>
                <a:cs typeface="Calibri" panose="020F0502020204030204" pitchFamily="34" charset="0"/>
              </a:rPr>
              <a:t>[0.1]	Type</a:t>
            </a:r>
          </a:p>
          <a:p>
            <a:pPr>
              <a:spcAft>
                <a:spcPts val="0"/>
              </a:spcAft>
              <a:tabLst>
                <a:tab pos="112713" algn="l"/>
                <a:tab pos="396875" algn="l"/>
                <a:tab pos="741363" algn="l"/>
                <a:tab pos="914400" algn="l"/>
              </a:tabLst>
            </a:pPr>
            <a:r>
              <a:rPr lang="en-GB" sz="1200" dirty="0" smtClean="0">
                <a:latin typeface="Calibri" panose="020F0502020204030204" pitchFamily="34" charset="0"/>
                <a:cs typeface="Calibri" panose="020F0502020204030204" pitchFamily="34" charset="0"/>
              </a:rPr>
              <a:t>[0.1]	Name</a:t>
            </a:r>
          </a:p>
        </p:txBody>
      </p:sp>
      <p:cxnSp>
        <p:nvCxnSpPr>
          <p:cNvPr id="43" name="Straight Connector 42"/>
          <p:cNvCxnSpPr/>
          <p:nvPr/>
        </p:nvCxnSpPr>
        <p:spPr bwMode="auto">
          <a:xfrm>
            <a:off x="5929283" y="6093127"/>
            <a:ext cx="333483"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45" name="Straight Connector 44"/>
          <p:cNvCxnSpPr/>
          <p:nvPr/>
        </p:nvCxnSpPr>
        <p:spPr bwMode="auto">
          <a:xfrm>
            <a:off x="7024910" y="4597626"/>
            <a:ext cx="333483"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46" name="Straight Connector 45"/>
          <p:cNvCxnSpPr/>
          <p:nvPr/>
        </p:nvCxnSpPr>
        <p:spPr bwMode="auto">
          <a:xfrm flipV="1">
            <a:off x="6262766" y="4597627"/>
            <a:ext cx="762144" cy="1486874"/>
          </a:xfrm>
          <a:prstGeom prst="line">
            <a:avLst/>
          </a:prstGeom>
          <a:solidFill>
            <a:schemeClr val="accent1"/>
          </a:solidFill>
          <a:ln w="19050" cap="flat" cmpd="sng" algn="ctr">
            <a:solidFill>
              <a:srgbClr val="00B0F0"/>
            </a:solidFill>
            <a:prstDash val="solid"/>
            <a:round/>
            <a:headEnd type="none" w="med" len="med"/>
            <a:tailEnd type="none" w="med" len="med"/>
          </a:ln>
          <a:effectLst/>
        </p:spPr>
      </p:cxnSp>
      <p:sp>
        <p:nvSpPr>
          <p:cNvPr id="49" name="TextBox 48"/>
          <p:cNvSpPr txBox="1"/>
          <p:nvPr/>
        </p:nvSpPr>
        <p:spPr>
          <a:xfrm>
            <a:off x="7191651" y="2050550"/>
            <a:ext cx="2021359" cy="1569660"/>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Tomas Bremin will submit CR to replace settlement chain with sese.023 ‘equivalent’ sequence. </a:t>
            </a:r>
            <a:r>
              <a:rPr lang="en-GB" sz="1600" dirty="0" smtClean="0">
                <a:solidFill>
                  <a:srgbClr val="FF0000"/>
                </a:solidFill>
                <a:latin typeface="Calibri" panose="020F0502020204030204" pitchFamily="34" charset="0"/>
                <a:cs typeface="Calibri" panose="020F0502020204030204" pitchFamily="34" charset="0"/>
              </a:rPr>
              <a:t>(1 </a:t>
            </a:r>
            <a:r>
              <a:rPr lang="en-GB" sz="1600" dirty="0">
                <a:solidFill>
                  <a:srgbClr val="FF0000"/>
                </a:solidFill>
                <a:latin typeface="Calibri" panose="020F0502020204030204" pitchFamily="34" charset="0"/>
                <a:cs typeface="Calibri" panose="020F0502020204030204" pitchFamily="34" charset="0"/>
              </a:rPr>
              <a:t>Mar 2017</a:t>
            </a:r>
            <a:r>
              <a:rPr lang="en-GB" sz="1600" dirty="0" smtClean="0">
                <a:solidFill>
                  <a:srgbClr val="FF0000"/>
                </a:solidFill>
                <a:latin typeface="Calibri" panose="020F0502020204030204" pitchFamily="34" charset="0"/>
                <a:cs typeface="Calibri" panose="020F0502020204030204" pitchFamily="34" charset="0"/>
              </a:rPr>
              <a:t>)</a:t>
            </a:r>
            <a:endParaRPr lang="en-GB" sz="1600" dirty="0">
              <a:solidFill>
                <a:srgbClr val="FF0000"/>
              </a:solidFill>
              <a:latin typeface="Calibri" panose="020F0502020204030204" pitchFamily="34" charset="0"/>
              <a:cs typeface="Calibri" panose="020F0502020204030204" pitchFamily="34" charset="0"/>
            </a:endParaRPr>
          </a:p>
        </p:txBody>
      </p:sp>
      <p:sp>
        <p:nvSpPr>
          <p:cNvPr id="9" name="Slide Number Placeholder 8"/>
          <p:cNvSpPr>
            <a:spLocks noGrp="1"/>
          </p:cNvSpPr>
          <p:nvPr>
            <p:ph type="sldNum" sz="quarter" idx="11"/>
          </p:nvPr>
        </p:nvSpPr>
        <p:spPr/>
        <p:txBody>
          <a:bodyPr/>
          <a:lstStyle/>
          <a:p>
            <a:fld id="{EA52E39D-21CE-4915-B848-429A65988FB2}" type="slidenum">
              <a:rPr lang="en-GB" smtClean="0"/>
              <a:pPr/>
              <a:t>39</a:t>
            </a:fld>
            <a:endParaRPr lang="en-GB" dirty="0"/>
          </a:p>
        </p:txBody>
      </p:sp>
    </p:spTree>
    <p:extLst>
      <p:ext uri="{BB962C8B-B14F-4D97-AF65-F5344CB8AC3E}">
        <p14:creationId xmlns:p14="http://schemas.microsoft.com/office/powerpoint/2010/main" val="728086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6" name="TextBox 5"/>
          <p:cNvSpPr txBox="1"/>
          <p:nvPr/>
        </p:nvSpPr>
        <p:spPr>
          <a:xfrm>
            <a:off x="1095568" y="707423"/>
            <a:ext cx="6668218" cy="2554545"/>
          </a:xfrm>
          <a:prstGeom prst="rect">
            <a:avLst/>
          </a:prstGeom>
          <a:noFill/>
        </p:spPr>
        <p:txBody>
          <a:bodyPr wrap="square" rtlCol="0">
            <a:spAutoFit/>
          </a:bodyPr>
          <a:lstStyle/>
          <a:p>
            <a:r>
              <a:rPr lang="en-GB" sz="4000" dirty="0" smtClean="0">
                <a:solidFill>
                  <a:srgbClr val="00B050"/>
                </a:solidFill>
                <a:latin typeface="Calibri" panose="020F0502020204030204" pitchFamily="34" charset="0"/>
                <a:cs typeface="Calibri" panose="020F0502020204030204" pitchFamily="34" charset="0"/>
              </a:rPr>
              <a:t>CONFIRMATIONS</a:t>
            </a:r>
          </a:p>
          <a:p>
            <a:r>
              <a:rPr lang="en-GB" sz="4000" dirty="0" smtClean="0">
                <a:latin typeface="Calibri" panose="020F0502020204030204" pitchFamily="34" charset="0"/>
                <a:cs typeface="Calibri" panose="020F0502020204030204" pitchFamily="34" charset="0"/>
              </a:rPr>
              <a:t>Charge General Details + </a:t>
            </a:r>
          </a:p>
          <a:p>
            <a:r>
              <a:rPr lang="en-GB" sz="4000" dirty="0" smtClean="0">
                <a:latin typeface="Calibri" panose="020F0502020204030204" pitchFamily="34" charset="0"/>
                <a:cs typeface="Calibri" panose="020F0502020204030204" pitchFamily="34" charset="0"/>
              </a:rPr>
              <a:t>Commission General Details </a:t>
            </a:r>
          </a:p>
          <a:p>
            <a:r>
              <a:rPr lang="en-GB" sz="4000" dirty="0" smtClean="0">
                <a:latin typeface="Calibri" panose="020F0502020204030204" pitchFamily="34" charset="0"/>
                <a:cs typeface="Calibri" panose="020F0502020204030204" pitchFamily="34" charset="0"/>
                <a:sym typeface="Wingdings" panose="05000000000000000000" pitchFamily="2" charset="2"/>
              </a:rPr>
              <a:t> Transaction Overhead</a:t>
            </a:r>
            <a:endParaRPr lang="en-GB" sz="4000" dirty="0">
              <a:latin typeface="Calibri" panose="020F0502020204030204" pitchFamily="34" charset="0"/>
              <a:cs typeface="Calibri" panose="020F0502020204030204" pitchFamily="34" charset="0"/>
            </a:endParaRPr>
          </a:p>
        </p:txBody>
      </p:sp>
      <p:sp>
        <p:nvSpPr>
          <p:cNvPr id="7" name="TextBox 6"/>
          <p:cNvSpPr txBox="1"/>
          <p:nvPr/>
        </p:nvSpPr>
        <p:spPr>
          <a:xfrm>
            <a:off x="1213465" y="3458639"/>
            <a:ext cx="7464709" cy="2246769"/>
          </a:xfrm>
          <a:prstGeom prst="rect">
            <a:avLst/>
          </a:prstGeom>
          <a:noFill/>
        </p:spPr>
        <p:txBody>
          <a:bodyPr wrap="square" rtlCol="0">
            <a:spAutoFit/>
          </a:bodyPr>
          <a:lstStyle/>
          <a:p>
            <a:r>
              <a:rPr lang="en-GB" sz="2800" dirty="0" smtClean="0">
                <a:latin typeface="Calibri" panose="020F0502020204030204" pitchFamily="34" charset="0"/>
                <a:cs typeface="Calibri" panose="020F0502020204030204" pitchFamily="34" charset="0"/>
              </a:rPr>
              <a:t>The usage guideline proposals are based on </a:t>
            </a:r>
          </a:p>
          <a:p>
            <a:r>
              <a:rPr lang="en-GB" sz="2800" dirty="0" smtClean="0">
                <a:latin typeface="Calibri" panose="020F0502020204030204" pitchFamily="34" charset="0"/>
                <a:cs typeface="Calibri" panose="020F0502020204030204" pitchFamily="34" charset="0"/>
              </a:rPr>
              <a:t>[1] current SMPG usage for charges &amp; commissions [2] knowledge acquired from working with the ‘SEG Funds Evaluation Team’ and [3] some gut instinct</a:t>
            </a:r>
            <a:endParaRPr lang="en-GB" sz="2800" dirty="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1"/>
          </p:nvPr>
        </p:nvSpPr>
        <p:spPr/>
        <p:txBody>
          <a:bodyPr/>
          <a:lstStyle/>
          <a:p>
            <a:fld id="{EA52E39D-21CE-4915-B848-429A65988FB2}" type="slidenum">
              <a:rPr lang="en-GB" smtClean="0"/>
              <a:pPr/>
              <a:t>4</a:t>
            </a:fld>
            <a:endParaRPr lang="en-GB" dirty="0"/>
          </a:p>
        </p:txBody>
      </p:sp>
    </p:spTree>
    <p:extLst>
      <p:ext uri="{BB962C8B-B14F-4D97-AF65-F5344CB8AC3E}">
        <p14:creationId xmlns:p14="http://schemas.microsoft.com/office/powerpoint/2010/main" val="41324040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Credit Transfer Details (subscription)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8" name="Rectangle 7"/>
          <p:cNvSpPr/>
          <p:nvPr/>
        </p:nvSpPr>
        <p:spPr bwMode="auto">
          <a:xfrm>
            <a:off x="306202" y="472300"/>
            <a:ext cx="3575687" cy="4037321"/>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4174" y="77779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6113" y="134591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0452" y="15840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7623" y="18569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7623" y="21565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9014" y="239470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363" y="266388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9014" y="293535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6830" y="323455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3117" y="351044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7563" y="4051189"/>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269492" y="420241"/>
            <a:ext cx="3724538" cy="3970318"/>
          </a:xfrm>
          <a:prstGeom prst="rect">
            <a:avLst/>
          </a:prstGeom>
        </p:spPr>
        <p:txBody>
          <a:bodyPr wrap="square">
            <a:spAutoFit/>
          </a:bodyPr>
          <a:lstStyle/>
          <a:p>
            <a:pPr>
              <a:spcAft>
                <a:spcPts val="0"/>
              </a:spcAft>
              <a:tabLst>
                <a:tab pos="396875" algn="l"/>
                <a:tab pos="914400" algn="l"/>
                <a:tab pos="1371600" algn="l"/>
                <a:tab pos="1428750" algn="l"/>
              </a:tabLst>
            </a:pPr>
            <a:r>
              <a:rPr lang="en-GB" sz="1800" b="1" dirty="0" smtClean="0">
                <a:latin typeface="Calibri" panose="020F0502020204030204" pitchFamily="34" charset="0"/>
                <a:cs typeface="Calibri" panose="020F0502020204030204" pitchFamily="34" charset="0"/>
              </a:rPr>
              <a:t>Credit </a:t>
            </a:r>
            <a:r>
              <a:rPr lang="en-GB" sz="1800" b="1" dirty="0">
                <a:latin typeface="Calibri" panose="020F0502020204030204" pitchFamily="34" charset="0"/>
                <a:cs typeface="Calibri" panose="020F0502020204030204" pitchFamily="34" charset="0"/>
              </a:rPr>
              <a:t>Transfer Details </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Reference</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Debtor</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Debtor Account</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Debtor Agent</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Debtor Agent Account</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Intermediary Agent 1</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Intermediary Agent 1 Account</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Intermediary Agent 2</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Intermediary Agent 2 Account</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1.1]	Creditor Agent</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Creditor Agent Account</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Creditor </a:t>
            </a:r>
          </a:p>
          <a:p>
            <a:pPr>
              <a:spcAft>
                <a:spcPts val="0"/>
              </a:spcAft>
              <a:tabLst>
                <a:tab pos="396875" algn="l"/>
                <a:tab pos="569913" algn="l"/>
                <a:tab pos="1371600"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1.1]	Creditor Account</a:t>
            </a:r>
          </a:p>
        </p:txBody>
      </p:sp>
      <p:sp>
        <p:nvSpPr>
          <p:cNvPr id="26" name="Rectangle 25"/>
          <p:cNvSpPr/>
          <p:nvPr/>
        </p:nvSpPr>
        <p:spPr>
          <a:xfrm>
            <a:off x="4299848" y="497207"/>
            <a:ext cx="4572000" cy="584775"/>
          </a:xfrm>
          <a:prstGeom prst="rect">
            <a:avLst/>
          </a:prstGeom>
        </p:spPr>
        <p:txBody>
          <a:bodyPr>
            <a:spAutoFit/>
          </a:bodyPr>
          <a:lstStyle/>
          <a:p>
            <a:r>
              <a:rPr lang="en-US" sz="1600" b="1" dirty="0">
                <a:latin typeface="Calibri" panose="020F0502020204030204" pitchFamily="34" charset="0"/>
                <a:cs typeface="Calibri" panose="020F0502020204030204" pitchFamily="34" charset="0"/>
              </a:rPr>
              <a:t>SMPG </a:t>
            </a:r>
            <a:r>
              <a:rPr lang="en-US" sz="1600" b="1" dirty="0" smtClean="0">
                <a:latin typeface="Calibri" panose="020F0502020204030204" pitchFamily="34" charset="0"/>
                <a:cs typeface="Calibri" panose="020F0502020204030204" pitchFamily="34" charset="0"/>
              </a:rPr>
              <a:t>Rule</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If the payment reference is available, it must be provided. </a:t>
            </a:r>
            <a:endParaRPr lang="en-GB" sz="1600" dirty="0">
              <a:latin typeface="Calibri" panose="020F0502020204030204" pitchFamily="34" charset="0"/>
              <a:cs typeface="Calibri" panose="020F0502020204030204" pitchFamily="34" charset="0"/>
            </a:endParaRPr>
          </a:p>
        </p:txBody>
      </p:sp>
      <p:cxnSp>
        <p:nvCxnSpPr>
          <p:cNvPr id="27" name="Straight Connector 26"/>
          <p:cNvCxnSpPr/>
          <p:nvPr/>
        </p:nvCxnSpPr>
        <p:spPr bwMode="auto">
          <a:xfrm flipV="1">
            <a:off x="2094045" y="682329"/>
            <a:ext cx="2205803" cy="214532"/>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31" name="Straight Connector 30"/>
          <p:cNvCxnSpPr/>
          <p:nvPr/>
        </p:nvCxnSpPr>
        <p:spPr bwMode="auto">
          <a:xfrm>
            <a:off x="2701863" y="3344092"/>
            <a:ext cx="1473322"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41" name="Straight Connector 40"/>
          <p:cNvCxnSpPr/>
          <p:nvPr/>
        </p:nvCxnSpPr>
        <p:spPr bwMode="auto">
          <a:xfrm>
            <a:off x="1737291" y="3901935"/>
            <a:ext cx="3153886"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6" name="TextBox 5"/>
          <p:cNvSpPr txBox="1"/>
          <p:nvPr/>
        </p:nvSpPr>
        <p:spPr>
          <a:xfrm>
            <a:off x="288951" y="4584701"/>
            <a:ext cx="3481866" cy="1569660"/>
          </a:xfrm>
          <a:prstGeom prst="rect">
            <a:avLst/>
          </a:prstGeom>
          <a:solidFill>
            <a:schemeClr val="bg1"/>
          </a:solidFill>
        </p:spPr>
        <p:txBody>
          <a:bodyPr wrap="square" rtlCol="0">
            <a:spAutoFit/>
          </a:bodyPr>
          <a:lstStyle/>
          <a:p>
            <a:pPr marL="344488" indent="-344488"/>
            <a:r>
              <a:rPr lang="en-GB" sz="1600" dirty="0" smtClean="0">
                <a:latin typeface="Calibri" panose="020F0502020204030204" pitchFamily="34" charset="0"/>
                <a:cs typeface="Calibri" panose="020F0502020204030204" pitchFamily="34" charset="0"/>
              </a:rPr>
              <a:t>[1] 	Usage: should only be used if deviating from cash standing settlement instructions </a:t>
            </a:r>
          </a:p>
          <a:p>
            <a:pPr marL="344488" indent="-344488"/>
            <a:r>
              <a:rPr lang="en-GB" sz="1600" dirty="0">
                <a:solidFill>
                  <a:srgbClr val="FF0000"/>
                </a:solidFill>
                <a:latin typeface="Calibri" panose="020F0502020204030204" pitchFamily="34" charset="0"/>
                <a:cs typeface="Calibri" panose="020F0502020204030204" pitchFamily="34" charset="0"/>
              </a:rPr>
              <a:t>	</a:t>
            </a:r>
            <a:r>
              <a:rPr lang="en-GB" sz="1600" dirty="0" smtClean="0">
                <a:solidFill>
                  <a:srgbClr val="FF0000"/>
                </a:solidFill>
                <a:latin typeface="Calibri" panose="020F0502020204030204" pitchFamily="34" charset="0"/>
                <a:cs typeface="Calibri" panose="020F0502020204030204" pitchFamily="34" charset="0"/>
              </a:rPr>
              <a:t>(1 Mar 2017)</a:t>
            </a:r>
          </a:p>
          <a:p>
            <a:pPr marL="344488" indent="-344488"/>
            <a:r>
              <a:rPr lang="en-GB" sz="1600" dirty="0" smtClean="0">
                <a:latin typeface="Calibri" panose="020F0502020204030204" pitchFamily="34" charset="0"/>
                <a:cs typeface="Calibri" panose="020F0502020204030204" pitchFamily="34" charset="0"/>
              </a:rPr>
              <a:t>[2] 	Debtor in subscription  – ‘allowed’ </a:t>
            </a:r>
            <a:r>
              <a:rPr lang="en-GB" sz="1600" dirty="0" smtClean="0">
                <a:solidFill>
                  <a:srgbClr val="FF0000"/>
                </a:solidFill>
                <a:latin typeface="Calibri" panose="020F0502020204030204" pitchFamily="34" charset="0"/>
                <a:cs typeface="Calibri" panose="020F0502020204030204" pitchFamily="34" charset="0"/>
              </a:rPr>
              <a:t>(1 Mar 2017)</a:t>
            </a:r>
          </a:p>
        </p:txBody>
      </p:sp>
      <p:sp>
        <p:nvSpPr>
          <p:cNvPr id="37" name="Rectangle 36"/>
          <p:cNvSpPr/>
          <p:nvPr/>
        </p:nvSpPr>
        <p:spPr>
          <a:xfrm>
            <a:off x="4299848" y="6035342"/>
            <a:ext cx="4572000" cy="369332"/>
          </a:xfrm>
          <a:prstGeom prst="rect">
            <a:avLst/>
          </a:prstGeom>
          <a:solidFill>
            <a:schemeClr val="bg1"/>
          </a:solidFill>
        </p:spPr>
        <p:txBody>
          <a:bodyPr>
            <a:spAutoFit/>
          </a:bodyPr>
          <a:lstStyle/>
          <a:p>
            <a:r>
              <a:rPr lang="en-GB" sz="1800" dirty="0" smtClean="0">
                <a:latin typeface="Calibri" panose="020F0502020204030204" pitchFamily="34" charset="0"/>
                <a:cs typeface="Calibri" panose="020F0502020204030204" pitchFamily="34" charset="0"/>
              </a:rPr>
              <a:t>Some more usage to be defined? </a:t>
            </a:r>
            <a:r>
              <a:rPr lang="en-US" sz="1800" dirty="0">
                <a:solidFill>
                  <a:srgbClr val="FF0000"/>
                </a:solidFill>
                <a:latin typeface="Calibri" panose="020F0502020204030204" pitchFamily="34" charset="0"/>
                <a:cs typeface="Calibri" panose="020F0502020204030204" pitchFamily="34" charset="0"/>
              </a:rPr>
              <a:t>(1 Mar 2017</a:t>
            </a:r>
            <a:r>
              <a:rPr lang="en-US" sz="1800" dirty="0" smtClean="0">
                <a:solidFill>
                  <a:srgbClr val="FF0000"/>
                </a:solidFill>
                <a:latin typeface="Calibri" panose="020F0502020204030204" pitchFamily="34" charset="0"/>
                <a:cs typeface="Calibri" panose="020F0502020204030204" pitchFamily="34" charset="0"/>
              </a:rPr>
              <a:t>)</a:t>
            </a:r>
            <a:endParaRPr lang="en-GB" sz="1800" dirty="0">
              <a:solidFill>
                <a:srgbClr val="FF0000"/>
              </a:solidFill>
              <a:latin typeface="Calibri" panose="020F0502020204030204" pitchFamily="34" charset="0"/>
              <a:cs typeface="Calibri" panose="020F0502020204030204" pitchFamily="34" charset="0"/>
            </a:endParaRPr>
          </a:p>
        </p:txBody>
      </p:sp>
      <p:pic>
        <p:nvPicPr>
          <p:cNvPr id="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7277" y="378287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p:cNvCxnSpPr/>
          <p:nvPr/>
        </p:nvCxnSpPr>
        <p:spPr bwMode="auto">
          <a:xfrm flipV="1">
            <a:off x="4175185" y="1935315"/>
            <a:ext cx="643925" cy="1408778"/>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6" name="Rectangle 35"/>
          <p:cNvSpPr/>
          <p:nvPr/>
        </p:nvSpPr>
        <p:spPr bwMode="auto">
          <a:xfrm>
            <a:off x="4376918" y="1413040"/>
            <a:ext cx="3115718" cy="1705562"/>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Rectangle 28"/>
          <p:cNvSpPr/>
          <p:nvPr/>
        </p:nvSpPr>
        <p:spPr>
          <a:xfrm>
            <a:off x="4376918" y="1413771"/>
            <a:ext cx="2954527" cy="1708160"/>
          </a:xfrm>
          <a:prstGeom prst="rect">
            <a:avLst/>
          </a:prstGeom>
        </p:spPr>
        <p:txBody>
          <a:bodyPr wrap="none">
            <a:spAutoFit/>
          </a:bodyPr>
          <a:lstStyle/>
          <a:p>
            <a:pPr>
              <a:spcAft>
                <a:spcPts val="0"/>
              </a:spcAft>
              <a:tabLst>
                <a:tab pos="173038" algn="l"/>
                <a:tab pos="690563" algn="l"/>
                <a:tab pos="1371600" algn="l"/>
                <a:tab pos="1428750" algn="l"/>
              </a:tabLst>
            </a:pPr>
            <a:r>
              <a:rPr lang="en-GB" sz="1500" b="1" dirty="0" smtClean="0">
                <a:latin typeface="Calibri" panose="020F0502020204030204" pitchFamily="34" charset="0"/>
                <a:cs typeface="Calibri" panose="020F0502020204030204" pitchFamily="34" charset="0"/>
              </a:rPr>
              <a:t>Creditor Agent</a:t>
            </a:r>
          </a:p>
          <a:p>
            <a:pPr>
              <a:spcAft>
                <a:spcPts val="0"/>
              </a:spcAft>
              <a:tabLst>
                <a:tab pos="173038" algn="l"/>
                <a:tab pos="690563" algn="l"/>
                <a:tab pos="1371600" algn="l"/>
                <a:tab pos="1428750" algn="l"/>
              </a:tabLst>
            </a:pPr>
            <a:r>
              <a:rPr lang="en-GB" sz="1500" b="1" dirty="0" smtClean="0">
                <a:latin typeface="Calibri" panose="020F0502020204030204" pitchFamily="34" charset="0"/>
                <a:cs typeface="Calibri" panose="020F0502020204030204" pitchFamily="34" charset="0"/>
              </a:rPr>
              <a:t>[1.1] Party (choice)</a:t>
            </a:r>
          </a:p>
          <a:p>
            <a:pPr>
              <a:spcAft>
                <a:spcPts val="0"/>
              </a:spcAft>
              <a:tabLst>
                <a:tab pos="173038" algn="l"/>
                <a:tab pos="569913" algn="l"/>
                <a:tab pos="690563" algn="l"/>
                <a:tab pos="1371600" algn="l"/>
                <a:tab pos="1428750" algn="l"/>
              </a:tabLst>
            </a:pPr>
            <a:r>
              <a:rPr lang="en-GB" sz="1500" b="1" dirty="0">
                <a:latin typeface="Calibri" panose="020F0502020204030204" pitchFamily="34" charset="0"/>
                <a:cs typeface="Calibri" panose="020F0502020204030204" pitchFamily="34" charset="0"/>
              </a:rPr>
              <a:t>	</a:t>
            </a:r>
            <a:r>
              <a:rPr lang="en-GB" sz="1500" b="1" dirty="0" smtClean="0">
                <a:latin typeface="Calibri" panose="020F0502020204030204" pitchFamily="34" charset="0"/>
                <a:cs typeface="Calibri" panose="020F0502020204030204" pitchFamily="34" charset="0"/>
              </a:rPr>
              <a:t>	Name And Address</a:t>
            </a:r>
          </a:p>
          <a:p>
            <a:pPr>
              <a:spcAft>
                <a:spcPts val="0"/>
              </a:spcAft>
              <a:tabLst>
                <a:tab pos="173038" algn="l"/>
                <a:tab pos="569913" algn="l"/>
                <a:tab pos="690563" algn="l"/>
                <a:tab pos="1371600" algn="l"/>
                <a:tab pos="1428750" algn="l"/>
              </a:tabLst>
            </a:pPr>
            <a:r>
              <a:rPr lang="en-GB" sz="1500" b="1" dirty="0">
                <a:latin typeface="Calibri" panose="020F0502020204030204" pitchFamily="34" charset="0"/>
                <a:cs typeface="Calibri" panose="020F0502020204030204" pitchFamily="34" charset="0"/>
              </a:rPr>
              <a:t>	</a:t>
            </a:r>
            <a:r>
              <a:rPr lang="en-GB" sz="1500" b="1" dirty="0" smtClean="0">
                <a:latin typeface="Calibri" panose="020F0502020204030204" pitchFamily="34" charset="0"/>
                <a:cs typeface="Calibri" panose="020F0502020204030204" pitchFamily="34" charset="0"/>
              </a:rPr>
              <a:t>	BICFI</a:t>
            </a:r>
          </a:p>
          <a:p>
            <a:pPr>
              <a:spcAft>
                <a:spcPts val="0"/>
              </a:spcAft>
              <a:tabLst>
                <a:tab pos="173038" algn="l"/>
                <a:tab pos="569913" algn="l"/>
                <a:tab pos="690563" algn="l"/>
                <a:tab pos="1371600" algn="l"/>
                <a:tab pos="1428750" algn="l"/>
              </a:tabLst>
            </a:pPr>
            <a:r>
              <a:rPr lang="en-GB" sz="1500" b="1" dirty="0">
                <a:latin typeface="Calibri" panose="020F0502020204030204" pitchFamily="34" charset="0"/>
                <a:cs typeface="Calibri" panose="020F0502020204030204" pitchFamily="34" charset="0"/>
              </a:rPr>
              <a:t>	</a:t>
            </a:r>
            <a:r>
              <a:rPr lang="en-GB" sz="1500" b="1" dirty="0" smtClean="0">
                <a:latin typeface="Calibri" panose="020F0502020204030204" pitchFamily="34" charset="0"/>
                <a:cs typeface="Calibri" panose="020F0502020204030204" pitchFamily="34" charset="0"/>
              </a:rPr>
              <a:t>	Clearing System Member Id</a:t>
            </a:r>
          </a:p>
          <a:p>
            <a:pPr>
              <a:spcAft>
                <a:spcPts val="0"/>
              </a:spcAft>
              <a:tabLst>
                <a:tab pos="173038" algn="l"/>
                <a:tab pos="569913" algn="l"/>
                <a:tab pos="690563" algn="l"/>
                <a:tab pos="1371600" algn="l"/>
                <a:tab pos="1428750" algn="l"/>
              </a:tabLst>
            </a:pPr>
            <a:r>
              <a:rPr lang="en-GB" sz="1500" b="1" dirty="0">
                <a:latin typeface="Calibri" panose="020F0502020204030204" pitchFamily="34" charset="0"/>
                <a:cs typeface="Calibri" panose="020F0502020204030204" pitchFamily="34" charset="0"/>
              </a:rPr>
              <a:t>	</a:t>
            </a:r>
            <a:r>
              <a:rPr lang="en-GB" sz="1500" b="1" dirty="0" smtClean="0">
                <a:latin typeface="Calibri" panose="020F0502020204030204" pitchFamily="34" charset="0"/>
                <a:cs typeface="Calibri" panose="020F0502020204030204" pitchFamily="34" charset="0"/>
              </a:rPr>
              <a:t>	Proprietary Id</a:t>
            </a:r>
          </a:p>
          <a:p>
            <a:pPr>
              <a:spcAft>
                <a:spcPts val="0"/>
              </a:spcAft>
              <a:tabLst>
                <a:tab pos="173038" algn="l"/>
                <a:tab pos="517525" algn="l"/>
                <a:tab pos="690563" algn="l"/>
                <a:tab pos="1371600" algn="l"/>
                <a:tab pos="1428750" algn="l"/>
              </a:tabLst>
            </a:pPr>
            <a:r>
              <a:rPr lang="en-GB" sz="1500" b="1" dirty="0" smtClean="0">
                <a:solidFill>
                  <a:srgbClr val="00B0F0"/>
                </a:solidFill>
                <a:latin typeface="Calibri" panose="020F0502020204030204" pitchFamily="34" charset="0"/>
                <a:cs typeface="Calibri" panose="020F0502020204030204" pitchFamily="34" charset="0"/>
              </a:rPr>
              <a:t>[0.1]	LEI</a:t>
            </a:r>
            <a:endParaRPr lang="en-GB" sz="1500" b="1" dirty="0">
              <a:solidFill>
                <a:srgbClr val="00B0F0"/>
              </a:solidFill>
              <a:latin typeface="Calibri" panose="020F0502020204030204" pitchFamily="34" charset="0"/>
              <a:cs typeface="Calibri" panose="020F0502020204030204" pitchFamily="34" charset="0"/>
            </a:endParaRPr>
          </a:p>
        </p:txBody>
      </p:sp>
      <p:sp>
        <p:nvSpPr>
          <p:cNvPr id="40" name="Rectangle 39"/>
          <p:cNvSpPr/>
          <p:nvPr/>
        </p:nvSpPr>
        <p:spPr bwMode="auto">
          <a:xfrm>
            <a:off x="4376918" y="3309354"/>
            <a:ext cx="3115718" cy="1418055"/>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8" name="Rectangle 37"/>
          <p:cNvSpPr/>
          <p:nvPr/>
        </p:nvSpPr>
        <p:spPr>
          <a:xfrm>
            <a:off x="4376918" y="3250081"/>
            <a:ext cx="2096792" cy="1477328"/>
          </a:xfrm>
          <a:prstGeom prst="rect">
            <a:avLst/>
          </a:prstGeom>
        </p:spPr>
        <p:txBody>
          <a:bodyPr wrap="none">
            <a:spAutoFit/>
          </a:bodyPr>
          <a:lstStyle/>
          <a:p>
            <a:pPr>
              <a:spcAft>
                <a:spcPts val="0"/>
              </a:spcAft>
              <a:tabLst>
                <a:tab pos="173038" algn="l"/>
                <a:tab pos="741363" algn="l"/>
                <a:tab pos="1371600" algn="l"/>
                <a:tab pos="1428750" algn="l"/>
              </a:tabLst>
            </a:pPr>
            <a:r>
              <a:rPr lang="en-GB" sz="1500" b="1" dirty="0" smtClean="0">
                <a:latin typeface="Calibri" panose="020F0502020204030204" pitchFamily="34" charset="0"/>
                <a:cs typeface="Calibri" panose="020F0502020204030204" pitchFamily="34" charset="0"/>
              </a:rPr>
              <a:t>Creditor</a:t>
            </a:r>
          </a:p>
          <a:p>
            <a:pPr>
              <a:spcAft>
                <a:spcPts val="0"/>
              </a:spcAft>
              <a:tabLst>
                <a:tab pos="173038" algn="l"/>
                <a:tab pos="517525" algn="l"/>
                <a:tab pos="690563" algn="l"/>
                <a:tab pos="1371600" algn="l"/>
                <a:tab pos="1428750" algn="l"/>
              </a:tabLst>
            </a:pPr>
            <a:r>
              <a:rPr lang="en-GB" sz="1500" b="1" dirty="0" smtClean="0">
                <a:latin typeface="Calibri" panose="020F0502020204030204" pitchFamily="34" charset="0"/>
                <a:cs typeface="Calibri" panose="020F0502020204030204" pitchFamily="34" charset="0"/>
              </a:rPr>
              <a:t>[1.1] Party (choice)</a:t>
            </a:r>
          </a:p>
          <a:p>
            <a:pPr>
              <a:spcAft>
                <a:spcPts val="0"/>
              </a:spcAft>
              <a:tabLst>
                <a:tab pos="173038" algn="l"/>
                <a:tab pos="517525" algn="l"/>
                <a:tab pos="569913" algn="l"/>
                <a:tab pos="690563" algn="l"/>
                <a:tab pos="1371600" algn="l"/>
                <a:tab pos="1428750" algn="l"/>
              </a:tabLst>
            </a:pPr>
            <a:r>
              <a:rPr lang="en-GB" sz="1500" b="1" dirty="0">
                <a:latin typeface="Calibri" panose="020F0502020204030204" pitchFamily="34" charset="0"/>
                <a:cs typeface="Calibri" panose="020F0502020204030204" pitchFamily="34" charset="0"/>
              </a:rPr>
              <a:t>	</a:t>
            </a:r>
            <a:r>
              <a:rPr lang="en-GB" sz="1500" b="1" dirty="0" smtClean="0">
                <a:latin typeface="Calibri" panose="020F0502020204030204" pitchFamily="34" charset="0"/>
                <a:cs typeface="Calibri" panose="020F0502020204030204" pitchFamily="34" charset="0"/>
              </a:rPr>
              <a:t>		AnyBIC</a:t>
            </a:r>
          </a:p>
          <a:p>
            <a:pPr>
              <a:spcAft>
                <a:spcPts val="0"/>
              </a:spcAft>
              <a:tabLst>
                <a:tab pos="173038" algn="l"/>
                <a:tab pos="517525" algn="l"/>
                <a:tab pos="569913" algn="l"/>
                <a:tab pos="690563" algn="l"/>
                <a:tab pos="1371600" algn="l"/>
                <a:tab pos="1428750" algn="l"/>
              </a:tabLst>
            </a:pPr>
            <a:r>
              <a:rPr lang="en-GB" sz="1500" b="1" dirty="0">
                <a:latin typeface="Calibri" panose="020F0502020204030204" pitchFamily="34" charset="0"/>
                <a:cs typeface="Calibri" panose="020F0502020204030204" pitchFamily="34" charset="0"/>
              </a:rPr>
              <a:t>	</a:t>
            </a:r>
            <a:r>
              <a:rPr lang="en-GB" sz="1500" b="1" dirty="0" smtClean="0">
                <a:latin typeface="Calibri" panose="020F0502020204030204" pitchFamily="34" charset="0"/>
                <a:cs typeface="Calibri" panose="020F0502020204030204" pitchFamily="34" charset="0"/>
              </a:rPr>
              <a:t>		Proprietary Id</a:t>
            </a:r>
          </a:p>
          <a:p>
            <a:pPr>
              <a:spcAft>
                <a:spcPts val="0"/>
              </a:spcAft>
              <a:tabLst>
                <a:tab pos="173038" algn="l"/>
                <a:tab pos="517525" algn="l"/>
                <a:tab pos="569913" algn="l"/>
                <a:tab pos="690563" algn="l"/>
                <a:tab pos="1371600" algn="l"/>
                <a:tab pos="1428750" algn="l"/>
              </a:tabLst>
            </a:pPr>
            <a:r>
              <a:rPr lang="en-GB" sz="1500" b="1" dirty="0">
                <a:latin typeface="Calibri" panose="020F0502020204030204" pitchFamily="34" charset="0"/>
                <a:cs typeface="Calibri" panose="020F0502020204030204" pitchFamily="34" charset="0"/>
              </a:rPr>
              <a:t>	</a:t>
            </a:r>
            <a:r>
              <a:rPr lang="en-GB" sz="1500" b="1" dirty="0" smtClean="0">
                <a:latin typeface="Calibri" panose="020F0502020204030204" pitchFamily="34" charset="0"/>
                <a:cs typeface="Calibri" panose="020F0502020204030204" pitchFamily="34" charset="0"/>
              </a:rPr>
              <a:t>		Name &amp; Address</a:t>
            </a:r>
          </a:p>
          <a:p>
            <a:pPr>
              <a:spcAft>
                <a:spcPts val="0"/>
              </a:spcAft>
              <a:tabLst>
                <a:tab pos="173038" algn="l"/>
                <a:tab pos="517525" algn="l"/>
                <a:tab pos="690563" algn="l"/>
                <a:tab pos="1371600" algn="l"/>
                <a:tab pos="1428750" algn="l"/>
              </a:tabLst>
            </a:pPr>
            <a:r>
              <a:rPr lang="en-GB" sz="1500" b="1" dirty="0" smtClean="0">
                <a:solidFill>
                  <a:srgbClr val="00B0F0"/>
                </a:solidFill>
                <a:latin typeface="Calibri" panose="020F0502020204030204" pitchFamily="34" charset="0"/>
                <a:cs typeface="Calibri" panose="020F0502020204030204" pitchFamily="34" charset="0"/>
              </a:rPr>
              <a:t>[0.1]	LEI</a:t>
            </a:r>
            <a:endParaRPr lang="en-GB" sz="1500" b="1" dirty="0">
              <a:solidFill>
                <a:srgbClr val="00B0F0"/>
              </a:solidFill>
              <a:latin typeface="Calibri" panose="020F0502020204030204" pitchFamily="34" charset="0"/>
              <a:cs typeface="Calibri" panose="020F0502020204030204" pitchFamily="34" charset="0"/>
            </a:endParaRPr>
          </a:p>
        </p:txBody>
      </p:sp>
      <p:pic>
        <p:nvPicPr>
          <p:cNvPr id="3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7153" y="28308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5280" y="442487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299848" y="5227991"/>
            <a:ext cx="4572000" cy="584775"/>
          </a:xfrm>
          <a:prstGeom prst="rect">
            <a:avLst/>
          </a:prstGeom>
        </p:spPr>
        <p:txBody>
          <a:bodyPr wrap="square">
            <a:spAutoFit/>
          </a:bodyPr>
          <a:lstStyle/>
          <a:p>
            <a:r>
              <a:rPr lang="en-US" sz="1600" dirty="0" smtClean="0">
                <a:latin typeface="Calibri" panose="020F0502020204030204" pitchFamily="34" charset="0"/>
                <a:cs typeface="Calibri" panose="020F0502020204030204" pitchFamily="34" charset="0"/>
              </a:rPr>
              <a:t>SMPG Usage: (for subscription) The </a:t>
            </a:r>
            <a:r>
              <a:rPr lang="en-US" sz="1600" dirty="0">
                <a:latin typeface="Calibri" panose="020F0502020204030204" pitchFamily="34" charset="0"/>
                <a:cs typeface="Calibri" panose="020F0502020204030204" pitchFamily="34" charset="0"/>
              </a:rPr>
              <a:t>creditor is the fund. </a:t>
            </a:r>
            <a:r>
              <a:rPr lang="en-US" sz="1600" dirty="0" smtClean="0">
                <a:solidFill>
                  <a:srgbClr val="FF0000"/>
                </a:solidFill>
                <a:latin typeface="Calibri" panose="020F0502020204030204" pitchFamily="34" charset="0"/>
                <a:cs typeface="Calibri" panose="020F0502020204030204" pitchFamily="34" charset="0"/>
              </a:rPr>
              <a:t>(1 Mar 2017)</a:t>
            </a:r>
            <a:endParaRPr lang="en-GB" sz="1600" dirty="0">
              <a:solidFill>
                <a:srgbClr val="FF0000"/>
              </a:solidFill>
              <a:latin typeface="Calibri" panose="020F0502020204030204" pitchFamily="34" charset="0"/>
              <a:cs typeface="Calibri" panose="020F0502020204030204" pitchFamily="34" charset="0"/>
            </a:endParaRPr>
          </a:p>
        </p:txBody>
      </p:sp>
      <p:pic>
        <p:nvPicPr>
          <p:cNvPr id="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6886" y="237694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4577" y="193711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515" y="261506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6" name="Straight Connector 45"/>
          <p:cNvCxnSpPr/>
          <p:nvPr/>
        </p:nvCxnSpPr>
        <p:spPr bwMode="auto">
          <a:xfrm>
            <a:off x="2248331" y="3919109"/>
            <a:ext cx="1078042" cy="241617"/>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5" name="TextBox 34"/>
          <p:cNvSpPr txBox="1"/>
          <p:nvPr/>
        </p:nvSpPr>
        <p:spPr>
          <a:xfrm>
            <a:off x="6819946" y="2888084"/>
            <a:ext cx="2237770" cy="1323439"/>
          </a:xfrm>
          <a:prstGeom prst="rect">
            <a:avLst/>
          </a:prstGeom>
          <a:solidFill>
            <a:schemeClr val="bg1"/>
          </a:solidFill>
          <a:ln>
            <a:solidFill>
              <a:schemeClr val="bg1">
                <a:lumMod val="50000"/>
              </a:schemeClr>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SMPG Usage: LEI – ‘do not use’ (Settlement &amp; Custody is ‘do not use’ – like in S &amp; R messages </a:t>
            </a:r>
            <a:r>
              <a:rPr lang="en-GB" sz="1600" dirty="0" smtClean="0">
                <a:solidFill>
                  <a:srgbClr val="FF0000"/>
                </a:solidFill>
                <a:latin typeface="Calibri" panose="020F0502020204030204" pitchFamily="34" charset="0"/>
                <a:cs typeface="Calibri" panose="020F0502020204030204" pitchFamily="34" charset="0"/>
              </a:rPr>
              <a:t>(2 Mar 2017)</a:t>
            </a:r>
            <a:endParaRPr lang="en-GB" sz="1600" b="1" dirty="0">
              <a:solidFill>
                <a:srgbClr val="FF0000"/>
              </a:solidFill>
              <a:latin typeface="Calibri" panose="020F0502020204030204" pitchFamily="34" charset="0"/>
              <a:cs typeface="Calibri" panose="020F0502020204030204" pitchFamily="34" charset="0"/>
            </a:endParaRPr>
          </a:p>
        </p:txBody>
      </p:sp>
      <p:cxnSp>
        <p:nvCxnSpPr>
          <p:cNvPr id="48" name="Straight Connector 47"/>
          <p:cNvCxnSpPr/>
          <p:nvPr/>
        </p:nvCxnSpPr>
        <p:spPr bwMode="auto">
          <a:xfrm>
            <a:off x="3314234" y="4160726"/>
            <a:ext cx="1062684" cy="1067265"/>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55" name="Slide Number Placeholder 54"/>
          <p:cNvSpPr>
            <a:spLocks noGrp="1"/>
          </p:cNvSpPr>
          <p:nvPr>
            <p:ph type="sldNum" sz="quarter" idx="11"/>
          </p:nvPr>
        </p:nvSpPr>
        <p:spPr/>
        <p:txBody>
          <a:bodyPr/>
          <a:lstStyle/>
          <a:p>
            <a:fld id="{EA52E39D-21CE-4915-B848-429A65988FB2}" type="slidenum">
              <a:rPr lang="en-GB" smtClean="0"/>
              <a:pPr/>
              <a:t>40</a:t>
            </a:fld>
            <a:endParaRPr lang="en-GB" dirty="0"/>
          </a:p>
        </p:txBody>
      </p:sp>
    </p:spTree>
    <p:extLst>
      <p:ext uri="{BB962C8B-B14F-4D97-AF65-F5344CB8AC3E}">
        <p14:creationId xmlns:p14="http://schemas.microsoft.com/office/powerpoint/2010/main" val="10249705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Credit Transfer Details : Creditor Account</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262104" y="837782"/>
            <a:ext cx="2436051" cy="369332"/>
          </a:xfrm>
          <a:prstGeom prst="rect">
            <a:avLst/>
          </a:prstGeom>
          <a:noFill/>
        </p:spPr>
        <p:txBody>
          <a:bodyPr wrap="none" rtlCol="0">
            <a:spAutoFit/>
          </a:bodyPr>
          <a:lstStyle/>
          <a:p>
            <a:r>
              <a:rPr lang="en-GB" sz="1800" b="1" dirty="0" smtClean="0">
                <a:latin typeface="Calibri" panose="020F0502020204030204" pitchFamily="34" charset="0"/>
                <a:cs typeface="Calibri" panose="020F0502020204030204" pitchFamily="34" charset="0"/>
              </a:rPr>
              <a:t>CURRENT SMPG USAGE</a:t>
            </a:r>
            <a:endParaRPr lang="en-GB" sz="1800" b="1" dirty="0">
              <a:latin typeface="Calibri" panose="020F0502020204030204" pitchFamily="34" charset="0"/>
              <a:cs typeface="Calibri" panose="020F0502020204030204" pitchFamily="34" charset="0"/>
            </a:endParaRPr>
          </a:p>
        </p:txBody>
      </p:sp>
      <p:sp>
        <p:nvSpPr>
          <p:cNvPr id="6" name="Rectangle 5"/>
          <p:cNvSpPr/>
          <p:nvPr/>
        </p:nvSpPr>
        <p:spPr>
          <a:xfrm>
            <a:off x="262104" y="1429876"/>
            <a:ext cx="2767937" cy="2031325"/>
          </a:xfrm>
          <a:prstGeom prst="rect">
            <a:avLst/>
          </a:prstGeom>
        </p:spPr>
        <p:txBody>
          <a:bodyPr wrap="none">
            <a:spAutoFit/>
          </a:bodyPr>
          <a:lstStyle/>
          <a:p>
            <a:pPr>
              <a:spcAft>
                <a:spcPts val="0"/>
              </a:spcAft>
              <a:tabLst>
                <a:tab pos="173038" algn="l"/>
                <a:tab pos="741363" algn="l"/>
                <a:tab pos="1371600" algn="l"/>
                <a:tab pos="1428750" algn="l"/>
              </a:tabLst>
            </a:pPr>
            <a:r>
              <a:rPr lang="en-GB" sz="1800" b="1" dirty="0" smtClean="0">
                <a:latin typeface="Calibri" panose="020F0502020204030204" pitchFamily="34" charset="0"/>
                <a:cs typeface="Calibri" panose="020F0502020204030204" pitchFamily="34" charset="0"/>
              </a:rPr>
              <a:t>Creditor Account</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[1.1] Identification (choice)</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IBAN</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BBAN</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UPIC</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Domestic Account</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[0.1]	Name</a:t>
            </a:r>
            <a:endParaRPr lang="en-GB" sz="1800" b="1" dirty="0">
              <a:latin typeface="Calibri" panose="020F0502020204030204" pitchFamily="34" charset="0"/>
              <a:cs typeface="Calibri" panose="020F0502020204030204" pitchFamily="34" charset="0"/>
            </a:endParaRP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242" y="202671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242" y="23092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242" y="25904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3580402" y="1429876"/>
            <a:ext cx="3113673" cy="2308324"/>
          </a:xfrm>
          <a:prstGeom prst="rect">
            <a:avLst/>
          </a:prstGeom>
        </p:spPr>
        <p:txBody>
          <a:bodyPr wrap="none">
            <a:spAutoFit/>
          </a:bodyPr>
          <a:lstStyle/>
          <a:p>
            <a:pPr>
              <a:spcAft>
                <a:spcPts val="0"/>
              </a:spcAft>
              <a:tabLst>
                <a:tab pos="173038" algn="l"/>
                <a:tab pos="741363" algn="l"/>
                <a:tab pos="1027113" algn="l"/>
                <a:tab pos="1544638" algn="l"/>
              </a:tabLst>
            </a:pPr>
            <a:r>
              <a:rPr lang="en-GB" sz="1800" b="1" dirty="0" smtClean="0">
                <a:latin typeface="Calibri" panose="020F0502020204030204" pitchFamily="34" charset="0"/>
                <a:cs typeface="Calibri" panose="020F0502020204030204" pitchFamily="34" charset="0"/>
              </a:rPr>
              <a:t>Creditor Account</a:t>
            </a:r>
          </a:p>
          <a:p>
            <a:pPr>
              <a:spcAft>
                <a:spcPts val="0"/>
              </a:spcAft>
              <a:tabLst>
                <a:tab pos="173038" algn="l"/>
                <a:tab pos="741363" algn="l"/>
                <a:tab pos="1027113" algn="l"/>
                <a:tab pos="1544638" algn="l"/>
              </a:tabLst>
            </a:pPr>
            <a:r>
              <a:rPr lang="en-GB" sz="1800" b="1" dirty="0" smtClean="0">
                <a:latin typeface="Calibri" panose="020F0502020204030204" pitchFamily="34" charset="0"/>
                <a:cs typeface="Calibri" panose="020F0502020204030204" pitchFamily="34" charset="0"/>
              </a:rPr>
              <a:t>[1.1] Identification (choice)</a:t>
            </a:r>
          </a:p>
          <a:p>
            <a:pPr>
              <a:spcAft>
                <a:spcPts val="0"/>
              </a:spcAft>
              <a:tabLst>
                <a:tab pos="173038" algn="l"/>
                <a:tab pos="741363" algn="l"/>
                <a:tab pos="1027113" algn="l"/>
                <a:tab pos="15446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IBAN</a:t>
            </a:r>
          </a:p>
          <a:p>
            <a:pPr>
              <a:spcAft>
                <a:spcPts val="0"/>
              </a:spcAft>
              <a:tabLst>
                <a:tab pos="173038" algn="l"/>
                <a:tab pos="741363" algn="l"/>
                <a:tab pos="1027113" algn="l"/>
                <a:tab pos="15446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Other</a:t>
            </a:r>
          </a:p>
          <a:p>
            <a:pPr lvl="1">
              <a:spcAft>
                <a:spcPts val="0"/>
              </a:spcAft>
              <a:tabLst>
                <a:tab pos="173038" algn="l"/>
                <a:tab pos="741363" algn="l"/>
                <a:tab pos="1027113" algn="l"/>
                <a:tab pos="15446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[1.1]	Identification</a:t>
            </a:r>
          </a:p>
          <a:p>
            <a:pPr lvl="1">
              <a:spcAft>
                <a:spcPts val="0"/>
              </a:spcAft>
              <a:tabLst>
                <a:tab pos="173038" algn="l"/>
                <a:tab pos="741363" algn="l"/>
                <a:tab pos="1027113" algn="l"/>
                <a:tab pos="15446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Scheme Name</a:t>
            </a:r>
          </a:p>
          <a:p>
            <a:pPr lvl="1">
              <a:spcAft>
                <a:spcPts val="0"/>
              </a:spcAft>
              <a:tabLst>
                <a:tab pos="173038" algn="l"/>
                <a:tab pos="741363" algn="l"/>
                <a:tab pos="1027113" algn="l"/>
                <a:tab pos="154463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Issue</a:t>
            </a:r>
          </a:p>
          <a:p>
            <a:pPr>
              <a:spcAft>
                <a:spcPts val="0"/>
              </a:spcAft>
              <a:tabLst>
                <a:tab pos="173038" algn="l"/>
                <a:tab pos="517525" algn="l"/>
                <a:tab pos="1027113" algn="l"/>
                <a:tab pos="1544638" algn="l"/>
              </a:tabLst>
            </a:pPr>
            <a:r>
              <a:rPr lang="en-GB" sz="1800" b="1" dirty="0" smtClean="0">
                <a:latin typeface="Calibri" panose="020F0502020204030204" pitchFamily="34" charset="0"/>
                <a:cs typeface="Calibri" panose="020F0502020204030204" pitchFamily="34" charset="0"/>
              </a:rPr>
              <a:t>[0.1]	Name</a:t>
            </a:r>
            <a:endParaRPr lang="en-GB" sz="1800" b="1" dirty="0">
              <a:latin typeface="Calibri" panose="020F0502020204030204" pitchFamily="34" charset="0"/>
              <a:cs typeface="Calibri" panose="020F0502020204030204" pitchFamily="34" charset="0"/>
            </a:endParaRPr>
          </a:p>
        </p:txBody>
      </p:sp>
      <p:sp>
        <p:nvSpPr>
          <p:cNvPr id="11" name="TextBox 10"/>
          <p:cNvSpPr txBox="1"/>
          <p:nvPr/>
        </p:nvSpPr>
        <p:spPr>
          <a:xfrm>
            <a:off x="3580402" y="837782"/>
            <a:ext cx="2436051" cy="369332"/>
          </a:xfrm>
          <a:prstGeom prst="rect">
            <a:avLst/>
          </a:prstGeom>
          <a:noFill/>
        </p:spPr>
        <p:txBody>
          <a:bodyPr wrap="none" rtlCol="0">
            <a:spAutoFit/>
          </a:bodyPr>
          <a:lstStyle/>
          <a:p>
            <a:r>
              <a:rPr lang="en-GB" sz="1800" b="1" dirty="0" smtClean="0">
                <a:latin typeface="Calibri" panose="020F0502020204030204" pitchFamily="34" charset="0"/>
                <a:cs typeface="Calibri" panose="020F0502020204030204" pitchFamily="34" charset="0"/>
              </a:rPr>
              <a:t>CURRENT SMPG USAGE</a:t>
            </a:r>
            <a:endParaRPr lang="en-GB" sz="1800" b="1" dirty="0">
              <a:latin typeface="Calibri" panose="020F0502020204030204" pitchFamily="34" charset="0"/>
              <a:cs typeface="Calibri" panose="020F0502020204030204" pitchFamily="34" charset="0"/>
            </a:endParaRPr>
          </a:p>
        </p:txBody>
      </p:sp>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892" y="314311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2566" y="339699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Connector 15"/>
          <p:cNvCxnSpPr/>
          <p:nvPr/>
        </p:nvCxnSpPr>
        <p:spPr bwMode="auto">
          <a:xfrm>
            <a:off x="3295291" y="837782"/>
            <a:ext cx="0" cy="4208671"/>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18" name="Rectangle 17"/>
          <p:cNvSpPr/>
          <p:nvPr/>
        </p:nvSpPr>
        <p:spPr>
          <a:xfrm>
            <a:off x="262104" y="3637164"/>
            <a:ext cx="2767937" cy="646331"/>
          </a:xfrm>
          <a:prstGeom prst="rect">
            <a:avLst/>
          </a:prstGeom>
        </p:spPr>
        <p:txBody>
          <a:bodyPr wrap="square">
            <a:spAutoFit/>
          </a:bodyPr>
          <a:lstStyle/>
          <a:p>
            <a:pPr>
              <a:spcAft>
                <a:spcPts val="0"/>
              </a:spcAft>
              <a:tabLst>
                <a:tab pos="173038" algn="l"/>
                <a:tab pos="517525" algn="l"/>
                <a:tab pos="690563" algn="l"/>
                <a:tab pos="1371600" algn="l"/>
                <a:tab pos="1428750" algn="l"/>
              </a:tabLst>
            </a:pPr>
            <a:r>
              <a:rPr lang="en-GB" sz="1800" i="1" dirty="0" smtClean="0">
                <a:latin typeface="Calibri" panose="020F0502020204030204" pitchFamily="34" charset="0"/>
                <a:cs typeface="Calibri" panose="020F0502020204030204" pitchFamily="34" charset="0"/>
              </a:rPr>
              <a:t>Domestic Account equates to Other</a:t>
            </a:r>
          </a:p>
        </p:txBody>
      </p:sp>
      <p:sp>
        <p:nvSpPr>
          <p:cNvPr id="19" name="TextBox 18"/>
          <p:cNvSpPr txBox="1"/>
          <p:nvPr/>
        </p:nvSpPr>
        <p:spPr>
          <a:xfrm>
            <a:off x="3528646" y="4136853"/>
            <a:ext cx="5106398" cy="400110"/>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SMPG Usage: IBAN is ‘allowed’ </a:t>
            </a:r>
            <a:r>
              <a:rPr lang="en-GB" sz="2000" dirty="0" smtClean="0">
                <a:solidFill>
                  <a:srgbClr val="FF0000"/>
                </a:solidFill>
                <a:latin typeface="Calibri" panose="020F0502020204030204" pitchFamily="34" charset="0"/>
                <a:cs typeface="Calibri" panose="020F0502020204030204" pitchFamily="34" charset="0"/>
              </a:rPr>
              <a:t>(1 Mar 2017)</a:t>
            </a:r>
            <a:endParaRPr lang="en-GB" sz="2000" b="1" dirty="0">
              <a:solidFill>
                <a:srgbClr val="FF0000"/>
              </a:solidFill>
              <a:latin typeface="Calibri" panose="020F0502020204030204" pitchFamily="34" charset="0"/>
              <a:cs typeface="Calibri" panose="020F0502020204030204" pitchFamily="34" charset="0"/>
            </a:endParaRPr>
          </a:p>
        </p:txBody>
      </p:sp>
      <p:sp>
        <p:nvSpPr>
          <p:cNvPr id="14" name="Slide Number Placeholder 13"/>
          <p:cNvSpPr>
            <a:spLocks noGrp="1"/>
          </p:cNvSpPr>
          <p:nvPr>
            <p:ph type="sldNum" sz="quarter" idx="11"/>
          </p:nvPr>
        </p:nvSpPr>
        <p:spPr/>
        <p:txBody>
          <a:bodyPr/>
          <a:lstStyle/>
          <a:p>
            <a:fld id="{EA52E39D-21CE-4915-B848-429A65988FB2}" type="slidenum">
              <a:rPr lang="en-GB" smtClean="0"/>
              <a:pPr/>
              <a:t>41</a:t>
            </a:fld>
            <a:endParaRPr lang="en-GB" dirty="0"/>
          </a:p>
        </p:txBody>
      </p:sp>
    </p:spTree>
    <p:extLst>
      <p:ext uri="{BB962C8B-B14F-4D97-AF65-F5344CB8AC3E}">
        <p14:creationId xmlns:p14="http://schemas.microsoft.com/office/powerpoint/2010/main" val="16893379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211650" y="4415727"/>
            <a:ext cx="4882537" cy="1015663"/>
          </a:xfrm>
          <a:prstGeom prst="rect">
            <a:avLst/>
          </a:prstGeom>
          <a:noFill/>
          <a:ln>
            <a:noFill/>
          </a:ln>
        </p:spPr>
        <p:txBody>
          <a:bodyPr wrap="square" rtlCol="0">
            <a:spAutoFit/>
          </a:bodyPr>
          <a:lstStyle/>
          <a:p>
            <a:r>
              <a:rPr lang="en-GB" sz="2000" dirty="0" smtClean="0">
                <a:solidFill>
                  <a:schemeClr val="tx2"/>
                </a:solidFill>
                <a:latin typeface="Calibri" panose="020F0502020204030204" pitchFamily="34" charset="0"/>
                <a:cs typeface="Calibri" panose="020F0502020204030204" pitchFamily="34" charset="0"/>
              </a:rPr>
              <a:t>No decision was made in 27-28 Feb meeting. </a:t>
            </a:r>
            <a:r>
              <a:rPr lang="en-GB" sz="2000" dirty="0" smtClean="0">
                <a:solidFill>
                  <a:srgbClr val="FF0000"/>
                </a:solidFill>
                <a:latin typeface="Calibri" panose="020F0502020204030204" pitchFamily="34" charset="0"/>
                <a:cs typeface="Calibri" panose="020F0502020204030204" pitchFamily="34" charset="0"/>
              </a:rPr>
              <a:t>To be discussed in 21 Mar 2017 monthly meeting.</a:t>
            </a:r>
            <a:r>
              <a:rPr lang="en-GB" sz="2000" b="1" dirty="0" smtClean="0">
                <a:solidFill>
                  <a:srgbClr val="FF0000"/>
                </a:solidFill>
                <a:latin typeface="Calibri" panose="020F0502020204030204" pitchFamily="34" charset="0"/>
                <a:cs typeface="Calibri" panose="020F0502020204030204" pitchFamily="34" charset="0"/>
              </a:rPr>
              <a:t> </a:t>
            </a:r>
            <a:r>
              <a:rPr lang="en-GB" sz="2000" dirty="0">
                <a:solidFill>
                  <a:srgbClr val="FF0000"/>
                </a:solidFill>
                <a:latin typeface="Calibri" panose="020F0502020204030204" pitchFamily="34" charset="0"/>
                <a:cs typeface="Calibri" panose="020F0502020204030204" pitchFamily="34" charset="0"/>
              </a:rPr>
              <a:t>DEFERRED TO DUBLIN</a:t>
            </a:r>
            <a:endParaRPr lang="en-US" sz="2000" b="1" dirty="0" smtClean="0">
              <a:solidFill>
                <a:srgbClr val="FF0000"/>
              </a:solidFill>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r>
              <a:rPr lang="en-GB" dirty="0"/>
              <a:t>Whilst on the subject of cash settlement details …. </a:t>
            </a:r>
            <a:r>
              <a:rPr lang="en-GB" dirty="0" smtClean="0"/>
              <a:t/>
            </a:r>
            <a:br>
              <a:rPr lang="en-GB" dirty="0" smtClean="0"/>
            </a:br>
            <a:r>
              <a:rPr lang="en-GB" dirty="0" smtClean="0"/>
              <a:t>– a suggestion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4211650" y="1567898"/>
            <a:ext cx="4770393" cy="2631490"/>
          </a:xfrm>
          <a:prstGeom prst="rect">
            <a:avLst/>
          </a:prstGeom>
          <a:noFill/>
          <a:ln>
            <a:noFill/>
          </a:ln>
        </p:spPr>
        <p:txBody>
          <a:bodyPr wrap="square" rtlCol="0">
            <a:spAutoFit/>
          </a:bodyPr>
          <a:lstStyle/>
          <a:p>
            <a:pPr>
              <a:spcAft>
                <a:spcPts val="600"/>
              </a:spcAft>
            </a:pPr>
            <a:r>
              <a:rPr lang="en-GB" sz="2000" dirty="0" smtClean="0">
                <a:latin typeface="Calibri" panose="020F0502020204030204" pitchFamily="34" charset="0"/>
                <a:cs typeface="Calibri" panose="020F0502020204030204" pitchFamily="34" charset="0"/>
              </a:rPr>
              <a:t>Propose that PaymentCardDetails, DirectDebitDetails, ChequeDetails, BankersDraftDetails and CashAccountDetails are  set to ‘do not use’ and have a usage annotation with (for example):</a:t>
            </a:r>
          </a:p>
          <a:p>
            <a:r>
              <a:rPr lang="en-GB" sz="2000" dirty="0" smtClean="0">
                <a:latin typeface="Calibri" panose="020F0502020204030204" pitchFamily="34" charset="0"/>
                <a:cs typeface="Calibri" panose="020F0502020204030204" pitchFamily="34" charset="0"/>
              </a:rPr>
              <a:t>“</a:t>
            </a:r>
            <a:r>
              <a:rPr lang="en-US" sz="2000" dirty="0">
                <a:solidFill>
                  <a:schemeClr val="tx2"/>
                </a:solidFill>
                <a:latin typeface="Calibri" panose="020F0502020204030204" pitchFamily="34" charset="0"/>
                <a:cs typeface="Calibri" panose="020F0502020204030204" pitchFamily="34" charset="0"/>
              </a:rPr>
              <a:t>SMPG does not make any recommendations for the use of the PaymentCard Details sequence</a:t>
            </a:r>
            <a:r>
              <a:rPr lang="en-US" sz="2000" dirty="0" smtClean="0">
                <a:solidFill>
                  <a:schemeClr val="tx2"/>
                </a:solidFill>
                <a:latin typeface="Calibri" panose="020F0502020204030204" pitchFamily="34" charset="0"/>
                <a:cs typeface="Calibri" panose="020F0502020204030204" pitchFamily="34" charset="0"/>
              </a:rPr>
              <a:t>.”</a:t>
            </a:r>
            <a:endParaRPr lang="en-GB" sz="2000" dirty="0" smtClean="0">
              <a:solidFill>
                <a:srgbClr val="FF0000"/>
              </a:solidFill>
              <a:latin typeface="Calibri" panose="020F0502020204030204" pitchFamily="34" charset="0"/>
              <a:cs typeface="Calibri" panose="020F0502020204030204" pitchFamily="34" charset="0"/>
            </a:endParaRPr>
          </a:p>
        </p:txBody>
      </p:sp>
      <p:sp>
        <p:nvSpPr>
          <p:cNvPr id="6" name="Rectangle 5"/>
          <p:cNvSpPr/>
          <p:nvPr/>
        </p:nvSpPr>
        <p:spPr bwMode="auto">
          <a:xfrm>
            <a:off x="306202" y="886348"/>
            <a:ext cx="3730960" cy="228815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258492" y="876103"/>
            <a:ext cx="3873561" cy="2185214"/>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Cash Settlement Details </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[1.1]	Payment Instrument (choice)</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[1.1]	Payment Card Details</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[1.1]	Credit Transfer Details</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[1.1]	Direct Debit Details</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[1.1]	Cheque Details</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[1.1]	Bankers Draft Details</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[1.1]	Cash Account Details</a:t>
            </a:r>
            <a:endParaRPr lang="en-GB" sz="1700" b="1" dirty="0">
              <a:latin typeface="Calibri" panose="020F0502020204030204" pitchFamily="34" charset="0"/>
              <a:cs typeface="Calibri" panose="020F0502020204030204" pitchFamily="34" charset="0"/>
            </a:endParaRPr>
          </a:p>
        </p:txBody>
      </p:sp>
      <p:pic>
        <p:nvPicPr>
          <p:cNvPr id="1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2125" y="170512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4211650" y="817340"/>
            <a:ext cx="4770393" cy="707886"/>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No usage is defined for the other payment instruments in the current market practice/</a:t>
            </a:r>
            <a:endParaRPr lang="en-GB" sz="2000" dirty="0" smtClean="0">
              <a:solidFill>
                <a:srgbClr val="FF0000"/>
              </a:solidFill>
              <a:latin typeface="Calibri" panose="020F0502020204030204" pitchFamily="34" charset="0"/>
              <a:cs typeface="Calibri" panose="020F0502020204030204" pitchFamily="34" charset="0"/>
            </a:endParaRPr>
          </a:p>
        </p:txBody>
      </p:sp>
      <p:sp>
        <p:nvSpPr>
          <p:cNvPr id="8" name="Slide Number Placeholder 7"/>
          <p:cNvSpPr>
            <a:spLocks noGrp="1"/>
          </p:cNvSpPr>
          <p:nvPr>
            <p:ph type="sldNum" sz="quarter" idx="11"/>
          </p:nvPr>
        </p:nvSpPr>
        <p:spPr/>
        <p:txBody>
          <a:bodyPr/>
          <a:lstStyle/>
          <a:p>
            <a:fld id="{EA52E39D-21CE-4915-B848-429A65988FB2}" type="slidenum">
              <a:rPr lang="en-GB" smtClean="0"/>
              <a:pPr/>
              <a:t>42</a:t>
            </a:fld>
            <a:endParaRPr lang="en-GB" dirty="0"/>
          </a:p>
        </p:txBody>
      </p:sp>
    </p:spTree>
    <p:extLst>
      <p:ext uri="{BB962C8B-B14F-4D97-AF65-F5344CB8AC3E}">
        <p14:creationId xmlns:p14="http://schemas.microsoft.com/office/powerpoint/2010/main" val="24324382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Entity Identifier LEI</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910713" y="3362885"/>
            <a:ext cx="8643668" cy="461665"/>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Should the LEI format be ‘allowed’ or ‘do not use’. </a:t>
            </a:r>
            <a:r>
              <a:rPr lang="en-GB" b="1" dirty="0" smtClean="0">
                <a:solidFill>
                  <a:srgbClr val="FF0000"/>
                </a:solidFill>
                <a:latin typeface="Calibri" panose="020F0502020204030204" pitchFamily="34" charset="0"/>
                <a:cs typeface="Calibri" panose="020F0502020204030204" pitchFamily="34" charset="0"/>
              </a:rPr>
              <a:t>TBC</a:t>
            </a:r>
            <a:endParaRPr lang="en-GB" dirty="0">
              <a:solidFill>
                <a:srgbClr val="FF0000"/>
              </a:solidFill>
              <a:latin typeface="Calibri" panose="020F0502020204030204" pitchFamily="34" charset="0"/>
              <a:cs typeface="Calibri" panose="020F0502020204030204" pitchFamily="34" charset="0"/>
            </a:endParaRPr>
          </a:p>
        </p:txBody>
      </p:sp>
      <p:sp>
        <p:nvSpPr>
          <p:cNvPr id="6" name="TextBox 5"/>
          <p:cNvSpPr txBox="1"/>
          <p:nvPr/>
        </p:nvSpPr>
        <p:spPr>
          <a:xfrm>
            <a:off x="910713" y="3999854"/>
            <a:ext cx="8172902" cy="1569660"/>
          </a:xfrm>
          <a:prstGeom prst="rect">
            <a:avLst/>
          </a:prstGeom>
          <a:noFill/>
        </p:spPr>
        <p:txBody>
          <a:bodyPr wrap="square" rtlCol="0">
            <a:spAutoFit/>
          </a:bodyPr>
          <a:lstStyle/>
          <a:p>
            <a:pPr marL="1588"/>
            <a:r>
              <a:rPr lang="en-GB" dirty="0" smtClean="0">
                <a:latin typeface="Calibri" panose="020F0502020204030204" pitchFamily="34" charset="0"/>
                <a:cs typeface="Calibri" panose="020F0502020204030204" pitchFamily="34" charset="0"/>
              </a:rPr>
              <a:t>Settlement &amp; Custody Details: S &amp; R market practice is ‘do not use’ and Funds aligns with this. SMPG funds said LEI usage should be consistent and therefore LEI is ‘do not use’ for all allowed parties.  </a:t>
            </a:r>
            <a:r>
              <a:rPr lang="en-GB" dirty="0" smtClean="0">
                <a:solidFill>
                  <a:srgbClr val="FF0000"/>
                </a:solidFill>
                <a:latin typeface="Calibri" panose="020F0502020204030204" pitchFamily="34" charset="0"/>
                <a:cs typeface="Calibri" panose="020F0502020204030204" pitchFamily="34" charset="0"/>
              </a:rPr>
              <a:t>(2 Mar 2017)</a:t>
            </a:r>
          </a:p>
        </p:txBody>
      </p:sp>
      <p:sp>
        <p:nvSpPr>
          <p:cNvPr id="9" name="TextBox 8"/>
          <p:cNvSpPr txBox="1"/>
          <p:nvPr/>
        </p:nvSpPr>
        <p:spPr>
          <a:xfrm>
            <a:off x="508954" y="882825"/>
            <a:ext cx="8643668" cy="461665"/>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Parties </a:t>
            </a:r>
            <a:r>
              <a:rPr lang="en-GB" b="1" dirty="0" smtClean="0">
                <a:latin typeface="Calibri" panose="020F0502020204030204" pitchFamily="34" charset="0"/>
                <a:cs typeface="Calibri" panose="020F0502020204030204" pitchFamily="34" charset="0"/>
              </a:rPr>
              <a:t>allowed </a:t>
            </a:r>
            <a:r>
              <a:rPr lang="en-GB" dirty="0" smtClean="0">
                <a:latin typeface="Calibri" panose="020F0502020204030204" pitchFamily="34" charset="0"/>
                <a:cs typeface="Calibri" panose="020F0502020204030204" pitchFamily="34" charset="0"/>
              </a:rPr>
              <a:t>by SMPG Usage:</a:t>
            </a:r>
          </a:p>
        </p:txBody>
      </p:sp>
      <p:sp>
        <p:nvSpPr>
          <p:cNvPr id="10" name="Rectangle 9"/>
          <p:cNvSpPr/>
          <p:nvPr/>
        </p:nvSpPr>
        <p:spPr>
          <a:xfrm>
            <a:off x="909073" y="1421226"/>
            <a:ext cx="2482731" cy="1754326"/>
          </a:xfrm>
          <a:prstGeom prst="rect">
            <a:avLst/>
          </a:prstGeom>
        </p:spPr>
        <p:txBody>
          <a:bodyPr wrap="none">
            <a:spAutoFit/>
          </a:bodyPr>
          <a:lstStyle/>
          <a:p>
            <a:pPr>
              <a:spcAft>
                <a:spcPts val="0"/>
              </a:spcAft>
              <a:tabLst>
                <a:tab pos="173038" algn="l"/>
                <a:tab pos="741363" algn="l"/>
                <a:tab pos="1371600" algn="l"/>
                <a:tab pos="1428750" algn="l"/>
              </a:tabLst>
            </a:pPr>
            <a:r>
              <a:rPr lang="en-GB" sz="1800" b="1" dirty="0" smtClean="0">
                <a:latin typeface="Calibri" panose="020F0502020204030204" pitchFamily="34" charset="0"/>
                <a:cs typeface="Calibri" panose="020F0502020204030204" pitchFamily="34" charset="0"/>
              </a:rPr>
              <a:t>Related Party </a:t>
            </a:r>
          </a:p>
          <a:p>
            <a:pPr>
              <a:spcAft>
                <a:spcPts val="0"/>
              </a:spcAft>
              <a:tabLst>
                <a:tab pos="173038" algn="l"/>
                <a:tab pos="517525" algn="l"/>
                <a:tab pos="690563" algn="l"/>
                <a:tab pos="1371600" algn="l"/>
                <a:tab pos="1428750" algn="l"/>
              </a:tabLst>
            </a:pPr>
            <a:r>
              <a:rPr lang="en-GB" sz="1800" b="1" dirty="0" smtClean="0">
                <a:latin typeface="Calibri" panose="020F0502020204030204" pitchFamily="34" charset="0"/>
                <a:cs typeface="Calibri" panose="020F0502020204030204" pitchFamily="34" charset="0"/>
              </a:rPr>
              <a:t>[1.1] Party (choice)</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AnyBIC</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Proprietary Id</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Name &amp; Address</a:t>
            </a:r>
          </a:p>
          <a:p>
            <a:pPr>
              <a:spcAft>
                <a:spcPts val="0"/>
              </a:spcAft>
              <a:tabLst>
                <a:tab pos="173038" algn="l"/>
                <a:tab pos="517525" algn="l"/>
                <a:tab pos="690563" algn="l"/>
                <a:tab pos="1371600" algn="l"/>
                <a:tab pos="1428750" algn="l"/>
              </a:tabLst>
            </a:pPr>
            <a:r>
              <a:rPr lang="en-GB" sz="1800" b="1" dirty="0" smtClean="0">
                <a:solidFill>
                  <a:srgbClr val="00B0F0"/>
                </a:solidFill>
                <a:latin typeface="Calibri" panose="020F0502020204030204" pitchFamily="34" charset="0"/>
                <a:cs typeface="Calibri" panose="020F0502020204030204" pitchFamily="34" charset="0"/>
              </a:rPr>
              <a:t>[0.1]	LEI</a:t>
            </a:r>
            <a:endParaRPr lang="en-GB" sz="1800" b="1" dirty="0">
              <a:solidFill>
                <a:srgbClr val="00B0F0"/>
              </a:solidFill>
              <a:latin typeface="Calibri" panose="020F0502020204030204" pitchFamily="34" charset="0"/>
              <a:cs typeface="Calibri" panose="020F0502020204030204" pitchFamily="34" charset="0"/>
            </a:endParaRPr>
          </a:p>
        </p:txBody>
      </p:sp>
      <p:sp>
        <p:nvSpPr>
          <p:cNvPr id="11" name="Rectangle 10"/>
          <p:cNvSpPr/>
          <p:nvPr/>
        </p:nvSpPr>
        <p:spPr>
          <a:xfrm>
            <a:off x="3725350" y="1421226"/>
            <a:ext cx="2482731" cy="1754326"/>
          </a:xfrm>
          <a:prstGeom prst="rect">
            <a:avLst/>
          </a:prstGeom>
        </p:spPr>
        <p:txBody>
          <a:bodyPr wrap="none">
            <a:spAutoFit/>
          </a:bodyPr>
          <a:lstStyle/>
          <a:p>
            <a:pPr>
              <a:spcAft>
                <a:spcPts val="0"/>
              </a:spcAft>
              <a:tabLst>
                <a:tab pos="173038" algn="l"/>
                <a:tab pos="741363" algn="l"/>
                <a:tab pos="1371600" algn="l"/>
                <a:tab pos="1428750" algn="l"/>
              </a:tabLst>
            </a:pPr>
            <a:r>
              <a:rPr lang="en-GB" sz="1800" b="1" dirty="0" smtClean="0">
                <a:latin typeface="Calibri" panose="020F0502020204030204" pitchFamily="34" charset="0"/>
                <a:cs typeface="Calibri" panose="020F0502020204030204" pitchFamily="34" charset="0"/>
              </a:rPr>
              <a:t>Recipient Identification</a:t>
            </a:r>
          </a:p>
          <a:p>
            <a:pPr>
              <a:spcAft>
                <a:spcPts val="0"/>
              </a:spcAft>
              <a:tabLst>
                <a:tab pos="173038" algn="l"/>
                <a:tab pos="741363" algn="l"/>
                <a:tab pos="1371600" algn="l"/>
                <a:tab pos="1428750" algn="l"/>
              </a:tabLst>
            </a:pPr>
            <a:r>
              <a:rPr lang="en-GB" sz="1800" b="1" dirty="0" smtClean="0">
                <a:latin typeface="Calibri" panose="020F0502020204030204" pitchFamily="34" charset="0"/>
                <a:cs typeface="Calibri" panose="020F0502020204030204" pitchFamily="34" charset="0"/>
              </a:rPr>
              <a:t>1.1] Party (choice)</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AnyBIC</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Proprietary Id</a:t>
            </a:r>
          </a:p>
          <a:p>
            <a:pPr>
              <a:spcAft>
                <a:spcPts val="0"/>
              </a:spcAft>
              <a:tabLst>
                <a:tab pos="173038" algn="l"/>
                <a:tab pos="517525" algn="l"/>
                <a:tab pos="690563" algn="l"/>
                <a:tab pos="1371600"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Name &amp; Address</a:t>
            </a:r>
          </a:p>
          <a:p>
            <a:pPr>
              <a:spcAft>
                <a:spcPts val="0"/>
              </a:spcAft>
              <a:tabLst>
                <a:tab pos="173038" algn="l"/>
                <a:tab pos="517525" algn="l"/>
                <a:tab pos="690563" algn="l"/>
                <a:tab pos="1371600" algn="l"/>
                <a:tab pos="1428750" algn="l"/>
              </a:tabLst>
            </a:pPr>
            <a:r>
              <a:rPr lang="en-GB" sz="1800" b="1" dirty="0" smtClean="0">
                <a:solidFill>
                  <a:srgbClr val="00B0F0"/>
                </a:solidFill>
                <a:latin typeface="Calibri" panose="020F0502020204030204" pitchFamily="34" charset="0"/>
                <a:cs typeface="Calibri" panose="020F0502020204030204" pitchFamily="34" charset="0"/>
              </a:rPr>
              <a:t>[0.1]	LEI</a:t>
            </a:r>
            <a:endParaRPr lang="en-GB" sz="1800" b="1" dirty="0">
              <a:solidFill>
                <a:srgbClr val="00B0F0"/>
              </a:solidFill>
              <a:latin typeface="Calibri" panose="020F0502020204030204" pitchFamily="34" charset="0"/>
              <a:cs typeface="Calibri" panose="020F0502020204030204" pitchFamily="34" charset="0"/>
            </a:endParaRPr>
          </a:p>
        </p:txBody>
      </p:sp>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7149" y="28411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9918" y="285578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6"/>
          <p:cNvSpPr>
            <a:spLocks noGrp="1"/>
          </p:cNvSpPr>
          <p:nvPr>
            <p:ph type="sldNum" sz="quarter" idx="11"/>
          </p:nvPr>
        </p:nvSpPr>
        <p:spPr/>
        <p:txBody>
          <a:bodyPr/>
          <a:lstStyle/>
          <a:p>
            <a:fld id="{EA52E39D-21CE-4915-B848-429A65988FB2}" type="slidenum">
              <a:rPr lang="en-GB" smtClean="0"/>
              <a:pPr/>
              <a:t>43</a:t>
            </a:fld>
            <a:endParaRPr lang="en-GB" dirty="0"/>
          </a:p>
        </p:txBody>
      </p:sp>
    </p:spTree>
    <p:extLst>
      <p:ext uri="{BB962C8B-B14F-4D97-AF65-F5344CB8AC3E}">
        <p14:creationId xmlns:p14="http://schemas.microsoft.com/office/powerpoint/2010/main" val="282735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8" name="Rectangle 7"/>
          <p:cNvSpPr/>
          <p:nvPr/>
        </p:nvSpPr>
        <p:spPr bwMode="auto">
          <a:xfrm>
            <a:off x="306202" y="429169"/>
            <a:ext cx="3774092" cy="633393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Financial Instrument Details</a:t>
            </a:r>
            <a:endParaRPr lang="en-GB" dirty="0"/>
          </a:p>
        </p:txBody>
      </p:sp>
      <p:sp>
        <p:nvSpPr>
          <p:cNvPr id="7" name="Rectangle 6"/>
          <p:cNvSpPr/>
          <p:nvPr/>
        </p:nvSpPr>
        <p:spPr>
          <a:xfrm>
            <a:off x="285367" y="450272"/>
            <a:ext cx="4096852" cy="6247864"/>
          </a:xfrm>
          <a:prstGeom prst="rect">
            <a:avLst/>
          </a:prstGeom>
          <a:noFill/>
        </p:spPr>
        <p:txBody>
          <a:bodyPr wrap="square">
            <a:spAutoFit/>
          </a:bodyPr>
          <a:lstStyle/>
          <a:p>
            <a:pPr>
              <a:spcAft>
                <a:spcPts val="0"/>
              </a:spcAft>
              <a:tabLst>
                <a:tab pos="517525" algn="l"/>
                <a:tab pos="854075" algn="l"/>
                <a:tab pos="1027113" algn="l"/>
                <a:tab pos="1431925" algn="l"/>
                <a:tab pos="1655763" algn="l"/>
              </a:tabLst>
            </a:pPr>
            <a:r>
              <a:rPr lang="en-GB" sz="1600" b="1" dirty="0" smtClean="0">
                <a:latin typeface="Calibri" panose="020F0502020204030204" pitchFamily="34" charset="0"/>
                <a:cs typeface="Calibri" panose="020F0502020204030204" pitchFamily="34" charset="0"/>
              </a:rPr>
              <a:t>Financial Instrument Details</a:t>
            </a:r>
            <a:endParaRPr lang="en-GB" sz="1600" b="1" i="1" dirty="0" smtClean="0">
              <a:latin typeface="Calibri" panose="020F0502020204030204" pitchFamily="34" charset="0"/>
              <a:cs typeface="Calibri" panose="020F0502020204030204" pitchFamily="34" charset="0"/>
            </a:endParaRPr>
          </a:p>
          <a:p>
            <a:pPr>
              <a:spcAft>
                <a:spcPts val="0"/>
              </a:spcAft>
              <a:tabLst>
                <a:tab pos="517525" algn="l"/>
                <a:tab pos="854075" algn="l"/>
                <a:tab pos="1027113" algn="l"/>
                <a:tab pos="1431925" algn="l"/>
                <a:tab pos="1655763" algn="l"/>
              </a:tabLst>
            </a:pPr>
            <a:r>
              <a:rPr lang="en-GB" sz="1600" b="1" dirty="0" smtClean="0">
                <a:latin typeface="Calibri" panose="020F0502020204030204" pitchFamily="34" charset="0"/>
                <a:cs typeface="Calibri" panose="020F0502020204030204" pitchFamily="34" charset="0"/>
              </a:rPr>
              <a:t>[1.1]	Identification CHOICE</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ISIN</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SEDOL</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CUSIP</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RIC</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Ticker Symbol</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Bloomberg</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CTA</a:t>
            </a:r>
          </a:p>
          <a:p>
            <a:pPr>
              <a:spcAft>
                <a:spcPts val="0"/>
              </a:spcAft>
              <a:tabLst>
                <a:tab pos="517525" algn="l"/>
                <a:tab pos="690563" algn="l"/>
                <a:tab pos="854075" algn="l"/>
                <a:tab pos="974725" algn="l"/>
                <a:tab pos="1431925" algn="l"/>
                <a:tab pos="1655763" algn="l"/>
              </a:tabLst>
            </a:pPr>
            <a:r>
              <a:rPr lang="en-GB" sz="1600" b="1" dirty="0" smtClean="0">
                <a:latin typeface="Calibri" panose="020F0502020204030204" pitchFamily="34" charset="0"/>
                <a:cs typeface="Calibri" panose="020F0502020204030204" pitchFamily="34" charset="0"/>
              </a:rPr>
              <a:t>	</a:t>
            </a: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QUICK</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Wertpapier</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Dutch</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Valoren</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Sicovam</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Belgian</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Common</a:t>
            </a:r>
          </a:p>
          <a:p>
            <a:pPr>
              <a:spcAft>
                <a:spcPts val="0"/>
              </a:spcAft>
              <a:tabLst>
                <a:tab pos="517525" algn="l"/>
                <a:tab pos="690563" algn="l"/>
                <a:tab pos="854075" algn="l"/>
                <a:tab pos="974725" algn="l"/>
                <a:tab pos="1431925" algn="l"/>
                <a:tab pos="16557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Other Proprietary Identification </a:t>
            </a:r>
          </a:p>
          <a:p>
            <a:pPr>
              <a:spcAft>
                <a:spcPts val="0"/>
              </a:spcAft>
              <a:tabLst>
                <a:tab pos="517525" algn="l"/>
                <a:tab pos="854075" algn="l"/>
                <a:tab pos="1027113" algn="l"/>
                <a:tab pos="1431925" algn="l"/>
                <a:tab pos="1655763" algn="l"/>
              </a:tabLst>
            </a:pPr>
            <a:r>
              <a:rPr lang="en-GB" sz="1600" b="1" dirty="0" smtClean="0">
                <a:latin typeface="Calibri" panose="020F0502020204030204" pitchFamily="34" charset="0"/>
                <a:cs typeface="Calibri" panose="020F0502020204030204" pitchFamily="34" charset="0"/>
              </a:rPr>
              <a:t>[0.1]	Name</a:t>
            </a:r>
          </a:p>
          <a:p>
            <a:pPr>
              <a:spcAft>
                <a:spcPts val="0"/>
              </a:spcAft>
              <a:tabLst>
                <a:tab pos="517525" algn="l"/>
                <a:tab pos="854075" algn="l"/>
                <a:tab pos="1027113" algn="l"/>
                <a:tab pos="1431925" algn="l"/>
                <a:tab pos="1655763" algn="l"/>
              </a:tabLst>
            </a:pPr>
            <a:r>
              <a:rPr lang="en-GB" sz="1600" b="1" dirty="0" smtClean="0">
                <a:solidFill>
                  <a:srgbClr val="00B0F0"/>
                </a:solidFill>
                <a:latin typeface="Calibri" panose="020F0502020204030204" pitchFamily="34" charset="0"/>
                <a:cs typeface="Calibri" panose="020F0502020204030204" pitchFamily="34" charset="0"/>
              </a:rPr>
              <a:t>[0.1]	Short Name</a:t>
            </a:r>
          </a:p>
          <a:p>
            <a:pPr>
              <a:spcAft>
                <a:spcPts val="0"/>
              </a:spcAft>
              <a:tabLst>
                <a:tab pos="517525" algn="l"/>
                <a:tab pos="854075" algn="l"/>
                <a:tab pos="1027113" algn="l"/>
                <a:tab pos="1431925" algn="l"/>
                <a:tab pos="1655763" algn="l"/>
              </a:tabLst>
            </a:pPr>
            <a:r>
              <a:rPr lang="en-GB" sz="1600" b="1" dirty="0" smtClean="0">
                <a:latin typeface="Calibri" panose="020F0502020204030204" pitchFamily="34" charset="0"/>
                <a:cs typeface="Calibri" panose="020F0502020204030204" pitchFamily="34" charset="0"/>
              </a:rPr>
              <a:t>[0.1]	Supplementary Identification</a:t>
            </a:r>
          </a:p>
          <a:p>
            <a:pPr>
              <a:spcAft>
                <a:spcPts val="0"/>
              </a:spcAft>
              <a:tabLst>
                <a:tab pos="517525" algn="l"/>
                <a:tab pos="854075" algn="l"/>
                <a:tab pos="1027113" algn="l"/>
                <a:tab pos="1431925" algn="l"/>
                <a:tab pos="1655763" algn="l"/>
              </a:tabLst>
            </a:pPr>
            <a:r>
              <a:rPr lang="en-GB" sz="1600" b="1" dirty="0" smtClean="0">
                <a:latin typeface="Calibri" panose="020F0502020204030204" pitchFamily="34" charset="0"/>
                <a:cs typeface="Calibri" panose="020F0502020204030204" pitchFamily="34" charset="0"/>
              </a:rPr>
              <a:t>[0.1]	Class Type</a:t>
            </a:r>
          </a:p>
          <a:p>
            <a:pPr>
              <a:spcAft>
                <a:spcPts val="0"/>
              </a:spcAft>
              <a:tabLst>
                <a:tab pos="517525" algn="l"/>
                <a:tab pos="854075" algn="l"/>
                <a:tab pos="1027113" algn="l"/>
                <a:tab pos="1431925" algn="l"/>
                <a:tab pos="1655763" algn="l"/>
              </a:tabLst>
            </a:pPr>
            <a:r>
              <a:rPr lang="en-GB" sz="1600" b="1" dirty="0" smtClean="0">
                <a:latin typeface="Calibri" panose="020F0502020204030204" pitchFamily="34" charset="0"/>
                <a:cs typeface="Calibri" panose="020F0502020204030204" pitchFamily="34" charset="0"/>
              </a:rPr>
              <a:t>[0.1]	Securities Form</a:t>
            </a:r>
          </a:p>
          <a:p>
            <a:pPr>
              <a:spcAft>
                <a:spcPts val="0"/>
              </a:spcAft>
              <a:tabLst>
                <a:tab pos="517525" algn="l"/>
                <a:tab pos="854075" algn="l"/>
                <a:tab pos="1027113" algn="l"/>
                <a:tab pos="1431925" algn="l"/>
                <a:tab pos="1655763" algn="l"/>
              </a:tabLst>
            </a:pPr>
            <a:r>
              <a:rPr lang="en-GB" sz="1600" b="1" dirty="0" smtClean="0">
                <a:latin typeface="Calibri" panose="020F0502020204030204" pitchFamily="34" charset="0"/>
                <a:cs typeface="Calibri" panose="020F0502020204030204" pitchFamily="34" charset="0"/>
              </a:rPr>
              <a:t>[0.1]	Distribution Policy</a:t>
            </a:r>
          </a:p>
          <a:p>
            <a:pPr>
              <a:spcAft>
                <a:spcPts val="0"/>
              </a:spcAft>
              <a:tabLst>
                <a:tab pos="517525" algn="l"/>
                <a:tab pos="854075" algn="l"/>
                <a:tab pos="1027113" algn="l"/>
                <a:tab pos="1431925" algn="l"/>
                <a:tab pos="1655763" algn="l"/>
              </a:tabLst>
            </a:pPr>
            <a:r>
              <a:rPr lang="en-GB" sz="1600" b="1" dirty="0" smtClean="0">
                <a:latin typeface="Calibri" panose="020F0502020204030204" pitchFamily="34" charset="0"/>
                <a:cs typeface="Calibri" panose="020F0502020204030204" pitchFamily="34" charset="0"/>
              </a:rPr>
              <a:t>[0.1]	Product Group</a:t>
            </a:r>
          </a:p>
          <a:p>
            <a:pPr>
              <a:spcAft>
                <a:spcPts val="0"/>
              </a:spcAft>
              <a:tabLst>
                <a:tab pos="517525" algn="l"/>
                <a:tab pos="854075" algn="l"/>
                <a:tab pos="1027113" algn="l"/>
                <a:tab pos="1431925" algn="l"/>
                <a:tab pos="1655763" algn="l"/>
              </a:tabLst>
            </a:pPr>
            <a:r>
              <a:rPr lang="en-GB" sz="1600" b="1" dirty="0" smtClean="0">
                <a:solidFill>
                  <a:srgbClr val="00B0F0"/>
                </a:solidFill>
                <a:latin typeface="Calibri" panose="020F0502020204030204" pitchFamily="34" charset="0"/>
                <a:cs typeface="Calibri" panose="020F0502020204030204" pitchFamily="34" charset="0"/>
              </a:rPr>
              <a:t>[0.1]	Series Identification </a:t>
            </a:r>
            <a:r>
              <a:rPr lang="en-GB" sz="1600" b="1" i="1" dirty="0" smtClean="0">
                <a:latin typeface="Calibri" panose="020F0502020204030204" pitchFamily="34" charset="0"/>
                <a:cs typeface="Calibri" panose="020F0502020204030204" pitchFamily="34" charset="0"/>
              </a:rPr>
              <a:t>Hedge</a:t>
            </a:r>
            <a:endParaRPr lang="en-GB" sz="1600" b="1" dirty="0" smtClean="0">
              <a:latin typeface="Calibri" panose="020F0502020204030204" pitchFamily="34" charset="0"/>
              <a:cs typeface="Calibri" panose="020F0502020204030204" pitchFamily="34" charset="0"/>
            </a:endParaRPr>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1947" y="124039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1947" y="147958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1947" y="171771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20000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22392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24773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273197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297116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320929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345918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369838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39365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305" y="417516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793" y="464564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3713" y="51224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3078" y="539388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0430" y="563201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3062" y="587013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821" y="61106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9" name="Straight Connector 28"/>
          <p:cNvCxnSpPr/>
          <p:nvPr/>
        </p:nvCxnSpPr>
        <p:spPr bwMode="auto">
          <a:xfrm>
            <a:off x="1967454" y="5020685"/>
            <a:ext cx="2414765"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31" name="Straight Connector 30"/>
          <p:cNvCxnSpPr/>
          <p:nvPr/>
        </p:nvCxnSpPr>
        <p:spPr bwMode="auto">
          <a:xfrm flipV="1">
            <a:off x="3258541" y="5632013"/>
            <a:ext cx="2193353" cy="843661"/>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28" name="TextBox 27"/>
          <p:cNvSpPr txBox="1"/>
          <p:nvPr/>
        </p:nvSpPr>
        <p:spPr>
          <a:xfrm>
            <a:off x="5037265" y="4240303"/>
            <a:ext cx="4029096" cy="369332"/>
          </a:xfrm>
          <a:prstGeom prst="rect">
            <a:avLst/>
          </a:prstGeom>
          <a:solidFill>
            <a:schemeClr val="bg1"/>
          </a:solidFill>
          <a:ln>
            <a:solidFill>
              <a:schemeClr val="bg1">
                <a:lumMod val="50000"/>
              </a:schemeClr>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Short Name is ‘do not use’ (</a:t>
            </a:r>
            <a:r>
              <a:rPr lang="en-GB" sz="1800" dirty="0" smtClean="0">
                <a:solidFill>
                  <a:srgbClr val="FF0000"/>
                </a:solidFill>
                <a:latin typeface="Calibri" panose="020F0502020204030204" pitchFamily="34" charset="0"/>
                <a:cs typeface="Calibri" panose="020F0502020204030204" pitchFamily="34" charset="0"/>
              </a:rPr>
              <a:t>1 Mar 2017</a:t>
            </a:r>
            <a:r>
              <a:rPr lang="en-GB" sz="1800" dirty="0" smtClean="0">
                <a:latin typeface="Calibri" panose="020F0502020204030204" pitchFamily="34" charset="0"/>
                <a:cs typeface="Calibri" panose="020F0502020204030204" pitchFamily="34" charset="0"/>
              </a:rPr>
              <a:t>)</a:t>
            </a:r>
          </a:p>
        </p:txBody>
      </p:sp>
      <p:pic>
        <p:nvPicPr>
          <p:cNvPr id="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7419" y="440089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TextBox 32"/>
          <p:cNvSpPr txBox="1"/>
          <p:nvPr/>
        </p:nvSpPr>
        <p:spPr>
          <a:xfrm>
            <a:off x="4223168" y="5131474"/>
            <a:ext cx="4843193" cy="1477328"/>
          </a:xfrm>
          <a:prstGeom prst="rect">
            <a:avLst/>
          </a:prstGeom>
          <a:solidFill>
            <a:schemeClr val="bg1"/>
          </a:solidFill>
          <a:ln>
            <a:solidFill>
              <a:schemeClr val="bg1">
                <a:lumMod val="50000"/>
              </a:schemeClr>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Series Identification is ‘do not use’ pending work on the incorporation </a:t>
            </a:r>
            <a:r>
              <a:rPr lang="en-GB" sz="1800" dirty="0">
                <a:latin typeface="Calibri" panose="020F0502020204030204" pitchFamily="34" charset="0"/>
                <a:cs typeface="Calibri" panose="020F0502020204030204" pitchFamily="34" charset="0"/>
              </a:rPr>
              <a:t>of </a:t>
            </a:r>
            <a:r>
              <a:rPr lang="en-GB" sz="1800" dirty="0" smtClean="0">
                <a:latin typeface="Calibri" panose="020F0502020204030204" pitchFamily="34" charset="0"/>
                <a:cs typeface="Calibri" panose="020F0502020204030204" pitchFamily="34" charset="0"/>
              </a:rPr>
              <a:t>alternative/hedge </a:t>
            </a:r>
            <a:r>
              <a:rPr lang="en-GB" sz="1800" dirty="0">
                <a:latin typeface="Calibri" panose="020F0502020204030204" pitchFamily="34" charset="0"/>
                <a:cs typeface="Calibri" panose="020F0502020204030204" pitchFamily="34" charset="0"/>
              </a:rPr>
              <a:t>funds (GAIA) </a:t>
            </a:r>
            <a:r>
              <a:rPr lang="en-GB" sz="1800" dirty="0" smtClean="0">
                <a:latin typeface="Calibri" panose="020F0502020204030204" pitchFamily="34" charset="0"/>
                <a:cs typeface="Calibri" panose="020F0502020204030204" pitchFamily="34" charset="0"/>
              </a:rPr>
              <a:t> into the ‘classic’ order market practice collection (work to be done in or before the Dublin meeting). </a:t>
            </a:r>
            <a:r>
              <a:rPr lang="en-GB" sz="1800" dirty="0" smtClean="0">
                <a:solidFill>
                  <a:srgbClr val="FF0000"/>
                </a:solidFill>
                <a:latin typeface="Calibri" panose="020F0502020204030204" pitchFamily="34" charset="0"/>
                <a:cs typeface="Calibri" panose="020F0502020204030204" pitchFamily="34" charset="0"/>
              </a:rPr>
              <a:t>(1 Mar 2017)</a:t>
            </a:r>
          </a:p>
        </p:txBody>
      </p:sp>
      <p:cxnSp>
        <p:nvCxnSpPr>
          <p:cNvPr id="34" name="Straight Connector 33"/>
          <p:cNvCxnSpPr/>
          <p:nvPr/>
        </p:nvCxnSpPr>
        <p:spPr bwMode="auto">
          <a:xfrm flipV="1">
            <a:off x="4355217" y="4519958"/>
            <a:ext cx="682048" cy="500728"/>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9690" y="49016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819" y="633697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1"/>
          </p:nvPr>
        </p:nvSpPr>
        <p:spPr/>
        <p:txBody>
          <a:bodyPr/>
          <a:lstStyle/>
          <a:p>
            <a:fld id="{EA52E39D-21CE-4915-B848-429A65988FB2}" type="slidenum">
              <a:rPr lang="en-GB" smtClean="0"/>
              <a:pPr/>
              <a:t>44</a:t>
            </a:fld>
            <a:endParaRPr lang="en-GB" dirty="0"/>
          </a:p>
        </p:txBody>
      </p:sp>
    </p:spTree>
    <p:extLst>
      <p:ext uri="{BB962C8B-B14F-4D97-AF65-F5344CB8AC3E}">
        <p14:creationId xmlns:p14="http://schemas.microsoft.com/office/powerpoint/2010/main" val="3990065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51"/>
          <p:cNvSpPr/>
          <p:nvPr/>
        </p:nvSpPr>
        <p:spPr bwMode="auto">
          <a:xfrm>
            <a:off x="4088923" y="3061328"/>
            <a:ext cx="4787661" cy="914458"/>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3" name="Rectangle 152"/>
          <p:cNvSpPr/>
          <p:nvPr/>
        </p:nvSpPr>
        <p:spPr bwMode="auto">
          <a:xfrm>
            <a:off x="4088923" y="197835"/>
            <a:ext cx="4787661" cy="113337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Investment Account</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472300"/>
            <a:ext cx="3627442" cy="3461345"/>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a:xfrm>
            <a:off x="269492" y="420241"/>
            <a:ext cx="4623142" cy="3416320"/>
          </a:xfrm>
          <a:prstGeom prst="rect">
            <a:avLst/>
          </a:prstGeom>
        </p:spPr>
        <p:txBody>
          <a:bodyPr wrap="square">
            <a:spAutoFit/>
          </a:bodyPr>
          <a:lstStyle/>
          <a:p>
            <a:pPr>
              <a:spcAft>
                <a:spcPts val="0"/>
              </a:spcAft>
              <a:tabLst>
                <a:tab pos="569913" algn="l"/>
                <a:tab pos="801688" algn="l"/>
                <a:tab pos="1087438" algn="l"/>
                <a:tab pos="1428750" algn="l"/>
              </a:tabLst>
            </a:pPr>
            <a:r>
              <a:rPr lang="en-GB" sz="1800" b="1" dirty="0" smtClean="0">
                <a:latin typeface="Calibri" panose="020F0502020204030204" pitchFamily="34" charset="0"/>
                <a:cs typeface="Calibri" panose="020F0502020204030204" pitchFamily="34" charset="0"/>
              </a:rPr>
              <a:t>Investment Account Details</a:t>
            </a:r>
          </a:p>
          <a:p>
            <a:pPr>
              <a:spcAft>
                <a:spcPts val="0"/>
              </a:spcAft>
              <a:tabLst>
                <a:tab pos="569913" algn="l"/>
                <a:tab pos="801688" algn="l"/>
                <a:tab pos="1087438"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1.1]	Account </a:t>
            </a:r>
            <a:r>
              <a:rPr lang="en-GB" sz="1800" b="1" dirty="0" smtClean="0">
                <a:latin typeface="Calibri" panose="020F0502020204030204" pitchFamily="34" charset="0"/>
                <a:cs typeface="Calibri" panose="020F0502020204030204" pitchFamily="34" charset="0"/>
              </a:rPr>
              <a:t>Identification</a:t>
            </a:r>
          </a:p>
          <a:p>
            <a:pPr>
              <a:spcAft>
                <a:spcPts val="0"/>
              </a:spcAft>
              <a:tabLst>
                <a:tab pos="569913" algn="l"/>
                <a:tab pos="801688" algn="l"/>
                <a:tab pos="1087438" algn="l"/>
                <a:tab pos="1428750" algn="l"/>
              </a:tabLst>
            </a:pPr>
            <a:r>
              <a:rPr lang="en-GB" sz="1800" b="1" dirty="0" smtClean="0">
                <a:latin typeface="Calibri" panose="020F0502020204030204" pitchFamily="34" charset="0"/>
                <a:cs typeface="Calibri" panose="020F0502020204030204" pitchFamily="34" charset="0"/>
              </a:rPr>
              <a:t>[0.1</a:t>
            </a:r>
            <a:r>
              <a:rPr lang="en-GB" sz="1800" b="1" dirty="0">
                <a:latin typeface="Calibri" panose="020F0502020204030204" pitchFamily="34" charset="0"/>
                <a:cs typeface="Calibri" panose="020F0502020204030204" pitchFamily="34" charset="0"/>
              </a:rPr>
              <a:t>]	Account Name</a:t>
            </a:r>
          </a:p>
          <a:p>
            <a:pPr>
              <a:spcAft>
                <a:spcPts val="0"/>
              </a:spcAft>
              <a:tabLst>
                <a:tab pos="569913" algn="l"/>
                <a:tab pos="801688" algn="l"/>
                <a:tab pos="1087438"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Account </a:t>
            </a:r>
            <a:r>
              <a:rPr lang="en-GB" sz="1800" b="1" dirty="0" smtClean="0">
                <a:latin typeface="Calibri" panose="020F0502020204030204" pitchFamily="34" charset="0"/>
                <a:cs typeface="Calibri" panose="020F0502020204030204" pitchFamily="34" charset="0"/>
              </a:rPr>
              <a:t>Designation </a:t>
            </a:r>
          </a:p>
          <a:p>
            <a:pPr>
              <a:spcAft>
                <a:spcPts val="0"/>
              </a:spcAft>
              <a:tabLst>
                <a:tab pos="569913" algn="l"/>
                <a:tab pos="801688" algn="l"/>
                <a:tab pos="1087438"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0.n]	Owner </a:t>
            </a:r>
            <a:r>
              <a:rPr lang="en-GB" sz="1800" b="1" dirty="0" smtClean="0">
                <a:latin typeface="Calibri" panose="020F0502020204030204" pitchFamily="34" charset="0"/>
                <a:cs typeface="Calibri" panose="020F0502020204030204" pitchFamily="34" charset="0"/>
              </a:rPr>
              <a:t>Identification</a:t>
            </a:r>
            <a:endParaRPr lang="en-GB" sz="1800" b="1" i="1" dirty="0">
              <a:latin typeface="Calibri" panose="020F0502020204030204" pitchFamily="34" charset="0"/>
              <a:cs typeface="Calibri" panose="020F0502020204030204" pitchFamily="34" charset="0"/>
            </a:endParaRPr>
          </a:p>
          <a:p>
            <a:pPr>
              <a:spcAft>
                <a:spcPts val="0"/>
              </a:spcAft>
              <a:tabLst>
                <a:tab pos="569913" algn="l"/>
                <a:tab pos="801688" algn="l"/>
                <a:tab pos="1087438"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Account </a:t>
            </a:r>
            <a:r>
              <a:rPr lang="en-GB" sz="1800" b="1" dirty="0" smtClean="0">
                <a:latin typeface="Calibri" panose="020F0502020204030204" pitchFamily="34" charset="0"/>
                <a:cs typeface="Calibri" panose="020F0502020204030204" pitchFamily="34" charset="0"/>
              </a:rPr>
              <a:t>Servicer</a:t>
            </a:r>
            <a:endParaRPr lang="en-GB" sz="1800" b="1" dirty="0">
              <a:latin typeface="Calibri" panose="020F0502020204030204" pitchFamily="34" charset="0"/>
              <a:cs typeface="Calibri" panose="020F0502020204030204" pitchFamily="34" charset="0"/>
            </a:endParaRPr>
          </a:p>
          <a:p>
            <a:pPr>
              <a:spcAft>
                <a:spcPts val="0"/>
              </a:spcAft>
              <a:tabLst>
                <a:tab pos="569913" algn="l"/>
                <a:tab pos="801688" algn="l"/>
                <a:tab pos="1087438"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Order Originator</a:t>
            </a:r>
          </a:p>
          <a:p>
            <a:pPr>
              <a:spcAft>
                <a:spcPts val="0"/>
              </a:spcAft>
              <a:tabLst>
                <a:tab pos="569913" algn="l"/>
                <a:tab pos="801688" algn="l"/>
                <a:tab pos="1087438" algn="l"/>
                <a:tab pos="1428750" algn="l"/>
              </a:tabLst>
            </a:pP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Sub Account Details</a:t>
            </a:r>
          </a:p>
          <a:p>
            <a:pPr>
              <a:spcAft>
                <a:spcPts val="0"/>
              </a:spcAft>
              <a:tabLst>
                <a:tab pos="569913" algn="l"/>
                <a:tab pos="801688" algn="l"/>
                <a:tab pos="1087438"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1.1]	</a:t>
            </a:r>
            <a:r>
              <a:rPr lang="en-GB" sz="1800" b="1" dirty="0" smtClean="0">
                <a:latin typeface="Calibri" panose="020F0502020204030204" pitchFamily="34" charset="0"/>
                <a:cs typeface="Calibri" panose="020F0502020204030204" pitchFamily="34" charset="0"/>
              </a:rPr>
              <a:t>Identification</a:t>
            </a:r>
          </a:p>
          <a:p>
            <a:pPr>
              <a:spcAft>
                <a:spcPts val="0"/>
              </a:spcAft>
              <a:tabLst>
                <a:tab pos="569913" algn="l"/>
                <a:tab pos="801688" algn="l"/>
                <a:tab pos="1087438"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a:t>
            </a:r>
            <a:r>
              <a:rPr lang="en-GB" sz="1800" b="1" dirty="0" smtClean="0">
                <a:latin typeface="Calibri" panose="020F0502020204030204" pitchFamily="34" charset="0"/>
                <a:cs typeface="Calibri" panose="020F0502020204030204" pitchFamily="34" charset="0"/>
              </a:rPr>
              <a:t>Name</a:t>
            </a:r>
            <a:endParaRPr lang="en-GB" sz="1800" b="1" dirty="0">
              <a:latin typeface="Calibri" panose="020F0502020204030204" pitchFamily="34" charset="0"/>
              <a:cs typeface="Calibri" panose="020F0502020204030204" pitchFamily="34" charset="0"/>
            </a:endParaRPr>
          </a:p>
          <a:p>
            <a:pPr>
              <a:spcAft>
                <a:spcPts val="0"/>
              </a:spcAft>
              <a:tabLst>
                <a:tab pos="569913" algn="l"/>
                <a:tab pos="801688" algn="l"/>
                <a:tab pos="1087438" algn="l"/>
                <a:tab pos="142875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0.1]	</a:t>
            </a:r>
            <a:r>
              <a:rPr lang="en-GB" sz="1800" b="1" dirty="0" smtClean="0">
                <a:latin typeface="Calibri" panose="020F0502020204030204" pitchFamily="34" charset="0"/>
                <a:cs typeface="Calibri" panose="020F0502020204030204" pitchFamily="34" charset="0"/>
              </a:rPr>
              <a:t>Characteristic </a:t>
            </a:r>
          </a:p>
          <a:p>
            <a:pPr>
              <a:spcAft>
                <a:spcPts val="0"/>
              </a:spcAft>
              <a:tabLst>
                <a:tab pos="569913" algn="l"/>
                <a:tab pos="801688" algn="l"/>
                <a:tab pos="1087438" algn="l"/>
                <a:tab pos="1428750" algn="l"/>
              </a:tabLst>
            </a:pPr>
            <a:r>
              <a:rPr lang="en-GB" sz="1800" b="1" dirty="0">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a:t>
            </a:r>
            <a:r>
              <a:rPr lang="en-GB" sz="1800" b="1" dirty="0">
                <a:solidFill>
                  <a:srgbClr val="00B0F0"/>
                </a:solidFill>
                <a:latin typeface="Calibri" panose="020F0502020204030204" pitchFamily="34" charset="0"/>
                <a:cs typeface="Calibri" panose="020F0502020204030204" pitchFamily="34" charset="0"/>
              </a:rPr>
              <a:t>0.1]	Account </a:t>
            </a:r>
            <a:r>
              <a:rPr lang="en-GB" sz="1800" b="1" dirty="0" smtClean="0">
                <a:solidFill>
                  <a:srgbClr val="00B0F0"/>
                </a:solidFill>
                <a:latin typeface="Calibri" panose="020F0502020204030204" pitchFamily="34" charset="0"/>
                <a:cs typeface="Calibri" panose="020F0502020204030204" pitchFamily="34" charset="0"/>
              </a:rPr>
              <a:t>Designation</a:t>
            </a:r>
            <a:endParaRPr lang="en-GB" sz="1800" b="1" dirty="0">
              <a:solidFill>
                <a:srgbClr val="00B0F0"/>
              </a:solidFill>
              <a:latin typeface="Calibri" panose="020F0502020204030204" pitchFamily="34" charset="0"/>
              <a:cs typeface="Calibri" panose="020F0502020204030204" pitchFamily="34" charset="0"/>
            </a:endParaRPr>
          </a:p>
        </p:txBody>
      </p:sp>
      <p:pic>
        <p:nvPicPr>
          <p:cNvPr id="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0808" y="103636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Rectangle 22"/>
          <p:cNvSpPr/>
          <p:nvPr/>
        </p:nvSpPr>
        <p:spPr>
          <a:xfrm>
            <a:off x="4071667" y="130884"/>
            <a:ext cx="4572000" cy="1200329"/>
          </a:xfrm>
          <a:prstGeom prst="rect">
            <a:avLst/>
          </a:prstGeom>
        </p:spPr>
        <p:txBody>
          <a:bodyPr>
            <a:spAutoFit/>
          </a:bodyPr>
          <a:lstStyle/>
          <a:p>
            <a:r>
              <a:rPr lang="en-US" sz="1800" b="1" dirty="0">
                <a:latin typeface="Calibri" panose="020F0502020204030204" pitchFamily="34" charset="0"/>
                <a:cs typeface="Calibri" panose="020F0502020204030204" pitchFamily="34" charset="0"/>
              </a:rPr>
              <a:t>SMPG Definition Refinement</a:t>
            </a:r>
            <a:r>
              <a:rPr lang="en-US" sz="1800" dirty="0">
                <a:latin typeface="Calibri" panose="020F0502020204030204" pitchFamily="34" charset="0"/>
                <a:cs typeface="Calibri" panose="020F0502020204030204" pitchFamily="34" charset="0"/>
              </a:rPr>
              <a:t>: Unique and unambiguous identification for the account of the ordering party at the receiving party or executing party.</a:t>
            </a:r>
            <a:endParaRPr lang="en-GB" sz="1800" dirty="0">
              <a:latin typeface="Calibri" panose="020F0502020204030204" pitchFamily="34" charset="0"/>
              <a:cs typeface="Calibri" panose="020F0502020204030204" pitchFamily="34" charset="0"/>
            </a:endParaRPr>
          </a:p>
        </p:txBody>
      </p:sp>
      <p:cxnSp>
        <p:nvCxnSpPr>
          <p:cNvPr id="24" name="Straight Connector 23"/>
          <p:cNvCxnSpPr/>
          <p:nvPr/>
        </p:nvCxnSpPr>
        <p:spPr bwMode="auto">
          <a:xfrm>
            <a:off x="3399078" y="893272"/>
            <a:ext cx="672589"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26" name="Straight Connector 25"/>
          <p:cNvCxnSpPr/>
          <p:nvPr/>
        </p:nvCxnSpPr>
        <p:spPr bwMode="auto">
          <a:xfrm>
            <a:off x="3162954" y="2622600"/>
            <a:ext cx="908713" cy="672691"/>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28" name="Rectangle 27"/>
          <p:cNvSpPr/>
          <p:nvPr/>
        </p:nvSpPr>
        <p:spPr>
          <a:xfrm>
            <a:off x="4071667" y="2988205"/>
            <a:ext cx="4572000" cy="923330"/>
          </a:xfrm>
          <a:prstGeom prst="rect">
            <a:avLst/>
          </a:prstGeom>
        </p:spPr>
        <p:txBody>
          <a:bodyPr>
            <a:spAutoFit/>
          </a:bodyPr>
          <a:lstStyle/>
          <a:p>
            <a:r>
              <a:rPr lang="en-US" sz="1800" b="1" dirty="0">
                <a:latin typeface="Calibri" panose="020F0502020204030204" pitchFamily="34" charset="0"/>
                <a:cs typeface="Calibri" panose="020F0502020204030204" pitchFamily="34" charset="0"/>
              </a:rPr>
              <a:t>SMPG Usage </a:t>
            </a:r>
            <a:r>
              <a:rPr lang="en-US" sz="1800" b="1" dirty="0" smtClean="0">
                <a:latin typeface="Calibri" panose="020F0502020204030204" pitchFamily="34" charset="0"/>
                <a:cs typeface="Calibri" panose="020F0502020204030204" pitchFamily="34" charset="0"/>
              </a:rPr>
              <a:t>(order) </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Usage depends on local market practice and may depend on the system of the account servicer.</a:t>
            </a:r>
            <a:endParaRPr lang="en-GB" sz="1800" dirty="0">
              <a:latin typeface="Calibri" panose="020F0502020204030204" pitchFamily="34" charset="0"/>
              <a:cs typeface="Calibri" panose="020F0502020204030204" pitchFamily="34" charset="0"/>
            </a:endParaRPr>
          </a:p>
        </p:txBody>
      </p:sp>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3381" y="7569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3509" y="23844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980" y="158907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2954" y="15890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6825" y="18530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6825" y="21526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9" name="Straight Connector 148"/>
          <p:cNvCxnSpPr/>
          <p:nvPr/>
        </p:nvCxnSpPr>
        <p:spPr bwMode="auto">
          <a:xfrm>
            <a:off x="3399078" y="1708140"/>
            <a:ext cx="74160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1143" name="Rectangle 1142"/>
          <p:cNvSpPr/>
          <p:nvPr/>
        </p:nvSpPr>
        <p:spPr bwMode="auto">
          <a:xfrm>
            <a:off x="4088923" y="1563201"/>
            <a:ext cx="4787661" cy="914458"/>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Rectangle 28"/>
          <p:cNvSpPr/>
          <p:nvPr/>
        </p:nvSpPr>
        <p:spPr>
          <a:xfrm>
            <a:off x="4071667" y="1551661"/>
            <a:ext cx="4994695" cy="923330"/>
          </a:xfrm>
          <a:prstGeom prst="rect">
            <a:avLst/>
          </a:prstGeom>
        </p:spPr>
        <p:txBody>
          <a:bodyPr wrap="square">
            <a:spAutoFit/>
          </a:bodyPr>
          <a:lstStyle/>
          <a:p>
            <a:r>
              <a:rPr lang="en-US" sz="1800" b="1" dirty="0">
                <a:latin typeface="Calibri" panose="020F0502020204030204" pitchFamily="34" charset="0"/>
                <a:cs typeface="Calibri" panose="020F0502020204030204" pitchFamily="34" charset="0"/>
              </a:rPr>
              <a:t>SMPG </a:t>
            </a:r>
            <a:r>
              <a:rPr lang="en-US" sz="1800" b="1" dirty="0" smtClean="0">
                <a:latin typeface="Calibri" panose="020F0502020204030204" pitchFamily="34" charset="0"/>
                <a:cs typeface="Calibri" panose="020F0502020204030204" pitchFamily="34" charset="0"/>
              </a:rPr>
              <a:t>Rule </a:t>
            </a:r>
            <a:r>
              <a:rPr lang="en-US" sz="1800" dirty="0" smtClean="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This field is a market and context specific variation and must not be used without prior agreement with the executing party</a:t>
            </a:r>
            <a:endParaRPr lang="en-GB" sz="1800" dirty="0">
              <a:latin typeface="Calibri" panose="020F0502020204030204" pitchFamily="34" charset="0"/>
              <a:cs typeface="Calibri" panose="020F0502020204030204" pitchFamily="34" charset="0"/>
            </a:endParaRPr>
          </a:p>
        </p:txBody>
      </p:sp>
      <p:sp>
        <p:nvSpPr>
          <p:cNvPr id="156" name="TextBox 155"/>
          <p:cNvSpPr txBox="1"/>
          <p:nvPr/>
        </p:nvSpPr>
        <p:spPr>
          <a:xfrm>
            <a:off x="306203" y="4270910"/>
            <a:ext cx="8648016" cy="1515800"/>
          </a:xfrm>
          <a:prstGeom prst="rect">
            <a:avLst/>
          </a:prstGeom>
          <a:noFill/>
        </p:spPr>
        <p:txBody>
          <a:bodyPr wrap="square" rtlCol="0">
            <a:spAutoFit/>
          </a:bodyPr>
          <a:lstStyle/>
          <a:p>
            <a:pPr>
              <a:spcAft>
                <a:spcPts val="500"/>
              </a:spcAft>
            </a:pPr>
            <a:r>
              <a:rPr lang="en-GB" sz="2000" dirty="0" smtClean="0">
                <a:latin typeface="Calibri" panose="020F0502020204030204" pitchFamily="34" charset="0"/>
                <a:cs typeface="Calibri" panose="020F0502020204030204" pitchFamily="34" charset="0"/>
              </a:rPr>
              <a:t>InvestmentAccountDetails/AccountDesignation is ‘allowed’. </a:t>
            </a:r>
            <a:r>
              <a:rPr lang="en-GB" sz="2000" dirty="0" smtClean="0">
                <a:solidFill>
                  <a:srgbClr val="FF0000"/>
                </a:solidFill>
                <a:latin typeface="Calibri" panose="020F0502020204030204" pitchFamily="34" charset="0"/>
                <a:cs typeface="Calibri" panose="020F0502020204030204" pitchFamily="34" charset="0"/>
              </a:rPr>
              <a:t>(1 Mar 2017)</a:t>
            </a:r>
            <a:endParaRPr lang="en-GB" sz="2000" b="1" strike="sngStrike" dirty="0">
              <a:solidFill>
                <a:srgbClr val="FF0000"/>
              </a:solidFill>
              <a:latin typeface="Calibri" panose="020F0502020204030204" pitchFamily="34" charset="0"/>
              <a:cs typeface="Calibri" panose="020F0502020204030204" pitchFamily="34" charset="0"/>
            </a:endParaRPr>
          </a:p>
          <a:p>
            <a:pPr>
              <a:spcAft>
                <a:spcPts val="500"/>
              </a:spcAft>
            </a:pPr>
            <a:r>
              <a:rPr lang="en-GB" sz="2000" dirty="0" smtClean="0">
                <a:latin typeface="Calibri" panose="020F0502020204030204" pitchFamily="34" charset="0"/>
                <a:cs typeface="Calibri" panose="020F0502020204030204" pitchFamily="34" charset="0"/>
              </a:rPr>
              <a:t>SubAccountDetails/Name is ‘do not use’.</a:t>
            </a:r>
            <a:r>
              <a:rPr lang="en-GB" sz="2000" dirty="0">
                <a:solidFill>
                  <a:srgbClr val="FF0000"/>
                </a:solidFill>
                <a:latin typeface="Calibri" panose="020F0502020204030204" pitchFamily="34" charset="0"/>
                <a:cs typeface="Calibri" panose="020F0502020204030204" pitchFamily="34" charset="0"/>
              </a:rPr>
              <a:t> (1 Mar 2017</a:t>
            </a:r>
            <a:r>
              <a:rPr lang="en-GB" sz="2000" dirty="0" smtClean="0">
                <a:solidFill>
                  <a:srgbClr val="FF0000"/>
                </a:solidFill>
                <a:latin typeface="Calibri" panose="020F0502020204030204" pitchFamily="34" charset="0"/>
                <a:cs typeface="Calibri" panose="020F0502020204030204" pitchFamily="34" charset="0"/>
              </a:rPr>
              <a:t>)</a:t>
            </a:r>
          </a:p>
          <a:p>
            <a:pPr>
              <a:spcAft>
                <a:spcPts val="500"/>
              </a:spcAft>
            </a:pPr>
            <a:r>
              <a:rPr lang="en-GB" sz="2000" dirty="0" smtClean="0">
                <a:latin typeface="Calibri" panose="020F0502020204030204" pitchFamily="34" charset="0"/>
                <a:cs typeface="Calibri" panose="020F0502020204030204" pitchFamily="34" charset="0"/>
              </a:rPr>
              <a:t>SubAccountDetails/Characteristic </a:t>
            </a:r>
            <a:r>
              <a:rPr lang="en-GB" sz="2000" dirty="0">
                <a:latin typeface="Calibri" panose="020F0502020204030204" pitchFamily="34" charset="0"/>
                <a:cs typeface="Calibri" panose="020F0502020204030204" pitchFamily="34" charset="0"/>
              </a:rPr>
              <a:t>is ‘do not use’.</a:t>
            </a:r>
            <a:r>
              <a:rPr lang="en-GB" sz="2000" dirty="0">
                <a:solidFill>
                  <a:srgbClr val="FF0000"/>
                </a:solidFill>
                <a:latin typeface="Calibri" panose="020F0502020204030204" pitchFamily="34" charset="0"/>
                <a:cs typeface="Calibri" panose="020F0502020204030204" pitchFamily="34" charset="0"/>
              </a:rPr>
              <a:t> (1 Mar 2017</a:t>
            </a:r>
            <a:r>
              <a:rPr lang="en-GB" sz="2000" dirty="0" smtClean="0">
                <a:solidFill>
                  <a:srgbClr val="FF0000"/>
                </a:solidFill>
                <a:latin typeface="Calibri" panose="020F0502020204030204" pitchFamily="34" charset="0"/>
                <a:cs typeface="Calibri" panose="020F0502020204030204" pitchFamily="34" charset="0"/>
              </a:rPr>
              <a:t>)</a:t>
            </a:r>
            <a:endParaRPr lang="en-GB" sz="2000" dirty="0" smtClean="0">
              <a:latin typeface="Calibri" panose="020F0502020204030204" pitchFamily="34" charset="0"/>
              <a:cs typeface="Calibri" panose="020F0502020204030204" pitchFamily="34" charset="0"/>
            </a:endParaRPr>
          </a:p>
          <a:p>
            <a:pPr>
              <a:spcAft>
                <a:spcPts val="500"/>
              </a:spcAft>
            </a:pPr>
            <a:r>
              <a:rPr lang="en-GB" sz="2000" dirty="0" smtClean="0">
                <a:latin typeface="Calibri" panose="020F0502020204030204" pitchFamily="34" charset="0"/>
                <a:cs typeface="Calibri" panose="020F0502020204030204" pitchFamily="34" charset="0"/>
              </a:rPr>
              <a:t>SubAccountDetails/AccountDesignation is ‘do not use’.</a:t>
            </a:r>
            <a:r>
              <a:rPr lang="en-GB" sz="2000" dirty="0">
                <a:solidFill>
                  <a:srgbClr val="FF0000"/>
                </a:solidFill>
                <a:latin typeface="Calibri" panose="020F0502020204030204" pitchFamily="34" charset="0"/>
                <a:cs typeface="Calibri" panose="020F0502020204030204" pitchFamily="34" charset="0"/>
              </a:rPr>
              <a:t> (1 Mar 2017</a:t>
            </a:r>
            <a:r>
              <a:rPr lang="en-GB" sz="2000" dirty="0" smtClean="0">
                <a:solidFill>
                  <a:srgbClr val="FF0000"/>
                </a:solidFill>
                <a:latin typeface="Calibri" panose="020F0502020204030204" pitchFamily="34" charset="0"/>
                <a:cs typeface="Calibri" panose="020F0502020204030204" pitchFamily="34" charset="0"/>
              </a:rPr>
              <a:t>)</a:t>
            </a:r>
            <a:endParaRPr lang="en-GB" sz="2000" dirty="0">
              <a:solidFill>
                <a:srgbClr val="FF0000"/>
              </a:solidFill>
              <a:latin typeface="Calibri" panose="020F0502020204030204" pitchFamily="34" charset="0"/>
              <a:cs typeface="Calibri" panose="020F0502020204030204" pitchFamily="34" charset="0"/>
            </a:endParaRPr>
          </a:p>
        </p:txBody>
      </p:sp>
      <p:pic>
        <p:nvPicPr>
          <p:cNvPr id="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4063" y="35100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3105" y="32117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058" y="294226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1"/>
          </p:nvPr>
        </p:nvSpPr>
        <p:spPr/>
        <p:txBody>
          <a:bodyPr/>
          <a:lstStyle/>
          <a:p>
            <a:fld id="{EA52E39D-21CE-4915-B848-429A65988FB2}" type="slidenum">
              <a:rPr lang="en-GB" smtClean="0"/>
              <a:pPr/>
              <a:t>45</a:t>
            </a:fld>
            <a:endParaRPr lang="en-GB" dirty="0"/>
          </a:p>
        </p:txBody>
      </p:sp>
    </p:spTree>
    <p:extLst>
      <p:ext uri="{BB962C8B-B14F-4D97-AF65-F5344CB8AC3E}">
        <p14:creationId xmlns:p14="http://schemas.microsoft.com/office/powerpoint/2010/main" val="19707126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2" y="472300"/>
            <a:ext cx="4067390" cy="618729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SubscriptionOrder / IndividualOrderDetails (1 of 2)</a:t>
            </a:r>
            <a:endParaRPr lang="en-GB" dirty="0"/>
          </a:p>
        </p:txBody>
      </p:sp>
      <p:sp>
        <p:nvSpPr>
          <p:cNvPr id="6" name="TextBox 5"/>
          <p:cNvSpPr txBox="1"/>
          <p:nvPr/>
        </p:nvSpPr>
        <p:spPr>
          <a:xfrm>
            <a:off x="258492" y="462055"/>
            <a:ext cx="3873561" cy="5847755"/>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Individual </a:t>
            </a:r>
            <a:r>
              <a:rPr lang="en-GB" sz="1700" b="1" dirty="0">
                <a:latin typeface="Calibri" panose="020F0502020204030204" pitchFamily="34" charset="0"/>
                <a:cs typeface="Calibri" panose="020F0502020204030204" pitchFamily="34" charset="0"/>
              </a:rPr>
              <a:t>Order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Order 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Client Reference 	</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0.10]	Order Type </a:t>
            </a:r>
            <a:endParaRPr lang="en-GB" sz="1700" b="1" dirty="0" smtClean="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Financial Instrument Details</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Sub Account For Holding</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Amount Or </a:t>
            </a:r>
            <a:r>
              <a:rPr lang="en-GB" sz="1700" b="1" dirty="0" smtClean="0">
                <a:latin typeface="Calibri" panose="020F0502020204030204" pitchFamily="34" charset="0"/>
                <a:cs typeface="Calibri" panose="020F0502020204030204" pitchFamily="34" charset="0"/>
              </a:rPr>
              <a:t>Units (choice)</a:t>
            </a:r>
            <a:endParaRPr lang="en-GB" sz="1700" b="1" i="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	[</a:t>
            </a:r>
            <a:r>
              <a:rPr lang="en-GB" sz="1700" b="1" dirty="0">
                <a:latin typeface="Calibri" panose="020F0502020204030204" pitchFamily="34" charset="0"/>
                <a:cs typeface="Calibri" panose="020F0502020204030204" pitchFamily="34" charset="0"/>
              </a:rPr>
              <a:t>1.1]	Units Number </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	[</a:t>
            </a:r>
            <a:r>
              <a:rPr lang="en-GB" sz="1700" b="1" dirty="0">
                <a:latin typeface="Calibri" panose="020F0502020204030204" pitchFamily="34" charset="0"/>
                <a:cs typeface="Calibri" panose="020F0502020204030204" pitchFamily="34" charset="0"/>
              </a:rPr>
              <a:t>1.1]	Gross </a:t>
            </a:r>
            <a:r>
              <a:rPr lang="en-GB" sz="1700" b="1" dirty="0" smtClean="0">
                <a:latin typeface="Calibri" panose="020F0502020204030204" pitchFamily="34" charset="0"/>
                <a:cs typeface="Calibri" panose="020F0502020204030204" pitchFamily="34" charset="0"/>
              </a:rPr>
              <a:t>Amount</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	[</a:t>
            </a:r>
            <a:r>
              <a:rPr lang="en-GB" sz="1700" b="1" dirty="0">
                <a:latin typeface="Calibri" panose="020F0502020204030204" pitchFamily="34" charset="0"/>
                <a:cs typeface="Calibri" panose="020F0502020204030204" pitchFamily="34" charset="0"/>
              </a:rPr>
              <a:t>1.1]	Net </a:t>
            </a:r>
            <a:r>
              <a:rPr lang="en-GB" sz="1700" b="1" dirty="0" smtClean="0">
                <a:latin typeface="Calibri" panose="020F0502020204030204" pitchFamily="34" charset="0"/>
                <a:cs typeface="Calibri" panose="020F0502020204030204" pitchFamily="34" charset="0"/>
              </a:rPr>
              <a:t>Amount</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a:t>
            </a:r>
            <a:r>
              <a:rPr lang="en-GB" sz="1700" b="1" dirty="0">
                <a:latin typeface="Calibri" panose="020F0502020204030204" pitchFamily="34" charset="0"/>
                <a:cs typeface="Calibri" panose="020F0502020204030204" pitchFamily="34" charset="0"/>
              </a:rPr>
              <a:t>]	Rounding</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a:t>
            </a:r>
            <a:r>
              <a:rPr lang="en-GB" sz="1700" b="1" dirty="0">
                <a:latin typeface="Calibri" panose="020F0502020204030204" pitchFamily="34" charset="0"/>
                <a:cs typeface="Calibri" panose="020F0502020204030204" pitchFamily="34" charset="0"/>
              </a:rPr>
              <a:t>]	Settlement Amount</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Cash Settlement Date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Settlement Method</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Foreign Exchange </a:t>
            </a:r>
            <a:r>
              <a:rPr lang="en-GB" sz="1700" b="1" dirty="0" smtClean="0">
                <a:latin typeface="Calibri" panose="020F0502020204030204" pitchFamily="34" charset="0"/>
                <a:cs typeface="Calibri" panose="020F0502020204030204" pitchFamily="34" charset="0"/>
              </a:rPr>
              <a:t>Details</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Income Preference</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Letter Intent 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Accumulation Right 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Transaction </a:t>
            </a:r>
            <a:r>
              <a:rPr lang="en-GB" sz="1700" b="1" dirty="0" smtClean="0">
                <a:latin typeface="Calibri" panose="020F0502020204030204" pitchFamily="34" charset="0"/>
                <a:cs typeface="Calibri" panose="020F0502020204030204" pitchFamily="34" charset="0"/>
              </a:rPr>
              <a:t>Overhead</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[0.1]	Commercial Agreement Ref</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[0.1]	Individual Fee</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[0.1]	Individual Tax</a:t>
            </a:r>
            <a:endParaRPr lang="en-GB" sz="1700" b="1" dirty="0">
              <a:latin typeface="Calibri" panose="020F0502020204030204" pitchFamily="34" charset="0"/>
              <a:cs typeface="Calibri" panose="020F0502020204030204" pitchFamily="34" charset="0"/>
            </a:endParaRPr>
          </a:p>
        </p:txBody>
      </p:sp>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4813" y="103229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3397" y="1303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4798" y="182153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522" y="312816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0563" y="231146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998" y="33573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2464" y="35954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998" y="385653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8214" y="41205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8040" y="44192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6313" y="464211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313" y="492821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bwMode="auto">
          <a:xfrm>
            <a:off x="181155" y="6413739"/>
            <a:ext cx="4511615" cy="3666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4468484" y="493629"/>
            <a:ext cx="4542476" cy="2939266"/>
          </a:xfrm>
          <a:prstGeom prst="rect">
            <a:avLst/>
          </a:prstGeom>
          <a:solidFill>
            <a:schemeClr val="bg1"/>
          </a:solidFill>
          <a:ln>
            <a:solidFill>
              <a:schemeClr val="bg1">
                <a:lumMod val="50000"/>
              </a:schemeClr>
            </a:solidFill>
          </a:ln>
        </p:spPr>
        <p:txBody>
          <a:bodyPr wrap="square" rtlCol="0">
            <a:spAutoFit/>
          </a:bodyPr>
          <a:lstStyle/>
          <a:p>
            <a:pPr>
              <a:spcAft>
                <a:spcPts val="600"/>
              </a:spcAft>
            </a:pPr>
            <a:r>
              <a:rPr lang="en-GB" sz="1800" dirty="0" smtClean="0">
                <a:latin typeface="Calibri" panose="020F0502020204030204" pitchFamily="34" charset="0"/>
                <a:cs typeface="Calibri" panose="020F0502020204030204" pitchFamily="34" charset="0"/>
              </a:rPr>
              <a:t>SMPG Usage: see </a:t>
            </a:r>
            <a:r>
              <a:rPr lang="en-US" sz="1800" dirty="0">
                <a:latin typeface="Calibri" panose="020F0502020204030204" pitchFamily="34" charset="0"/>
                <a:cs typeface="Calibri" panose="020F0502020204030204" pitchFamily="34" charset="0"/>
              </a:rPr>
              <a:t>IndividualOrderDetails</a:t>
            </a:r>
            <a:r>
              <a:rPr lang="en-US" sz="1800" dirty="0" smtClean="0">
                <a:latin typeface="Calibri" panose="020F0502020204030204" pitchFamily="34" charset="0"/>
                <a:cs typeface="Calibri" panose="020F0502020204030204" pitchFamily="34" charset="0"/>
              </a:rPr>
              <a:t>/ UnitsAndRequestedSettlementCurrencyRule</a:t>
            </a:r>
            <a:r>
              <a:rPr lang="en-US" sz="1800" dirty="0">
                <a:latin typeface="Calibri" panose="020F0502020204030204" pitchFamily="34" charset="0"/>
                <a:cs typeface="Calibri" panose="020F0502020204030204" pitchFamily="34" charset="0"/>
              </a:rPr>
              <a:t>. (Select IndividualOrderDetails to view this rule on the MyStandards platform</a:t>
            </a:r>
            <a:r>
              <a:rPr lang="en-US" sz="1800" dirty="0" smtClean="0">
                <a:latin typeface="Calibri" panose="020F0502020204030204" pitchFamily="34" charset="0"/>
                <a:cs typeface="Calibri" panose="020F0502020204030204" pitchFamily="34" charset="0"/>
              </a:rPr>
              <a:t>.) The rule says:</a:t>
            </a:r>
          </a:p>
          <a:p>
            <a:pPr>
              <a:spcAft>
                <a:spcPts val="600"/>
              </a:spcAft>
            </a:pPr>
            <a:r>
              <a:rPr lang="en-US" sz="1800" b="1" dirty="0" smtClean="0">
                <a:latin typeface="Calibri" panose="020F0502020204030204" pitchFamily="34" charset="0"/>
                <a:cs typeface="Calibri" panose="020F0502020204030204" pitchFamily="34" charset="0"/>
              </a:rPr>
              <a:t>“If </a:t>
            </a:r>
            <a:r>
              <a:rPr lang="en-US" sz="1800" b="1" dirty="0">
                <a:latin typeface="Calibri" panose="020F0502020204030204" pitchFamily="34" charset="0"/>
                <a:cs typeface="Calibri" panose="020F0502020204030204" pitchFamily="34" charset="0"/>
              </a:rPr>
              <a:t>units is present and settlement currency differs from NAV currency then Requested Settlement Currency must be </a:t>
            </a:r>
            <a:r>
              <a:rPr lang="en-US" sz="1800" b="1" dirty="0" smtClean="0">
                <a:latin typeface="Calibri" panose="020F0502020204030204" pitchFamily="34" charset="0"/>
                <a:cs typeface="Calibri" panose="020F0502020204030204" pitchFamily="34" charset="0"/>
              </a:rPr>
              <a:t>present”. If requested settlement currency is not specified, settlement will be defaulted to the NAV currency.”</a:t>
            </a:r>
            <a:endParaRPr lang="en-GB" sz="1800" b="1" dirty="0" smtClean="0">
              <a:latin typeface="Calibri" panose="020F0502020204030204" pitchFamily="34" charset="0"/>
              <a:cs typeface="Calibri" panose="020F0502020204030204" pitchFamily="34" charset="0"/>
            </a:endParaRPr>
          </a:p>
        </p:txBody>
      </p:sp>
      <p:cxnSp>
        <p:nvCxnSpPr>
          <p:cNvPr id="53" name="Straight Connector 52"/>
          <p:cNvCxnSpPr/>
          <p:nvPr/>
        </p:nvCxnSpPr>
        <p:spPr bwMode="auto">
          <a:xfrm>
            <a:off x="3049803" y="2430523"/>
            <a:ext cx="141868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54" name="TextBox 53"/>
          <p:cNvSpPr txBox="1"/>
          <p:nvPr/>
        </p:nvSpPr>
        <p:spPr>
          <a:xfrm>
            <a:off x="4463508" y="3941710"/>
            <a:ext cx="4542476" cy="1477328"/>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Change: </a:t>
            </a:r>
            <a:r>
              <a:rPr lang="en-GB" sz="1800" dirty="0" smtClean="0">
                <a:solidFill>
                  <a:schemeClr val="tx2"/>
                </a:solidFill>
                <a:latin typeface="Calibri" panose="020F0502020204030204" pitchFamily="34" charset="0"/>
                <a:cs typeface="Calibri" panose="020F0502020204030204" pitchFamily="34" charset="0"/>
              </a:rPr>
              <a:t>SMPG usage </a:t>
            </a:r>
            <a:r>
              <a:rPr lang="en-GB" sz="1800" dirty="0">
                <a:solidFill>
                  <a:schemeClr val="tx2"/>
                </a:solidFill>
                <a:latin typeface="Calibri" panose="020F0502020204030204" pitchFamily="34" charset="0"/>
                <a:cs typeface="Calibri" panose="020F0502020204030204" pitchFamily="34" charset="0"/>
              </a:rPr>
              <a:t>information </a:t>
            </a:r>
            <a:r>
              <a:rPr lang="en-GB" sz="1800" dirty="0" smtClean="0">
                <a:solidFill>
                  <a:schemeClr val="tx2"/>
                </a:solidFill>
                <a:latin typeface="Calibri" panose="020F0502020204030204" pitchFamily="34" charset="0"/>
                <a:cs typeface="Calibri" panose="020F0502020204030204" pitchFamily="34" charset="0"/>
              </a:rPr>
              <a:t>on Gross and Net Amount for redefinition of the elements was eliminated. The definitions are now part of the standard and so there is no need for the SMPG Redefinition annotations.</a:t>
            </a:r>
          </a:p>
        </p:txBody>
      </p:sp>
      <p:pic>
        <p:nvPicPr>
          <p:cNvPr id="5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7018" y="5171133"/>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0109" y="566426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8126" y="5683311"/>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1732" y="596050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7395" y="592879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6" name="Straight Connector 65"/>
          <p:cNvCxnSpPr/>
          <p:nvPr/>
        </p:nvCxnSpPr>
        <p:spPr bwMode="auto">
          <a:xfrm>
            <a:off x="3306726" y="6047861"/>
            <a:ext cx="141868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65" name="TextBox 64"/>
          <p:cNvSpPr txBox="1"/>
          <p:nvPr/>
        </p:nvSpPr>
        <p:spPr>
          <a:xfrm>
            <a:off x="4480760" y="5678651"/>
            <a:ext cx="4542476" cy="923330"/>
          </a:xfrm>
          <a:prstGeom prst="rect">
            <a:avLst/>
          </a:prstGeom>
          <a:solidFill>
            <a:schemeClr val="bg1"/>
          </a:solidFill>
          <a:ln>
            <a:solidFill>
              <a:schemeClr val="bg1">
                <a:lumMod val="50000"/>
              </a:schemeClr>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Each </a:t>
            </a:r>
            <a:r>
              <a:rPr lang="en-US" sz="1800" dirty="0">
                <a:latin typeface="Calibri" panose="020F0502020204030204" pitchFamily="34" charset="0"/>
                <a:cs typeface="Calibri" panose="020F0502020204030204" pitchFamily="34" charset="0"/>
              </a:rPr>
              <a:t>market will have to define its own use for tax and therefore SMPG does not make any </a:t>
            </a:r>
            <a:r>
              <a:rPr lang="en-US" sz="1800" dirty="0" smtClean="0">
                <a:latin typeface="Calibri" panose="020F0502020204030204" pitchFamily="34" charset="0"/>
                <a:cs typeface="Calibri" panose="020F0502020204030204" pitchFamily="34" charset="0"/>
              </a:rPr>
              <a:t>recommendations.</a:t>
            </a:r>
            <a:endParaRPr lang="en-GB" sz="1800" dirty="0" smtClean="0">
              <a:latin typeface="Calibri" panose="020F0502020204030204" pitchFamily="34" charset="0"/>
              <a:cs typeface="Calibri" panose="020F0502020204030204" pitchFamily="34" charset="0"/>
            </a:endParaRPr>
          </a:p>
        </p:txBody>
      </p:sp>
      <p:pic>
        <p:nvPicPr>
          <p:cNvPr id="6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3964" y="1549130"/>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1"/>
          </p:nvPr>
        </p:nvSpPr>
        <p:spPr/>
        <p:txBody>
          <a:bodyPr/>
          <a:lstStyle/>
          <a:p>
            <a:fld id="{EA52E39D-21CE-4915-B848-429A65988FB2}" type="slidenum">
              <a:rPr lang="en-GB" smtClean="0"/>
              <a:pPr/>
              <a:t>46</a:t>
            </a:fld>
            <a:endParaRPr lang="en-GB" dirty="0"/>
          </a:p>
        </p:txBody>
      </p:sp>
    </p:spTree>
    <p:extLst>
      <p:ext uri="{BB962C8B-B14F-4D97-AF65-F5344CB8AC3E}">
        <p14:creationId xmlns:p14="http://schemas.microsoft.com/office/powerpoint/2010/main" val="10095238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1" y="472300"/>
            <a:ext cx="4403821" cy="5479720"/>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522126" cy="508958"/>
          </a:xfrm>
        </p:spPr>
        <p:txBody>
          <a:bodyPr/>
          <a:lstStyle/>
          <a:p>
            <a:r>
              <a:rPr lang="en-GB" dirty="0" smtClean="0"/>
              <a:t>SubscriptionOrder / IndividualOrderDetails (2 </a:t>
            </a:r>
            <a:r>
              <a:rPr lang="en-GB" dirty="0"/>
              <a:t>of </a:t>
            </a:r>
            <a:r>
              <a:rPr lang="en-GB" dirty="0" smtClean="0"/>
              <a:t>2) new elements</a:t>
            </a:r>
            <a:endParaRPr lang="en-GB" dirty="0"/>
          </a:p>
        </p:txBody>
      </p:sp>
      <p:sp>
        <p:nvSpPr>
          <p:cNvPr id="6" name="TextBox 5"/>
          <p:cNvSpPr txBox="1"/>
          <p:nvPr/>
        </p:nvSpPr>
        <p:spPr>
          <a:xfrm>
            <a:off x="258492" y="910607"/>
            <a:ext cx="4362392" cy="5062924"/>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Individual </a:t>
            </a:r>
            <a:r>
              <a:rPr lang="en-GB" sz="1700" b="1" dirty="0">
                <a:latin typeface="Calibri" panose="020F0502020204030204" pitchFamily="34" charset="0"/>
                <a:cs typeface="Calibri" panose="020F0502020204030204" pitchFamily="34" charset="0"/>
              </a:rPr>
              <a:t>Order </a:t>
            </a:r>
            <a:r>
              <a:rPr lang="en-GB" sz="1700" b="1" dirty="0" smtClean="0">
                <a:latin typeface="Calibri" panose="020F0502020204030204" pitchFamily="34" charset="0"/>
                <a:cs typeface="Calibri" panose="020F0502020204030204" pitchFamily="34" charset="0"/>
              </a:rPr>
              <a:t>Details continued</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[0.1]	Settlement And Custody </a:t>
            </a:r>
            <a:r>
              <a:rPr lang="en-GB" sz="1700" b="1" dirty="0" smtClean="0">
                <a:latin typeface="Calibri" panose="020F0502020204030204" pitchFamily="34" charset="0"/>
                <a:cs typeface="Calibri" panose="020F0502020204030204" pitchFamily="34" charset="0"/>
              </a:rPr>
              <a:t>Details</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[1.1]	Physical Delivery Indicator</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[0.1]	Physical Delivery Details</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Requested Settlement Currency</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Requested NAV currency</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Cash Settlement Details</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Non Standard Settlement Information</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Staff Client Breakdown</a:t>
            </a:r>
            <a:endParaRPr lang="en-GB" sz="1700" b="1" i="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sym typeface="Wingdings" panose="05000000000000000000" pitchFamily="2" charset="2"/>
              </a:rPr>
              <a:t>[0.1]	Financial Advice</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sym typeface="Wingdings" panose="05000000000000000000" pitchFamily="2" charset="2"/>
              </a:rPr>
              <a:t>[0.1]	Negotiated Trade</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sym typeface="Wingdings" panose="05000000000000000000" pitchFamily="2" charset="2"/>
              </a:rPr>
              <a:t>[0.n]	Related Party Details</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sym typeface="Wingdings" panose="05000000000000000000" pitchFamily="2" charset="2"/>
              </a:rPr>
              <a:t>[0.1]	Equalisation </a:t>
            </a:r>
          </a:p>
          <a:p>
            <a:pPr>
              <a:spcAft>
                <a:spcPts val="0"/>
              </a:spcAft>
              <a:tabLst>
                <a:tab pos="630238" algn="l"/>
                <a:tab pos="1428750" algn="l"/>
              </a:tabLst>
            </a:pP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[0.n]	Source of </a:t>
            </a:r>
            <a:r>
              <a:rPr lang="en-GB" sz="1700" b="1" dirty="0" smtClean="0">
                <a:solidFill>
                  <a:srgbClr val="00B0F0"/>
                </a:solidFill>
                <a:latin typeface="Calibri" panose="020F0502020204030204" pitchFamily="34" charset="0"/>
                <a:cs typeface="Calibri" panose="020F0502020204030204" pitchFamily="34" charset="0"/>
                <a:sym typeface="Wingdings" panose="05000000000000000000" pitchFamily="2" charset="2"/>
              </a:rPr>
              <a:t>Cash (AML)</a:t>
            </a:r>
            <a:endPar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[0.1]	Customer Conduct </a:t>
            </a:r>
            <a:r>
              <a:rPr lang="en-GB" sz="1700" b="1" dirty="0" smtClean="0">
                <a:solidFill>
                  <a:srgbClr val="00B0F0"/>
                </a:solidFill>
                <a:latin typeface="Calibri" panose="020F0502020204030204" pitchFamily="34" charset="0"/>
                <a:cs typeface="Calibri" panose="020F0502020204030204" pitchFamily="34" charset="0"/>
                <a:sym typeface="Wingdings" panose="05000000000000000000" pitchFamily="2" charset="2"/>
              </a:rPr>
              <a:t>Classification (AML)</a:t>
            </a:r>
            <a:endPar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[0.1]	Transaction Channel </a:t>
            </a:r>
            <a:r>
              <a:rPr lang="en-GB" sz="1700" b="1" dirty="0" smtClean="0">
                <a:solidFill>
                  <a:srgbClr val="00B0F0"/>
                </a:solidFill>
                <a:latin typeface="Calibri" panose="020F0502020204030204" pitchFamily="34" charset="0"/>
                <a:cs typeface="Calibri" panose="020F0502020204030204" pitchFamily="34" charset="0"/>
                <a:sym typeface="Wingdings" panose="05000000000000000000" pitchFamily="2" charset="2"/>
              </a:rPr>
              <a:t>Type (AML)</a:t>
            </a:r>
            <a:endPar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[0.1]	Signature Type</a:t>
            </a:r>
          </a:p>
          <a:p>
            <a:pPr>
              <a:spcAft>
                <a:spcPts val="0"/>
              </a:spcAft>
              <a:tabLst>
                <a:tab pos="630238" algn="l"/>
                <a:tab pos="1428750" algn="l"/>
              </a:tabLst>
            </a:pP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[0.1]	Order Waiver Details </a:t>
            </a:r>
            <a:r>
              <a:rPr lang="en-GB" sz="1700" b="1" dirty="0" smtClean="0">
                <a:solidFill>
                  <a:srgbClr val="00B0F0"/>
                </a:solidFill>
                <a:latin typeface="Calibri" panose="020F0502020204030204" pitchFamily="34" charset="0"/>
                <a:cs typeface="Calibri" panose="020F0502020204030204" pitchFamily="34" charset="0"/>
                <a:sym typeface="Wingdings" panose="05000000000000000000" pitchFamily="2" charset="2"/>
              </a:rPr>
              <a:t> (Hedge)</a:t>
            </a:r>
            <a:endPar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690563" algn="l"/>
                <a:tab pos="1147763" algn="l"/>
              </a:tabLst>
            </a:pPr>
            <a:endParaRPr lang="en-GB" sz="1700" b="1" dirty="0">
              <a:latin typeface="Calibri" panose="020F0502020204030204" pitchFamily="34" charset="0"/>
              <a:cs typeface="Calibri" panose="020F0502020204030204" pitchFamily="34" charset="0"/>
            </a:endParaRPr>
          </a:p>
        </p:txBody>
      </p:sp>
      <p:sp>
        <p:nvSpPr>
          <p:cNvPr id="5" name="Rectangle 4"/>
          <p:cNvSpPr/>
          <p:nvPr/>
        </p:nvSpPr>
        <p:spPr bwMode="auto">
          <a:xfrm>
            <a:off x="306202" y="462055"/>
            <a:ext cx="4503276" cy="1984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4948672" y="833888"/>
            <a:ext cx="4209992" cy="1984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8533" y="14860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2093" y="17469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TextBox 28"/>
          <p:cNvSpPr txBox="1"/>
          <p:nvPr/>
        </p:nvSpPr>
        <p:spPr>
          <a:xfrm>
            <a:off x="4770394" y="1423014"/>
            <a:ext cx="4542476" cy="307777"/>
          </a:xfrm>
          <a:prstGeom prst="rect">
            <a:avLst/>
          </a:prstGeom>
          <a:noFill/>
          <a:ln>
            <a:noFill/>
          </a:ln>
        </p:spPr>
        <p:txBody>
          <a:bodyPr wrap="square" rtlCol="0">
            <a:spAutoFit/>
          </a:bodyPr>
          <a:lstStyle/>
          <a:p>
            <a:r>
              <a:rPr lang="en-GB" sz="1400" dirty="0" smtClean="0">
                <a:latin typeface="Calibri" panose="020F0502020204030204" pitchFamily="34" charset="0"/>
                <a:cs typeface="Calibri" panose="020F0502020204030204" pitchFamily="34" charset="0"/>
              </a:rPr>
              <a:t>SMPG Rule: must be ‘0’ or ‘false’</a:t>
            </a:r>
          </a:p>
        </p:txBody>
      </p:sp>
      <p:cxnSp>
        <p:nvCxnSpPr>
          <p:cNvPr id="30" name="Straight Connector 29"/>
          <p:cNvCxnSpPr>
            <a:endCxn id="29" idx="1"/>
          </p:cNvCxnSpPr>
          <p:nvPr/>
        </p:nvCxnSpPr>
        <p:spPr bwMode="auto">
          <a:xfrm>
            <a:off x="3563900" y="1576903"/>
            <a:ext cx="1206494"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7065" y="201090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4" name="Straight Connector 53"/>
          <p:cNvCxnSpPr>
            <a:stCxn id="50" idx="3"/>
          </p:cNvCxnSpPr>
          <p:nvPr/>
        </p:nvCxnSpPr>
        <p:spPr bwMode="auto">
          <a:xfrm>
            <a:off x="4122815" y="2129972"/>
            <a:ext cx="825857"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5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5262" y="2532933"/>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8424" y="279404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10" y="30655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9825" y="33036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2632" y="355038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7738" y="40851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146" y="379745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9510" y="381669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4" name="Straight Connector 63"/>
          <p:cNvCxnSpPr/>
          <p:nvPr/>
        </p:nvCxnSpPr>
        <p:spPr bwMode="auto">
          <a:xfrm>
            <a:off x="3405525" y="3900622"/>
            <a:ext cx="1543147"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6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4215" y="1239633"/>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9668" y="122148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TextBox 68"/>
          <p:cNvSpPr txBox="1"/>
          <p:nvPr/>
        </p:nvSpPr>
        <p:spPr>
          <a:xfrm>
            <a:off x="4770394" y="625949"/>
            <a:ext cx="4244211" cy="523220"/>
          </a:xfrm>
          <a:prstGeom prst="rect">
            <a:avLst/>
          </a:prstGeom>
          <a:noFill/>
          <a:ln>
            <a:noFill/>
          </a:ln>
        </p:spPr>
        <p:txBody>
          <a:bodyPr wrap="square" rtlCol="0">
            <a:spAutoFit/>
          </a:bodyPr>
          <a:lstStyle/>
          <a:p>
            <a:r>
              <a:rPr lang="en-GB" sz="1400" dirty="0" smtClean="0">
                <a:latin typeface="Calibri" panose="020F0502020204030204" pitchFamily="34" charset="0"/>
                <a:cs typeface="Calibri" panose="020F0502020204030204" pitchFamily="34" charset="0"/>
              </a:rPr>
              <a:t>SMPG Usage: </a:t>
            </a:r>
            <a:r>
              <a:rPr lang="en-US" sz="1400" dirty="0">
                <a:latin typeface="Calibri" panose="020F0502020204030204" pitchFamily="34" charset="0"/>
                <a:cs typeface="Calibri" panose="020F0502020204030204" pitchFamily="34" charset="0"/>
              </a:rPr>
              <a:t>May be populated by a CSD/ICSD when sending the order to the transfer agent.</a:t>
            </a:r>
            <a:endParaRPr lang="en-GB" sz="1400" dirty="0" smtClean="0">
              <a:latin typeface="Calibri" panose="020F0502020204030204" pitchFamily="34" charset="0"/>
              <a:cs typeface="Calibri" panose="020F0502020204030204" pitchFamily="34" charset="0"/>
            </a:endParaRPr>
          </a:p>
        </p:txBody>
      </p:sp>
      <p:cxnSp>
        <p:nvCxnSpPr>
          <p:cNvPr id="70" name="Straight Connector 69"/>
          <p:cNvCxnSpPr/>
          <p:nvPr/>
        </p:nvCxnSpPr>
        <p:spPr bwMode="auto">
          <a:xfrm flipV="1">
            <a:off x="3743462" y="833889"/>
            <a:ext cx="1040138" cy="405744"/>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66" name="Straight Connector 65"/>
          <p:cNvCxnSpPr/>
          <p:nvPr/>
        </p:nvCxnSpPr>
        <p:spPr bwMode="auto">
          <a:xfrm>
            <a:off x="2946207" y="4442306"/>
            <a:ext cx="2065740" cy="146137"/>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3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111" y="43232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5880" y="458844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4200" y="48672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5856" y="51053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8550" y="53955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bwMode="auto">
          <a:xfrm>
            <a:off x="4796272" y="1750802"/>
            <a:ext cx="4218333" cy="1790954"/>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53" name="TextBox 52"/>
          <p:cNvSpPr txBox="1"/>
          <p:nvPr/>
        </p:nvSpPr>
        <p:spPr>
          <a:xfrm>
            <a:off x="4770394" y="1707672"/>
            <a:ext cx="4373605" cy="1815882"/>
          </a:xfrm>
          <a:prstGeom prst="rect">
            <a:avLst/>
          </a:prstGeom>
          <a:noFill/>
          <a:ln>
            <a:noFill/>
          </a:ln>
        </p:spPr>
        <p:txBody>
          <a:bodyPr wrap="square" rtlCol="0">
            <a:spAutoFit/>
          </a:bodyPr>
          <a:lstStyle/>
          <a:p>
            <a:r>
              <a:rPr lang="en-GB" sz="1400" dirty="0" smtClean="0">
                <a:latin typeface="Calibri" panose="020F0502020204030204" pitchFamily="34" charset="0"/>
                <a:cs typeface="Calibri" panose="020F0502020204030204" pitchFamily="34" charset="0"/>
              </a:rPr>
              <a:t>SMPG Usage: see </a:t>
            </a:r>
            <a:r>
              <a:rPr lang="en-US" sz="1400" dirty="0">
                <a:latin typeface="Calibri" panose="020F0502020204030204" pitchFamily="34" charset="0"/>
                <a:cs typeface="Calibri" panose="020F0502020204030204" pitchFamily="34" charset="0"/>
              </a:rPr>
              <a:t>IndividualOrderDetails</a:t>
            </a:r>
            <a:r>
              <a:rPr lang="en-US" sz="1400" dirty="0" smtClean="0">
                <a:latin typeface="Calibri" panose="020F0502020204030204" pitchFamily="34" charset="0"/>
                <a:cs typeface="Calibri" panose="020F0502020204030204" pitchFamily="34" charset="0"/>
              </a:rPr>
              <a:t>/ UnitsAndRequestedSettlementCurrencyRule</a:t>
            </a:r>
            <a:r>
              <a:rPr lang="en-US" sz="1400" dirty="0">
                <a:latin typeface="Calibri" panose="020F0502020204030204" pitchFamily="34" charset="0"/>
                <a:cs typeface="Calibri" panose="020F0502020204030204" pitchFamily="34" charset="0"/>
              </a:rPr>
              <a:t>. (Select IndividualOrderDetails to view this rule on the MyStandards platform</a:t>
            </a:r>
            <a:r>
              <a:rPr lang="en-US" sz="1400" dirty="0" smtClean="0">
                <a:latin typeface="Calibri" panose="020F0502020204030204" pitchFamily="34" charset="0"/>
                <a:cs typeface="Calibri" panose="020F0502020204030204" pitchFamily="34" charset="0"/>
              </a:rPr>
              <a:t>.) The rule says </a:t>
            </a:r>
            <a:r>
              <a:rPr lang="en-US" sz="1400" dirty="0">
                <a:latin typeface="Calibri" panose="020F0502020204030204" pitchFamily="34" charset="0"/>
                <a:cs typeface="Calibri" panose="020F0502020204030204" pitchFamily="34" charset="0"/>
              </a:rPr>
              <a:t>“</a:t>
            </a:r>
            <a:r>
              <a:rPr lang="en-US" sz="1400" b="1" dirty="0">
                <a:latin typeface="Calibri" panose="020F0502020204030204" pitchFamily="34" charset="0"/>
                <a:cs typeface="Calibri" panose="020F0502020204030204" pitchFamily="34" charset="0"/>
              </a:rPr>
              <a:t>If units is present and settlement currency differs from NAV currency then Requested Settlement Currency must be present”. If requested settlement currency is not specified, settlement will be defaulted to the NAV currency.”</a:t>
            </a:r>
            <a:endParaRPr lang="en-GB" sz="1400" b="1" dirty="0">
              <a:latin typeface="Calibri" panose="020F0502020204030204" pitchFamily="34" charset="0"/>
              <a:cs typeface="Calibri" panose="020F0502020204030204" pitchFamily="34" charset="0"/>
            </a:endParaRPr>
          </a:p>
        </p:txBody>
      </p:sp>
      <p:pic>
        <p:nvPicPr>
          <p:cNvPr id="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575" y="510785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2" name="Straight Connector 71"/>
          <p:cNvCxnSpPr/>
          <p:nvPr/>
        </p:nvCxnSpPr>
        <p:spPr bwMode="auto">
          <a:xfrm>
            <a:off x="2955729" y="5265649"/>
            <a:ext cx="262454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71" name="Rectangle 70"/>
          <p:cNvSpPr/>
          <p:nvPr/>
        </p:nvSpPr>
        <p:spPr bwMode="auto">
          <a:xfrm>
            <a:off x="4796272" y="5149280"/>
            <a:ext cx="4218333" cy="51020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4770394" y="5136259"/>
            <a:ext cx="4373606" cy="523220"/>
          </a:xfrm>
          <a:prstGeom prst="rect">
            <a:avLst/>
          </a:prstGeom>
          <a:noFill/>
          <a:ln>
            <a:noFill/>
          </a:ln>
        </p:spPr>
        <p:txBody>
          <a:bodyPr wrap="square" rtlCol="0">
            <a:spAutoFit/>
          </a:bodyPr>
          <a:lstStyle/>
          <a:p>
            <a:r>
              <a:rPr lang="en-GB" sz="1400" dirty="0" smtClean="0">
                <a:latin typeface="Calibri" panose="020F0502020204030204" pitchFamily="34" charset="0"/>
                <a:cs typeface="Calibri" panose="020F0502020204030204" pitchFamily="34" charset="0"/>
              </a:rPr>
              <a:t>SMPG Definition Refinement: </a:t>
            </a:r>
            <a:r>
              <a:rPr lang="en-US" sz="1400" dirty="0">
                <a:latin typeface="Calibri" panose="020F0502020204030204" pitchFamily="34" charset="0"/>
                <a:cs typeface="Calibri" panose="020F0502020204030204" pitchFamily="34" charset="0"/>
              </a:rPr>
              <a:t>This is the signature of the investor</a:t>
            </a:r>
            <a:r>
              <a:rPr lang="en-US" sz="1400" dirty="0" smtClean="0">
                <a:latin typeface="Calibri" panose="020F0502020204030204" pitchFamily="34" charset="0"/>
                <a:cs typeface="Calibri" panose="020F0502020204030204" pitchFamily="34" charset="0"/>
              </a:rPr>
              <a:t>. </a:t>
            </a:r>
            <a:r>
              <a:rPr lang="en-US" sz="1400" dirty="0" smtClean="0">
                <a:solidFill>
                  <a:srgbClr val="FF0000"/>
                </a:solidFill>
                <a:latin typeface="Calibri" panose="020F0502020204030204" pitchFamily="34" charset="0"/>
                <a:cs typeface="Calibri" panose="020F0502020204030204" pitchFamily="34" charset="0"/>
              </a:rPr>
              <a:t>(1 Mar 2017)</a:t>
            </a:r>
            <a:r>
              <a:rPr lang="en-US" sz="1400" dirty="0" smtClean="0">
                <a:latin typeface="Calibri" panose="020F0502020204030204" pitchFamily="34" charset="0"/>
                <a:cs typeface="Calibri" panose="020F0502020204030204" pitchFamily="34" charset="0"/>
              </a:rPr>
              <a:t>.</a:t>
            </a:r>
            <a:endParaRPr lang="en-GB" sz="1400" dirty="0">
              <a:latin typeface="Calibri" panose="020F0502020204030204" pitchFamily="34" charset="0"/>
              <a:cs typeface="Calibri" panose="020F0502020204030204" pitchFamily="34" charset="0"/>
            </a:endParaRPr>
          </a:p>
        </p:txBody>
      </p:sp>
      <p:cxnSp>
        <p:nvCxnSpPr>
          <p:cNvPr id="73" name="Straight Connector 72"/>
          <p:cNvCxnSpPr/>
          <p:nvPr/>
        </p:nvCxnSpPr>
        <p:spPr bwMode="auto">
          <a:xfrm>
            <a:off x="4493746" y="4715322"/>
            <a:ext cx="2002465" cy="11"/>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74" name="Straight Connector 73"/>
          <p:cNvCxnSpPr/>
          <p:nvPr/>
        </p:nvCxnSpPr>
        <p:spPr bwMode="auto">
          <a:xfrm flipV="1">
            <a:off x="4177098" y="4715333"/>
            <a:ext cx="1464577" cy="250561"/>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47" name="Rectangle 46"/>
          <p:cNvSpPr/>
          <p:nvPr/>
        </p:nvSpPr>
        <p:spPr bwMode="auto">
          <a:xfrm>
            <a:off x="4796272" y="4526595"/>
            <a:ext cx="4218333" cy="52322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65" name="TextBox 64"/>
          <p:cNvSpPr txBox="1"/>
          <p:nvPr/>
        </p:nvSpPr>
        <p:spPr>
          <a:xfrm>
            <a:off x="4770394" y="4526595"/>
            <a:ext cx="4218333" cy="523220"/>
          </a:xfrm>
          <a:prstGeom prst="rect">
            <a:avLst/>
          </a:prstGeom>
          <a:noFill/>
          <a:ln>
            <a:noFill/>
          </a:ln>
        </p:spPr>
        <p:txBody>
          <a:bodyPr wrap="square" rtlCol="0">
            <a:spAutoFit/>
          </a:bodyPr>
          <a:lstStyle/>
          <a:p>
            <a:r>
              <a:rPr lang="en-GB" sz="1400" dirty="0" smtClean="0">
                <a:solidFill>
                  <a:srgbClr val="FF0000"/>
                </a:solidFill>
                <a:latin typeface="Calibri" panose="020F0502020204030204" pitchFamily="34" charset="0"/>
                <a:cs typeface="Calibri" panose="020F0502020204030204" pitchFamily="34" charset="0"/>
              </a:rPr>
              <a:t>Pending AML decision 21 March 2017 - DEFERRED </a:t>
            </a:r>
            <a:r>
              <a:rPr lang="en-GB" sz="1400" dirty="0">
                <a:solidFill>
                  <a:srgbClr val="FF0000"/>
                </a:solidFill>
                <a:latin typeface="Calibri" panose="020F0502020204030204" pitchFamily="34" charset="0"/>
                <a:cs typeface="Calibri" panose="020F0502020204030204" pitchFamily="34" charset="0"/>
              </a:rPr>
              <a:t>TO DUBLIN</a:t>
            </a:r>
            <a:endParaRPr lang="en-GB" sz="1400" dirty="0" smtClean="0">
              <a:solidFill>
                <a:srgbClr val="FF0000"/>
              </a:solidFill>
              <a:latin typeface="Calibri" panose="020F0502020204030204" pitchFamily="34" charset="0"/>
              <a:cs typeface="Calibri" panose="020F0502020204030204" pitchFamily="34" charset="0"/>
            </a:endParaRPr>
          </a:p>
        </p:txBody>
      </p:sp>
      <p:cxnSp>
        <p:nvCxnSpPr>
          <p:cNvPr id="75" name="Straight Connector 74"/>
          <p:cNvCxnSpPr/>
          <p:nvPr/>
        </p:nvCxnSpPr>
        <p:spPr bwMode="auto">
          <a:xfrm>
            <a:off x="3950513" y="5545445"/>
            <a:ext cx="2113874" cy="437373"/>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48" name="Rectangle 47"/>
          <p:cNvSpPr/>
          <p:nvPr/>
        </p:nvSpPr>
        <p:spPr bwMode="auto">
          <a:xfrm>
            <a:off x="4796272" y="5724792"/>
            <a:ext cx="4218333" cy="471464"/>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49" name="TextBox 48"/>
          <p:cNvSpPr txBox="1"/>
          <p:nvPr/>
        </p:nvSpPr>
        <p:spPr>
          <a:xfrm>
            <a:off x="4770394" y="5673035"/>
            <a:ext cx="4054509" cy="523220"/>
          </a:xfrm>
          <a:prstGeom prst="rect">
            <a:avLst/>
          </a:prstGeom>
          <a:noFill/>
          <a:ln>
            <a:noFill/>
          </a:ln>
        </p:spPr>
        <p:txBody>
          <a:bodyPr wrap="square" rtlCol="0">
            <a:spAutoFit/>
          </a:bodyPr>
          <a:lstStyle/>
          <a:p>
            <a:r>
              <a:rPr lang="en-GB" sz="1400" dirty="0" smtClean="0">
                <a:latin typeface="Calibri" panose="020F0502020204030204" pitchFamily="34" charset="0"/>
                <a:cs typeface="Calibri" panose="020F0502020204030204" pitchFamily="34" charset="0"/>
              </a:rPr>
              <a:t>Pending incorporation of hedge into ‘mutual market practice collection Dublin meeting. </a:t>
            </a:r>
            <a:r>
              <a:rPr lang="en-US" sz="1400" dirty="0">
                <a:solidFill>
                  <a:srgbClr val="FF0000"/>
                </a:solidFill>
                <a:latin typeface="Calibri" panose="020F0502020204030204" pitchFamily="34" charset="0"/>
                <a:cs typeface="Calibri" panose="020F0502020204030204" pitchFamily="34" charset="0"/>
              </a:rPr>
              <a:t>(1 Mar 2017</a:t>
            </a:r>
            <a:r>
              <a:rPr lang="en-US" sz="1400" dirty="0" smtClean="0">
                <a:solidFill>
                  <a:srgbClr val="FF0000"/>
                </a:solidFill>
                <a:latin typeface="Calibri" panose="020F0502020204030204" pitchFamily="34" charset="0"/>
                <a:cs typeface="Calibri" panose="020F0502020204030204" pitchFamily="34" charset="0"/>
              </a:rPr>
              <a:t>)</a:t>
            </a:r>
            <a:r>
              <a:rPr lang="en-US" sz="1400" dirty="0" smtClean="0">
                <a:latin typeface="Calibri" panose="020F0502020204030204" pitchFamily="34" charset="0"/>
                <a:cs typeface="Calibri" panose="020F0502020204030204" pitchFamily="34" charset="0"/>
              </a:rPr>
              <a:t>.</a:t>
            </a:r>
            <a:endParaRPr lang="en-GB" sz="1400" dirty="0">
              <a:latin typeface="Calibri" panose="020F0502020204030204" pitchFamily="34" charset="0"/>
              <a:cs typeface="Calibri" panose="020F0502020204030204" pitchFamily="34" charset="0"/>
            </a:endParaRPr>
          </a:p>
        </p:txBody>
      </p:sp>
      <p:sp>
        <p:nvSpPr>
          <p:cNvPr id="45" name="Rectangle 44"/>
          <p:cNvSpPr/>
          <p:nvPr/>
        </p:nvSpPr>
        <p:spPr bwMode="auto">
          <a:xfrm>
            <a:off x="4796272" y="3701660"/>
            <a:ext cx="4218333" cy="72510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4770394" y="3707026"/>
            <a:ext cx="4041223" cy="738664"/>
          </a:xfrm>
          <a:prstGeom prst="rect">
            <a:avLst/>
          </a:prstGeom>
          <a:noFill/>
          <a:ln>
            <a:noFill/>
          </a:ln>
        </p:spPr>
        <p:txBody>
          <a:bodyPr wrap="square" rtlCol="0">
            <a:spAutoFit/>
          </a:bodyPr>
          <a:lstStyle/>
          <a:p>
            <a:r>
              <a:rPr lang="en-GB" sz="1400" dirty="0" smtClean="0">
                <a:latin typeface="Calibri" panose="020F0502020204030204" pitchFamily="34" charset="0"/>
                <a:cs typeface="Calibri" panose="020F0502020204030204" pitchFamily="34" charset="0"/>
              </a:rPr>
              <a:t>SMPG Usage: </a:t>
            </a:r>
            <a:r>
              <a:rPr lang="en-US" sz="1400" dirty="0">
                <a:latin typeface="Calibri" panose="020F0502020204030204" pitchFamily="34" charset="0"/>
                <a:cs typeface="Calibri" panose="020F0502020204030204" pitchFamily="34" charset="0"/>
              </a:rPr>
              <a:t>If required in a market, may be used to identify commission recipient details, distribution agreement or agent details.</a:t>
            </a:r>
            <a:endParaRPr lang="en-GB" sz="1400" dirty="0" smtClean="0">
              <a:latin typeface="Calibri" panose="020F0502020204030204" pitchFamily="34" charset="0"/>
              <a:cs typeface="Calibri" panose="020F0502020204030204" pitchFamily="34" charset="0"/>
            </a:endParaRPr>
          </a:p>
        </p:txBody>
      </p:sp>
      <p:sp>
        <p:nvSpPr>
          <p:cNvPr id="9" name="Slide Number Placeholder 8"/>
          <p:cNvSpPr>
            <a:spLocks noGrp="1"/>
          </p:cNvSpPr>
          <p:nvPr>
            <p:ph type="sldNum" sz="quarter" idx="11"/>
          </p:nvPr>
        </p:nvSpPr>
        <p:spPr/>
        <p:txBody>
          <a:bodyPr/>
          <a:lstStyle/>
          <a:p>
            <a:fld id="{EA52E39D-21CE-4915-B848-429A65988FB2}" type="slidenum">
              <a:rPr lang="en-GB" smtClean="0"/>
              <a:pPr/>
              <a:t>47</a:t>
            </a:fld>
            <a:endParaRPr lang="en-GB" dirty="0"/>
          </a:p>
        </p:txBody>
      </p:sp>
    </p:spTree>
    <p:extLst>
      <p:ext uri="{BB962C8B-B14F-4D97-AF65-F5344CB8AC3E}">
        <p14:creationId xmlns:p14="http://schemas.microsoft.com/office/powerpoint/2010/main" val="2004101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2" y="472300"/>
            <a:ext cx="4067390" cy="618729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RedemptionOrder / IndividualOrderDetails (1 of 2)</a:t>
            </a:r>
            <a:endParaRPr lang="en-GB" dirty="0"/>
          </a:p>
        </p:txBody>
      </p:sp>
      <p:sp>
        <p:nvSpPr>
          <p:cNvPr id="6" name="TextBox 5"/>
          <p:cNvSpPr txBox="1"/>
          <p:nvPr/>
        </p:nvSpPr>
        <p:spPr>
          <a:xfrm>
            <a:off x="258492" y="462055"/>
            <a:ext cx="3873561" cy="5847755"/>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Individual </a:t>
            </a:r>
            <a:r>
              <a:rPr lang="en-GB" sz="1700" b="1" dirty="0">
                <a:latin typeface="Calibri" panose="020F0502020204030204" pitchFamily="34" charset="0"/>
                <a:cs typeface="Calibri" panose="020F0502020204030204" pitchFamily="34" charset="0"/>
              </a:rPr>
              <a:t>Order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Order 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Client Reference 	</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0.10]	Order Type </a:t>
            </a:r>
            <a:endParaRPr lang="en-GB" sz="1700" b="1" dirty="0" smtClean="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Financial Instrument Details</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Sub Account For Holding</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Amount Or </a:t>
            </a:r>
            <a:r>
              <a:rPr lang="en-GB" sz="1700" b="1" dirty="0" smtClean="0">
                <a:latin typeface="Calibri" panose="020F0502020204030204" pitchFamily="34" charset="0"/>
                <a:cs typeface="Calibri" panose="020F0502020204030204" pitchFamily="34" charset="0"/>
              </a:rPr>
              <a:t>Units Or Percentage</a:t>
            </a:r>
            <a:endParaRPr lang="en-GB" sz="1700" b="1" i="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690563" algn="l"/>
                <a:tab pos="914400" algn="l"/>
              </a:tabLst>
            </a:pPr>
            <a:r>
              <a:rPr lang="en-GB" sz="1700" b="1" dirty="0" smtClean="0">
                <a:latin typeface="Calibri" panose="020F0502020204030204" pitchFamily="34" charset="0"/>
                <a:cs typeface="Calibri" panose="020F0502020204030204" pitchFamily="34" charset="0"/>
              </a:rPr>
              <a:t>			Units </a:t>
            </a:r>
            <a:r>
              <a:rPr lang="en-GB" sz="1700" b="1" dirty="0">
                <a:latin typeface="Calibri" panose="020F0502020204030204" pitchFamily="34" charset="0"/>
                <a:cs typeface="Calibri" panose="020F0502020204030204" pitchFamily="34" charset="0"/>
              </a:rPr>
              <a:t>Number </a:t>
            </a:r>
          </a:p>
          <a:p>
            <a:pPr>
              <a:spcAft>
                <a:spcPts val="0"/>
              </a:spcAft>
              <a:tabLst>
                <a:tab pos="630238" algn="l"/>
                <a:tab pos="690563" algn="l"/>
                <a:tab pos="914400" algn="l"/>
              </a:tabLst>
            </a:pPr>
            <a:r>
              <a:rPr lang="en-GB" sz="1700" b="1" dirty="0" smtClean="0">
                <a:latin typeface="Calibri" panose="020F0502020204030204" pitchFamily="34" charset="0"/>
                <a:cs typeface="Calibri" panose="020F0502020204030204" pitchFamily="34" charset="0"/>
              </a:rPr>
              <a:t>			Gross Amount</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914400" algn="l"/>
              </a:tabLst>
            </a:pPr>
            <a:r>
              <a:rPr lang="en-GB" sz="1700" b="1" dirty="0" smtClean="0">
                <a:latin typeface="Calibri" panose="020F0502020204030204" pitchFamily="34" charset="0"/>
                <a:cs typeface="Calibri" panose="020F0502020204030204" pitchFamily="34" charset="0"/>
              </a:rPr>
              <a:t>			Net Amount</a:t>
            </a:r>
          </a:p>
          <a:p>
            <a:pPr>
              <a:spcAft>
                <a:spcPts val="0"/>
              </a:spcAft>
              <a:tabLst>
                <a:tab pos="630238" algn="l"/>
                <a:tab pos="690563" algn="l"/>
                <a:tab pos="914400" algn="l"/>
              </a:tabLst>
            </a:pPr>
            <a:r>
              <a:rPr lang="en-GB" sz="1700" b="1" i="1" dirty="0">
                <a:latin typeface="Calibri" panose="020F0502020204030204" pitchFamily="34" charset="0"/>
                <a:cs typeface="Calibri" panose="020F0502020204030204" pitchFamily="34" charset="0"/>
              </a:rPr>
              <a:t>	</a:t>
            </a:r>
            <a:r>
              <a:rPr lang="en-GB" sz="1700" b="1" i="1" dirty="0" smtClean="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Holdings Redemption Rate</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a:t>
            </a:r>
            <a:r>
              <a:rPr lang="en-GB" sz="1700" b="1" dirty="0">
                <a:latin typeface="Calibri" panose="020F0502020204030204" pitchFamily="34" charset="0"/>
                <a:cs typeface="Calibri" panose="020F0502020204030204" pitchFamily="34" charset="0"/>
              </a:rPr>
              <a:t>]	Rounding</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a:t>
            </a:r>
            <a:r>
              <a:rPr lang="en-GB" sz="1700" b="1" dirty="0">
                <a:latin typeface="Calibri" panose="020F0502020204030204" pitchFamily="34" charset="0"/>
                <a:cs typeface="Calibri" panose="020F0502020204030204" pitchFamily="34" charset="0"/>
              </a:rPr>
              <a:t>]	Settlement Amount</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Cash Settlement Date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Settlement Method</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Foreign Exchange </a:t>
            </a:r>
            <a:r>
              <a:rPr lang="en-GB" sz="1700" b="1" dirty="0" smtClean="0">
                <a:latin typeface="Calibri" panose="020F0502020204030204" pitchFamily="34" charset="0"/>
                <a:cs typeface="Calibri" panose="020F0502020204030204" pitchFamily="34" charset="0"/>
              </a:rPr>
              <a:t>Details</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Income </a:t>
            </a:r>
            <a:r>
              <a:rPr lang="en-GB" sz="1700" b="1" dirty="0" smtClean="0">
                <a:latin typeface="Calibri" panose="020F0502020204030204" pitchFamily="34" charset="0"/>
                <a:cs typeface="Calibri" panose="020F0502020204030204" pitchFamily="34" charset="0"/>
              </a:rPr>
              <a:t>Preference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Group 1 Or 2 Units</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Transaction </a:t>
            </a:r>
            <a:r>
              <a:rPr lang="en-GB" sz="1700" b="1" dirty="0" smtClean="0">
                <a:latin typeface="Calibri" panose="020F0502020204030204" pitchFamily="34" charset="0"/>
                <a:cs typeface="Calibri" panose="020F0502020204030204" pitchFamily="34" charset="0"/>
              </a:rPr>
              <a:t>Overhead</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[0.1]	Commercial Agreement Ref</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[0.1]	Individual Fee</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[0.1]	Individual Tax</a:t>
            </a:r>
            <a:endParaRPr lang="en-GB" sz="1700" b="1" dirty="0">
              <a:latin typeface="Calibri" panose="020F0502020204030204" pitchFamily="34" charset="0"/>
              <a:cs typeface="Calibri" panose="020F0502020204030204" pitchFamily="34" charset="0"/>
            </a:endParaRPr>
          </a:p>
        </p:txBody>
      </p:sp>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4813" y="103229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3397" y="1303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4798" y="182153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522" y="33869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0791" y="231146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998" y="361610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2464" y="385422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998" y="411531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8214" y="43793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8040" y="46607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8143" y="49008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bwMode="auto">
          <a:xfrm>
            <a:off x="181155" y="6413739"/>
            <a:ext cx="4511615" cy="3666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3" name="Straight Connector 52"/>
          <p:cNvCxnSpPr/>
          <p:nvPr/>
        </p:nvCxnSpPr>
        <p:spPr bwMode="auto">
          <a:xfrm>
            <a:off x="2756519" y="2430523"/>
            <a:ext cx="215191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54" name="TextBox 53"/>
          <p:cNvSpPr txBox="1"/>
          <p:nvPr/>
        </p:nvSpPr>
        <p:spPr>
          <a:xfrm>
            <a:off x="4463508" y="4226368"/>
            <a:ext cx="4542476" cy="1477328"/>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Change: </a:t>
            </a:r>
            <a:r>
              <a:rPr lang="en-GB" sz="1800" dirty="0" smtClean="0">
                <a:solidFill>
                  <a:schemeClr val="tx2"/>
                </a:solidFill>
                <a:latin typeface="Calibri" panose="020F0502020204030204" pitchFamily="34" charset="0"/>
                <a:cs typeface="Calibri" panose="020F0502020204030204" pitchFamily="34" charset="0"/>
              </a:rPr>
              <a:t>SMPG usage </a:t>
            </a:r>
            <a:r>
              <a:rPr lang="en-GB" sz="1800" dirty="0">
                <a:solidFill>
                  <a:schemeClr val="tx2"/>
                </a:solidFill>
                <a:latin typeface="Calibri" panose="020F0502020204030204" pitchFamily="34" charset="0"/>
                <a:cs typeface="Calibri" panose="020F0502020204030204" pitchFamily="34" charset="0"/>
              </a:rPr>
              <a:t>information </a:t>
            </a:r>
            <a:r>
              <a:rPr lang="en-GB" sz="1800" dirty="0" smtClean="0">
                <a:solidFill>
                  <a:schemeClr val="tx2"/>
                </a:solidFill>
                <a:latin typeface="Calibri" panose="020F0502020204030204" pitchFamily="34" charset="0"/>
                <a:cs typeface="Calibri" panose="020F0502020204030204" pitchFamily="34" charset="0"/>
              </a:rPr>
              <a:t>on Gross and Net Amount for redefinition of the elements was eliminated. The definitions are now part of the standard and so there is no need for the SMPG Redefinition annotations.</a:t>
            </a:r>
          </a:p>
        </p:txBody>
      </p:sp>
      <p:pic>
        <p:nvPicPr>
          <p:cNvPr id="5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8010" y="516250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0109" y="566426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8126" y="5683311"/>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1732" y="596050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7395" y="592879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6" name="Straight Connector 65"/>
          <p:cNvCxnSpPr/>
          <p:nvPr/>
        </p:nvCxnSpPr>
        <p:spPr bwMode="auto">
          <a:xfrm>
            <a:off x="3306726" y="6065113"/>
            <a:ext cx="141868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65" name="TextBox 64"/>
          <p:cNvSpPr txBox="1"/>
          <p:nvPr/>
        </p:nvSpPr>
        <p:spPr>
          <a:xfrm>
            <a:off x="4480760" y="5808041"/>
            <a:ext cx="4542476" cy="923330"/>
          </a:xfrm>
          <a:prstGeom prst="rect">
            <a:avLst/>
          </a:prstGeom>
          <a:solidFill>
            <a:schemeClr val="bg1"/>
          </a:solidFill>
          <a:ln>
            <a:solidFill>
              <a:schemeClr val="bg1">
                <a:lumMod val="50000"/>
              </a:schemeClr>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Each </a:t>
            </a:r>
            <a:r>
              <a:rPr lang="en-US" sz="1800" dirty="0">
                <a:latin typeface="Calibri" panose="020F0502020204030204" pitchFamily="34" charset="0"/>
                <a:cs typeface="Calibri" panose="020F0502020204030204" pitchFamily="34" charset="0"/>
              </a:rPr>
              <a:t>market will have to define its own use for tax and therefore SMPG does not make any </a:t>
            </a:r>
            <a:r>
              <a:rPr lang="en-US" sz="1800" dirty="0" smtClean="0">
                <a:latin typeface="Calibri" panose="020F0502020204030204" pitchFamily="34" charset="0"/>
                <a:cs typeface="Calibri" panose="020F0502020204030204" pitchFamily="34" charset="0"/>
              </a:rPr>
              <a:t>recommendations.</a:t>
            </a:r>
            <a:endParaRPr lang="en-GB" sz="1800" dirty="0" smtClean="0">
              <a:latin typeface="Calibri" panose="020F0502020204030204" pitchFamily="34" charset="0"/>
              <a:cs typeface="Calibri" panose="020F0502020204030204" pitchFamily="34" charset="0"/>
            </a:endParaRPr>
          </a:p>
        </p:txBody>
      </p:sp>
      <p:pic>
        <p:nvPicPr>
          <p:cNvPr id="6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3964" y="1549130"/>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2" name="TextBox 51"/>
          <p:cNvSpPr txBox="1"/>
          <p:nvPr/>
        </p:nvSpPr>
        <p:spPr>
          <a:xfrm>
            <a:off x="4468484" y="655300"/>
            <a:ext cx="4542476" cy="2031325"/>
          </a:xfrm>
          <a:prstGeom prst="rect">
            <a:avLst/>
          </a:prstGeom>
          <a:solidFill>
            <a:schemeClr val="bg1"/>
          </a:solidFill>
          <a:ln>
            <a:solidFill>
              <a:schemeClr val="bg1">
                <a:lumMod val="50000"/>
              </a:schemeClr>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see </a:t>
            </a:r>
            <a:r>
              <a:rPr lang="en-US" sz="1800" dirty="0">
                <a:latin typeface="Calibri" panose="020F0502020204030204" pitchFamily="34" charset="0"/>
                <a:cs typeface="Calibri" panose="020F0502020204030204" pitchFamily="34" charset="0"/>
              </a:rPr>
              <a:t>IndividualOrderDetails</a:t>
            </a:r>
            <a:r>
              <a:rPr lang="en-US" sz="1800" dirty="0" smtClean="0">
                <a:latin typeface="Calibri" panose="020F0502020204030204" pitchFamily="34" charset="0"/>
                <a:cs typeface="Calibri" panose="020F0502020204030204" pitchFamily="34" charset="0"/>
              </a:rPr>
              <a:t>/ UnitsAndRequestedSettlementCurrencyRule</a:t>
            </a:r>
            <a:r>
              <a:rPr lang="en-US" sz="1800" dirty="0">
                <a:latin typeface="Calibri" panose="020F0502020204030204" pitchFamily="34" charset="0"/>
                <a:cs typeface="Calibri" panose="020F0502020204030204" pitchFamily="34" charset="0"/>
              </a:rPr>
              <a:t>. (Select IndividualOrderDetails to view this rule on the MyStandards platform</a:t>
            </a:r>
            <a:r>
              <a:rPr lang="en-US" sz="1800" dirty="0" smtClean="0">
                <a:latin typeface="Calibri" panose="020F0502020204030204" pitchFamily="34" charset="0"/>
                <a:cs typeface="Calibri" panose="020F0502020204030204" pitchFamily="34" charset="0"/>
              </a:rPr>
              <a:t>.) The rule says “If </a:t>
            </a:r>
            <a:r>
              <a:rPr lang="en-US" sz="1800" dirty="0">
                <a:latin typeface="Calibri" panose="020F0502020204030204" pitchFamily="34" charset="0"/>
                <a:cs typeface="Calibri" panose="020F0502020204030204" pitchFamily="34" charset="0"/>
              </a:rPr>
              <a:t>units is present and settlement currency differs from NAV currency then Requested Settlement Currency must be </a:t>
            </a:r>
            <a:r>
              <a:rPr lang="en-US" sz="1800" dirty="0" smtClean="0">
                <a:latin typeface="Calibri" panose="020F0502020204030204" pitchFamily="34" charset="0"/>
                <a:cs typeface="Calibri" panose="020F0502020204030204" pitchFamily="34" charset="0"/>
              </a:rPr>
              <a:t>present”.</a:t>
            </a:r>
            <a:endParaRPr lang="en-GB" sz="1800" dirty="0" smtClean="0">
              <a:latin typeface="Calibri" panose="020F0502020204030204" pitchFamily="34" charset="0"/>
              <a:cs typeface="Calibri" panose="020F0502020204030204" pitchFamily="34" charset="0"/>
            </a:endParaRPr>
          </a:p>
        </p:txBody>
      </p:sp>
      <p:pic>
        <p:nvPicPr>
          <p:cNvPr id="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0360" y="310068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3" name="Straight Connector 32"/>
          <p:cNvCxnSpPr/>
          <p:nvPr/>
        </p:nvCxnSpPr>
        <p:spPr bwMode="auto">
          <a:xfrm>
            <a:off x="3806088" y="3219751"/>
            <a:ext cx="215191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34" name="TextBox 33"/>
          <p:cNvSpPr txBox="1"/>
          <p:nvPr/>
        </p:nvSpPr>
        <p:spPr>
          <a:xfrm>
            <a:off x="4468483" y="2750137"/>
            <a:ext cx="4537501" cy="1477328"/>
          </a:xfrm>
          <a:prstGeom prst="rect">
            <a:avLst/>
          </a:prstGeom>
          <a:solidFill>
            <a:schemeClr val="bg1"/>
          </a:solidFill>
          <a:ln>
            <a:solidFill>
              <a:schemeClr val="bg1">
                <a:lumMod val="50000"/>
              </a:schemeClr>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Fixed value ‘100’. SMPG recommends a fixed value of </a:t>
            </a:r>
            <a:r>
              <a:rPr lang="en-US" sz="1800" dirty="0" smtClean="0">
                <a:latin typeface="Calibri" panose="020F0502020204030204" pitchFamily="34" charset="0"/>
                <a:cs typeface="Calibri" panose="020F0502020204030204" pitchFamily="34" charset="0"/>
              </a:rPr>
              <a:t>100%. This indicates </a:t>
            </a:r>
            <a:r>
              <a:rPr lang="en-US" sz="1800" dirty="0">
                <a:latin typeface="Calibri" panose="020F0502020204030204" pitchFamily="34" charset="0"/>
                <a:cs typeface="Calibri" panose="020F0502020204030204" pitchFamily="34" charset="0"/>
              </a:rPr>
              <a:t>a redemption of the total holding therefore including any entitlement to dividends. </a:t>
            </a:r>
            <a:r>
              <a:rPr lang="en-US" sz="1800" dirty="0" smtClean="0">
                <a:solidFill>
                  <a:srgbClr val="FF0000"/>
                </a:solidFill>
                <a:latin typeface="Calibri" panose="020F0502020204030204" pitchFamily="34" charset="0"/>
                <a:cs typeface="Calibri" panose="020F0502020204030204" pitchFamily="34" charset="0"/>
              </a:rPr>
              <a:t>(1 Mar 2017)</a:t>
            </a:r>
            <a:endParaRPr lang="en-GB" sz="1800" dirty="0" smtClean="0">
              <a:solidFill>
                <a:srgbClr val="FF0000"/>
              </a:solidFill>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48</a:t>
            </a:fld>
            <a:endParaRPr lang="en-GB" dirty="0"/>
          </a:p>
        </p:txBody>
      </p:sp>
    </p:spTree>
    <p:extLst>
      <p:ext uri="{BB962C8B-B14F-4D97-AF65-F5344CB8AC3E}">
        <p14:creationId xmlns:p14="http://schemas.microsoft.com/office/powerpoint/2010/main" val="30483860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2" y="472300"/>
            <a:ext cx="4179534" cy="5221134"/>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522126" cy="508958"/>
          </a:xfrm>
        </p:spPr>
        <p:txBody>
          <a:bodyPr/>
          <a:lstStyle/>
          <a:p>
            <a:r>
              <a:rPr lang="en-GB" dirty="0" smtClean="0"/>
              <a:t>RedemptionOrder / IndividualOrderDetails (2 </a:t>
            </a:r>
            <a:r>
              <a:rPr lang="en-GB" dirty="0"/>
              <a:t>of </a:t>
            </a:r>
            <a:r>
              <a:rPr lang="en-GB" dirty="0" smtClean="0"/>
              <a:t>2)</a:t>
            </a:r>
            <a:endParaRPr lang="en-GB" dirty="0"/>
          </a:p>
        </p:txBody>
      </p:sp>
      <p:sp>
        <p:nvSpPr>
          <p:cNvPr id="6" name="TextBox 5"/>
          <p:cNvSpPr txBox="1"/>
          <p:nvPr/>
        </p:nvSpPr>
        <p:spPr>
          <a:xfrm>
            <a:off x="258492" y="1100379"/>
            <a:ext cx="4209992" cy="4801314"/>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Individual </a:t>
            </a:r>
            <a:r>
              <a:rPr lang="en-GB" sz="1700" b="1" dirty="0">
                <a:latin typeface="Calibri" panose="020F0502020204030204" pitchFamily="34" charset="0"/>
                <a:cs typeface="Calibri" panose="020F0502020204030204" pitchFamily="34" charset="0"/>
              </a:rPr>
              <a:t>Order </a:t>
            </a:r>
            <a:r>
              <a:rPr lang="en-GB" sz="1700" b="1" dirty="0" smtClean="0">
                <a:latin typeface="Calibri" panose="020F0502020204030204" pitchFamily="34" charset="0"/>
                <a:cs typeface="Calibri" panose="020F0502020204030204" pitchFamily="34" charset="0"/>
              </a:rPr>
              <a:t>Details continued</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[0.1]	Settlement And Custody </a:t>
            </a:r>
            <a:r>
              <a:rPr lang="en-GB" sz="1700" b="1" dirty="0" smtClean="0">
                <a:latin typeface="Calibri" panose="020F0502020204030204" pitchFamily="34" charset="0"/>
                <a:cs typeface="Calibri" panose="020F0502020204030204" pitchFamily="34" charset="0"/>
              </a:rPr>
              <a:t>Details</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[1.1]	Physical Delivery Indicator</a:t>
            </a: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[0.1]	Physical Delivery Details</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Requested Settlement Currency</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Requested NAV currency</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Cash Settlement Details</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Non Standard Settlement Information</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rPr>
              <a:t>[0.1]	Staff Client Breakdown</a:t>
            </a:r>
            <a:endParaRPr lang="en-GB" sz="1700" b="1" i="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sym typeface="Wingdings" panose="05000000000000000000" pitchFamily="2" charset="2"/>
              </a:rPr>
              <a:t>[0.1]	Financial Advice</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sym typeface="Wingdings" panose="05000000000000000000" pitchFamily="2" charset="2"/>
              </a:rPr>
              <a:t>[0.1]	Negotiated Trade</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sym typeface="Wingdings" panose="05000000000000000000" pitchFamily="2" charset="2"/>
              </a:rPr>
              <a:t>[0.n]	Related Party Details</a:t>
            </a:r>
          </a:p>
          <a:p>
            <a:pPr>
              <a:spcAft>
                <a:spcPts val="0"/>
              </a:spcAft>
              <a:tabLst>
                <a:tab pos="630238" algn="l"/>
                <a:tab pos="1428750" algn="l"/>
              </a:tabLst>
            </a:pPr>
            <a:r>
              <a:rPr lang="en-GB" sz="1700" b="1" dirty="0">
                <a:latin typeface="Calibri" panose="020F0502020204030204" pitchFamily="34" charset="0"/>
                <a:cs typeface="Calibri" panose="020F0502020204030204" pitchFamily="34" charset="0"/>
                <a:sym typeface="Wingdings" panose="05000000000000000000" pitchFamily="2" charset="2"/>
              </a:rPr>
              <a:t>[0.1]	Equalisation </a:t>
            </a:r>
          </a:p>
          <a:p>
            <a:pPr>
              <a:spcAft>
                <a:spcPts val="0"/>
              </a:spcAft>
              <a:tabLst>
                <a:tab pos="630238" algn="l"/>
                <a:tab pos="1428750" algn="l"/>
              </a:tabLst>
            </a:pPr>
            <a:r>
              <a:rPr lang="en-GB" sz="1700" b="1" dirty="0" smtClean="0">
                <a:solidFill>
                  <a:srgbClr val="00B0F0"/>
                </a:solidFill>
                <a:latin typeface="Calibri" panose="020F0502020204030204" pitchFamily="34" charset="0"/>
                <a:cs typeface="Calibri" panose="020F0502020204030204" pitchFamily="34" charset="0"/>
                <a:sym typeface="Wingdings" panose="05000000000000000000" pitchFamily="2" charset="2"/>
              </a:rPr>
              <a:t>[</a:t>
            </a: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0.1]	Customer Conduct Classification</a:t>
            </a:r>
          </a:p>
          <a:p>
            <a:pPr>
              <a:spcAft>
                <a:spcPts val="0"/>
              </a:spcAft>
              <a:tabLst>
                <a:tab pos="630238" algn="l"/>
                <a:tab pos="1428750" algn="l"/>
              </a:tabLst>
            </a:pP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[0.1]	Transaction Channel Type</a:t>
            </a:r>
          </a:p>
          <a:p>
            <a:pPr>
              <a:spcAft>
                <a:spcPts val="0"/>
              </a:spcAft>
              <a:tabLst>
                <a:tab pos="630238" algn="l"/>
                <a:tab pos="1428750" algn="l"/>
              </a:tabLst>
            </a:pP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[0.1]	Signature Type</a:t>
            </a:r>
          </a:p>
          <a:p>
            <a:pPr>
              <a:spcAft>
                <a:spcPts val="0"/>
              </a:spcAft>
              <a:tabLst>
                <a:tab pos="630238" algn="l"/>
                <a:tab pos="1428750" algn="l"/>
              </a:tabLst>
            </a:pPr>
            <a:r>
              <a:rPr lang="en-GB" sz="1700" b="1" dirty="0">
                <a:solidFill>
                  <a:srgbClr val="00B0F0"/>
                </a:solidFill>
                <a:latin typeface="Calibri" panose="020F0502020204030204" pitchFamily="34" charset="0"/>
                <a:cs typeface="Calibri" panose="020F0502020204030204" pitchFamily="34" charset="0"/>
                <a:sym typeface="Wingdings" panose="05000000000000000000" pitchFamily="2" charset="2"/>
              </a:rPr>
              <a:t>[0.1]	Order Waiver Details </a:t>
            </a:r>
          </a:p>
          <a:p>
            <a:pPr>
              <a:spcAft>
                <a:spcPts val="0"/>
              </a:spcAft>
              <a:tabLst>
                <a:tab pos="630238" algn="l"/>
                <a:tab pos="690563" algn="l"/>
                <a:tab pos="1147763" algn="l"/>
              </a:tabLst>
            </a:pPr>
            <a:endParaRPr lang="en-GB" sz="1700" b="1" dirty="0">
              <a:latin typeface="Calibri" panose="020F0502020204030204" pitchFamily="34" charset="0"/>
              <a:cs typeface="Calibri" panose="020F0502020204030204" pitchFamily="34" charset="0"/>
            </a:endParaRPr>
          </a:p>
        </p:txBody>
      </p:sp>
      <p:sp>
        <p:nvSpPr>
          <p:cNvPr id="5" name="Rectangle 4"/>
          <p:cNvSpPr/>
          <p:nvPr/>
        </p:nvSpPr>
        <p:spPr bwMode="auto">
          <a:xfrm>
            <a:off x="306202" y="462055"/>
            <a:ext cx="4209992" cy="1984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8533" y="16758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2093" y="19539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0" name="Straight Connector 29"/>
          <p:cNvCxnSpPr/>
          <p:nvPr/>
        </p:nvCxnSpPr>
        <p:spPr bwMode="auto">
          <a:xfrm>
            <a:off x="3641535" y="1794883"/>
            <a:ext cx="844201" cy="5942"/>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7065" y="220068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4" name="Straight Connector 53"/>
          <p:cNvCxnSpPr>
            <a:stCxn id="50" idx="3"/>
          </p:cNvCxnSpPr>
          <p:nvPr/>
        </p:nvCxnSpPr>
        <p:spPr bwMode="auto">
          <a:xfrm>
            <a:off x="4122815" y="2319744"/>
            <a:ext cx="673472"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5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5262" y="272270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8424" y="297518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10" y="32552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9825" y="349340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3624" y="37401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7738" y="427490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146" y="398722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9510" y="4006469"/>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4" name="Straight Connector 63"/>
          <p:cNvCxnSpPr/>
          <p:nvPr/>
        </p:nvCxnSpPr>
        <p:spPr bwMode="auto">
          <a:xfrm>
            <a:off x="3362395" y="4142150"/>
            <a:ext cx="1623673"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6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4215" y="142940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9668" y="14112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0" name="Straight Connector 69"/>
          <p:cNvCxnSpPr/>
          <p:nvPr/>
        </p:nvCxnSpPr>
        <p:spPr bwMode="auto">
          <a:xfrm flipV="1">
            <a:off x="3743462" y="780320"/>
            <a:ext cx="1052825" cy="639559"/>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3876791" y="4682737"/>
            <a:ext cx="807352"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3" name="Straight Connector 42"/>
          <p:cNvCxnSpPr>
            <a:endCxn id="37" idx="1"/>
          </p:cNvCxnSpPr>
          <p:nvPr/>
        </p:nvCxnSpPr>
        <p:spPr bwMode="auto">
          <a:xfrm flipV="1">
            <a:off x="3254021" y="4801731"/>
            <a:ext cx="1400189" cy="131899"/>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5" name="Straight Connector 44"/>
          <p:cNvCxnSpPr/>
          <p:nvPr/>
        </p:nvCxnSpPr>
        <p:spPr bwMode="auto">
          <a:xfrm>
            <a:off x="2363488" y="5180791"/>
            <a:ext cx="2432799" cy="206224"/>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7" name="Straight Connector 46"/>
          <p:cNvCxnSpPr/>
          <p:nvPr/>
        </p:nvCxnSpPr>
        <p:spPr bwMode="auto">
          <a:xfrm flipV="1">
            <a:off x="4429643" y="1538942"/>
            <a:ext cx="217119" cy="261883"/>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950" y="50444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2700" y="50444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6" name="Straight Connector 45"/>
          <p:cNvCxnSpPr/>
          <p:nvPr/>
        </p:nvCxnSpPr>
        <p:spPr bwMode="auto">
          <a:xfrm>
            <a:off x="3106776" y="5387015"/>
            <a:ext cx="1879292" cy="514678"/>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3685" y="528260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6" name="Rectangle 65"/>
          <p:cNvSpPr/>
          <p:nvPr/>
        </p:nvSpPr>
        <p:spPr bwMode="auto">
          <a:xfrm>
            <a:off x="4646762" y="1259073"/>
            <a:ext cx="4360934" cy="340663"/>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51" name="Rectangle 50"/>
          <p:cNvSpPr/>
          <p:nvPr/>
        </p:nvSpPr>
        <p:spPr bwMode="auto">
          <a:xfrm>
            <a:off x="4666882" y="3745706"/>
            <a:ext cx="4360934" cy="74056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49" name="Rectangle 48"/>
          <p:cNvSpPr/>
          <p:nvPr/>
        </p:nvSpPr>
        <p:spPr bwMode="auto">
          <a:xfrm>
            <a:off x="4684143" y="1849708"/>
            <a:ext cx="4360934" cy="176275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4620884" y="833888"/>
            <a:ext cx="4209992" cy="1984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TextBox 28"/>
          <p:cNvSpPr txBox="1"/>
          <p:nvPr/>
        </p:nvSpPr>
        <p:spPr>
          <a:xfrm>
            <a:off x="4654210" y="1250494"/>
            <a:ext cx="4542476" cy="338554"/>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Rule: must be ‘0’ or ‘false’</a:t>
            </a:r>
          </a:p>
        </p:txBody>
      </p:sp>
      <p:sp>
        <p:nvSpPr>
          <p:cNvPr id="63" name="TextBox 62"/>
          <p:cNvSpPr txBox="1"/>
          <p:nvPr/>
        </p:nvSpPr>
        <p:spPr>
          <a:xfrm>
            <a:off x="4654210" y="3689774"/>
            <a:ext cx="4390867" cy="830997"/>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Usage: </a:t>
            </a:r>
            <a:r>
              <a:rPr lang="en-US" sz="1600" dirty="0">
                <a:latin typeface="Calibri" panose="020F0502020204030204" pitchFamily="34" charset="0"/>
                <a:cs typeface="Calibri" panose="020F0502020204030204" pitchFamily="34" charset="0"/>
              </a:rPr>
              <a:t>If required in a market, may be used to identify commission recipient details, distribution agreement or agent details.</a:t>
            </a:r>
            <a:endParaRPr lang="en-GB" sz="1600" dirty="0" smtClean="0">
              <a:latin typeface="Calibri" panose="020F0502020204030204" pitchFamily="34" charset="0"/>
              <a:cs typeface="Calibri" panose="020F0502020204030204" pitchFamily="34" charset="0"/>
            </a:endParaRPr>
          </a:p>
        </p:txBody>
      </p:sp>
      <p:sp>
        <p:nvSpPr>
          <p:cNvPr id="53" name="TextBox 52"/>
          <p:cNvSpPr txBox="1"/>
          <p:nvPr/>
        </p:nvSpPr>
        <p:spPr>
          <a:xfrm>
            <a:off x="4654210" y="1828436"/>
            <a:ext cx="4469422" cy="1815882"/>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Usage: see </a:t>
            </a:r>
            <a:r>
              <a:rPr lang="en-US" sz="1600" dirty="0">
                <a:latin typeface="Calibri" panose="020F0502020204030204" pitchFamily="34" charset="0"/>
                <a:cs typeface="Calibri" panose="020F0502020204030204" pitchFamily="34" charset="0"/>
              </a:rPr>
              <a:t>IndividualOrderDetails</a:t>
            </a:r>
            <a:r>
              <a:rPr lang="en-US" sz="1600" dirty="0" smtClean="0">
                <a:latin typeface="Calibri" panose="020F0502020204030204" pitchFamily="34" charset="0"/>
                <a:cs typeface="Calibri" panose="020F0502020204030204" pitchFamily="34" charset="0"/>
              </a:rPr>
              <a:t>/ UnitsAndRequestedSettlementCurrencyRule</a:t>
            </a:r>
            <a:r>
              <a:rPr lang="en-US" sz="1600" dirty="0">
                <a:latin typeface="Calibri" panose="020F0502020204030204" pitchFamily="34" charset="0"/>
                <a:cs typeface="Calibri" panose="020F0502020204030204" pitchFamily="34" charset="0"/>
              </a:rPr>
              <a:t>. (Select IndividualOrderDetails to view this rule on the MyStandards platform</a:t>
            </a:r>
            <a:r>
              <a:rPr lang="en-US" sz="1600" dirty="0" smtClean="0">
                <a:latin typeface="Calibri" panose="020F0502020204030204" pitchFamily="34" charset="0"/>
                <a:cs typeface="Calibri" panose="020F0502020204030204" pitchFamily="34" charset="0"/>
              </a:rPr>
              <a:t>.) The rule says </a:t>
            </a:r>
            <a:r>
              <a:rPr lang="en-US" sz="1600" b="1" dirty="0" smtClean="0">
                <a:latin typeface="Calibri" panose="020F0502020204030204" pitchFamily="34" charset="0"/>
                <a:cs typeface="Calibri" panose="020F0502020204030204" pitchFamily="34" charset="0"/>
              </a:rPr>
              <a:t>“If </a:t>
            </a:r>
            <a:r>
              <a:rPr lang="en-US" sz="1600" b="1" dirty="0">
                <a:latin typeface="Calibri" panose="020F0502020204030204" pitchFamily="34" charset="0"/>
                <a:cs typeface="Calibri" panose="020F0502020204030204" pitchFamily="34" charset="0"/>
              </a:rPr>
              <a:t>units is present and settlement currency differs from NAV currency then Requested Settlement Currency must be </a:t>
            </a:r>
            <a:r>
              <a:rPr lang="en-US" sz="1600" b="1" dirty="0" smtClean="0">
                <a:latin typeface="Calibri" panose="020F0502020204030204" pitchFamily="34" charset="0"/>
                <a:cs typeface="Calibri" panose="020F0502020204030204" pitchFamily="34" charset="0"/>
              </a:rPr>
              <a:t>present”.</a:t>
            </a:r>
            <a:endParaRPr lang="en-GB" sz="1600" b="1" dirty="0" smtClean="0">
              <a:latin typeface="Calibri" panose="020F0502020204030204" pitchFamily="34" charset="0"/>
              <a:cs typeface="Calibri" panose="020F0502020204030204" pitchFamily="34" charset="0"/>
            </a:endParaRPr>
          </a:p>
        </p:txBody>
      </p:sp>
      <p:sp>
        <p:nvSpPr>
          <p:cNvPr id="34" name="Rectangle 33"/>
          <p:cNvSpPr/>
          <p:nvPr/>
        </p:nvSpPr>
        <p:spPr bwMode="auto">
          <a:xfrm>
            <a:off x="4666882" y="5140654"/>
            <a:ext cx="4360934" cy="51020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35" name="TextBox 34"/>
          <p:cNvSpPr txBox="1"/>
          <p:nvPr/>
        </p:nvSpPr>
        <p:spPr>
          <a:xfrm>
            <a:off x="4654210" y="5110381"/>
            <a:ext cx="4373606"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Definition Refinement: </a:t>
            </a:r>
            <a:r>
              <a:rPr lang="en-US" sz="1600" dirty="0">
                <a:latin typeface="Calibri" panose="020F0502020204030204" pitchFamily="34" charset="0"/>
                <a:cs typeface="Calibri" panose="020F0502020204030204" pitchFamily="34" charset="0"/>
              </a:rPr>
              <a:t>This is the signature of the investor</a:t>
            </a:r>
            <a:r>
              <a:rPr lang="en-US" sz="1600" dirty="0" smtClean="0">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(1 Mar 2017)</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36" name="Rectangle 35"/>
          <p:cNvSpPr/>
          <p:nvPr/>
        </p:nvSpPr>
        <p:spPr bwMode="auto">
          <a:xfrm>
            <a:off x="4666882" y="4526595"/>
            <a:ext cx="4360934" cy="51560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37" name="TextBox 36"/>
          <p:cNvSpPr txBox="1"/>
          <p:nvPr/>
        </p:nvSpPr>
        <p:spPr>
          <a:xfrm>
            <a:off x="4654210" y="4509343"/>
            <a:ext cx="4469422"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AML decision 21 March 2017 </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a:t>
            </a:r>
          </a:p>
          <a:p>
            <a:r>
              <a:rPr lang="en-US" sz="1600" dirty="0" smtClean="0">
                <a:solidFill>
                  <a:srgbClr val="FF0000"/>
                </a:solidFill>
                <a:latin typeface="Calibri" panose="020F0502020204030204" pitchFamily="34" charset="0"/>
                <a:cs typeface="Calibri" panose="020F0502020204030204" pitchFamily="34" charset="0"/>
              </a:rPr>
              <a:t>Deferred to Dublin</a:t>
            </a:r>
            <a:endParaRPr lang="en-GB" sz="1600" dirty="0" smtClean="0">
              <a:latin typeface="Calibri" panose="020F0502020204030204" pitchFamily="34" charset="0"/>
              <a:cs typeface="Calibri" panose="020F0502020204030204" pitchFamily="34" charset="0"/>
            </a:endParaRPr>
          </a:p>
        </p:txBody>
      </p:sp>
      <p:sp>
        <p:nvSpPr>
          <p:cNvPr id="38" name="Rectangle 37"/>
          <p:cNvSpPr/>
          <p:nvPr/>
        </p:nvSpPr>
        <p:spPr bwMode="auto">
          <a:xfrm>
            <a:off x="4666882" y="5785174"/>
            <a:ext cx="4360934" cy="650123"/>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39" name="TextBox 38"/>
          <p:cNvSpPr txBox="1"/>
          <p:nvPr/>
        </p:nvSpPr>
        <p:spPr>
          <a:xfrm>
            <a:off x="4654210" y="5785173"/>
            <a:ext cx="4517132"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incorporation of hedge into ‘mutual market practice collection Dublin meeting. </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52" name="Rectangle 51"/>
          <p:cNvSpPr/>
          <p:nvPr/>
        </p:nvSpPr>
        <p:spPr bwMode="auto">
          <a:xfrm>
            <a:off x="4654210" y="518127"/>
            <a:ext cx="4360934" cy="650123"/>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69" name="TextBox 68"/>
          <p:cNvSpPr txBox="1"/>
          <p:nvPr/>
        </p:nvSpPr>
        <p:spPr>
          <a:xfrm>
            <a:off x="4654210" y="487933"/>
            <a:ext cx="4360934"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Usage: </a:t>
            </a:r>
            <a:r>
              <a:rPr lang="en-US" sz="1600" dirty="0">
                <a:latin typeface="Calibri" panose="020F0502020204030204" pitchFamily="34" charset="0"/>
                <a:cs typeface="Calibri" panose="020F0502020204030204" pitchFamily="34" charset="0"/>
              </a:rPr>
              <a:t>May be populated by a CSD/ICSD when sending the order to the transfer agent.</a:t>
            </a:r>
            <a:endParaRPr lang="en-GB" sz="1600" dirty="0" smtClean="0">
              <a:latin typeface="Calibri" panose="020F0502020204030204" pitchFamily="34" charset="0"/>
              <a:cs typeface="Calibri" panose="020F0502020204030204" pitchFamily="34" charset="0"/>
            </a:endParaRPr>
          </a:p>
        </p:txBody>
      </p:sp>
      <p:pic>
        <p:nvPicPr>
          <p:cNvPr id="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3918" y="45130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4021" y="48040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1"/>
          </p:nvPr>
        </p:nvSpPr>
        <p:spPr/>
        <p:txBody>
          <a:bodyPr/>
          <a:lstStyle/>
          <a:p>
            <a:fld id="{EA52E39D-21CE-4915-B848-429A65988FB2}" type="slidenum">
              <a:rPr lang="en-GB" smtClean="0"/>
              <a:pPr/>
              <a:t>49</a:t>
            </a:fld>
            <a:endParaRPr lang="en-GB" dirty="0"/>
          </a:p>
        </p:txBody>
      </p:sp>
    </p:spTree>
    <p:extLst>
      <p:ext uri="{BB962C8B-B14F-4D97-AF65-F5344CB8AC3E}">
        <p14:creationId xmlns:p14="http://schemas.microsoft.com/office/powerpoint/2010/main" val="2734306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Confirmation</a:t>
            </a:r>
            <a:r>
              <a:rPr lang="en-GB" dirty="0" smtClean="0"/>
              <a:t>: Transaction Overhead </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b="1" dirty="0" smtClean="0">
                <a:latin typeface="Calibri" panose="020F0502020204030204" pitchFamily="34" charset="0"/>
                <a:cs typeface="Calibri" panose="020F0502020204030204" pitchFamily="34" charset="0"/>
              </a:rPr>
              <a:t>[0.n]	Individual Fee</a:t>
            </a:r>
            <a:endParaRPr lang="en-GB" sz="2000" b="1"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[0.1]	Basis </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Recipient Identification </a:t>
            </a:r>
            <a:r>
              <a:rPr lang="en-GB" sz="2000" b="1" dirty="0">
                <a:latin typeface="Calibri" panose="020F0502020204030204" pitchFamily="34" charset="0"/>
                <a:cs typeface="Calibri" panose="020F0502020204030204" pitchFamily="34" charset="0"/>
                <a:sym typeface="Wingdings" panose="05000000000000000000" pitchFamily="2" charset="2"/>
              </a:rPr>
              <a:t>	</a:t>
            </a:r>
            <a:endParaRPr lang="en-GB" sz="2000" b="1"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b="1" dirty="0">
                <a:latin typeface="Calibri" panose="020F0502020204030204" pitchFamily="34" charset="0"/>
                <a:cs typeface="Calibri" panose="020F0502020204030204" pitchFamily="34" charset="0"/>
                <a:sym typeface="Wingdings" panose="05000000000000000000" pitchFamily="2" charset="2"/>
              </a:rPr>
              <a:t>	</a:t>
            </a:r>
            <a:r>
              <a:rPr lang="en-GB" sz="2000" b="1"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b="1" dirty="0" smtClean="0">
              <a:latin typeface="Calibri" panose="020F0502020204030204" pitchFamily="34" charset="0"/>
              <a:cs typeface="Calibri" panose="020F0502020204030204" pitchFamily="34" charset="0"/>
            </a:endParaRPr>
          </a:p>
        </p:txBody>
      </p:sp>
      <p:sp>
        <p:nvSpPr>
          <p:cNvPr id="8" name="Rectangle 7"/>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b="1" dirty="0" smtClean="0">
                <a:latin typeface="Calibri" panose="020F0502020204030204" pitchFamily="34" charset="0"/>
                <a:cs typeface="Calibri" panose="020F0502020204030204" pitchFamily="34" charset="0"/>
              </a:rPr>
              <a:t>Transaction Overhead</a:t>
            </a:r>
            <a:endParaRPr lang="en-GB" sz="2000" b="1"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Commercial </a:t>
            </a:r>
            <a:r>
              <a:rPr lang="en-GB" sz="2000" b="1" dirty="0" smtClean="0">
                <a:latin typeface="Calibri" panose="020F0502020204030204" pitchFamily="34" charset="0"/>
                <a:cs typeface="Calibri" panose="020F0502020204030204" pitchFamily="34" charset="0"/>
              </a:rPr>
              <a:t>Agreement Ref</a:t>
            </a:r>
            <a:endParaRPr lang="en-GB" sz="2000" b="1"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2516585"/>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2379536"/>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cxnSp>
        <p:nvCxnSpPr>
          <p:cNvPr id="15" name="Straight Connector 14"/>
          <p:cNvCxnSpPr/>
          <p:nvPr/>
        </p:nvCxnSpPr>
        <p:spPr bwMode="auto">
          <a:xfrm>
            <a:off x="3493698" y="5011947"/>
            <a:ext cx="1121448"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18" name="Straight Connector 17"/>
          <p:cNvCxnSpPr/>
          <p:nvPr/>
        </p:nvCxnSpPr>
        <p:spPr bwMode="auto">
          <a:xfrm>
            <a:off x="3973925" y="6234022"/>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19" name="Straight Connector 18"/>
          <p:cNvCxnSpPr/>
          <p:nvPr/>
        </p:nvCxnSpPr>
        <p:spPr bwMode="auto">
          <a:xfrm rot="5400000">
            <a:off x="3899154" y="5739383"/>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sp>
        <p:nvSpPr>
          <p:cNvPr id="16" name="Rectangle 15"/>
          <p:cNvSpPr/>
          <p:nvPr/>
        </p:nvSpPr>
        <p:spPr bwMode="auto">
          <a:xfrm>
            <a:off x="4468506" y="5909082"/>
            <a:ext cx="3441917" cy="845685"/>
          </a:xfrm>
          <a:prstGeom prst="rect">
            <a:avLst/>
          </a:prstGeom>
          <a:solidFill>
            <a:schemeClr val="bg1"/>
          </a:solid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TextBox 16"/>
          <p:cNvSpPr txBox="1"/>
          <p:nvPr/>
        </p:nvSpPr>
        <p:spPr>
          <a:xfrm>
            <a:off x="4451282" y="5851206"/>
            <a:ext cx="3588537" cy="923330"/>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Network Validated Rule:</a:t>
            </a:r>
          </a:p>
          <a:p>
            <a:r>
              <a:rPr lang="en-GB" sz="1800" b="1" dirty="0" smtClean="0">
                <a:latin typeface="Calibri" panose="020F0502020204030204" pitchFamily="34" charset="0"/>
                <a:cs typeface="Calibri" panose="020F0502020204030204" pitchFamily="34" charset="0"/>
              </a:rPr>
              <a:t>If </a:t>
            </a:r>
            <a:r>
              <a:rPr lang="en-GB" sz="1800" b="1" dirty="0">
                <a:latin typeface="Calibri" panose="020F0502020204030204" pitchFamily="34" charset="0"/>
                <a:cs typeface="Calibri" panose="020F0502020204030204" pitchFamily="34" charset="0"/>
                <a:sym typeface="Wingdings" panose="05000000000000000000" pitchFamily="2" charset="2"/>
              </a:rPr>
              <a:t>Informative </a:t>
            </a:r>
            <a:r>
              <a:rPr lang="en-GB" sz="1800" b="1" dirty="0" smtClean="0">
                <a:latin typeface="Calibri" panose="020F0502020204030204" pitchFamily="34" charset="0"/>
                <a:cs typeface="Calibri" panose="020F0502020204030204" pitchFamily="34" charset="0"/>
                <a:sym typeface="Wingdings" panose="05000000000000000000" pitchFamily="2" charset="2"/>
              </a:rPr>
              <a:t>Indicator </a:t>
            </a:r>
            <a:r>
              <a:rPr lang="en-GB" sz="1800" b="1" dirty="0" smtClean="0">
                <a:latin typeface="Calibri" panose="020F0502020204030204" pitchFamily="34" charset="0"/>
                <a:cs typeface="Calibri" panose="020F0502020204030204" pitchFamily="34" charset="0"/>
              </a:rPr>
              <a:t>Is false, </a:t>
            </a:r>
          </a:p>
          <a:p>
            <a:r>
              <a:rPr lang="en-GB" sz="1800" b="1" dirty="0" smtClean="0">
                <a:latin typeface="Calibri" panose="020F0502020204030204" pitchFamily="34" charset="0"/>
                <a:cs typeface="Calibri" panose="020F0502020204030204" pitchFamily="34" charset="0"/>
              </a:rPr>
              <a:t>Applied Amount MUST be present</a:t>
            </a:r>
            <a:endParaRPr lang="en-GB" sz="1800" b="1" dirty="0">
              <a:latin typeface="Calibri" panose="020F0502020204030204" pitchFamily="34" charset="0"/>
              <a:cs typeface="Calibri" panose="020F0502020204030204" pitchFamily="34" charset="0"/>
            </a:endParaRPr>
          </a:p>
        </p:txBody>
      </p:sp>
      <p:sp>
        <p:nvSpPr>
          <p:cNvPr id="21" name="Rectangle 20"/>
          <p:cNvSpPr/>
          <p:nvPr/>
        </p:nvSpPr>
        <p:spPr bwMode="auto">
          <a:xfrm>
            <a:off x="207034" y="3815363"/>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TextBox 21"/>
          <p:cNvSpPr txBox="1"/>
          <p:nvPr/>
        </p:nvSpPr>
        <p:spPr>
          <a:xfrm>
            <a:off x="-26605" y="3762664"/>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cxnSp>
        <p:nvCxnSpPr>
          <p:cNvPr id="23" name="Straight Connector 22"/>
          <p:cNvCxnSpPr/>
          <p:nvPr/>
        </p:nvCxnSpPr>
        <p:spPr bwMode="auto">
          <a:xfrm flipV="1">
            <a:off x="4054422" y="5114152"/>
            <a:ext cx="2605185" cy="506407"/>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24" name="Straight Connector 23"/>
          <p:cNvCxnSpPr/>
          <p:nvPr/>
        </p:nvCxnSpPr>
        <p:spPr bwMode="auto">
          <a:xfrm rot="5400000">
            <a:off x="5983863" y="4438408"/>
            <a:ext cx="1351488"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20" name="TextBox 19"/>
          <p:cNvSpPr txBox="1"/>
          <p:nvPr/>
        </p:nvSpPr>
        <p:spPr>
          <a:xfrm>
            <a:off x="5345495" y="3640395"/>
            <a:ext cx="3738112" cy="1200329"/>
          </a:xfrm>
          <a:prstGeom prst="rect">
            <a:avLst/>
          </a:prstGeom>
          <a:solidFill>
            <a:schemeClr val="bg1"/>
          </a:solidFill>
          <a:ln>
            <a:solidFill>
              <a:schemeClr val="bg1">
                <a:lumMod val="50000"/>
              </a:schemeClr>
            </a:solidFill>
          </a:ln>
        </p:spPr>
        <p:txBody>
          <a:bodyPr wrap="square" rtlCol="0">
            <a:spAutoFit/>
          </a:bodyPr>
          <a:lstStyle/>
          <a:p>
            <a:r>
              <a:rPr lang="en-US" sz="1800" b="1" dirty="0" smtClean="0">
                <a:latin typeface="Calibri" panose="020F0502020204030204" pitchFamily="34" charset="0"/>
                <a:cs typeface="Calibri" panose="020F0502020204030204" pitchFamily="34" charset="0"/>
              </a:rPr>
              <a:t>Usage Rule in message standard</a:t>
            </a:r>
            <a:r>
              <a:rPr lang="en-US" sz="1800" dirty="0" smtClean="0">
                <a:latin typeface="Calibri" panose="020F0502020204030204" pitchFamily="34" charset="0"/>
                <a:cs typeface="Calibri" panose="020F0502020204030204" pitchFamily="34" charset="0"/>
              </a:rPr>
              <a:t>: </a:t>
            </a:r>
          </a:p>
          <a:p>
            <a:r>
              <a:rPr lang="en-US" sz="1800" dirty="0" smtClean="0">
                <a:latin typeface="Calibri" panose="020F0502020204030204" pitchFamily="34" charset="0"/>
                <a:cs typeface="Calibri" panose="020F0502020204030204" pitchFamily="34" charset="0"/>
              </a:rPr>
              <a:t>For </a:t>
            </a:r>
            <a:r>
              <a:rPr lang="en-US" sz="1800" dirty="0">
                <a:latin typeface="Calibri" panose="020F0502020204030204" pitchFamily="34" charset="0"/>
                <a:cs typeface="Calibri" panose="020F0502020204030204" pitchFamily="34" charset="0"/>
              </a:rPr>
              <a:t>each value of IndividualFee/Type, NonStandardSLAReference may only be present once.</a:t>
            </a:r>
            <a:endParaRPr lang="en-GB" sz="1800" dirty="0">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1"/>
          </p:nvPr>
        </p:nvSpPr>
        <p:spPr/>
        <p:txBody>
          <a:bodyPr/>
          <a:lstStyle/>
          <a:p>
            <a:fld id="{EA52E39D-21CE-4915-B848-429A65988FB2}" type="slidenum">
              <a:rPr lang="en-GB" smtClean="0"/>
              <a:pPr/>
              <a:t>5</a:t>
            </a:fld>
            <a:endParaRPr lang="en-GB" dirty="0"/>
          </a:p>
        </p:txBody>
      </p:sp>
    </p:spTree>
    <p:extLst>
      <p:ext uri="{BB962C8B-B14F-4D97-AF65-F5344CB8AC3E}">
        <p14:creationId xmlns:p14="http://schemas.microsoft.com/office/powerpoint/2010/main" val="42223758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12" y="0"/>
            <a:ext cx="9271960" cy="508958"/>
          </a:xfrm>
        </p:spPr>
        <p:txBody>
          <a:bodyPr/>
          <a:lstStyle/>
          <a:p>
            <a:r>
              <a:rPr lang="en-GB" dirty="0"/>
              <a:t>Rules/Usage Relating to </a:t>
            </a:r>
            <a:r>
              <a:rPr lang="en-GB" dirty="0" smtClean="0"/>
              <a:t>Currency - subscription </a:t>
            </a:r>
            <a:r>
              <a:rPr lang="en-GB" dirty="0" smtClean="0">
                <a:solidFill>
                  <a:srgbClr val="FF0000"/>
                </a:solidFill>
              </a:rPr>
              <a:t>(1 Mar 2017)</a:t>
            </a:r>
            <a:endParaRPr lang="en-GB" dirty="0">
              <a:solidFill>
                <a:srgbClr val="FF0000"/>
              </a:solidFill>
            </a:endParaRP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396452169"/>
              </p:ext>
            </p:extLst>
          </p:nvPr>
        </p:nvGraphicFramePr>
        <p:xfrm>
          <a:off x="273171" y="534358"/>
          <a:ext cx="8741434" cy="3803904"/>
        </p:xfrm>
        <a:graphic>
          <a:graphicData uri="http://schemas.openxmlformats.org/drawingml/2006/table">
            <a:tbl>
              <a:tblPr firstRow="1" bandRow="1">
                <a:tableStyleId>{F5AB1C69-6EDB-4FF4-983F-18BD219EF322}</a:tableStyleId>
              </a:tblPr>
              <a:tblGrid>
                <a:gridCol w="319596"/>
                <a:gridCol w="3263241"/>
                <a:gridCol w="586596"/>
                <a:gridCol w="1069675"/>
                <a:gridCol w="612476"/>
                <a:gridCol w="1069675"/>
                <a:gridCol w="785004"/>
                <a:gridCol w="1035171"/>
              </a:tblGrid>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400"/>
                        </a:lnSpc>
                      </a:pPr>
                      <a:r>
                        <a:rPr lang="en-GB" sz="1500" b="0" dirty="0" smtClean="0">
                          <a:solidFill>
                            <a:schemeClr val="tx1"/>
                          </a:solidFill>
                          <a:latin typeface="Calibri" panose="020F0502020204030204" pitchFamily="34" charset="0"/>
                          <a:cs typeface="Calibri" panose="020F0502020204030204" pitchFamily="34" charset="0"/>
                        </a:rPr>
                        <a:t>Fund Currency </a:t>
                      </a:r>
                      <a:r>
                        <a:rPr lang="en-GB" sz="1500" b="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 </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 + 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 + GBP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 + 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gridSpan="2">
                  <a:txBody>
                    <a:bodyPr/>
                    <a:lstStyle/>
                    <a:p>
                      <a:pPr>
                        <a:lnSpc>
                          <a:spcPts val="1400"/>
                        </a:lnSpc>
                      </a:pPr>
                      <a:r>
                        <a:rPr lang="en-GB" sz="1500" b="1" dirty="0" smtClean="0">
                          <a:solidFill>
                            <a:schemeClr val="tx1"/>
                          </a:solidFill>
                          <a:latin typeface="Calibri" panose="020F0502020204030204" pitchFamily="34" charset="0"/>
                          <a:cs typeface="Calibri" panose="020F0502020204030204" pitchFamily="34" charset="0"/>
                        </a:rPr>
                        <a:t>Subscription Order</a:t>
                      </a:r>
                      <a:endParaRPr lang="en-GB" sz="1500" b="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Units Number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tabLst>
                          <a:tab pos="1198563" algn="l"/>
                        </a:tabLst>
                      </a:pPr>
                      <a:r>
                        <a:rPr lang="en-GB" sz="1500" b="0" dirty="0" smtClean="0">
                          <a:solidFill>
                            <a:schemeClr val="tx1"/>
                          </a:solidFill>
                          <a:latin typeface="Calibri" panose="020F0502020204030204" pitchFamily="34" charset="0"/>
                          <a:cs typeface="Calibri" panose="020F0502020204030204" pitchFamily="34" charset="0"/>
                        </a:rPr>
                        <a:t>Gross Amount 	</a:t>
                      </a:r>
                      <a:r>
                        <a:rPr lang="en-GB" sz="1200" b="0" i="1" baseline="0" dirty="0" smtClean="0">
                          <a:solidFill>
                            <a:schemeClr val="tx1"/>
                          </a:solidFill>
                          <a:latin typeface="Calibri" panose="020F0502020204030204" pitchFamily="34" charset="0"/>
                          <a:cs typeface="Calibri" panose="020F0502020204030204" pitchFamily="34" charset="0"/>
                        </a:rPr>
                        <a:t>(</a:t>
                      </a:r>
                      <a:r>
                        <a:rPr lang="en-GB" sz="1200" b="0" i="1" dirty="0" smtClean="0">
                          <a:solidFill>
                            <a:schemeClr val="tx1"/>
                          </a:solidFill>
                          <a:latin typeface="Calibri" panose="020F0502020204030204" pitchFamily="34" charset="0"/>
                          <a:cs typeface="Calibri" panose="020F0502020204030204" pitchFamily="34" charset="0"/>
                        </a:rPr>
                        <a:t>Qty * Price) + (Fees + Taxes)</a:t>
                      </a:r>
                      <a:endParaRPr lang="en-GB" sz="1200" b="0" i="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tabLst>
                          <a:tab pos="1198563" algn="l"/>
                        </a:tabLst>
                      </a:pPr>
                      <a:r>
                        <a:rPr lang="en-GB" sz="1500" b="0" dirty="0" smtClean="0">
                          <a:solidFill>
                            <a:schemeClr val="tx1"/>
                          </a:solidFill>
                          <a:latin typeface="Calibri" panose="020F0502020204030204" pitchFamily="34" charset="0"/>
                          <a:cs typeface="Calibri" panose="020F0502020204030204" pitchFamily="34" charset="0"/>
                        </a:rPr>
                        <a:t>Net Amount 	</a:t>
                      </a:r>
                      <a:r>
                        <a:rPr lang="en-GB" sz="1200" b="0" i="1" dirty="0" smtClean="0">
                          <a:solidFill>
                            <a:schemeClr val="tx1"/>
                          </a:solidFill>
                          <a:latin typeface="Calibri" panose="020F0502020204030204" pitchFamily="34" charset="0"/>
                          <a:cs typeface="Calibri" panose="020F0502020204030204" pitchFamily="34" charset="0"/>
                        </a:rPr>
                        <a:t>Qty * Price</a:t>
                      </a:r>
                      <a:endParaRPr lang="en-GB" sz="1200" b="0" i="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Requested NAV Currency</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Requested Settlement Currency</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N/A </a:t>
                      </a:r>
                      <a:r>
                        <a:rPr lang="en-GB" sz="1500" b="0" dirty="0" smtClean="0">
                          <a:solidFill>
                            <a:srgbClr val="FF6600"/>
                          </a:solidFill>
                          <a:latin typeface="Calibri" panose="020F0502020204030204" pitchFamily="34" charset="0"/>
                          <a:cs typeface="Calibri" panose="020F0502020204030204" pitchFamily="34" charset="0"/>
                        </a:rPr>
                        <a:t>(1)</a:t>
                      </a:r>
                      <a:endParaRPr lang="en-GB" sz="1500" b="0" dirty="0">
                        <a:solidFill>
                          <a:srgbClr val="FF6600"/>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N/A </a:t>
                      </a:r>
                      <a:r>
                        <a:rPr lang="en-GB" sz="1500" b="0" dirty="0" smtClean="0">
                          <a:solidFill>
                            <a:srgbClr val="FF6600"/>
                          </a:solidFill>
                          <a:latin typeface="Calibri" panose="020F0502020204030204" pitchFamily="34" charset="0"/>
                          <a:cs typeface="Calibri" panose="020F050202020403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N/A </a:t>
                      </a:r>
                      <a:r>
                        <a:rPr lang="en-GB" sz="1500" b="0" dirty="0" smtClean="0">
                          <a:solidFill>
                            <a:srgbClr val="FF6600"/>
                          </a:solidFill>
                          <a:latin typeface="Calibri" panose="020F0502020204030204" pitchFamily="34" charset="0"/>
                          <a:cs typeface="Calibri" panose="020F050202020403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gridSpan="2">
                  <a:txBody>
                    <a:bodyPr/>
                    <a:lstStyle/>
                    <a:p>
                      <a:pPr>
                        <a:lnSpc>
                          <a:spcPts val="1400"/>
                        </a:lnSpc>
                      </a:pPr>
                      <a:r>
                        <a:rPr lang="en-GB" sz="1500" b="1" dirty="0" smtClean="0">
                          <a:solidFill>
                            <a:schemeClr val="tx1"/>
                          </a:solidFill>
                          <a:latin typeface="Calibri" panose="020F0502020204030204" pitchFamily="34" charset="0"/>
                          <a:cs typeface="Calibri" panose="020F0502020204030204" pitchFamily="34" charset="0"/>
                        </a:rPr>
                        <a:t>Subscription Confirmation</a:t>
                      </a:r>
                      <a:endParaRPr lang="en-GB" sz="1500" b="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endParaRPr lang="en-GB" sz="1500" b="0" dirty="0" smtClean="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endParaRPr lang="en-GB" sz="1500" b="0" dirty="0" smtClean="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tabLst>
                          <a:tab pos="1198563" algn="l"/>
                        </a:tabLst>
                      </a:pPr>
                      <a:r>
                        <a:rPr lang="en-GB" sz="1500" b="0" dirty="0" smtClean="0">
                          <a:solidFill>
                            <a:schemeClr val="tx1"/>
                          </a:solidFill>
                          <a:latin typeface="Calibri" panose="020F0502020204030204" pitchFamily="34" charset="0"/>
                          <a:cs typeface="Calibri" panose="020F0502020204030204" pitchFamily="34" charset="0"/>
                        </a:rPr>
                        <a:t>Gross Amount 	</a:t>
                      </a:r>
                      <a:r>
                        <a:rPr lang="en-GB" sz="1200" b="0" i="1" dirty="0" smtClean="0">
                          <a:solidFill>
                            <a:schemeClr val="tx1"/>
                          </a:solidFill>
                          <a:latin typeface="Calibri" panose="020F0502020204030204" pitchFamily="34" charset="0"/>
                          <a:cs typeface="Calibri" panose="020F0502020204030204" pitchFamily="34" charset="0"/>
                        </a:rPr>
                        <a:t>(Qty * Price) + (Fees + Taxes)</a:t>
                      </a:r>
                      <a:endParaRPr lang="en-GB" sz="1200" b="0" i="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tabLst>
                          <a:tab pos="1198563" algn="l"/>
                        </a:tabLst>
                      </a:pPr>
                      <a:r>
                        <a:rPr lang="en-GB" sz="1500" b="0" dirty="0" smtClean="0">
                          <a:solidFill>
                            <a:schemeClr val="tx1"/>
                          </a:solidFill>
                          <a:latin typeface="Calibri" panose="020F0502020204030204" pitchFamily="34" charset="0"/>
                          <a:cs typeface="Calibri" panose="020F0502020204030204" pitchFamily="34" charset="0"/>
                        </a:rPr>
                        <a:t>Net Amount</a:t>
                      </a:r>
                      <a:r>
                        <a:rPr lang="en-GB" sz="1200" b="0" dirty="0" smtClean="0">
                          <a:solidFill>
                            <a:schemeClr val="tx1"/>
                          </a:solidFill>
                          <a:latin typeface="Calibri" panose="020F0502020204030204" pitchFamily="34" charset="0"/>
                          <a:cs typeface="Calibri" panose="020F0502020204030204" pitchFamily="34" charset="0"/>
                        </a:rPr>
                        <a:t>	</a:t>
                      </a:r>
                      <a:r>
                        <a:rPr lang="en-GB" sz="1200" b="0" i="1" dirty="0" smtClean="0">
                          <a:solidFill>
                            <a:schemeClr val="tx1"/>
                          </a:solidFill>
                          <a:latin typeface="Calibri" panose="020F0502020204030204" pitchFamily="34" charset="0"/>
                          <a:cs typeface="Calibri" panose="020F0502020204030204" pitchFamily="34" charset="0"/>
                        </a:rPr>
                        <a:t>Qty * Price</a:t>
                      </a:r>
                      <a:endParaRPr lang="en-GB" sz="1200" b="0" i="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NAV Currency</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Settlement Amount</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r>
                        <a:rPr lang="en-GB" sz="1500" b="0" dirty="0" smtClean="0">
                          <a:solidFill>
                            <a:srgbClr val="00B050"/>
                          </a:solidFill>
                          <a:latin typeface="Calibri" panose="020F0502020204030204" pitchFamily="34" charset="0"/>
                          <a:cs typeface="Calibri" panose="020F0502020204030204" pitchFamily="34" charset="0"/>
                        </a:rPr>
                        <a:t> (2)</a:t>
                      </a:r>
                      <a:endParaRPr lang="en-GB" sz="1500" b="0" dirty="0">
                        <a:solidFill>
                          <a:srgbClr val="00B050"/>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USD</a:t>
                      </a:r>
                      <a:r>
                        <a:rPr lang="en-GB" sz="1500" b="0" baseline="0" dirty="0" smtClean="0">
                          <a:solidFill>
                            <a:schemeClr val="tx1"/>
                          </a:solidFill>
                          <a:latin typeface="Calibri" panose="020F0502020204030204" pitchFamily="34" charset="0"/>
                          <a:cs typeface="Calibri" panose="020F0502020204030204" pitchFamily="34" charset="0"/>
                        </a:rPr>
                        <a:t> </a:t>
                      </a:r>
                      <a:r>
                        <a:rPr lang="en-GB" sz="1500" b="0" baseline="0" dirty="0" smtClean="0">
                          <a:solidFill>
                            <a:srgbClr val="9933FF"/>
                          </a:solidFill>
                          <a:latin typeface="Calibri" panose="020F0502020204030204" pitchFamily="34" charset="0"/>
                          <a:cs typeface="Calibri" panose="020F0502020204030204" pitchFamily="34" charset="0"/>
                        </a:rPr>
                        <a:t>(3)</a:t>
                      </a:r>
                      <a:endParaRPr lang="en-GB" sz="1500" b="0" dirty="0" smtClean="0">
                        <a:solidFill>
                          <a:srgbClr val="9933FF"/>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FX applied Y/N</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NO</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NO</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181162" y="4385141"/>
            <a:ext cx="8962838" cy="1015663"/>
          </a:xfrm>
          <a:prstGeom prst="rect">
            <a:avLst/>
          </a:prstGeom>
          <a:solidFill>
            <a:schemeClr val="bg1"/>
          </a:solidFill>
        </p:spPr>
        <p:txBody>
          <a:bodyPr wrap="square">
            <a:spAutoFit/>
          </a:bodyPr>
          <a:lstStyle/>
          <a:p>
            <a:pPr marL="344488" indent="-344488"/>
            <a:r>
              <a:rPr lang="en-US" sz="1500" dirty="0" smtClean="0">
                <a:solidFill>
                  <a:srgbClr val="FF6600"/>
                </a:solidFill>
                <a:latin typeface="Calibri" panose="020F0502020204030204" pitchFamily="34" charset="0"/>
                <a:cs typeface="Calibri" panose="020F0502020204030204" pitchFamily="34" charset="0"/>
              </a:rPr>
              <a:t>(1</a:t>
            </a:r>
            <a:r>
              <a:rPr lang="en-US" sz="1500" dirty="0">
                <a:solidFill>
                  <a:srgbClr val="FF6600"/>
                </a:solidFill>
                <a:latin typeface="Calibri" panose="020F0502020204030204" pitchFamily="34" charset="0"/>
                <a:cs typeface="Calibri" panose="020F0502020204030204" pitchFamily="34" charset="0"/>
              </a:rPr>
              <a:t>) </a:t>
            </a:r>
            <a:r>
              <a:rPr lang="en-US" sz="1500" dirty="0" smtClean="0">
                <a:latin typeface="Calibri" panose="020F0502020204030204" pitchFamily="34" charset="0"/>
                <a:cs typeface="Calibri" panose="020F0502020204030204" pitchFamily="34" charset="0"/>
              </a:rPr>
              <a:t>	when an order is submitted as a gross amount or net amount, the requested settlement currency (if specified) must be the same the gross amount or net amount currency</a:t>
            </a:r>
          </a:p>
          <a:p>
            <a:pPr marL="344488" indent="-344488"/>
            <a:r>
              <a:rPr lang="en-US" sz="1500" dirty="0" smtClean="0">
                <a:solidFill>
                  <a:srgbClr val="00B050"/>
                </a:solidFill>
                <a:latin typeface="Calibri" panose="020F0502020204030204" pitchFamily="34" charset="0"/>
                <a:cs typeface="Calibri" panose="020F0502020204030204" pitchFamily="34" charset="0"/>
              </a:rPr>
              <a:t>(2</a:t>
            </a:r>
            <a:r>
              <a:rPr lang="en-US" sz="1500" dirty="0">
                <a:solidFill>
                  <a:srgbClr val="00B050"/>
                </a:solidFill>
                <a:latin typeface="Calibri" panose="020F0502020204030204" pitchFamily="34" charset="0"/>
                <a:cs typeface="Calibri" panose="020F0502020204030204" pitchFamily="34" charset="0"/>
              </a:rPr>
              <a:t>) </a:t>
            </a:r>
            <a:r>
              <a:rPr lang="en-US" sz="1500" dirty="0" smtClean="0">
                <a:latin typeface="Calibri" panose="020F0502020204030204" pitchFamily="34" charset="0"/>
                <a:cs typeface="Calibri" panose="020F0502020204030204" pitchFamily="34" charset="0"/>
              </a:rPr>
              <a:t>	the settlement </a:t>
            </a:r>
            <a:r>
              <a:rPr lang="en-US" sz="1500" dirty="0">
                <a:latin typeface="Calibri" panose="020F0502020204030204" pitchFamily="34" charset="0"/>
                <a:cs typeface="Calibri" panose="020F0502020204030204" pitchFamily="34" charset="0"/>
              </a:rPr>
              <a:t>amount is the same or slightly below the gross </a:t>
            </a:r>
            <a:r>
              <a:rPr lang="en-US" sz="1500" dirty="0" smtClean="0">
                <a:latin typeface="Calibri" panose="020F0502020204030204" pitchFamily="34" charset="0"/>
                <a:cs typeface="Calibri" panose="020F0502020204030204" pitchFamily="34" charset="0"/>
              </a:rPr>
              <a:t>amount specified in the subscription order </a:t>
            </a:r>
          </a:p>
          <a:p>
            <a:pPr marL="344488" indent="-344488"/>
            <a:r>
              <a:rPr lang="en-US" sz="1500" dirty="0" smtClean="0">
                <a:solidFill>
                  <a:srgbClr val="9933FF"/>
                </a:solidFill>
                <a:latin typeface="Calibri" panose="020F0502020204030204" pitchFamily="34" charset="0"/>
                <a:cs typeface="Calibri" panose="020F0502020204030204" pitchFamily="34" charset="0"/>
              </a:rPr>
              <a:t>(3</a:t>
            </a:r>
            <a:r>
              <a:rPr lang="en-US" sz="1500" dirty="0">
                <a:solidFill>
                  <a:srgbClr val="9933FF"/>
                </a:solidFill>
                <a:latin typeface="Calibri" panose="020F0502020204030204" pitchFamily="34" charset="0"/>
                <a:cs typeface="Calibri" panose="020F0502020204030204" pitchFamily="34" charset="0"/>
              </a:rPr>
              <a:t>) </a:t>
            </a:r>
            <a:r>
              <a:rPr lang="en-US" sz="1500" dirty="0" smtClean="0">
                <a:latin typeface="Calibri" panose="020F0502020204030204" pitchFamily="34" charset="0"/>
                <a:cs typeface="Calibri" panose="020F0502020204030204" pitchFamily="34" charset="0"/>
              </a:rPr>
              <a:t>	If the order was specified as a net amount, the net amount is not reconcilable to the settlement amount</a:t>
            </a:r>
            <a:endParaRPr lang="en-GB" sz="1500" dirty="0">
              <a:latin typeface="Calibri" panose="020F0502020204030204" pitchFamily="34" charset="0"/>
              <a:cs typeface="Calibri" panose="020F0502020204030204" pitchFamily="34" charset="0"/>
            </a:endParaRPr>
          </a:p>
        </p:txBody>
      </p:sp>
      <p:sp>
        <p:nvSpPr>
          <p:cNvPr id="7" name="Rectangle 6"/>
          <p:cNvSpPr/>
          <p:nvPr/>
        </p:nvSpPr>
        <p:spPr>
          <a:xfrm>
            <a:off x="181162" y="5383873"/>
            <a:ext cx="8885208" cy="553998"/>
          </a:xfrm>
          <a:prstGeom prst="rect">
            <a:avLst/>
          </a:prstGeom>
          <a:solidFill>
            <a:schemeClr val="bg1"/>
          </a:solidFill>
        </p:spPr>
        <p:txBody>
          <a:bodyPr wrap="square">
            <a:spAutoFit/>
          </a:bodyPr>
          <a:lstStyle/>
          <a:p>
            <a:r>
              <a:rPr lang="en-US" sz="1500" dirty="0" smtClean="0">
                <a:latin typeface="Calibri" panose="020F0502020204030204" pitchFamily="34" charset="0"/>
                <a:cs typeface="Calibri" panose="020F0502020204030204" pitchFamily="34" charset="0"/>
              </a:rPr>
              <a:t>If the fund is a ‘multi-currency NAV fund’ and the order is placed </a:t>
            </a:r>
            <a:r>
              <a:rPr lang="en-US" sz="1500" dirty="0">
                <a:latin typeface="Calibri" panose="020F0502020204030204" pitchFamily="34" charset="0"/>
                <a:cs typeface="Calibri" panose="020F0502020204030204" pitchFamily="34" charset="0"/>
              </a:rPr>
              <a:t>as units, </a:t>
            </a:r>
            <a:r>
              <a:rPr lang="en-US" sz="1500" dirty="0" smtClean="0">
                <a:latin typeface="Calibri" panose="020F0502020204030204" pitchFamily="34" charset="0"/>
                <a:cs typeface="Calibri" panose="020F0502020204030204" pitchFamily="34" charset="0"/>
              </a:rPr>
              <a:t>it is recommended </a:t>
            </a:r>
            <a:r>
              <a:rPr lang="en-US" sz="1500" dirty="0">
                <a:latin typeface="Calibri" panose="020F0502020204030204" pitchFamily="34" charset="0"/>
                <a:cs typeface="Calibri" panose="020F0502020204030204" pitchFamily="34" charset="0"/>
              </a:rPr>
              <a:t>that Requested NAV </a:t>
            </a:r>
            <a:r>
              <a:rPr lang="en-US" sz="1500" dirty="0" smtClean="0">
                <a:latin typeface="Calibri" panose="020F0502020204030204" pitchFamily="34" charset="0"/>
                <a:cs typeface="Calibri" panose="020F0502020204030204" pitchFamily="34" charset="0"/>
              </a:rPr>
              <a:t>Currency and Requested Settlement Currency are present</a:t>
            </a:r>
            <a:endParaRPr lang="en-GB" sz="1500" dirty="0">
              <a:latin typeface="Calibri" panose="020F0502020204030204" pitchFamily="34" charset="0"/>
              <a:cs typeface="Calibri" panose="020F0502020204030204" pitchFamily="34" charset="0"/>
            </a:endParaRPr>
          </a:p>
        </p:txBody>
      </p:sp>
      <p:sp>
        <p:nvSpPr>
          <p:cNvPr id="8" name="Rectangle 7"/>
          <p:cNvSpPr/>
          <p:nvPr/>
        </p:nvSpPr>
        <p:spPr>
          <a:xfrm>
            <a:off x="181162" y="5941695"/>
            <a:ext cx="8517148" cy="553998"/>
          </a:xfrm>
          <a:prstGeom prst="rect">
            <a:avLst/>
          </a:prstGeom>
          <a:solidFill>
            <a:schemeClr val="bg1"/>
          </a:solidFill>
        </p:spPr>
        <p:txBody>
          <a:bodyPr wrap="square">
            <a:spAutoFit/>
          </a:bodyPr>
          <a:lstStyle/>
          <a:p>
            <a:r>
              <a:rPr lang="en-US" sz="1500" dirty="0">
                <a:latin typeface="Calibri" panose="020F0502020204030204" pitchFamily="34" charset="0"/>
                <a:cs typeface="Calibri" panose="020F0502020204030204" pitchFamily="34" charset="0"/>
              </a:rPr>
              <a:t>If the fund is a ‘multi-currency NAV </a:t>
            </a:r>
            <a:r>
              <a:rPr lang="en-US" sz="1500" dirty="0" smtClean="0">
                <a:latin typeface="Calibri" panose="020F0502020204030204" pitchFamily="34" charset="0"/>
                <a:cs typeface="Calibri" panose="020F0502020204030204" pitchFamily="34" charset="0"/>
              </a:rPr>
              <a:t>fund’, it is recommended that the Requested </a:t>
            </a:r>
            <a:r>
              <a:rPr lang="en-US" sz="1500" dirty="0">
                <a:latin typeface="Calibri" panose="020F0502020204030204" pitchFamily="34" charset="0"/>
                <a:cs typeface="Calibri" panose="020F0502020204030204" pitchFamily="34" charset="0"/>
              </a:rPr>
              <a:t>NAV </a:t>
            </a:r>
            <a:r>
              <a:rPr lang="en-US" sz="1500" dirty="0" smtClean="0">
                <a:latin typeface="Calibri" panose="020F0502020204030204" pitchFamily="34" charset="0"/>
                <a:cs typeface="Calibri" panose="020F0502020204030204" pitchFamily="34" charset="0"/>
              </a:rPr>
              <a:t>Currency is specified, </a:t>
            </a:r>
            <a:r>
              <a:rPr lang="en-US" sz="1500" dirty="0">
                <a:latin typeface="Calibri" panose="020F0502020204030204" pitchFamily="34" charset="0"/>
                <a:cs typeface="Calibri" panose="020F0502020204030204" pitchFamily="34" charset="0"/>
              </a:rPr>
              <a:t>whether order expressed as Units, Net </a:t>
            </a:r>
            <a:r>
              <a:rPr lang="en-US" sz="1500" dirty="0" smtClean="0">
                <a:latin typeface="Calibri" panose="020F0502020204030204" pitchFamily="34" charset="0"/>
                <a:cs typeface="Calibri" panose="020F0502020204030204" pitchFamily="34" charset="0"/>
              </a:rPr>
              <a:t>Amount or </a:t>
            </a:r>
            <a:r>
              <a:rPr lang="en-US" sz="1500" dirty="0">
                <a:latin typeface="Calibri" panose="020F0502020204030204" pitchFamily="34" charset="0"/>
                <a:cs typeface="Calibri" panose="020F0502020204030204" pitchFamily="34" charset="0"/>
              </a:rPr>
              <a:t>Gross Amount</a:t>
            </a:r>
            <a:endParaRPr lang="en-GB" sz="1500" dirty="0">
              <a:latin typeface="Calibri" panose="020F0502020204030204" pitchFamily="34" charset="0"/>
              <a:cs typeface="Calibri" panose="020F0502020204030204" pitchFamily="34" charset="0"/>
            </a:endParaRPr>
          </a:p>
        </p:txBody>
      </p:sp>
      <p:sp>
        <p:nvSpPr>
          <p:cNvPr id="9" name="Rectangle 8"/>
          <p:cNvSpPr/>
          <p:nvPr/>
        </p:nvSpPr>
        <p:spPr>
          <a:xfrm>
            <a:off x="181162" y="6499529"/>
            <a:ext cx="8810438" cy="323165"/>
          </a:xfrm>
          <a:prstGeom prst="rect">
            <a:avLst/>
          </a:prstGeom>
          <a:solidFill>
            <a:schemeClr val="bg1"/>
          </a:solidFill>
        </p:spPr>
        <p:txBody>
          <a:bodyPr wrap="square">
            <a:spAutoFit/>
          </a:bodyPr>
          <a:lstStyle/>
          <a:p>
            <a:r>
              <a:rPr lang="en-US" sz="1500" b="1" dirty="0" smtClean="0">
                <a:latin typeface="Calibri" panose="020F0502020204030204" pitchFamily="34" charset="0"/>
                <a:cs typeface="Calibri" panose="020F0502020204030204" pitchFamily="34" charset="0"/>
              </a:rPr>
              <a:t>These principals are expressed as SMPG usage/rules in the usage guidelines and the process document </a:t>
            </a:r>
            <a:endParaRPr lang="en-GB" sz="1500" b="1" dirty="0">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1"/>
          </p:nvPr>
        </p:nvSpPr>
        <p:spPr/>
        <p:txBody>
          <a:bodyPr/>
          <a:lstStyle/>
          <a:p>
            <a:fld id="{EA52E39D-21CE-4915-B848-429A65988FB2}" type="slidenum">
              <a:rPr lang="en-GB" smtClean="0"/>
              <a:pPr/>
              <a:t>50</a:t>
            </a:fld>
            <a:endParaRPr lang="en-GB" dirty="0"/>
          </a:p>
        </p:txBody>
      </p:sp>
    </p:spTree>
    <p:extLst>
      <p:ext uri="{BB962C8B-B14F-4D97-AF65-F5344CB8AC3E}">
        <p14:creationId xmlns:p14="http://schemas.microsoft.com/office/powerpoint/2010/main" val="42684566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12" y="0"/>
            <a:ext cx="9271960" cy="508958"/>
          </a:xfrm>
        </p:spPr>
        <p:txBody>
          <a:bodyPr/>
          <a:lstStyle/>
          <a:p>
            <a:r>
              <a:rPr lang="en-GB" dirty="0"/>
              <a:t>Rules/Usage Relating to </a:t>
            </a:r>
            <a:r>
              <a:rPr lang="en-GB" dirty="0" smtClean="0"/>
              <a:t>Currency – Redemption </a:t>
            </a:r>
            <a:r>
              <a:rPr lang="en-GB" dirty="0" smtClean="0">
                <a:solidFill>
                  <a:srgbClr val="FF0000"/>
                </a:solidFill>
              </a:rPr>
              <a:t>(1 Mar 2017)</a:t>
            </a:r>
            <a:endParaRPr lang="en-GB" dirty="0">
              <a:solidFill>
                <a:srgbClr val="FF0000"/>
              </a:solidFill>
            </a:endParaRP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710289220"/>
              </p:ext>
            </p:extLst>
          </p:nvPr>
        </p:nvGraphicFramePr>
        <p:xfrm>
          <a:off x="273171" y="534358"/>
          <a:ext cx="8741434" cy="4096512"/>
        </p:xfrm>
        <a:graphic>
          <a:graphicData uri="http://schemas.openxmlformats.org/drawingml/2006/table">
            <a:tbl>
              <a:tblPr firstRow="1" bandRow="1">
                <a:tableStyleId>{F5AB1C69-6EDB-4FF4-983F-18BD219EF322}</a:tableStyleId>
              </a:tblPr>
              <a:tblGrid>
                <a:gridCol w="319596"/>
                <a:gridCol w="3263241"/>
                <a:gridCol w="586596"/>
                <a:gridCol w="1069675"/>
                <a:gridCol w="612476"/>
                <a:gridCol w="1069675"/>
                <a:gridCol w="785004"/>
                <a:gridCol w="1035171"/>
              </a:tblGrid>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400"/>
                        </a:lnSpc>
                      </a:pPr>
                      <a:r>
                        <a:rPr lang="en-GB" sz="1500" b="0" dirty="0" smtClean="0">
                          <a:solidFill>
                            <a:schemeClr val="tx1"/>
                          </a:solidFill>
                          <a:latin typeface="Calibri" panose="020F0502020204030204" pitchFamily="34" charset="0"/>
                          <a:cs typeface="Calibri" panose="020F0502020204030204" pitchFamily="34" charset="0"/>
                        </a:rPr>
                        <a:t>Fund Currency </a:t>
                      </a:r>
                      <a:r>
                        <a:rPr lang="en-GB" sz="1500" b="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 </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 + 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 + GBP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 + 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gridSpan="2">
                  <a:txBody>
                    <a:bodyPr/>
                    <a:lstStyle/>
                    <a:p>
                      <a:pPr>
                        <a:lnSpc>
                          <a:spcPts val="1400"/>
                        </a:lnSpc>
                      </a:pPr>
                      <a:r>
                        <a:rPr lang="en-GB" sz="1500" b="1" dirty="0" smtClean="0">
                          <a:solidFill>
                            <a:schemeClr val="tx1"/>
                          </a:solidFill>
                          <a:latin typeface="Calibri" panose="020F0502020204030204" pitchFamily="34" charset="0"/>
                          <a:cs typeface="Calibri" panose="020F0502020204030204" pitchFamily="34" charset="0"/>
                        </a:rPr>
                        <a:t>Redemption Order</a:t>
                      </a:r>
                      <a:endParaRPr lang="en-GB" sz="1500" b="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Units Number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tabLst>
                          <a:tab pos="1198563" algn="l"/>
                        </a:tabLst>
                      </a:pPr>
                      <a:r>
                        <a:rPr lang="en-GB" sz="1500" b="0" dirty="0" smtClean="0">
                          <a:solidFill>
                            <a:schemeClr val="tx1"/>
                          </a:solidFill>
                          <a:latin typeface="Calibri" panose="020F0502020204030204" pitchFamily="34" charset="0"/>
                          <a:cs typeface="Calibri" panose="020F0502020204030204" pitchFamily="34" charset="0"/>
                        </a:rPr>
                        <a:t>Gross Amount 	</a:t>
                      </a:r>
                      <a:r>
                        <a:rPr lang="en-GB" sz="1200" b="0" i="1" baseline="0" dirty="0" smtClean="0">
                          <a:solidFill>
                            <a:schemeClr val="tx1"/>
                          </a:solidFill>
                          <a:latin typeface="Calibri" panose="020F0502020204030204" pitchFamily="34" charset="0"/>
                          <a:cs typeface="Calibri" panose="020F0502020204030204" pitchFamily="34" charset="0"/>
                        </a:rPr>
                        <a:t>Qty * Price.</a:t>
                      </a:r>
                      <a:endParaRPr lang="en-GB" sz="1200" b="0" i="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tabLst>
                          <a:tab pos="1198563" algn="l"/>
                        </a:tabLst>
                      </a:pPr>
                      <a:r>
                        <a:rPr lang="en-GB" sz="1500" b="0" dirty="0" smtClean="0">
                          <a:solidFill>
                            <a:schemeClr val="tx1"/>
                          </a:solidFill>
                          <a:latin typeface="Calibri" panose="020F0502020204030204" pitchFamily="34" charset="0"/>
                          <a:cs typeface="Calibri" panose="020F0502020204030204" pitchFamily="34" charset="0"/>
                        </a:rPr>
                        <a:t>Net Amount 	</a:t>
                      </a:r>
                      <a:r>
                        <a:rPr lang="en-GB" sz="1200" b="0" i="1" dirty="0" smtClean="0">
                          <a:solidFill>
                            <a:schemeClr val="tx1"/>
                          </a:solidFill>
                          <a:latin typeface="Calibri" panose="020F0502020204030204" pitchFamily="34" charset="0"/>
                          <a:cs typeface="Calibri" panose="020F0502020204030204" pitchFamily="34" charset="0"/>
                        </a:rPr>
                        <a:t>(Qty * Price) - (Fees + Taxes).</a:t>
                      </a:r>
                      <a:endParaRPr lang="en-GB" sz="1200" b="0" i="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Holdings Redemption Rate</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Requested NAV Currency</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Requested Settlement Currency</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N/A </a:t>
                      </a:r>
                      <a:r>
                        <a:rPr lang="en-GB" sz="1500" b="0" dirty="0" smtClean="0">
                          <a:solidFill>
                            <a:srgbClr val="FF6600"/>
                          </a:solidFill>
                          <a:latin typeface="Calibri" panose="020F0502020204030204" pitchFamily="34" charset="0"/>
                          <a:cs typeface="Calibri" panose="020F0502020204030204" pitchFamily="34" charset="0"/>
                        </a:rPr>
                        <a:t>(1)</a:t>
                      </a:r>
                      <a:endParaRPr lang="en-GB" sz="1500" b="0" dirty="0">
                        <a:solidFill>
                          <a:srgbClr val="FF6600"/>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N/A </a:t>
                      </a:r>
                      <a:r>
                        <a:rPr lang="en-GB" sz="1500" b="0" dirty="0" smtClean="0">
                          <a:solidFill>
                            <a:srgbClr val="FF6600"/>
                          </a:solidFill>
                          <a:latin typeface="Calibri" panose="020F0502020204030204" pitchFamily="34" charset="0"/>
                          <a:cs typeface="Calibri" panose="020F050202020403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N/A </a:t>
                      </a:r>
                      <a:r>
                        <a:rPr lang="en-GB" sz="1500" b="0" dirty="0" smtClean="0">
                          <a:solidFill>
                            <a:srgbClr val="FF6600"/>
                          </a:solidFill>
                          <a:latin typeface="Calibri" panose="020F0502020204030204" pitchFamily="34" charset="0"/>
                          <a:cs typeface="Calibri" panose="020F050202020403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gridSpan="2">
                  <a:txBody>
                    <a:bodyPr/>
                    <a:lstStyle/>
                    <a:p>
                      <a:pPr>
                        <a:lnSpc>
                          <a:spcPts val="1400"/>
                        </a:lnSpc>
                      </a:pPr>
                      <a:r>
                        <a:rPr lang="en-GB" sz="1500" b="1" dirty="0" smtClean="0">
                          <a:solidFill>
                            <a:schemeClr val="tx1"/>
                          </a:solidFill>
                          <a:latin typeface="Calibri" panose="020F0502020204030204" pitchFamily="34" charset="0"/>
                          <a:cs typeface="Calibri" panose="020F0502020204030204" pitchFamily="34" charset="0"/>
                        </a:rPr>
                        <a:t>Redemption</a:t>
                      </a:r>
                      <a:r>
                        <a:rPr lang="en-GB" sz="1500" b="1" baseline="0" dirty="0" smtClean="0">
                          <a:solidFill>
                            <a:schemeClr val="tx1"/>
                          </a:solidFill>
                          <a:latin typeface="Calibri" panose="020F0502020204030204" pitchFamily="34" charset="0"/>
                          <a:cs typeface="Calibri" panose="020F0502020204030204" pitchFamily="34" charset="0"/>
                        </a:rPr>
                        <a:t> Order</a:t>
                      </a:r>
                      <a:r>
                        <a:rPr lang="en-GB" sz="1500" b="1" dirty="0" smtClean="0">
                          <a:solidFill>
                            <a:schemeClr val="tx1"/>
                          </a:solidFill>
                          <a:latin typeface="Calibri" panose="020F0502020204030204" pitchFamily="34" charset="0"/>
                          <a:cs typeface="Calibri" panose="020F0502020204030204" pitchFamily="34" charset="0"/>
                        </a:rPr>
                        <a:t> Confirmation</a:t>
                      </a:r>
                      <a:endParaRPr lang="en-GB" sz="1500" b="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endParaRPr lang="en-GB" sz="1500" b="0" dirty="0" smtClean="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endParaRPr lang="en-GB" sz="1500" b="0" dirty="0" smtClean="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tabLst>
                          <a:tab pos="1198563" algn="l"/>
                        </a:tabLst>
                      </a:pPr>
                      <a:r>
                        <a:rPr lang="en-GB" sz="1500" b="0" dirty="0" smtClean="0">
                          <a:solidFill>
                            <a:schemeClr val="tx1"/>
                          </a:solidFill>
                          <a:latin typeface="Calibri" panose="020F0502020204030204" pitchFamily="34" charset="0"/>
                          <a:cs typeface="Calibri" panose="020F0502020204030204" pitchFamily="34" charset="0"/>
                        </a:rPr>
                        <a:t>Gross Amount 	</a:t>
                      </a:r>
                      <a:r>
                        <a:rPr lang="en-GB" sz="1200" b="0" i="1" dirty="0" smtClean="0">
                          <a:solidFill>
                            <a:schemeClr val="tx1"/>
                          </a:solidFill>
                          <a:latin typeface="Calibri" panose="020F0502020204030204" pitchFamily="34" charset="0"/>
                          <a:cs typeface="Calibri" panose="020F0502020204030204" pitchFamily="34" charset="0"/>
                        </a:rPr>
                        <a:t>Qty * Price.</a:t>
                      </a:r>
                      <a:endParaRPr lang="en-GB" sz="1200" b="0" i="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tabLst>
                          <a:tab pos="1198563" algn="l"/>
                        </a:tabLst>
                      </a:pPr>
                      <a:r>
                        <a:rPr lang="en-GB" sz="1500" b="0" dirty="0" smtClean="0">
                          <a:solidFill>
                            <a:schemeClr val="tx1"/>
                          </a:solidFill>
                          <a:latin typeface="Calibri" panose="020F0502020204030204" pitchFamily="34" charset="0"/>
                          <a:cs typeface="Calibri" panose="020F0502020204030204" pitchFamily="34" charset="0"/>
                        </a:rPr>
                        <a:t>Net Amount</a:t>
                      </a:r>
                      <a:r>
                        <a:rPr lang="en-GB" sz="1200" b="0" dirty="0" smtClean="0">
                          <a:solidFill>
                            <a:schemeClr val="tx1"/>
                          </a:solidFill>
                          <a:latin typeface="Calibri" panose="020F0502020204030204" pitchFamily="34" charset="0"/>
                          <a:cs typeface="Calibri" panose="020F0502020204030204" pitchFamily="34" charset="0"/>
                        </a:rPr>
                        <a:t>	</a:t>
                      </a:r>
                      <a:r>
                        <a:rPr lang="en-GB" sz="1200" b="0" i="1" dirty="0" smtClean="0">
                          <a:solidFill>
                            <a:schemeClr val="tx1"/>
                          </a:solidFill>
                          <a:latin typeface="Calibri" panose="020F0502020204030204" pitchFamily="34" charset="0"/>
                          <a:cs typeface="Calibri" panose="020F0502020204030204" pitchFamily="34" charset="0"/>
                        </a:rPr>
                        <a:t>(Qty * Price) – (Fees + Taxes).</a:t>
                      </a:r>
                      <a:endParaRPr lang="en-GB" sz="1200" b="0" i="1"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NAV Currency</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Settlement Amount</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GBP</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EUR</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USD</a:t>
                      </a:r>
                      <a:r>
                        <a:rPr lang="en-GB" sz="1500" b="0" dirty="0" smtClean="0">
                          <a:solidFill>
                            <a:srgbClr val="00B050"/>
                          </a:solidFill>
                          <a:latin typeface="Calibri" panose="020F0502020204030204" pitchFamily="34" charset="0"/>
                          <a:cs typeface="Calibri" panose="020F0502020204030204" pitchFamily="34" charset="0"/>
                        </a:rPr>
                        <a:t> (2)</a:t>
                      </a:r>
                      <a:endParaRPr lang="en-GB" sz="1500" b="0" dirty="0">
                        <a:solidFill>
                          <a:srgbClr val="00B050"/>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EUR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USD</a:t>
                      </a:r>
                      <a:r>
                        <a:rPr lang="en-GB" sz="1500" b="0" baseline="0" dirty="0" smtClean="0">
                          <a:solidFill>
                            <a:schemeClr val="tx1"/>
                          </a:solidFill>
                          <a:latin typeface="Calibri" panose="020F0502020204030204" pitchFamily="34" charset="0"/>
                          <a:cs typeface="Calibri" panose="020F0502020204030204" pitchFamily="34" charset="0"/>
                        </a:rPr>
                        <a:t> </a:t>
                      </a:r>
                      <a:r>
                        <a:rPr lang="en-GB" sz="1500" b="0" baseline="0" dirty="0" smtClean="0">
                          <a:solidFill>
                            <a:srgbClr val="9933FF"/>
                          </a:solidFill>
                          <a:latin typeface="Calibri" panose="020F0502020204030204" pitchFamily="34" charset="0"/>
                          <a:cs typeface="Calibri" panose="020F0502020204030204" pitchFamily="34" charset="0"/>
                        </a:rPr>
                        <a:t>(3)</a:t>
                      </a:r>
                      <a:endParaRPr lang="en-GB" sz="1500" b="0" dirty="0" smtClean="0">
                        <a:solidFill>
                          <a:srgbClr val="9933FF"/>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2608">
                <a:tc>
                  <a:txBody>
                    <a:bodyPr/>
                    <a:lstStyle/>
                    <a:p>
                      <a:pPr>
                        <a:lnSpc>
                          <a:spcPts val="1400"/>
                        </a:lnSpc>
                      </a:pP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FX applied Y/N</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NO</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NO</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400"/>
                        </a:lnSpc>
                      </a:pPr>
                      <a:r>
                        <a:rPr lang="en-GB" sz="1500" b="0" dirty="0" smtClean="0">
                          <a:solidFill>
                            <a:schemeClr val="tx1"/>
                          </a:solidFill>
                          <a:latin typeface="Calibri" panose="020F0502020204030204" pitchFamily="34" charset="0"/>
                          <a:cs typeface="Calibri" panose="020F0502020204030204" pitchFamily="34" charset="0"/>
                        </a:rPr>
                        <a:t>YES</a:t>
                      </a:r>
                      <a:endParaRPr lang="en-GB" sz="1500" b="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1500" b="0" dirty="0" smtClean="0">
                          <a:solidFill>
                            <a:schemeClr val="tx1"/>
                          </a:solidFill>
                          <a:latin typeface="Calibri" panose="020F0502020204030204" pitchFamily="34" charset="0"/>
                          <a:cs typeface="Calibri" panose="020F050202020403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181162" y="4687051"/>
            <a:ext cx="8962838" cy="954107"/>
          </a:xfrm>
          <a:prstGeom prst="rect">
            <a:avLst/>
          </a:prstGeom>
          <a:solidFill>
            <a:schemeClr val="bg1"/>
          </a:solidFill>
        </p:spPr>
        <p:txBody>
          <a:bodyPr wrap="square">
            <a:spAutoFit/>
          </a:bodyPr>
          <a:lstStyle/>
          <a:p>
            <a:pPr marL="344488" indent="-344488"/>
            <a:r>
              <a:rPr lang="en-US" sz="1400" dirty="0" smtClean="0">
                <a:solidFill>
                  <a:srgbClr val="FF6600"/>
                </a:solidFill>
                <a:latin typeface="Calibri" panose="020F0502020204030204" pitchFamily="34" charset="0"/>
                <a:cs typeface="Calibri" panose="020F0502020204030204" pitchFamily="34" charset="0"/>
              </a:rPr>
              <a:t>(1</a:t>
            </a:r>
            <a:r>
              <a:rPr lang="en-US" sz="1400" dirty="0">
                <a:solidFill>
                  <a:srgbClr val="FF6600"/>
                </a:solidFill>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	when an order is submitted as a gross amount or net amount, the requested settlement currency (if specified) must be the same the gross amount or net amount currency</a:t>
            </a:r>
          </a:p>
          <a:p>
            <a:pPr marL="344488" indent="-344488"/>
            <a:r>
              <a:rPr lang="en-US" sz="1400" dirty="0" smtClean="0">
                <a:solidFill>
                  <a:srgbClr val="00B050"/>
                </a:solidFill>
                <a:latin typeface="Calibri" panose="020F0502020204030204" pitchFamily="34" charset="0"/>
                <a:cs typeface="Calibri" panose="020F0502020204030204" pitchFamily="34" charset="0"/>
              </a:rPr>
              <a:t>(2</a:t>
            </a:r>
            <a:r>
              <a:rPr lang="en-US" sz="1400" dirty="0">
                <a:solidFill>
                  <a:srgbClr val="00B050"/>
                </a:solidFill>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	the settlement </a:t>
            </a:r>
            <a:r>
              <a:rPr lang="en-US" sz="1400" dirty="0">
                <a:latin typeface="Calibri" panose="020F0502020204030204" pitchFamily="34" charset="0"/>
                <a:cs typeface="Calibri" panose="020F0502020204030204" pitchFamily="34" charset="0"/>
              </a:rPr>
              <a:t>amount is the same or slightly below the </a:t>
            </a:r>
            <a:r>
              <a:rPr lang="en-US" sz="1400" dirty="0" smtClean="0">
                <a:latin typeface="Calibri" panose="020F0502020204030204" pitchFamily="34" charset="0"/>
                <a:cs typeface="Calibri" panose="020F0502020204030204" pitchFamily="34" charset="0"/>
              </a:rPr>
              <a:t>net amount specified in the redemption order </a:t>
            </a:r>
          </a:p>
          <a:p>
            <a:pPr marL="344488" indent="-344488"/>
            <a:r>
              <a:rPr lang="en-US" sz="1400" dirty="0" smtClean="0">
                <a:solidFill>
                  <a:srgbClr val="9933FF"/>
                </a:solidFill>
                <a:latin typeface="Calibri" panose="020F0502020204030204" pitchFamily="34" charset="0"/>
                <a:cs typeface="Calibri" panose="020F0502020204030204" pitchFamily="34" charset="0"/>
              </a:rPr>
              <a:t>(3</a:t>
            </a:r>
            <a:r>
              <a:rPr lang="en-US" sz="1400" dirty="0">
                <a:solidFill>
                  <a:srgbClr val="9933FF"/>
                </a:solidFill>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	If the order was specified as a gross amount, the gross amount is not reconcilable to the settlement amount</a:t>
            </a:r>
            <a:endParaRPr lang="en-GB" sz="1400" dirty="0">
              <a:latin typeface="Calibri" panose="020F0502020204030204" pitchFamily="34" charset="0"/>
              <a:cs typeface="Calibri" panose="020F0502020204030204" pitchFamily="34" charset="0"/>
            </a:endParaRPr>
          </a:p>
        </p:txBody>
      </p:sp>
      <p:sp>
        <p:nvSpPr>
          <p:cNvPr id="7" name="Rectangle 6"/>
          <p:cNvSpPr/>
          <p:nvPr/>
        </p:nvSpPr>
        <p:spPr>
          <a:xfrm>
            <a:off x="181162" y="5383873"/>
            <a:ext cx="8885208" cy="523220"/>
          </a:xfrm>
          <a:prstGeom prst="rect">
            <a:avLst/>
          </a:prstGeom>
          <a:solidFill>
            <a:schemeClr val="bg1"/>
          </a:solidFill>
        </p:spPr>
        <p:txBody>
          <a:bodyPr wrap="square">
            <a:spAutoFit/>
          </a:bodyPr>
          <a:lstStyle/>
          <a:p>
            <a:r>
              <a:rPr lang="en-US" sz="1400" dirty="0" smtClean="0">
                <a:latin typeface="Calibri" panose="020F0502020204030204" pitchFamily="34" charset="0"/>
                <a:cs typeface="Calibri" panose="020F0502020204030204" pitchFamily="34" charset="0"/>
              </a:rPr>
              <a:t>If the fund is a ‘multi-currency NAV fund’ and the order is placed </a:t>
            </a:r>
            <a:r>
              <a:rPr lang="en-US" sz="1400" dirty="0">
                <a:latin typeface="Calibri" panose="020F0502020204030204" pitchFamily="34" charset="0"/>
                <a:cs typeface="Calibri" panose="020F0502020204030204" pitchFamily="34" charset="0"/>
              </a:rPr>
              <a:t>as </a:t>
            </a:r>
            <a:r>
              <a:rPr lang="en-US" sz="1400" dirty="0" smtClean="0">
                <a:latin typeface="Calibri" panose="020F0502020204030204" pitchFamily="34" charset="0"/>
                <a:cs typeface="Calibri" panose="020F0502020204030204" pitchFamily="34" charset="0"/>
              </a:rPr>
              <a:t>units or redemption rate, it is recommended </a:t>
            </a:r>
            <a:r>
              <a:rPr lang="en-US" sz="1400" dirty="0">
                <a:latin typeface="Calibri" panose="020F0502020204030204" pitchFamily="34" charset="0"/>
                <a:cs typeface="Calibri" panose="020F0502020204030204" pitchFamily="34" charset="0"/>
              </a:rPr>
              <a:t>that Requested NAV </a:t>
            </a:r>
            <a:r>
              <a:rPr lang="en-US" sz="1400" dirty="0" smtClean="0">
                <a:latin typeface="Calibri" panose="020F0502020204030204" pitchFamily="34" charset="0"/>
                <a:cs typeface="Calibri" panose="020F0502020204030204" pitchFamily="34" charset="0"/>
              </a:rPr>
              <a:t>Currency and Requested Settlement Currency are present</a:t>
            </a:r>
            <a:endParaRPr lang="en-GB" sz="1400" dirty="0">
              <a:latin typeface="Calibri" panose="020F0502020204030204" pitchFamily="34" charset="0"/>
              <a:cs typeface="Calibri" panose="020F0502020204030204" pitchFamily="34" charset="0"/>
            </a:endParaRPr>
          </a:p>
        </p:txBody>
      </p:sp>
      <p:sp>
        <p:nvSpPr>
          <p:cNvPr id="8" name="Rectangle 7"/>
          <p:cNvSpPr/>
          <p:nvPr/>
        </p:nvSpPr>
        <p:spPr>
          <a:xfrm>
            <a:off x="181162" y="5941695"/>
            <a:ext cx="8517148" cy="738664"/>
          </a:xfrm>
          <a:prstGeom prst="rect">
            <a:avLst/>
          </a:prstGeom>
          <a:solidFill>
            <a:schemeClr val="bg1"/>
          </a:solidFill>
        </p:spPr>
        <p:txBody>
          <a:bodyPr wrap="square">
            <a:spAutoFit/>
          </a:bodyPr>
          <a:lstStyle/>
          <a:p>
            <a:r>
              <a:rPr lang="en-US" sz="1400" dirty="0">
                <a:latin typeface="Calibri" panose="020F0502020204030204" pitchFamily="34" charset="0"/>
                <a:cs typeface="Calibri" panose="020F0502020204030204" pitchFamily="34" charset="0"/>
              </a:rPr>
              <a:t>If the fund is a ‘multi-currency NAV </a:t>
            </a:r>
            <a:r>
              <a:rPr lang="en-US" sz="1400" dirty="0" smtClean="0">
                <a:latin typeface="Calibri" panose="020F0502020204030204" pitchFamily="34" charset="0"/>
                <a:cs typeface="Calibri" panose="020F0502020204030204" pitchFamily="34" charset="0"/>
              </a:rPr>
              <a:t>fund’, it is recommended that the Requested </a:t>
            </a:r>
            <a:r>
              <a:rPr lang="en-US" sz="1400" dirty="0">
                <a:latin typeface="Calibri" panose="020F0502020204030204" pitchFamily="34" charset="0"/>
                <a:cs typeface="Calibri" panose="020F0502020204030204" pitchFamily="34" charset="0"/>
              </a:rPr>
              <a:t>NAV </a:t>
            </a:r>
            <a:r>
              <a:rPr lang="en-US" sz="1400" dirty="0" smtClean="0">
                <a:latin typeface="Calibri" panose="020F0502020204030204" pitchFamily="34" charset="0"/>
                <a:cs typeface="Calibri" panose="020F0502020204030204" pitchFamily="34" charset="0"/>
              </a:rPr>
              <a:t>Currency is specified, </a:t>
            </a:r>
            <a:r>
              <a:rPr lang="en-US" sz="1400" dirty="0">
                <a:latin typeface="Calibri" panose="020F0502020204030204" pitchFamily="34" charset="0"/>
                <a:cs typeface="Calibri" panose="020F0502020204030204" pitchFamily="34" charset="0"/>
              </a:rPr>
              <a:t>whether order expressed as Units, </a:t>
            </a:r>
            <a:r>
              <a:rPr lang="en-US" sz="1400" dirty="0" smtClean="0">
                <a:latin typeface="Calibri" panose="020F0502020204030204" pitchFamily="34" charset="0"/>
                <a:cs typeface="Calibri" panose="020F0502020204030204" pitchFamily="34" charset="0"/>
              </a:rPr>
              <a:t>redemption rate, Net Amount or </a:t>
            </a:r>
            <a:r>
              <a:rPr lang="en-US" sz="1400" dirty="0">
                <a:latin typeface="Calibri" panose="020F0502020204030204" pitchFamily="34" charset="0"/>
                <a:cs typeface="Calibri" panose="020F0502020204030204" pitchFamily="34" charset="0"/>
              </a:rPr>
              <a:t>Gross </a:t>
            </a:r>
            <a:r>
              <a:rPr lang="en-US" sz="1400" dirty="0" smtClean="0">
                <a:latin typeface="Calibri" panose="020F0502020204030204" pitchFamily="34" charset="0"/>
                <a:cs typeface="Calibri" panose="020F0502020204030204" pitchFamily="34" charset="0"/>
              </a:rPr>
              <a:t>Amount</a:t>
            </a:r>
          </a:p>
          <a:p>
            <a:endParaRPr lang="en-GB" sz="1400" dirty="0">
              <a:latin typeface="Calibri" panose="020F0502020204030204" pitchFamily="34" charset="0"/>
              <a:cs typeface="Calibri" panose="020F0502020204030204" pitchFamily="34" charset="0"/>
            </a:endParaRPr>
          </a:p>
        </p:txBody>
      </p:sp>
      <p:sp>
        <p:nvSpPr>
          <p:cNvPr id="9" name="Rectangle 8"/>
          <p:cNvSpPr/>
          <p:nvPr/>
        </p:nvSpPr>
        <p:spPr>
          <a:xfrm>
            <a:off x="181162" y="6499529"/>
            <a:ext cx="8810438" cy="307777"/>
          </a:xfrm>
          <a:prstGeom prst="rect">
            <a:avLst/>
          </a:prstGeom>
          <a:solidFill>
            <a:schemeClr val="bg1"/>
          </a:solidFill>
        </p:spPr>
        <p:txBody>
          <a:bodyPr wrap="square">
            <a:spAutoFit/>
          </a:bodyPr>
          <a:lstStyle/>
          <a:p>
            <a:r>
              <a:rPr lang="en-US" sz="1400" b="1" dirty="0" smtClean="0">
                <a:latin typeface="Calibri" panose="020F0502020204030204" pitchFamily="34" charset="0"/>
                <a:cs typeface="Calibri" panose="020F0502020204030204" pitchFamily="34" charset="0"/>
              </a:rPr>
              <a:t>These principals are expressed as SMPG usage/rules in the usage guidelines and the process document</a:t>
            </a:r>
            <a:endParaRPr lang="en-GB" sz="1400" b="1" dirty="0">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1"/>
          </p:nvPr>
        </p:nvSpPr>
        <p:spPr/>
        <p:txBody>
          <a:bodyPr/>
          <a:lstStyle/>
          <a:p>
            <a:fld id="{EA52E39D-21CE-4915-B848-429A65988FB2}" type="slidenum">
              <a:rPr lang="en-GB" smtClean="0"/>
              <a:pPr/>
              <a:t>51</a:t>
            </a:fld>
            <a:endParaRPr lang="en-GB" dirty="0"/>
          </a:p>
        </p:txBody>
      </p:sp>
    </p:spTree>
    <p:extLst>
      <p:ext uri="{BB962C8B-B14F-4D97-AF65-F5344CB8AC3E}">
        <p14:creationId xmlns:p14="http://schemas.microsoft.com/office/powerpoint/2010/main" val="2769595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2" y="472300"/>
            <a:ext cx="3989754" cy="618729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Confirmation: Amendment Indicator + Received Date Time</a:t>
            </a:r>
            <a:endParaRPr lang="en-GB" dirty="0"/>
          </a:p>
        </p:txBody>
      </p:sp>
      <p:sp>
        <p:nvSpPr>
          <p:cNvPr id="14" name="TextBox 13"/>
          <p:cNvSpPr txBox="1"/>
          <p:nvPr/>
        </p:nvSpPr>
        <p:spPr>
          <a:xfrm>
            <a:off x="4468484" y="2578898"/>
            <a:ext cx="4542476" cy="646331"/>
          </a:xfrm>
          <a:prstGeom prst="rect">
            <a:avLst/>
          </a:prstGeom>
          <a:solidFill>
            <a:schemeClr val="bg1"/>
          </a:solid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Rule: If used, must echo back the OrderDateTime from the order message.</a:t>
            </a:r>
          </a:p>
        </p:txBody>
      </p:sp>
      <p:sp>
        <p:nvSpPr>
          <p:cNvPr id="19" name="TextBox 18"/>
          <p:cNvSpPr txBox="1"/>
          <p:nvPr/>
        </p:nvSpPr>
        <p:spPr>
          <a:xfrm>
            <a:off x="4468484" y="4599254"/>
            <a:ext cx="4542476" cy="369332"/>
          </a:xfrm>
          <a:prstGeom prst="rect">
            <a:avLst/>
          </a:prstGeom>
          <a:solidFill>
            <a:schemeClr val="bg1"/>
          </a:solid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multiplicity is [1.1].</a:t>
            </a:r>
          </a:p>
        </p:txBody>
      </p:sp>
      <p:sp>
        <p:nvSpPr>
          <p:cNvPr id="6" name="TextBox 5"/>
          <p:cNvSpPr txBox="1"/>
          <p:nvPr/>
        </p:nvSpPr>
        <p:spPr>
          <a:xfrm>
            <a:off x="258492" y="462055"/>
            <a:ext cx="4209992" cy="5632311"/>
          </a:xfrm>
          <a:prstGeom prst="rect">
            <a:avLst/>
          </a:prstGeom>
          <a:noFill/>
        </p:spPr>
        <p:txBody>
          <a:bodyPr wrap="square" rtlCol="0">
            <a:spAutoFit/>
          </a:bodyPr>
          <a:lstStyle/>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Confirmation</a:t>
            </a:r>
          </a:p>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[1.1]	Message Identification </a:t>
            </a:r>
          </a:p>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[0.1]	Pool Reference  </a:t>
            </a:r>
          </a:p>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[0.n]	Previous Reference</a:t>
            </a:r>
          </a:p>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[0.1]	Related Reference</a:t>
            </a:r>
          </a:p>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[1.1]	Multiple Order Details </a:t>
            </a:r>
          </a:p>
          <a:p>
            <a:pPr>
              <a:spcAft>
                <a:spcPts val="0"/>
              </a:spcAft>
              <a:tabLst>
                <a:tab pos="114300" algn="l"/>
                <a:tab pos="517525" algn="l"/>
                <a:tab pos="1027113"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[0.1]	Amendment Indicator</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Master Reference </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Place Of Trade </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Order Date Time  </a:t>
            </a:r>
          </a:p>
          <a:p>
            <a:pPr>
              <a:spcAft>
                <a:spcPts val="0"/>
              </a:spcAft>
              <a:tabLst>
                <a:tab pos="114300" algn="l"/>
                <a:tab pos="517525" algn="l"/>
                <a:tab pos="1027113"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[0.1]	Received Date Time </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Requested Future Trade Date </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Cancellation Right  </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Investment Account Details </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[0.n]	Beneficiary Details </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[1.n]	Individual Execution Details </a:t>
            </a:r>
          </a:p>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		[0.1]	Total Settlement Amount</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Bulk Cash Settlement Details </a:t>
            </a:r>
          </a:p>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[0.1]	Copy Details </a:t>
            </a:r>
          </a:p>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[0.n]	Extension</a:t>
            </a:r>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108331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13473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161877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533" y="24612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8533" y="269642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549" y="299294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p:nvCxnSpPr>
        <p:spPr bwMode="auto">
          <a:xfrm flipV="1">
            <a:off x="3324283" y="2815491"/>
            <a:ext cx="1183625" cy="296517"/>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7861" y="462908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0" name="Straight Connector 19"/>
          <p:cNvCxnSpPr>
            <a:endCxn id="19" idx="1"/>
          </p:cNvCxnSpPr>
          <p:nvPr/>
        </p:nvCxnSpPr>
        <p:spPr bwMode="auto">
          <a:xfrm>
            <a:off x="3867828" y="4754014"/>
            <a:ext cx="64008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2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5829" y="35675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1736" y="38406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1736" y="435847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9168" y="490820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4208" y="518083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5329" y="5450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8" name="Straight Connector 27"/>
          <p:cNvCxnSpPr/>
          <p:nvPr/>
        </p:nvCxnSpPr>
        <p:spPr bwMode="auto">
          <a:xfrm>
            <a:off x="3510571" y="2300489"/>
            <a:ext cx="128502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17" name="TextBox 16"/>
          <p:cNvSpPr txBox="1"/>
          <p:nvPr/>
        </p:nvSpPr>
        <p:spPr>
          <a:xfrm>
            <a:off x="4468484" y="436386"/>
            <a:ext cx="4542476" cy="2031325"/>
          </a:xfrm>
          <a:prstGeom prst="rect">
            <a:avLst/>
          </a:prstGeom>
          <a:solidFill>
            <a:schemeClr val="bg1"/>
          </a:solidFill>
          <a:ln>
            <a:solidFill>
              <a:schemeClr val="bg1">
                <a:lumMod val="50000"/>
              </a:schemeClr>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SMPG Rule: If the message is used to amend a previously sent confirmation,  AmendmentIndicator must be present with the value ‘true’ or ‘1’. </a:t>
            </a:r>
            <a:r>
              <a:rPr lang="en-US" sz="1800" dirty="0">
                <a:latin typeface="Calibri" panose="020F0502020204030204" pitchFamily="34" charset="0"/>
                <a:cs typeface="Calibri" panose="020F0502020204030204" pitchFamily="34" charset="0"/>
              </a:rPr>
              <a:t>The Deal Reference must be the same as the Deal Reference in the original confirmation</a:t>
            </a:r>
            <a:r>
              <a:rPr lang="en-US" sz="1800" dirty="0" smtClean="0">
                <a:latin typeface="Calibri" panose="020F0502020204030204" pitchFamily="34" charset="0"/>
                <a:cs typeface="Calibri" panose="020F0502020204030204" pitchFamily="34" charset="0"/>
              </a:rPr>
              <a:t>. </a:t>
            </a:r>
            <a:r>
              <a:rPr lang="en-US" sz="1800" dirty="0" smtClean="0">
                <a:solidFill>
                  <a:srgbClr val="FF0000"/>
                </a:solidFill>
                <a:latin typeface="Calibri" panose="020F0502020204030204" pitchFamily="34" charset="0"/>
                <a:cs typeface="Calibri" panose="020F0502020204030204" pitchFamily="34" charset="0"/>
              </a:rPr>
              <a:t>(1 Mar 2017) All need to review. Add to the ‘process document’.</a:t>
            </a:r>
            <a:endParaRPr lang="en-GB" sz="1800" dirty="0" smtClean="0">
              <a:solidFill>
                <a:srgbClr val="FF0000"/>
              </a:solidFill>
              <a:latin typeface="Calibri" panose="020F0502020204030204" pitchFamily="34" charset="0"/>
              <a:cs typeface="Calibri" panose="020F0502020204030204" pitchFamily="34" charset="0"/>
            </a:endParaRPr>
          </a:p>
        </p:txBody>
      </p:sp>
      <p:cxnSp>
        <p:nvCxnSpPr>
          <p:cNvPr id="30" name="Straight Connector 29"/>
          <p:cNvCxnSpPr/>
          <p:nvPr/>
        </p:nvCxnSpPr>
        <p:spPr bwMode="auto">
          <a:xfrm>
            <a:off x="3312681" y="3419049"/>
            <a:ext cx="128502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31" name="TextBox 30"/>
          <p:cNvSpPr txBox="1"/>
          <p:nvPr/>
        </p:nvSpPr>
        <p:spPr>
          <a:xfrm>
            <a:off x="4468484" y="3298787"/>
            <a:ext cx="4542476" cy="1200329"/>
          </a:xfrm>
          <a:prstGeom prst="rect">
            <a:avLst/>
          </a:prstGeom>
          <a:solidFill>
            <a:schemeClr val="bg1"/>
          </a:solidFill>
          <a:ln>
            <a:solidFill>
              <a:schemeClr val="bg1">
                <a:lumMod val="50000"/>
              </a:schemeClr>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Received Date Time ‘allowed’. </a:t>
            </a:r>
            <a:r>
              <a:rPr lang="en-GB" sz="1800" dirty="0" smtClean="0">
                <a:solidFill>
                  <a:srgbClr val="FF0000"/>
                </a:solidFill>
                <a:latin typeface="Calibri" panose="020F0502020204030204" pitchFamily="34" charset="0"/>
                <a:cs typeface="Calibri" panose="020F0502020204030204" pitchFamily="34" charset="0"/>
              </a:rPr>
              <a:t>(1 Mar 2017)</a:t>
            </a:r>
          </a:p>
          <a:p>
            <a:r>
              <a:rPr lang="en-GB" sz="1800" dirty="0" smtClean="0">
                <a:latin typeface="Calibri" panose="020F0502020204030204" pitchFamily="34" charset="0"/>
                <a:cs typeface="Calibri" panose="020F0502020204030204" pitchFamily="34" charset="0"/>
              </a:rPr>
              <a:t>SMPG DefinitionRefinement:  This element should be called ‘OrderReceivedDateTime’.</a:t>
            </a:r>
            <a:r>
              <a:rPr lang="en-GB" sz="1800" dirty="0" smtClean="0">
                <a:solidFill>
                  <a:srgbClr val="FF0000"/>
                </a:solidFill>
                <a:latin typeface="Calibri" panose="020F0502020204030204" pitchFamily="34" charset="0"/>
                <a:cs typeface="Calibri" panose="020F0502020204030204" pitchFamily="34" charset="0"/>
              </a:rPr>
              <a:t> </a:t>
            </a:r>
            <a:r>
              <a:rPr lang="en-GB" sz="1800" dirty="0">
                <a:solidFill>
                  <a:srgbClr val="FF0000"/>
                </a:solidFill>
                <a:latin typeface="Calibri" panose="020F0502020204030204" pitchFamily="34" charset="0"/>
                <a:cs typeface="Calibri" panose="020F0502020204030204" pitchFamily="34" charset="0"/>
              </a:rPr>
              <a:t>(1 Mar 2017</a:t>
            </a:r>
            <a:r>
              <a:rPr lang="en-GB" sz="1800" dirty="0" smtClean="0">
                <a:solidFill>
                  <a:srgbClr val="FF0000"/>
                </a:solidFill>
                <a:latin typeface="Calibri" panose="020F0502020204030204" pitchFamily="34" charset="0"/>
                <a:cs typeface="Calibri" panose="020F0502020204030204" pitchFamily="34" charset="0"/>
              </a:rPr>
              <a:t>)</a:t>
            </a:r>
            <a:endParaRPr lang="en-GB" sz="1800" dirty="0">
              <a:solidFill>
                <a:srgbClr val="FF0000"/>
              </a:solidFill>
              <a:latin typeface="Calibri" panose="020F0502020204030204" pitchFamily="34" charset="0"/>
              <a:cs typeface="Calibri" panose="020F0502020204030204" pitchFamily="34" charset="0"/>
            </a:endParaRPr>
          </a:p>
        </p:txBody>
      </p:sp>
      <p:pic>
        <p:nvPicPr>
          <p:cNvPr id="3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6398" y="4078808"/>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1"/>
          </p:nvPr>
        </p:nvSpPr>
        <p:spPr/>
        <p:txBody>
          <a:bodyPr/>
          <a:lstStyle/>
          <a:p>
            <a:fld id="{EA52E39D-21CE-4915-B848-429A65988FB2}" type="slidenum">
              <a:rPr lang="en-GB" smtClean="0"/>
              <a:pPr/>
              <a:t>52</a:t>
            </a:fld>
            <a:endParaRPr lang="en-GB" dirty="0"/>
          </a:p>
        </p:txBody>
      </p:sp>
    </p:spTree>
    <p:extLst>
      <p:ext uri="{BB962C8B-B14F-4D97-AF65-F5344CB8AC3E}">
        <p14:creationId xmlns:p14="http://schemas.microsoft.com/office/powerpoint/2010/main" val="12258159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2" y="472300"/>
            <a:ext cx="4067390" cy="618729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435862" cy="508958"/>
          </a:xfrm>
        </p:spPr>
        <p:txBody>
          <a:bodyPr/>
          <a:lstStyle/>
          <a:p>
            <a:r>
              <a:rPr lang="en-GB" dirty="0" smtClean="0"/>
              <a:t>SubscriptionOrderConfirmation/IndividualExecutionDetails (1 of 3)</a:t>
            </a:r>
            <a:endParaRPr lang="en-GB" dirty="0"/>
          </a:p>
        </p:txBody>
      </p:sp>
      <p:sp>
        <p:nvSpPr>
          <p:cNvPr id="6" name="TextBox 5"/>
          <p:cNvSpPr txBox="1"/>
          <p:nvPr/>
        </p:nvSpPr>
        <p:spPr>
          <a:xfrm>
            <a:off x="258492" y="462055"/>
            <a:ext cx="3873561" cy="3754874"/>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Individual Execution </a:t>
            </a:r>
            <a:r>
              <a:rPr lang="en-GB" sz="1700" b="1" dirty="0">
                <a:latin typeface="Calibri" panose="020F0502020204030204" pitchFamily="34" charset="0"/>
                <a:cs typeface="Calibri" panose="020F0502020204030204" pitchFamily="34" charset="0"/>
              </a:rPr>
              <a:t>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Order </a:t>
            </a:r>
            <a:r>
              <a:rPr lang="en-GB" sz="1700" b="1" dirty="0" smtClean="0">
                <a:latin typeface="Calibri" panose="020F0502020204030204" pitchFamily="34" charset="0"/>
                <a:cs typeface="Calibri" panose="020F0502020204030204" pitchFamily="34" charset="0"/>
              </a:rPr>
              <a:t>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[1.1]	Deal Reference</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Client Reference 	</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0.10]	Order Type </a:t>
            </a:r>
            <a:endParaRPr lang="en-GB" sz="1700" b="1" dirty="0" smtClean="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Financial Instrument Details</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Sub Account For Holding</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1.1]	</a:t>
            </a:r>
            <a:r>
              <a:rPr lang="en-GB" sz="1700" b="1" dirty="0" smtClean="0">
                <a:latin typeface="Calibri" panose="020F0502020204030204" pitchFamily="34" charset="0"/>
                <a:cs typeface="Calibri" panose="020F0502020204030204" pitchFamily="34" charset="0"/>
              </a:rPr>
              <a:t>Units </a:t>
            </a:r>
            <a:r>
              <a:rPr lang="en-GB" sz="1700" b="1" dirty="0">
                <a:latin typeface="Calibri" panose="020F0502020204030204" pitchFamily="34" charset="0"/>
                <a:cs typeface="Calibri" panose="020F0502020204030204" pitchFamily="34" charset="0"/>
              </a:rPr>
              <a:t>Number </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a:t>
            </a: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Net Amount</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a:t>
            </a: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Gross Amount</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[1.1]	Trade Date Time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[1.1]	Dealing Price Details</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[0.2]</a:t>
            </a: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Informative Price Details</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[1.1</a:t>
            </a:r>
            <a:r>
              <a:rPr lang="en-GB" sz="1700" b="1" dirty="0">
                <a:latin typeface="Calibri" panose="020F0502020204030204" pitchFamily="34" charset="0"/>
                <a:cs typeface="Calibri" panose="020F0502020204030204" pitchFamily="34" charset="0"/>
              </a:rPr>
              <a:t>]	Settlement </a:t>
            </a:r>
            <a:r>
              <a:rPr lang="en-GB" sz="1700" b="1" dirty="0" smtClean="0">
                <a:latin typeface="Calibri" panose="020F0502020204030204" pitchFamily="34" charset="0"/>
                <a:cs typeface="Calibri" panose="020F0502020204030204" pitchFamily="34" charset="0"/>
              </a:rPr>
              <a:t>Amount</a:t>
            </a:r>
            <a:endParaRPr lang="en-GB" sz="1700" b="1" dirty="0">
              <a:latin typeface="Calibri" panose="020F0502020204030204" pitchFamily="34" charset="0"/>
              <a:cs typeface="Calibri" panose="020F0502020204030204" pitchFamily="34" charset="0"/>
            </a:endParaRPr>
          </a:p>
        </p:txBody>
      </p:sp>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4813" y="12910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3397" y="156253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4798" y="20803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bwMode="auto">
          <a:xfrm>
            <a:off x="181155" y="5037827"/>
            <a:ext cx="4511615" cy="174253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0" name="TextBox 29"/>
          <p:cNvSpPr txBox="1"/>
          <p:nvPr/>
        </p:nvSpPr>
        <p:spPr>
          <a:xfrm>
            <a:off x="4511618" y="1111384"/>
            <a:ext cx="4542476" cy="646331"/>
          </a:xfrm>
          <a:prstGeom prst="rect">
            <a:avLst/>
          </a:prstGeom>
          <a:solidFill>
            <a:schemeClr val="bg1"/>
          </a:solidFill>
          <a:ln>
            <a:solidFill>
              <a:schemeClr val="accent1"/>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The currency used in this field must be the NAV currency.</a:t>
            </a:r>
            <a:endParaRPr lang="en-GB" sz="1800" dirty="0" smtClean="0">
              <a:latin typeface="Calibri" panose="020F0502020204030204" pitchFamily="34" charset="0"/>
              <a:cs typeface="Calibri" panose="020F0502020204030204" pitchFamily="34" charset="0"/>
            </a:endParaRPr>
          </a:p>
        </p:txBody>
      </p:sp>
      <p:pic>
        <p:nvPicPr>
          <p:cNvPr id="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8482" y="25817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2" name="Straight Connector 31"/>
          <p:cNvCxnSpPr/>
          <p:nvPr/>
        </p:nvCxnSpPr>
        <p:spPr bwMode="auto">
          <a:xfrm flipV="1">
            <a:off x="2953832" y="1529202"/>
            <a:ext cx="1594118" cy="1162698"/>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3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638" y="282904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3964" y="179928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8" name="Straight Connector 47"/>
          <p:cNvCxnSpPr/>
          <p:nvPr/>
        </p:nvCxnSpPr>
        <p:spPr bwMode="auto">
          <a:xfrm flipV="1">
            <a:off x="2830007" y="1681601"/>
            <a:ext cx="1717943" cy="1301482"/>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0007" y="3346871"/>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831" y="3608808"/>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046" y="358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TextBox 55"/>
          <p:cNvSpPr txBox="1"/>
          <p:nvPr/>
        </p:nvSpPr>
        <p:spPr>
          <a:xfrm>
            <a:off x="4511618" y="2757702"/>
            <a:ext cx="4542476" cy="369332"/>
          </a:xfrm>
          <a:prstGeom prst="rect">
            <a:avLst/>
          </a:prstGeom>
          <a:solidFill>
            <a:schemeClr val="bg1"/>
          </a:solidFill>
          <a:ln>
            <a:solidFill>
              <a:schemeClr val="accent1"/>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[0.1].</a:t>
            </a:r>
            <a:endParaRPr lang="en-GB" sz="1800" dirty="0" smtClean="0">
              <a:latin typeface="Calibri" panose="020F0502020204030204" pitchFamily="34" charset="0"/>
              <a:cs typeface="Calibri" panose="020F0502020204030204" pitchFamily="34" charset="0"/>
            </a:endParaRPr>
          </a:p>
        </p:txBody>
      </p:sp>
      <p:cxnSp>
        <p:nvCxnSpPr>
          <p:cNvPr id="57" name="Straight Connector 56"/>
          <p:cNvCxnSpPr>
            <a:stCxn id="51" idx="3"/>
            <a:endCxn id="56" idx="1"/>
          </p:cNvCxnSpPr>
          <p:nvPr/>
        </p:nvCxnSpPr>
        <p:spPr bwMode="auto">
          <a:xfrm flipV="1">
            <a:off x="3744796" y="2942368"/>
            <a:ext cx="766822" cy="766453"/>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5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1432" y="38612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4511618" y="3240148"/>
            <a:ext cx="4572000" cy="2031325"/>
          </a:xfrm>
          <a:prstGeom prst="rect">
            <a:avLst/>
          </a:prstGeom>
          <a:ln>
            <a:solidFill>
              <a:schemeClr val="accent1"/>
            </a:solidFill>
          </a:ln>
        </p:spPr>
        <p:txBody>
          <a:bodyPr>
            <a:spAutoFit/>
          </a:bodyPr>
          <a:lstStyle/>
          <a:p>
            <a:r>
              <a:rPr lang="en-GB" sz="1800" dirty="0">
                <a:latin typeface="Calibri" panose="020F0502020204030204" pitchFamily="34" charset="0"/>
                <a:cs typeface="Calibri" panose="020F0502020204030204" pitchFamily="34" charset="0"/>
              </a:rPr>
              <a:t>SMPG </a:t>
            </a:r>
            <a:r>
              <a:rPr lang="en-GB" sz="1800" dirty="0" smtClean="0">
                <a:latin typeface="Calibri" panose="020F0502020204030204" pitchFamily="34" charset="0"/>
                <a:cs typeface="Calibri" panose="020F0502020204030204" pitchFamily="34" charset="0"/>
              </a:rPr>
              <a:t>Usage: </a:t>
            </a:r>
            <a:r>
              <a:rPr lang="en-GB" sz="1800" dirty="0">
                <a:latin typeface="Calibri" panose="020F0502020204030204" pitchFamily="34" charset="0"/>
                <a:cs typeface="Calibri" panose="020F0502020204030204" pitchFamily="34" charset="0"/>
              </a:rPr>
              <a:t>If the order was specified as a gross amount, </a:t>
            </a:r>
            <a:r>
              <a:rPr lang="en-US" sz="1800" dirty="0">
                <a:latin typeface="Calibri" panose="020F0502020204030204" pitchFamily="34" charset="0"/>
                <a:cs typeface="Calibri" panose="020F0502020204030204" pitchFamily="34" charset="0"/>
              </a:rPr>
              <a:t>the settlement amount is the same or slightly below the gross amount </a:t>
            </a:r>
            <a:r>
              <a:rPr lang="en-GB" sz="1800" dirty="0">
                <a:latin typeface="Calibri" panose="020F0502020204030204" pitchFamily="34" charset="0"/>
                <a:cs typeface="Calibri" panose="020F0502020204030204" pitchFamily="34" charset="0"/>
              </a:rPr>
              <a:t>or the equivalent after foreign exchange </a:t>
            </a:r>
            <a:r>
              <a:rPr lang="en-GB" sz="1800" dirty="0" smtClean="0">
                <a:latin typeface="Calibri" panose="020F0502020204030204" pitchFamily="34" charset="0"/>
                <a:cs typeface="Calibri" panose="020F0502020204030204" pitchFamily="34" charset="0"/>
              </a:rPr>
              <a:t>conversion. </a:t>
            </a:r>
            <a:r>
              <a:rPr lang="en-US" sz="1800" dirty="0">
                <a:latin typeface="Calibri" panose="020F0502020204030204" pitchFamily="34" charset="0"/>
                <a:cs typeface="Calibri" panose="020F0502020204030204" pitchFamily="34" charset="0"/>
              </a:rPr>
              <a:t>If the order was specified as a net amount, </a:t>
            </a:r>
            <a:r>
              <a:rPr lang="en-GB" sz="1800" dirty="0">
                <a:latin typeface="Calibri" panose="020F0502020204030204" pitchFamily="34" charset="0"/>
                <a:cs typeface="Calibri" panose="020F0502020204030204" pitchFamily="34" charset="0"/>
              </a:rPr>
              <a:t>the net amount</a:t>
            </a:r>
            <a:r>
              <a:rPr lang="en-US" sz="1800" dirty="0">
                <a:latin typeface="Calibri" panose="020F0502020204030204" pitchFamily="34" charset="0"/>
                <a:cs typeface="Calibri" panose="020F0502020204030204" pitchFamily="34" charset="0"/>
              </a:rPr>
              <a:t> is not reconcilable to the settlement amount</a:t>
            </a:r>
            <a:r>
              <a:rPr lang="en-GB" sz="1800" dirty="0">
                <a:latin typeface="Calibri" panose="020F0502020204030204" pitchFamily="34" charset="0"/>
                <a:cs typeface="Calibri" panose="020F0502020204030204" pitchFamily="34" charset="0"/>
              </a:rPr>
              <a:t>.</a:t>
            </a:r>
            <a:r>
              <a:rPr lang="en-GB" sz="1800" dirty="0" smtClean="0">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(1 Mar 2017)</a:t>
            </a:r>
            <a:endParaRPr lang="en-GB" sz="1800" dirty="0">
              <a:solidFill>
                <a:srgbClr val="FF0000"/>
              </a:solidFill>
              <a:latin typeface="Calibri" panose="020F0502020204030204" pitchFamily="34" charset="0"/>
              <a:cs typeface="Calibri" panose="020F0502020204030204" pitchFamily="34" charset="0"/>
            </a:endParaRPr>
          </a:p>
        </p:txBody>
      </p:sp>
      <p:cxnSp>
        <p:nvCxnSpPr>
          <p:cNvPr id="59" name="Straight Connector 58"/>
          <p:cNvCxnSpPr/>
          <p:nvPr/>
        </p:nvCxnSpPr>
        <p:spPr bwMode="auto">
          <a:xfrm>
            <a:off x="3087182" y="3980282"/>
            <a:ext cx="141868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33" name="TextBox 32"/>
          <p:cNvSpPr txBox="1"/>
          <p:nvPr/>
        </p:nvSpPr>
        <p:spPr>
          <a:xfrm>
            <a:off x="415458" y="4696001"/>
            <a:ext cx="3653520" cy="2031325"/>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Change: </a:t>
            </a:r>
            <a:r>
              <a:rPr lang="en-GB" sz="1800" dirty="0" smtClean="0">
                <a:solidFill>
                  <a:schemeClr val="tx2"/>
                </a:solidFill>
                <a:latin typeface="Calibri" panose="020F0502020204030204" pitchFamily="34" charset="0"/>
                <a:cs typeface="Calibri" panose="020F0502020204030204" pitchFamily="34" charset="0"/>
              </a:rPr>
              <a:t>SMPG usage </a:t>
            </a:r>
            <a:r>
              <a:rPr lang="en-GB" sz="1800" dirty="0">
                <a:solidFill>
                  <a:schemeClr val="tx2"/>
                </a:solidFill>
                <a:latin typeface="Calibri" panose="020F0502020204030204" pitchFamily="34" charset="0"/>
                <a:cs typeface="Calibri" panose="020F0502020204030204" pitchFamily="34" charset="0"/>
              </a:rPr>
              <a:t>information </a:t>
            </a:r>
            <a:r>
              <a:rPr lang="en-GB" sz="1800" dirty="0" smtClean="0">
                <a:solidFill>
                  <a:schemeClr val="tx2"/>
                </a:solidFill>
                <a:latin typeface="Calibri" panose="020F0502020204030204" pitchFamily="34" charset="0"/>
                <a:cs typeface="Calibri" panose="020F0502020204030204" pitchFamily="34" charset="0"/>
              </a:rPr>
              <a:t>on Gross and Net Amount for redefinition of the elements was eliminated. The definitions are now part of the standard and so there is no need for the SMPG Redefinition annotations.</a:t>
            </a:r>
          </a:p>
        </p:txBody>
      </p:sp>
      <p:sp>
        <p:nvSpPr>
          <p:cNvPr id="39" name="TextBox 38"/>
          <p:cNvSpPr txBox="1"/>
          <p:nvPr/>
        </p:nvSpPr>
        <p:spPr>
          <a:xfrm>
            <a:off x="4511618" y="1767400"/>
            <a:ext cx="4542476" cy="923330"/>
          </a:xfrm>
          <a:prstGeom prst="rect">
            <a:avLst/>
          </a:prstGeom>
          <a:solidFill>
            <a:schemeClr val="bg1"/>
          </a:solidFill>
          <a:ln>
            <a:solidFill>
              <a:schemeClr val="accent1"/>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TradeDateTime is also the "Reference Value Date" for UCITS purposes in forward priced orders.</a:t>
            </a:r>
            <a:endParaRPr lang="en-GB" sz="1800" dirty="0" smtClean="0">
              <a:latin typeface="Calibri" panose="020F0502020204030204" pitchFamily="34" charset="0"/>
              <a:cs typeface="Calibri" panose="020F0502020204030204" pitchFamily="34" charset="0"/>
            </a:endParaRPr>
          </a:p>
        </p:txBody>
      </p:sp>
      <p:pic>
        <p:nvPicPr>
          <p:cNvPr id="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6794" y="30763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1" name="Straight Connector 40"/>
          <p:cNvCxnSpPr/>
          <p:nvPr/>
        </p:nvCxnSpPr>
        <p:spPr bwMode="auto">
          <a:xfrm flipV="1">
            <a:off x="2801432" y="2199377"/>
            <a:ext cx="1813700" cy="996014"/>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3" name="Straight Connector 42"/>
          <p:cNvCxnSpPr/>
          <p:nvPr/>
        </p:nvCxnSpPr>
        <p:spPr bwMode="auto">
          <a:xfrm>
            <a:off x="2326219" y="2691900"/>
            <a:ext cx="627613"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5" name="Straight Connector 44"/>
          <p:cNvCxnSpPr/>
          <p:nvPr/>
        </p:nvCxnSpPr>
        <p:spPr bwMode="auto">
          <a:xfrm>
            <a:off x="2517185" y="2983083"/>
            <a:ext cx="312822"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5" name="Slide Number Placeholder 4"/>
          <p:cNvSpPr>
            <a:spLocks noGrp="1"/>
          </p:cNvSpPr>
          <p:nvPr>
            <p:ph type="sldNum" sz="quarter" idx="11"/>
          </p:nvPr>
        </p:nvSpPr>
        <p:spPr/>
        <p:txBody>
          <a:bodyPr/>
          <a:lstStyle/>
          <a:p>
            <a:fld id="{EA52E39D-21CE-4915-B848-429A65988FB2}" type="slidenum">
              <a:rPr lang="en-GB" smtClean="0"/>
              <a:pPr/>
              <a:t>53</a:t>
            </a:fld>
            <a:endParaRPr lang="en-GB" dirty="0"/>
          </a:p>
        </p:txBody>
      </p:sp>
    </p:spTree>
    <p:extLst>
      <p:ext uri="{BB962C8B-B14F-4D97-AF65-F5344CB8AC3E}">
        <p14:creationId xmlns:p14="http://schemas.microsoft.com/office/powerpoint/2010/main" val="29379919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796597" y="6413739"/>
            <a:ext cx="5678488" cy="228600"/>
          </a:xfrm>
        </p:spPr>
        <p:txBody>
          <a:bodyPr/>
          <a:lstStyle/>
          <a:p>
            <a:r>
              <a:rPr lang="en-US" dirty="0" smtClean="0"/>
              <a:t>SMPG IF Order Market Practice Meeting</a:t>
            </a:r>
            <a:endParaRPr lang="en-GB" dirty="0"/>
          </a:p>
        </p:txBody>
      </p:sp>
      <p:sp>
        <p:nvSpPr>
          <p:cNvPr id="7" name="Rectangle 6"/>
          <p:cNvSpPr/>
          <p:nvPr/>
        </p:nvSpPr>
        <p:spPr bwMode="auto">
          <a:xfrm>
            <a:off x="306202" y="472300"/>
            <a:ext cx="4067390" cy="618729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435862" cy="508958"/>
          </a:xfrm>
        </p:spPr>
        <p:txBody>
          <a:bodyPr/>
          <a:lstStyle/>
          <a:p>
            <a:r>
              <a:rPr lang="en-GB" dirty="0"/>
              <a:t>SubscriptionOrderConfirmation/IndividualExecutionDetails </a:t>
            </a:r>
            <a:r>
              <a:rPr lang="en-GB" dirty="0" smtClean="0"/>
              <a:t>(2 </a:t>
            </a:r>
            <a:r>
              <a:rPr lang="en-GB" dirty="0"/>
              <a:t>of </a:t>
            </a:r>
            <a:r>
              <a:rPr lang="en-GB" dirty="0" smtClean="0"/>
              <a:t>3)</a:t>
            </a:r>
            <a:endParaRPr lang="en-GB" dirty="0"/>
          </a:p>
        </p:txBody>
      </p:sp>
      <p:sp>
        <p:nvSpPr>
          <p:cNvPr id="6" name="TextBox 5"/>
          <p:cNvSpPr txBox="1"/>
          <p:nvPr/>
        </p:nvSpPr>
        <p:spPr>
          <a:xfrm>
            <a:off x="258492" y="660453"/>
            <a:ext cx="3873561" cy="5324535"/>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Individual Execution Details continued</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a:latin typeface="Calibri" panose="020F0502020204030204" pitchFamily="34" charset="0"/>
                <a:cs typeface="Calibri" panose="020F0502020204030204" pitchFamily="34" charset="0"/>
              </a:rPr>
              <a:t>[0.1]	Cash Settlement Date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Settlement Method</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[1.1</a:t>
            </a: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Partially Executed Indicator</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a:t>
            </a:r>
            <a:r>
              <a:rPr lang="en-GB" sz="1700" b="1" dirty="0" smtClean="0">
                <a:latin typeface="Calibri" panose="020F0502020204030204" pitchFamily="34" charset="0"/>
                <a:cs typeface="Calibri" panose="020F0502020204030204" pitchFamily="34" charset="0"/>
              </a:rPr>
              <a:t>Best Execution</a:t>
            </a:r>
            <a:endParaRPr lang="en-GB" sz="17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[1.1</a:t>
            </a: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Cum Dividend Indicator</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a:t>
            </a:r>
            <a:r>
              <a:rPr lang="en-GB" sz="1700" b="1" dirty="0" smtClean="0">
                <a:latin typeface="Calibri" panose="020F0502020204030204" pitchFamily="34" charset="0"/>
                <a:cs typeface="Calibri" panose="020F0502020204030204" pitchFamily="34" charset="0"/>
              </a:rPr>
              <a:t>Interim Profit Amount</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[0.n]</a:t>
            </a:r>
            <a:r>
              <a:rPr lang="en-GB" sz="1700" b="1" dirty="0">
                <a:latin typeface="Calibri" panose="020F0502020204030204" pitchFamily="34" charset="0"/>
                <a:cs typeface="Calibri" panose="020F0502020204030204" pitchFamily="34" charset="0"/>
              </a:rPr>
              <a:t>	</a:t>
            </a:r>
            <a:r>
              <a:rPr lang="en-GB" sz="1700" b="1" dirty="0" smtClean="0">
                <a:latin typeface="Calibri" panose="020F0502020204030204" pitchFamily="34" charset="0"/>
                <a:cs typeface="Calibri" panose="020F0502020204030204" pitchFamily="34" charset="0"/>
              </a:rPr>
              <a:t>Foreign Exchange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Income Preference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Letter Intent 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Accumulation Right Reference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Transaction Overhead</a:t>
            </a:r>
          </a:p>
          <a:p>
            <a:pPr>
              <a:spcAft>
                <a:spcPts val="0"/>
              </a:spcAft>
              <a:tabLst>
                <a:tab pos="630238" algn="l"/>
                <a:tab pos="690563" algn="l"/>
                <a:tab pos="1147763" algn="l"/>
              </a:tabLst>
            </a:pPr>
            <a:r>
              <a:rPr lang="en-GB" sz="1700" b="1" dirty="0" smtClean="0">
                <a:solidFill>
                  <a:schemeClr val="tx2"/>
                </a:solidFill>
                <a:latin typeface="Calibri" panose="020F0502020204030204" pitchFamily="34" charset="0"/>
                <a:cs typeface="Calibri" panose="020F0502020204030204" pitchFamily="34" charset="0"/>
              </a:rPr>
              <a:t>[0.1]	Informative Tax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Settlement And Custody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[1.1]	Physical Delivery Indicator</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Physical Delivery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Requested Settlement Currency</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Requested NAV Currency</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Refund</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Subscription Interest</a:t>
            </a:r>
            <a:endParaRPr lang="en-GB" sz="1700" b="1" dirty="0">
              <a:latin typeface="Calibri" panose="020F0502020204030204" pitchFamily="34" charset="0"/>
              <a:cs typeface="Calibri" panose="020F0502020204030204" pitchFamily="34" charset="0"/>
            </a:endParaRPr>
          </a:p>
        </p:txBody>
      </p:sp>
      <p:sp>
        <p:nvSpPr>
          <p:cNvPr id="16" name="Rectangle 15"/>
          <p:cNvSpPr/>
          <p:nvPr/>
        </p:nvSpPr>
        <p:spPr bwMode="auto">
          <a:xfrm>
            <a:off x="181155" y="6413739"/>
            <a:ext cx="4511615" cy="3666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3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438" y="122398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9" name="Straight Connector 38"/>
          <p:cNvCxnSpPr/>
          <p:nvPr/>
        </p:nvCxnSpPr>
        <p:spPr bwMode="auto">
          <a:xfrm>
            <a:off x="3183927" y="1082122"/>
            <a:ext cx="1382946"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733" y="14954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2" name="Straight Connector 41"/>
          <p:cNvCxnSpPr/>
          <p:nvPr/>
        </p:nvCxnSpPr>
        <p:spPr bwMode="auto">
          <a:xfrm>
            <a:off x="3578282" y="1667595"/>
            <a:ext cx="985098" cy="204385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43" name="Rectangle 42"/>
          <p:cNvSpPr/>
          <p:nvPr/>
        </p:nvSpPr>
        <p:spPr bwMode="auto">
          <a:xfrm>
            <a:off x="306202" y="462055"/>
            <a:ext cx="4165932" cy="1984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3098" y="177670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9188" y="20234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7" name="Straight Connector 46"/>
          <p:cNvCxnSpPr/>
          <p:nvPr/>
        </p:nvCxnSpPr>
        <p:spPr bwMode="auto">
          <a:xfrm>
            <a:off x="3507685" y="2114082"/>
            <a:ext cx="1314475" cy="2740705"/>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5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5594" y="23001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6345" y="252967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5594" y="35923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0091" y="43461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3882" y="461666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4369" y="488812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0903" y="514159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1002" y="54142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18" y="564080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2944" y="411692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2224" y="28054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0656" y="306136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4356" y="330865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4898" y="38615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5287" y="38391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4472134" y="5865349"/>
            <a:ext cx="4028177" cy="369332"/>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No change to usage at this level.</a:t>
            </a:r>
          </a:p>
        </p:txBody>
      </p:sp>
      <p:pic>
        <p:nvPicPr>
          <p:cNvPr id="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5153" y="96306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5" name="Straight Connector 44"/>
          <p:cNvCxnSpPr/>
          <p:nvPr/>
        </p:nvCxnSpPr>
        <p:spPr bwMode="auto">
          <a:xfrm>
            <a:off x="3232063" y="1122032"/>
            <a:ext cx="1555597" cy="654671"/>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51" name="Straight Connector 50"/>
          <p:cNvCxnSpPr>
            <a:stCxn id="33" idx="3"/>
          </p:cNvCxnSpPr>
          <p:nvPr/>
        </p:nvCxnSpPr>
        <p:spPr bwMode="auto">
          <a:xfrm>
            <a:off x="3089188" y="1343049"/>
            <a:ext cx="1698472" cy="440226"/>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55" name="Straight Connector 54"/>
          <p:cNvCxnSpPr/>
          <p:nvPr/>
        </p:nvCxnSpPr>
        <p:spPr bwMode="auto">
          <a:xfrm>
            <a:off x="3350091" y="2133902"/>
            <a:ext cx="162004" cy="4153"/>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8" name="Rectangle 7"/>
          <p:cNvSpPr/>
          <p:nvPr/>
        </p:nvSpPr>
        <p:spPr bwMode="auto">
          <a:xfrm>
            <a:off x="4476835" y="474999"/>
            <a:ext cx="4601934" cy="113406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8" name="Rectangle 47"/>
          <p:cNvSpPr/>
          <p:nvPr/>
        </p:nvSpPr>
        <p:spPr bwMode="auto">
          <a:xfrm>
            <a:off x="4476835" y="1757734"/>
            <a:ext cx="4601934" cy="1669979"/>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9" name="Rectangle 48"/>
          <p:cNvSpPr/>
          <p:nvPr/>
        </p:nvSpPr>
        <p:spPr bwMode="auto">
          <a:xfrm>
            <a:off x="4476835" y="4120060"/>
            <a:ext cx="4601934" cy="1134067"/>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0" name="Rectangle 49"/>
          <p:cNvSpPr/>
          <p:nvPr/>
        </p:nvSpPr>
        <p:spPr bwMode="auto">
          <a:xfrm>
            <a:off x="4476835" y="3590522"/>
            <a:ext cx="4601934" cy="352278"/>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0" name="TextBox 69"/>
          <p:cNvSpPr txBox="1"/>
          <p:nvPr/>
        </p:nvSpPr>
        <p:spPr>
          <a:xfrm>
            <a:off x="4498012" y="1738808"/>
            <a:ext cx="4456363" cy="1754326"/>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Rule: </a:t>
            </a:r>
            <a:r>
              <a:rPr lang="en-US" sz="1800" dirty="0" smtClean="0">
                <a:latin typeface="Calibri" panose="020F0502020204030204" pitchFamily="34" charset="0"/>
                <a:cs typeface="Calibri" panose="020F0502020204030204" pitchFamily="34" charset="0"/>
              </a:rPr>
              <a:t>“</a:t>
            </a:r>
            <a:r>
              <a:rPr lang="en-US" sz="1800" b="1" dirty="0" smtClean="0">
                <a:latin typeface="Calibri" panose="020F0502020204030204" pitchFamily="34" charset="0"/>
                <a:cs typeface="Calibri" panose="020F0502020204030204" pitchFamily="34" charset="0"/>
              </a:rPr>
              <a:t>If </a:t>
            </a:r>
            <a:r>
              <a:rPr lang="en-US" sz="1800" dirty="0" smtClean="0">
                <a:latin typeface="Calibri" panose="020F0502020204030204" pitchFamily="34" charset="0"/>
                <a:cs typeface="Calibri" panose="020F0502020204030204" pitchFamily="34" charset="0"/>
              </a:rPr>
              <a:t>Settlement </a:t>
            </a:r>
            <a:r>
              <a:rPr lang="en-US" sz="1800" dirty="0">
                <a:latin typeface="Calibri" panose="020F0502020204030204" pitchFamily="34" charset="0"/>
                <a:cs typeface="Calibri" panose="020F0502020204030204" pitchFamily="34" charset="0"/>
              </a:rPr>
              <a:t>Method / </a:t>
            </a:r>
            <a:r>
              <a:rPr lang="en-US" sz="1800" dirty="0" smtClean="0">
                <a:latin typeface="Calibri" panose="020F0502020204030204" pitchFamily="34" charset="0"/>
                <a:cs typeface="Calibri" panose="020F0502020204030204" pitchFamily="34" charset="0"/>
              </a:rPr>
              <a:t>AgainstPayment Settlement </a:t>
            </a:r>
            <a:r>
              <a:rPr lang="en-US" sz="1800" dirty="0">
                <a:latin typeface="Calibri" panose="020F0502020204030204" pitchFamily="34" charset="0"/>
                <a:cs typeface="Calibri" panose="020F0502020204030204" pitchFamily="34" charset="0"/>
              </a:rPr>
              <a:t>is present and Cash Settlement Date is present and Settlement Date is </a:t>
            </a:r>
            <a:r>
              <a:rPr lang="en-US" sz="1800" dirty="0" smtClean="0">
                <a:latin typeface="Calibri" panose="020F0502020204030204" pitchFamily="34" charset="0"/>
                <a:cs typeface="Calibri" panose="020F0502020204030204" pitchFamily="34" charset="0"/>
              </a:rPr>
              <a:t>present </a:t>
            </a:r>
            <a:r>
              <a:rPr lang="en-US" sz="1800" b="1" dirty="0" smtClean="0">
                <a:latin typeface="Calibri" panose="020F0502020204030204" pitchFamily="34" charset="0"/>
                <a:cs typeface="Calibri" panose="020F0502020204030204" pitchFamily="34" charset="0"/>
              </a:rPr>
              <a:t>Then </a:t>
            </a:r>
            <a:r>
              <a:rPr lang="en-US" sz="1800" dirty="0" smtClean="0">
                <a:latin typeface="Calibri" panose="020F0502020204030204" pitchFamily="34" charset="0"/>
                <a:cs typeface="Calibri" panose="020F0502020204030204" pitchFamily="34" charset="0"/>
              </a:rPr>
              <a:t>both </a:t>
            </a:r>
            <a:r>
              <a:rPr lang="en-US" sz="1800" dirty="0">
                <a:latin typeface="Calibri" panose="020F0502020204030204" pitchFamily="34" charset="0"/>
                <a:cs typeface="Calibri" panose="020F0502020204030204" pitchFamily="34" charset="0"/>
              </a:rPr>
              <a:t>CashSettlementDate and SettlementDate must be the same</a:t>
            </a:r>
            <a:r>
              <a:rPr lang="en-US" sz="1800" dirty="0" smtClean="0">
                <a:latin typeface="Calibri" panose="020F0502020204030204" pitchFamily="34" charset="0"/>
                <a:cs typeface="Calibri" panose="020F0502020204030204" pitchFamily="34" charset="0"/>
              </a:rPr>
              <a:t>.” </a:t>
            </a:r>
            <a:r>
              <a:rPr lang="en-US" sz="1800" dirty="0" smtClean="0">
                <a:solidFill>
                  <a:srgbClr val="FF0000"/>
                </a:solidFill>
                <a:latin typeface="Calibri" panose="020F0502020204030204" pitchFamily="34" charset="0"/>
                <a:cs typeface="Calibri" panose="020F0502020204030204" pitchFamily="34" charset="0"/>
              </a:rPr>
              <a:t>(2 Mar 2017)</a:t>
            </a:r>
            <a:endParaRPr lang="en-GB" sz="1800" dirty="0" smtClean="0">
              <a:solidFill>
                <a:srgbClr val="FF0000"/>
              </a:solidFill>
              <a:latin typeface="Calibri" panose="020F0502020204030204" pitchFamily="34" charset="0"/>
              <a:cs typeface="Calibri" panose="020F0502020204030204" pitchFamily="34" charset="0"/>
            </a:endParaRPr>
          </a:p>
        </p:txBody>
      </p:sp>
      <p:sp>
        <p:nvSpPr>
          <p:cNvPr id="41" name="TextBox 40"/>
          <p:cNvSpPr txBox="1"/>
          <p:nvPr/>
        </p:nvSpPr>
        <p:spPr>
          <a:xfrm>
            <a:off x="4498012" y="3561124"/>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SMPG expects '0' or 'false'.</a:t>
            </a:r>
            <a:endParaRPr lang="en-GB" sz="1800" dirty="0" smtClean="0">
              <a:latin typeface="Calibri" panose="020F0502020204030204" pitchFamily="34" charset="0"/>
              <a:cs typeface="Calibri" panose="020F0502020204030204" pitchFamily="34" charset="0"/>
            </a:endParaRPr>
          </a:p>
        </p:txBody>
      </p:sp>
      <p:sp>
        <p:nvSpPr>
          <p:cNvPr id="52" name="TextBox 51"/>
          <p:cNvSpPr txBox="1"/>
          <p:nvPr/>
        </p:nvSpPr>
        <p:spPr>
          <a:xfrm>
            <a:off x="4498012" y="4058178"/>
            <a:ext cx="4542476" cy="1200329"/>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Market practice recognises this field is generally defaulted to true. When set to False, the units purchased will not qualify for the recorded dividend still to be paid </a:t>
            </a:r>
            <a:r>
              <a:rPr lang="en-US" sz="1800" dirty="0" smtClean="0">
                <a:latin typeface="Calibri" panose="020F0502020204030204" pitchFamily="34" charset="0"/>
                <a:cs typeface="Calibri" panose="020F0502020204030204" pitchFamily="34" charset="0"/>
              </a:rPr>
              <a:t>out.</a:t>
            </a:r>
            <a:endParaRPr lang="en-GB" sz="1800" dirty="0" smtClean="0">
              <a:latin typeface="Calibri" panose="020F0502020204030204" pitchFamily="34" charset="0"/>
              <a:cs typeface="Calibri" panose="020F0502020204030204" pitchFamily="34" charset="0"/>
            </a:endParaRPr>
          </a:p>
        </p:txBody>
      </p:sp>
      <p:sp>
        <p:nvSpPr>
          <p:cNvPr id="36" name="Rectangle 35"/>
          <p:cNvSpPr/>
          <p:nvPr/>
        </p:nvSpPr>
        <p:spPr>
          <a:xfrm>
            <a:off x="4498012" y="445752"/>
            <a:ext cx="4572000" cy="1200329"/>
          </a:xfrm>
          <a:prstGeom prst="rect">
            <a:avLst/>
          </a:prstGeom>
          <a:noFill/>
          <a:ln>
            <a:noFill/>
          </a:ln>
        </p:spPr>
        <p:txBody>
          <a:bodyPr>
            <a:spAutoFit/>
          </a:bodyPr>
          <a:lstStyle/>
          <a:p>
            <a:r>
              <a:rPr lang="en-GB" sz="1800" dirty="0">
                <a:latin typeface="Calibri" panose="020F0502020204030204" pitchFamily="34" charset="0"/>
                <a:cs typeface="Calibri" panose="020F0502020204030204" pitchFamily="34" charset="0"/>
              </a:rPr>
              <a:t>SMPG </a:t>
            </a:r>
            <a:r>
              <a:rPr lang="en-GB" sz="1800" dirty="0" smtClean="0">
                <a:latin typeface="Calibri" panose="020F0502020204030204" pitchFamily="34" charset="0"/>
                <a:cs typeface="Calibri" panose="020F0502020204030204" pitchFamily="34" charset="0"/>
              </a:rPr>
              <a:t>Usage: </a:t>
            </a:r>
            <a:r>
              <a:rPr lang="en-US" sz="1800" dirty="0">
                <a:latin typeface="Calibri" panose="020F0502020204030204" pitchFamily="34" charset="0"/>
                <a:cs typeface="Calibri" panose="020F0502020204030204" pitchFamily="34" charset="0"/>
              </a:rPr>
              <a:t>For a prepaid order, this is the date when the cash settlement was received. For a non-prepaid order this is the date when the cash settlement is expected.</a:t>
            </a:r>
            <a:endParaRPr lang="en-GB" sz="1800"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54</a:t>
            </a:fld>
            <a:endParaRPr lang="en-GB" dirty="0"/>
          </a:p>
        </p:txBody>
      </p:sp>
    </p:spTree>
    <p:extLst>
      <p:ext uri="{BB962C8B-B14F-4D97-AF65-F5344CB8AC3E}">
        <p14:creationId xmlns:p14="http://schemas.microsoft.com/office/powerpoint/2010/main" val="30028027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7" name="Rectangle 6"/>
          <p:cNvSpPr/>
          <p:nvPr/>
        </p:nvSpPr>
        <p:spPr bwMode="auto">
          <a:xfrm>
            <a:off x="306202" y="472300"/>
            <a:ext cx="4067390" cy="5203881"/>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9435862" cy="508958"/>
          </a:xfrm>
        </p:spPr>
        <p:txBody>
          <a:bodyPr/>
          <a:lstStyle/>
          <a:p>
            <a:r>
              <a:rPr lang="en-GB" dirty="0"/>
              <a:t>SubscriptionOrderConfirmation/IndividualExecutionDetails </a:t>
            </a:r>
            <a:r>
              <a:rPr lang="en-GB" dirty="0" smtClean="0"/>
              <a:t>(3 </a:t>
            </a:r>
            <a:r>
              <a:rPr lang="en-GB" dirty="0"/>
              <a:t>of </a:t>
            </a:r>
            <a:r>
              <a:rPr lang="en-GB" dirty="0" smtClean="0"/>
              <a:t>3)</a:t>
            </a:r>
            <a:endParaRPr lang="en-GB" dirty="0"/>
          </a:p>
        </p:txBody>
      </p:sp>
      <p:sp>
        <p:nvSpPr>
          <p:cNvPr id="6" name="TextBox 5"/>
          <p:cNvSpPr txBox="1"/>
          <p:nvPr/>
        </p:nvSpPr>
        <p:spPr>
          <a:xfrm>
            <a:off x="258492" y="962363"/>
            <a:ext cx="4257702" cy="4539704"/>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Individual Execution Details continued</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a:t>
            </a:r>
            <a:r>
              <a:rPr lang="en-GB" sz="1700" b="1" dirty="0" smtClean="0">
                <a:latin typeface="Calibri" panose="020F0502020204030204" pitchFamily="34" charset="0"/>
                <a:cs typeface="Calibri" panose="020F0502020204030204" pitchFamily="34" charset="0"/>
              </a:rPr>
              <a:t>Cash Settlement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Non Standard Settlement Information</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Partial Settlement of Units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Partial Settlement of Cash</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[0.4]	Staff Client Breakdown</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Financial Advice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Negotiated Trade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Late Report</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[0.n]	Related Party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Equalisation </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	Source Of Cash</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	Customer Conduct Classification</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	Transaction Channel Type</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	Signature Type</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[0.10	Order Waiver Details</a:t>
            </a:r>
            <a:endParaRPr lang="en-GB" sz="1700" b="1" dirty="0">
              <a:solidFill>
                <a:srgbClr val="00B0F0"/>
              </a:solidFill>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endParaRPr lang="en-GB" sz="1700" b="1" dirty="0">
              <a:latin typeface="Calibri" panose="020F0502020204030204" pitchFamily="34" charset="0"/>
              <a:cs typeface="Calibri" panose="020F0502020204030204" pitchFamily="34" charset="0"/>
            </a:endParaRPr>
          </a:p>
        </p:txBody>
      </p:sp>
      <p:sp>
        <p:nvSpPr>
          <p:cNvPr id="43" name="Rectangle 42"/>
          <p:cNvSpPr/>
          <p:nvPr/>
        </p:nvSpPr>
        <p:spPr bwMode="auto">
          <a:xfrm>
            <a:off x="306202" y="462055"/>
            <a:ext cx="4209992" cy="19840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3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0298" y="128172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3319" y="15379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8898" y="180944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9909" y="20475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0415" y="3349188"/>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0389" y="23190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962" y="255715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775" y="283464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3930" y="310610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4147" y="361888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p:cNvCxnSpPr/>
          <p:nvPr/>
        </p:nvCxnSpPr>
        <p:spPr bwMode="auto">
          <a:xfrm>
            <a:off x="2385517" y="3993754"/>
            <a:ext cx="2065740" cy="146137"/>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1421" y="387470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0686" y="413989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510" y="44187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5474" y="46568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3584" y="49211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5193" y="46592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5" name="Straight Connector 54"/>
          <p:cNvCxnSpPr/>
          <p:nvPr/>
        </p:nvCxnSpPr>
        <p:spPr bwMode="auto">
          <a:xfrm>
            <a:off x="2860843" y="4817097"/>
            <a:ext cx="2624541"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56" name="Rectangle 55"/>
          <p:cNvSpPr/>
          <p:nvPr/>
        </p:nvSpPr>
        <p:spPr bwMode="auto">
          <a:xfrm>
            <a:off x="4554744" y="4588590"/>
            <a:ext cx="4218333" cy="51020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4528866" y="4575569"/>
            <a:ext cx="4373606"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Definition Refinement: </a:t>
            </a:r>
            <a:r>
              <a:rPr lang="en-US" sz="1600" dirty="0">
                <a:latin typeface="Calibri" panose="020F0502020204030204" pitchFamily="34" charset="0"/>
                <a:cs typeface="Calibri" panose="020F0502020204030204" pitchFamily="34" charset="0"/>
              </a:rPr>
              <a:t>This is the signature of the investor</a:t>
            </a:r>
            <a:r>
              <a:rPr lang="en-US" sz="1600" dirty="0" smtClean="0">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(1 Mar 2017)</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cxnSp>
        <p:nvCxnSpPr>
          <p:cNvPr id="58" name="Straight Connector 57"/>
          <p:cNvCxnSpPr/>
          <p:nvPr/>
        </p:nvCxnSpPr>
        <p:spPr bwMode="auto">
          <a:xfrm>
            <a:off x="4122828" y="4266770"/>
            <a:ext cx="2002465" cy="11"/>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59" name="Straight Connector 58"/>
          <p:cNvCxnSpPr/>
          <p:nvPr/>
        </p:nvCxnSpPr>
        <p:spPr bwMode="auto">
          <a:xfrm flipV="1">
            <a:off x="3616408" y="4266781"/>
            <a:ext cx="1464577" cy="250561"/>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60" name="Rectangle 59"/>
          <p:cNvSpPr/>
          <p:nvPr/>
        </p:nvSpPr>
        <p:spPr bwMode="auto">
          <a:xfrm>
            <a:off x="4554744" y="3991783"/>
            <a:ext cx="4218333" cy="49752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p:txBody>
      </p:sp>
      <p:sp>
        <p:nvSpPr>
          <p:cNvPr id="61" name="TextBox 60"/>
          <p:cNvSpPr txBox="1"/>
          <p:nvPr/>
        </p:nvSpPr>
        <p:spPr>
          <a:xfrm>
            <a:off x="4528866" y="3965905"/>
            <a:ext cx="4218333" cy="584775"/>
          </a:xfrm>
          <a:prstGeom prst="rect">
            <a:avLst/>
          </a:prstGeom>
          <a:noFill/>
          <a:ln>
            <a:noFill/>
          </a:ln>
        </p:spPr>
        <p:txBody>
          <a:bodyPr wrap="square" rtlCol="0">
            <a:spAutoFit/>
          </a:bodyPr>
          <a:lstStyle/>
          <a:p>
            <a:r>
              <a:rPr lang="en-GB" sz="1600" dirty="0" smtClean="0">
                <a:solidFill>
                  <a:srgbClr val="FF0000"/>
                </a:solidFill>
                <a:latin typeface="Calibri" panose="020F0502020204030204" pitchFamily="34" charset="0"/>
                <a:cs typeface="Calibri" panose="020F0502020204030204" pitchFamily="34" charset="0"/>
              </a:rPr>
              <a:t>Pending AML decision 21 March 2017. Deferred to Dublin</a:t>
            </a:r>
          </a:p>
        </p:txBody>
      </p:sp>
      <p:cxnSp>
        <p:nvCxnSpPr>
          <p:cNvPr id="62" name="Straight Connector 61"/>
          <p:cNvCxnSpPr>
            <a:stCxn id="53" idx="3"/>
          </p:cNvCxnSpPr>
          <p:nvPr/>
        </p:nvCxnSpPr>
        <p:spPr bwMode="auto">
          <a:xfrm>
            <a:off x="3179334" y="5040218"/>
            <a:ext cx="2324363" cy="494048"/>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63" name="Rectangle 62"/>
          <p:cNvSpPr/>
          <p:nvPr/>
        </p:nvSpPr>
        <p:spPr bwMode="auto">
          <a:xfrm>
            <a:off x="4554744" y="5276240"/>
            <a:ext cx="4218333" cy="77924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p:txBody>
      </p:sp>
      <p:sp>
        <p:nvSpPr>
          <p:cNvPr id="64" name="TextBox 63"/>
          <p:cNvSpPr txBox="1"/>
          <p:nvPr/>
        </p:nvSpPr>
        <p:spPr>
          <a:xfrm>
            <a:off x="4528866" y="5224483"/>
            <a:ext cx="4054509" cy="830997"/>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incorporation of hedge into ‘mutual market practice collection Dublin meeting. </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8" name="Slide Number Placeholder 7"/>
          <p:cNvSpPr>
            <a:spLocks noGrp="1"/>
          </p:cNvSpPr>
          <p:nvPr>
            <p:ph type="sldNum" sz="quarter" idx="11"/>
          </p:nvPr>
        </p:nvSpPr>
        <p:spPr/>
        <p:txBody>
          <a:bodyPr/>
          <a:lstStyle/>
          <a:p>
            <a:fld id="{EA52E39D-21CE-4915-B848-429A65988FB2}" type="slidenum">
              <a:rPr lang="en-GB" smtClean="0"/>
              <a:pPr/>
              <a:t>55</a:t>
            </a:fld>
            <a:endParaRPr lang="en-GB" dirty="0"/>
          </a:p>
        </p:txBody>
      </p:sp>
    </p:spTree>
    <p:extLst>
      <p:ext uri="{BB962C8B-B14F-4D97-AF65-F5344CB8AC3E}">
        <p14:creationId xmlns:p14="http://schemas.microsoft.com/office/powerpoint/2010/main" val="3610899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Confirmation: Foreign Exchange Details</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2508075" y="472300"/>
            <a:ext cx="3584311" cy="585086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460365" y="1454045"/>
            <a:ext cx="3468346" cy="2308324"/>
          </a:xfrm>
          <a:prstGeom prst="rect">
            <a:avLst/>
          </a:prstGeom>
          <a:noFill/>
        </p:spPr>
        <p:txBody>
          <a:bodyPr wrap="square" rtlCol="0">
            <a:spAutoFit/>
          </a:bodyPr>
          <a:lstStyle/>
          <a:p>
            <a:pPr>
              <a:spcAft>
                <a:spcPts val="0"/>
              </a:spcAft>
              <a:tabLst>
                <a:tab pos="114300" algn="l"/>
                <a:tab pos="517525" algn="l"/>
                <a:tab pos="1027113" algn="l"/>
              </a:tabLst>
            </a:pPr>
            <a:r>
              <a:rPr lang="en-GB" sz="1800" b="1" dirty="0" smtClean="0">
                <a:latin typeface="Calibri" panose="020F0502020204030204" pitchFamily="34" charset="0"/>
                <a:cs typeface="Calibri" panose="020F0502020204030204" pitchFamily="34" charset="0"/>
              </a:rPr>
              <a:t>[0.n]	Foreign Exchange Details</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To Amount</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From Amount</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Unit Currency</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Quoted Currency</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[1.1]	Exchange Rate</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Quotation Date</a:t>
            </a:r>
          </a:p>
          <a:p>
            <a:pPr>
              <a:spcAft>
                <a:spcPts val="0"/>
              </a:spcAft>
              <a:tabLst>
                <a:tab pos="114300" algn="l"/>
                <a:tab pos="517525" algn="l"/>
                <a:tab pos="10271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[0.1]	Quoting Institution</a:t>
            </a:r>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988" y="1514460"/>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7203" y="149541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6130627" y="1411831"/>
            <a:ext cx="2754593" cy="338554"/>
          </a:xfrm>
          <a:prstGeom prst="rect">
            <a:avLst/>
          </a:prstGeom>
          <a:solidFill>
            <a:schemeClr val="bg1"/>
          </a:solid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Usage: </a:t>
            </a:r>
            <a:r>
              <a:rPr lang="en-US" sz="1600" dirty="0" smtClean="0">
                <a:latin typeface="Calibri" panose="020F0502020204030204" pitchFamily="34" charset="0"/>
                <a:cs typeface="Calibri" panose="020F0502020204030204" pitchFamily="34" charset="0"/>
              </a:rPr>
              <a:t>multiplicity [0.1].</a:t>
            </a:r>
            <a:endParaRPr lang="en-GB" sz="1600" dirty="0" smtClean="0">
              <a:latin typeface="Calibri" panose="020F0502020204030204" pitchFamily="34" charset="0"/>
              <a:cs typeface="Calibri" panose="020F0502020204030204" pitchFamily="34" charset="0"/>
            </a:endParaRPr>
          </a:p>
        </p:txBody>
      </p:sp>
      <p:cxnSp>
        <p:nvCxnSpPr>
          <p:cNvPr id="10" name="Straight Connector 9"/>
          <p:cNvCxnSpPr/>
          <p:nvPr/>
        </p:nvCxnSpPr>
        <p:spPr bwMode="auto">
          <a:xfrm flipV="1">
            <a:off x="5826430" y="879885"/>
            <a:ext cx="0" cy="624152"/>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5" name="Straight Connector 14"/>
          <p:cNvCxnSpPr>
            <a:stCxn id="8" idx="3"/>
          </p:cNvCxnSpPr>
          <p:nvPr/>
        </p:nvCxnSpPr>
        <p:spPr bwMode="auto">
          <a:xfrm>
            <a:off x="5922953" y="1614473"/>
            <a:ext cx="238923"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8" name="Straight Connector 17"/>
          <p:cNvCxnSpPr/>
          <p:nvPr/>
        </p:nvCxnSpPr>
        <p:spPr bwMode="auto">
          <a:xfrm>
            <a:off x="5928711" y="1647810"/>
            <a:ext cx="344945" cy="244665"/>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2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943" y="177341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3701" y="202879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8070" y="31541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6529" y="341911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TextBox 32"/>
          <p:cNvSpPr txBox="1"/>
          <p:nvPr/>
        </p:nvSpPr>
        <p:spPr>
          <a:xfrm>
            <a:off x="94945" y="3801450"/>
            <a:ext cx="2613616" cy="2308324"/>
          </a:xfrm>
          <a:prstGeom prst="rect">
            <a:avLst/>
          </a:prstGeom>
          <a:solidFill>
            <a:schemeClr val="bg1"/>
          </a:solidFill>
          <a:ln>
            <a:solidFill>
              <a:schemeClr val="bg1">
                <a:lumMod val="50000"/>
              </a:schemeClr>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SMPG Rule: </a:t>
            </a:r>
            <a:r>
              <a:rPr lang="en-US" sz="1600" dirty="0">
                <a:latin typeface="Calibri" panose="020F0502020204030204" pitchFamily="34" charset="0"/>
                <a:cs typeface="Calibri" panose="020F0502020204030204" pitchFamily="34" charset="0"/>
              </a:rPr>
              <a:t>If ForeignExchangeDetails is present more than once then ToAmount and FromAmount must be present in each iteration of ForeignExchangeDetails. </a:t>
            </a:r>
            <a:r>
              <a:rPr lang="en-US" sz="1600" dirty="0" smtClean="0">
                <a:latin typeface="Calibri" panose="020F0502020204030204" pitchFamily="34" charset="0"/>
                <a:cs typeface="Calibri" panose="020F0502020204030204" pitchFamily="34" charset="0"/>
              </a:rPr>
              <a:t> (rule is located in IndividualExecutionDetails</a:t>
            </a:r>
            <a:endParaRPr lang="en-GB" sz="1600" dirty="0" smtClean="0">
              <a:latin typeface="Calibri" panose="020F0502020204030204" pitchFamily="34" charset="0"/>
              <a:cs typeface="Calibri" panose="020F0502020204030204" pitchFamily="34" charset="0"/>
            </a:endParaRPr>
          </a:p>
        </p:txBody>
      </p:sp>
      <p:cxnSp>
        <p:nvCxnSpPr>
          <p:cNvPr id="37" name="Straight Connector 36"/>
          <p:cNvCxnSpPr/>
          <p:nvPr/>
        </p:nvCxnSpPr>
        <p:spPr bwMode="auto">
          <a:xfrm>
            <a:off x="2098357" y="1892475"/>
            <a:ext cx="955394"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3" name="Straight Connector 42"/>
          <p:cNvCxnSpPr/>
          <p:nvPr/>
        </p:nvCxnSpPr>
        <p:spPr bwMode="auto">
          <a:xfrm>
            <a:off x="2069611" y="2208769"/>
            <a:ext cx="955394"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27" name="TextBox 26"/>
          <p:cNvSpPr txBox="1"/>
          <p:nvPr/>
        </p:nvSpPr>
        <p:spPr>
          <a:xfrm>
            <a:off x="104378" y="1794186"/>
            <a:ext cx="2587063" cy="1815882"/>
          </a:xfrm>
          <a:prstGeom prst="rect">
            <a:avLst/>
          </a:prstGeom>
          <a:solidFill>
            <a:schemeClr val="bg1"/>
          </a:solidFill>
          <a:ln>
            <a:solidFill>
              <a:schemeClr val="bg1">
                <a:lumMod val="50000"/>
              </a:schemeClr>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SMPG Usage: </a:t>
            </a:r>
            <a:r>
              <a:rPr lang="en-US" sz="1600" dirty="0">
                <a:latin typeface="Calibri" panose="020F0502020204030204" pitchFamily="34" charset="0"/>
                <a:cs typeface="Calibri" panose="020F0502020204030204" pitchFamily="34" charset="0"/>
              </a:rPr>
              <a:t>Should only be used where a specific component of the order confirmation, for example, a fee amount is to be converted differently to the rest</a:t>
            </a:r>
            <a:endParaRPr lang="en-GB" sz="1600" dirty="0" smtClean="0">
              <a:latin typeface="Calibri" panose="020F0502020204030204" pitchFamily="34" charset="0"/>
              <a:cs typeface="Calibri" panose="020F0502020204030204" pitchFamily="34" charset="0"/>
            </a:endParaRPr>
          </a:p>
        </p:txBody>
      </p:sp>
      <p:sp>
        <p:nvSpPr>
          <p:cNvPr id="12" name="TextBox 11"/>
          <p:cNvSpPr txBox="1"/>
          <p:nvPr/>
        </p:nvSpPr>
        <p:spPr>
          <a:xfrm>
            <a:off x="3398808" y="566751"/>
            <a:ext cx="5503665" cy="584775"/>
          </a:xfrm>
          <a:prstGeom prst="rect">
            <a:avLst/>
          </a:prstGeom>
          <a:solidFill>
            <a:schemeClr val="bg1"/>
          </a:solidFill>
          <a:ln>
            <a:solidFill>
              <a:schemeClr val="bg1">
                <a:lumMod val="50000"/>
              </a:schemeClr>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SMPG Rule: </a:t>
            </a:r>
            <a:r>
              <a:rPr lang="en-US" sz="1600" dirty="0">
                <a:latin typeface="Calibri" panose="020F0502020204030204" pitchFamily="34" charset="0"/>
                <a:cs typeface="Calibri" panose="020F0502020204030204" pitchFamily="34" charset="0"/>
              </a:rPr>
              <a:t>If an FX has been applied to the transaction, ForeignExchangeDetails must be present.</a:t>
            </a:r>
            <a:endParaRPr lang="en-GB" sz="1600" dirty="0" smtClean="0">
              <a:latin typeface="Calibri" panose="020F0502020204030204" pitchFamily="34" charset="0"/>
              <a:cs typeface="Calibri" panose="020F0502020204030204" pitchFamily="34" charset="0"/>
            </a:endParaRPr>
          </a:p>
        </p:txBody>
      </p:sp>
      <p:sp>
        <p:nvSpPr>
          <p:cNvPr id="13" name="TextBox 12"/>
          <p:cNvSpPr txBox="1"/>
          <p:nvPr/>
        </p:nvSpPr>
        <p:spPr>
          <a:xfrm>
            <a:off x="5868234" y="1838138"/>
            <a:ext cx="3146370" cy="3293209"/>
          </a:xfrm>
          <a:prstGeom prst="rect">
            <a:avLst/>
          </a:prstGeom>
          <a:solidFill>
            <a:schemeClr val="bg1"/>
          </a:solidFill>
          <a:ln>
            <a:solidFill>
              <a:schemeClr val="bg1">
                <a:lumMod val="50000"/>
              </a:schemeClr>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SMPG Usage: </a:t>
            </a:r>
            <a:r>
              <a:rPr lang="en-US" sz="1600" dirty="0">
                <a:latin typeface="Calibri" panose="020F0502020204030204" pitchFamily="34" charset="0"/>
                <a:cs typeface="Calibri" panose="020F0502020204030204" pitchFamily="34" charset="0"/>
              </a:rPr>
              <a:t>The order of the unit and quoted currencies in the exchange rate calculation is independent of the currencies in ToAmount and FromAmount. If the USD equivalent of 1EUR is 1.3, the exchange rate may be expressed as 1.3. Equally, the EUR equivalent of 1USD is 0.769, so the exchange rate may be expressed as 0.769. The unit and quoted currencies inform the recipient of the message which of these conventions is being used.</a:t>
            </a:r>
            <a:endParaRPr lang="en-GB" sz="1600" dirty="0" smtClean="0">
              <a:latin typeface="Calibri" panose="020F0502020204030204" pitchFamily="34" charset="0"/>
              <a:cs typeface="Calibri" panose="020F0502020204030204" pitchFamily="34" charset="0"/>
            </a:endParaRPr>
          </a:p>
        </p:txBody>
      </p:sp>
      <p:sp>
        <p:nvSpPr>
          <p:cNvPr id="24" name="TextBox 23"/>
          <p:cNvSpPr txBox="1"/>
          <p:nvPr/>
        </p:nvSpPr>
        <p:spPr>
          <a:xfrm>
            <a:off x="2984286" y="3854835"/>
            <a:ext cx="2694176" cy="2308324"/>
          </a:xfrm>
          <a:prstGeom prst="rect">
            <a:avLst/>
          </a:prstGeom>
          <a:solidFill>
            <a:schemeClr val="bg1"/>
          </a:solidFill>
          <a:ln>
            <a:noFill/>
          </a:ln>
        </p:spPr>
        <p:txBody>
          <a:bodyPr wrap="square" rtlCol="0">
            <a:spAutoFit/>
          </a:bodyPr>
          <a:lstStyle/>
          <a:p>
            <a:r>
              <a:rPr lang="en-GB" sz="1600" i="1" dirty="0" smtClean="0">
                <a:latin typeface="Calibri" panose="020F0502020204030204" pitchFamily="34" charset="0"/>
                <a:cs typeface="Calibri" panose="020F0502020204030204" pitchFamily="34" charset="0"/>
              </a:rPr>
              <a:t>Change: </a:t>
            </a:r>
            <a:r>
              <a:rPr lang="en-GB" sz="1600" dirty="0" smtClean="0">
                <a:solidFill>
                  <a:schemeClr val="tx2"/>
                </a:solidFill>
                <a:latin typeface="Calibri" panose="020F0502020204030204" pitchFamily="34" charset="0"/>
                <a:cs typeface="Calibri" panose="020F0502020204030204" pitchFamily="34" charset="0"/>
              </a:rPr>
              <a:t>SMPG usage </a:t>
            </a:r>
            <a:r>
              <a:rPr lang="en-GB" sz="1600" dirty="0">
                <a:solidFill>
                  <a:schemeClr val="tx2"/>
                </a:solidFill>
                <a:latin typeface="Calibri" panose="020F0502020204030204" pitchFamily="34" charset="0"/>
                <a:cs typeface="Calibri" panose="020F0502020204030204" pitchFamily="34" charset="0"/>
              </a:rPr>
              <a:t>information </a:t>
            </a:r>
            <a:r>
              <a:rPr lang="en-GB" sz="1600" dirty="0" smtClean="0">
                <a:solidFill>
                  <a:schemeClr val="tx2"/>
                </a:solidFill>
                <a:latin typeface="Calibri" panose="020F0502020204030204" pitchFamily="34" charset="0"/>
                <a:cs typeface="Calibri" panose="020F0502020204030204" pitchFamily="34" charset="0"/>
              </a:rPr>
              <a:t>on To Amount, From Amount and Exchange Rate for redefinition of the elements was eliminated. The definitions are now part of the standard and so there is no need for the SMPG Redefinition annotations.</a:t>
            </a:r>
          </a:p>
        </p:txBody>
      </p:sp>
      <p:sp>
        <p:nvSpPr>
          <p:cNvPr id="11" name="Slide Number Placeholder 10"/>
          <p:cNvSpPr>
            <a:spLocks noGrp="1"/>
          </p:cNvSpPr>
          <p:nvPr>
            <p:ph type="sldNum" sz="quarter" idx="11"/>
          </p:nvPr>
        </p:nvSpPr>
        <p:spPr/>
        <p:txBody>
          <a:bodyPr/>
          <a:lstStyle/>
          <a:p>
            <a:fld id="{EA52E39D-21CE-4915-B848-429A65988FB2}" type="slidenum">
              <a:rPr lang="en-GB" smtClean="0"/>
              <a:pPr/>
              <a:t>56</a:t>
            </a:fld>
            <a:endParaRPr lang="en-GB" dirty="0"/>
          </a:p>
        </p:txBody>
      </p:sp>
    </p:spTree>
    <p:extLst>
      <p:ext uri="{BB962C8B-B14F-4D97-AF65-F5344CB8AC3E}">
        <p14:creationId xmlns:p14="http://schemas.microsoft.com/office/powerpoint/2010/main" val="9536134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306202" y="472300"/>
            <a:ext cx="4067390" cy="5203881"/>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Redemption Order Confirmation</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TextBox 4"/>
          <p:cNvSpPr txBox="1"/>
          <p:nvPr/>
        </p:nvSpPr>
        <p:spPr>
          <a:xfrm>
            <a:off x="258492" y="962363"/>
            <a:ext cx="5113286" cy="4801314"/>
          </a:xfrm>
          <a:prstGeom prst="rect">
            <a:avLst/>
          </a:prstGeom>
          <a:noFill/>
        </p:spPr>
        <p:txBody>
          <a:bodyPr wrap="square" rtlCol="0">
            <a:spAutoFit/>
          </a:bodyPr>
          <a:lstStyle/>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Individual Execution Details extract</a:t>
            </a:r>
            <a:endParaRPr lang="en-GB" sz="17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a:t>
            </a:r>
            <a:r>
              <a:rPr lang="en-GB" sz="1700" b="1" dirty="0">
                <a:latin typeface="Calibri" panose="020F0502020204030204" pitchFamily="34" charset="0"/>
                <a:cs typeface="Calibri" panose="020F0502020204030204" pitchFamily="34" charset="0"/>
              </a:rPr>
              <a:t>0.1]	</a:t>
            </a:r>
            <a:r>
              <a:rPr lang="en-GB" sz="1700" b="1" dirty="0" smtClean="0">
                <a:latin typeface="Calibri" panose="020F0502020204030204" pitchFamily="34" charset="0"/>
                <a:cs typeface="Calibri" panose="020F0502020204030204" pitchFamily="34" charset="0"/>
              </a:rPr>
              <a:t>Cash Settlement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Non Standard Settlement Information</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Partial Settlement of Units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Partial Settlement of Cash</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[0.4]	Staff Client Breakdown</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Partial Redemption Withholding Amount</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Financial Advice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Negotiated Trade</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Late Report</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[0.n]	Related Party Details</a:t>
            </a:r>
          </a:p>
          <a:p>
            <a:pPr>
              <a:spcAft>
                <a:spcPts val="0"/>
              </a:spcAft>
              <a:tabLst>
                <a:tab pos="630238" algn="l"/>
                <a:tab pos="690563" algn="l"/>
                <a:tab pos="1147763" algn="l"/>
              </a:tabLst>
            </a:pPr>
            <a:r>
              <a:rPr lang="en-GB" sz="1700" b="1" dirty="0" smtClean="0">
                <a:latin typeface="Calibri" panose="020F0502020204030204" pitchFamily="34" charset="0"/>
                <a:cs typeface="Calibri" panose="020F0502020204030204" pitchFamily="34" charset="0"/>
              </a:rPr>
              <a:t>[0.1]	Equalisation </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	Customer Conduct Classification</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	Transaction Channel Type</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	Signature Type</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[0.10	Order Waiver Details</a:t>
            </a:r>
          </a:p>
          <a:p>
            <a:pPr>
              <a:spcAft>
                <a:spcPts val="0"/>
              </a:spcAft>
              <a:tabLst>
                <a:tab pos="630238" algn="l"/>
                <a:tab pos="690563" algn="l"/>
                <a:tab pos="1147763" algn="l"/>
              </a:tabLst>
            </a:pPr>
            <a:r>
              <a:rPr lang="en-GB" sz="1700" b="1" dirty="0" smtClean="0">
                <a:solidFill>
                  <a:srgbClr val="00B0F0"/>
                </a:solidFill>
                <a:latin typeface="Calibri" panose="020F0502020204030204" pitchFamily="34" charset="0"/>
                <a:cs typeface="Calibri" panose="020F0502020204030204" pitchFamily="34" charset="0"/>
              </a:rPr>
              <a:t>[0.1]	Gating Or Holdback Details</a:t>
            </a:r>
            <a:endParaRPr lang="en-GB" sz="1700" b="1" dirty="0">
              <a:solidFill>
                <a:srgbClr val="00B0F0"/>
              </a:solidFill>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endParaRPr lang="en-GB" sz="1700" b="1" dirty="0">
              <a:latin typeface="Calibri" panose="020F0502020204030204" pitchFamily="34" charset="0"/>
              <a:cs typeface="Calibri" panose="020F0502020204030204" pitchFamily="34" charset="0"/>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0298" y="128172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3319" y="15379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8898" y="180944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9909" y="20475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0415" y="361659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0389" y="23190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962" y="282456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775" y="310204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1564" y="335625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7659" y="388628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9069" y="259296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p:cNvSpPr/>
          <p:nvPr/>
        </p:nvSpPr>
        <p:spPr bwMode="auto">
          <a:xfrm>
            <a:off x="258492" y="396815"/>
            <a:ext cx="4339387" cy="5003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3434" y="413989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388" y="44187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1352" y="46568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2210" y="491252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1071" y="46592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9" name="Straight Connector 28"/>
          <p:cNvCxnSpPr/>
          <p:nvPr/>
        </p:nvCxnSpPr>
        <p:spPr bwMode="auto">
          <a:xfrm>
            <a:off x="2886721" y="4817097"/>
            <a:ext cx="2624541"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0" name="Rectangle 29"/>
          <p:cNvSpPr/>
          <p:nvPr/>
        </p:nvSpPr>
        <p:spPr bwMode="auto">
          <a:xfrm>
            <a:off x="4580622" y="4588590"/>
            <a:ext cx="4347728" cy="51020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p:txBody>
      </p:sp>
      <p:sp>
        <p:nvSpPr>
          <p:cNvPr id="31" name="TextBox 30"/>
          <p:cNvSpPr txBox="1"/>
          <p:nvPr/>
        </p:nvSpPr>
        <p:spPr>
          <a:xfrm>
            <a:off x="4554744" y="4575569"/>
            <a:ext cx="4373606"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Definition Refinement: </a:t>
            </a:r>
            <a:r>
              <a:rPr lang="en-US" sz="1600" dirty="0">
                <a:latin typeface="Calibri" panose="020F0502020204030204" pitchFamily="34" charset="0"/>
                <a:cs typeface="Calibri" panose="020F0502020204030204" pitchFamily="34" charset="0"/>
              </a:rPr>
              <a:t>This is the signature of the investor</a:t>
            </a:r>
            <a:r>
              <a:rPr lang="en-US" sz="1600" dirty="0" smtClean="0">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(1 Mar 2017)</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cxnSp>
        <p:nvCxnSpPr>
          <p:cNvPr id="32" name="Straight Connector 31"/>
          <p:cNvCxnSpPr/>
          <p:nvPr/>
        </p:nvCxnSpPr>
        <p:spPr bwMode="auto">
          <a:xfrm>
            <a:off x="4114202" y="4266770"/>
            <a:ext cx="2002465" cy="11"/>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33" name="Straight Connector 32"/>
          <p:cNvCxnSpPr/>
          <p:nvPr/>
        </p:nvCxnSpPr>
        <p:spPr bwMode="auto">
          <a:xfrm flipV="1">
            <a:off x="3642286" y="4266781"/>
            <a:ext cx="1464577" cy="250561"/>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4" name="Rectangle 33"/>
          <p:cNvSpPr/>
          <p:nvPr/>
        </p:nvSpPr>
        <p:spPr bwMode="auto">
          <a:xfrm>
            <a:off x="4580622" y="3940027"/>
            <a:ext cx="4347728" cy="49752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p:txBody>
      </p:sp>
      <p:sp>
        <p:nvSpPr>
          <p:cNvPr id="35" name="TextBox 34"/>
          <p:cNvSpPr txBox="1"/>
          <p:nvPr/>
        </p:nvSpPr>
        <p:spPr>
          <a:xfrm>
            <a:off x="4554744" y="3896897"/>
            <a:ext cx="4218333" cy="584775"/>
          </a:xfrm>
          <a:prstGeom prst="rect">
            <a:avLst/>
          </a:prstGeom>
          <a:noFill/>
          <a:ln>
            <a:noFill/>
          </a:ln>
        </p:spPr>
        <p:txBody>
          <a:bodyPr wrap="square" rtlCol="0">
            <a:spAutoFit/>
          </a:bodyPr>
          <a:lstStyle/>
          <a:p>
            <a:r>
              <a:rPr lang="en-GB" sz="1600" dirty="0" smtClean="0">
                <a:solidFill>
                  <a:srgbClr val="FF0000"/>
                </a:solidFill>
                <a:latin typeface="Calibri" panose="020F0502020204030204" pitchFamily="34" charset="0"/>
                <a:cs typeface="Calibri" panose="020F0502020204030204" pitchFamily="34" charset="0"/>
              </a:rPr>
              <a:t>Pending AML decision 21 March 2017. Deferred to Dublin</a:t>
            </a:r>
          </a:p>
        </p:txBody>
      </p:sp>
      <p:cxnSp>
        <p:nvCxnSpPr>
          <p:cNvPr id="36" name="Straight Connector 35"/>
          <p:cNvCxnSpPr/>
          <p:nvPr/>
        </p:nvCxnSpPr>
        <p:spPr bwMode="auto">
          <a:xfrm>
            <a:off x="3187960" y="5031591"/>
            <a:ext cx="2341615" cy="502675"/>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3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6432" y="51501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1" name="Straight Connector 40"/>
          <p:cNvCxnSpPr/>
          <p:nvPr/>
        </p:nvCxnSpPr>
        <p:spPr bwMode="auto">
          <a:xfrm>
            <a:off x="3692182" y="5302118"/>
            <a:ext cx="1040754" cy="258026"/>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7" name="Rectangle 36"/>
          <p:cNvSpPr/>
          <p:nvPr/>
        </p:nvSpPr>
        <p:spPr bwMode="auto">
          <a:xfrm>
            <a:off x="4580622" y="5276240"/>
            <a:ext cx="4347728" cy="77924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p:txBody>
      </p:sp>
      <p:sp>
        <p:nvSpPr>
          <p:cNvPr id="38" name="TextBox 37"/>
          <p:cNvSpPr txBox="1"/>
          <p:nvPr/>
        </p:nvSpPr>
        <p:spPr>
          <a:xfrm>
            <a:off x="4554744" y="5224483"/>
            <a:ext cx="4054509" cy="830997"/>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incorporation of hedge into ‘mutual market practice collection Dublin meeting.  </a:t>
            </a:r>
            <a:r>
              <a:rPr lang="en-US" sz="1600" dirty="0" smtClean="0">
                <a:solidFill>
                  <a:srgbClr val="FF0000"/>
                </a:solidFill>
                <a:latin typeface="Calibri" panose="020F0502020204030204" pitchFamily="34" charset="0"/>
                <a:cs typeface="Calibri" panose="020F0502020204030204" pitchFamily="34" charset="0"/>
              </a:rPr>
              <a:t>(</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16" name="Slide Number Placeholder 15"/>
          <p:cNvSpPr>
            <a:spLocks noGrp="1"/>
          </p:cNvSpPr>
          <p:nvPr>
            <p:ph type="sldNum" sz="quarter" idx="11"/>
          </p:nvPr>
        </p:nvSpPr>
        <p:spPr/>
        <p:txBody>
          <a:bodyPr/>
          <a:lstStyle/>
          <a:p>
            <a:fld id="{EA52E39D-21CE-4915-B848-429A65988FB2}" type="slidenum">
              <a:rPr lang="en-GB" smtClean="0"/>
              <a:pPr/>
              <a:t>57</a:t>
            </a:fld>
            <a:endParaRPr lang="en-GB" dirty="0"/>
          </a:p>
        </p:txBody>
      </p:sp>
    </p:spTree>
    <p:extLst>
      <p:ext uri="{BB962C8B-B14F-4D97-AF65-F5344CB8AC3E}">
        <p14:creationId xmlns:p14="http://schemas.microsoft.com/office/powerpoint/2010/main" val="6524931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25" name="Rectangle 24"/>
          <p:cNvSpPr/>
          <p:nvPr/>
        </p:nvSpPr>
        <p:spPr bwMode="auto">
          <a:xfrm>
            <a:off x="306202" y="472300"/>
            <a:ext cx="3989754" cy="618729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Switch Order  (1 of 2)</a:t>
            </a:r>
            <a:endParaRPr lang="en-GB" dirty="0"/>
          </a:p>
        </p:txBody>
      </p:sp>
      <p:sp>
        <p:nvSpPr>
          <p:cNvPr id="6" name="TextBox 5"/>
          <p:cNvSpPr txBox="1"/>
          <p:nvPr/>
        </p:nvSpPr>
        <p:spPr>
          <a:xfrm>
            <a:off x="258492" y="462055"/>
            <a:ext cx="4209992" cy="6463308"/>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Message Identification </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Pool Reference  </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[0.n]	Previous 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Pagination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Switch Order Details </a:t>
            </a:r>
          </a:p>
          <a:p>
            <a:pPr>
              <a:spcAft>
                <a:spcPts val="0"/>
              </a:spcAft>
              <a:tabLst>
                <a:tab pos="114300" algn="l"/>
                <a:tab pos="517525" algn="l"/>
                <a:tab pos="1027113" algn="l"/>
              </a:tabLst>
            </a:pPr>
            <a:r>
              <a:rPr lang="en-GB" sz="1800" dirty="0">
                <a:solidFill>
                  <a:srgbClr val="00B0F0"/>
                </a:solidFill>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Master Reference </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Order Date Time</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a:solidFill>
                  <a:srgbClr val="00B0F0"/>
                </a:solidFill>
                <a:latin typeface="Calibri" panose="020F0502020204030204" pitchFamily="34" charset="0"/>
                <a:cs typeface="Calibri" panose="020F0502020204030204" pitchFamily="34" charset="0"/>
              </a:rPr>
              <a:t>[0.1]	Place Of Trade </a:t>
            </a:r>
            <a:endParaRPr lang="en-GB" sz="1800" dirty="0" smtClean="0">
              <a:solidFill>
                <a:srgbClr val="00B0F0"/>
              </a:solidFill>
              <a:latin typeface="Calibri" panose="020F0502020204030204" pitchFamily="34" charset="0"/>
              <a:cs typeface="Calibri" panose="020F0502020204030204" pitchFamily="34" charset="0"/>
            </a:endParaRP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[1.1]	Order 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	Client Reference</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a:t>
            </a:r>
            <a:r>
              <a:rPr lang="en-GB" sz="1800" dirty="0">
                <a:latin typeface="Calibri" panose="020F0502020204030204" pitchFamily="34" charset="0"/>
                <a:cs typeface="Calibri" panose="020F0502020204030204" pitchFamily="34" charset="0"/>
              </a:rPr>
              <a:t>]	Investment Account Details </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[0.n]	Related Party Details</a:t>
            </a:r>
            <a:endParaRPr lang="en-GB" sz="1800" dirty="0">
              <a:latin typeface="Calibri" panose="020F0502020204030204" pitchFamily="34" charset="0"/>
              <a:cs typeface="Calibri" panose="020F0502020204030204" pitchFamily="34" charset="0"/>
            </a:endParaRP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Requested Future Trade Date </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[0.1]	Settlement Amount</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Cash Settlement Date</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Settlement Method</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[1.1]	Additional Amount</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Expiry Date Time</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Cancellation Right</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[1.n]	Redemption Leg Details</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[1.n]	Subscription Leg Details</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Cash Settlement Details</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endParaRPr lang="en-GB" sz="1800" dirty="0" smtClean="0">
              <a:latin typeface="Calibri" panose="020F0502020204030204" pitchFamily="34" charset="0"/>
              <a:cs typeface="Calibri" panose="020F0502020204030204" pitchFamily="34" charset="0"/>
            </a:endParaRP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8159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107991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135137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4412" y="18754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2206" y="325815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Straight Connector 21"/>
          <p:cNvCxnSpPr/>
          <p:nvPr/>
        </p:nvCxnSpPr>
        <p:spPr bwMode="auto">
          <a:xfrm flipV="1">
            <a:off x="4166178" y="3366246"/>
            <a:ext cx="274320"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2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3313" y="356816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a:off x="4377248" y="3190206"/>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pic>
        <p:nvPicPr>
          <p:cNvPr id="2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7051" y="15967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0" name="Straight Connector 29"/>
          <p:cNvCxnSpPr>
            <a:stCxn id="29" idx="3"/>
            <a:endCxn id="31" idx="1"/>
          </p:cNvCxnSpPr>
          <p:nvPr/>
        </p:nvCxnSpPr>
        <p:spPr bwMode="auto">
          <a:xfrm>
            <a:off x="3082801" y="1715800"/>
            <a:ext cx="1294447"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1" name="TextBox 30"/>
          <p:cNvSpPr txBox="1"/>
          <p:nvPr/>
        </p:nvSpPr>
        <p:spPr>
          <a:xfrm>
            <a:off x="4377248" y="1589175"/>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3810" y="297795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2333" y="38118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8065" y="408331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843" y="437450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843" y="46501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3689" y="493138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3689" y="51872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3689" y="546046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0039" y="574192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2" name="Straight Connector 41"/>
          <p:cNvCxnSpPr/>
          <p:nvPr/>
        </p:nvCxnSpPr>
        <p:spPr bwMode="auto">
          <a:xfrm>
            <a:off x="3793629" y="5875903"/>
            <a:ext cx="700737"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3" name="TextBox 42"/>
          <p:cNvSpPr txBox="1"/>
          <p:nvPr/>
        </p:nvSpPr>
        <p:spPr>
          <a:xfrm>
            <a:off x="4377248" y="5665359"/>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pic>
        <p:nvPicPr>
          <p:cNvPr id="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8665" y="6024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5" name="Straight Connector 44"/>
          <p:cNvCxnSpPr/>
          <p:nvPr/>
        </p:nvCxnSpPr>
        <p:spPr bwMode="auto">
          <a:xfrm>
            <a:off x="3862637" y="6132794"/>
            <a:ext cx="605847"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6" name="TextBox 45"/>
          <p:cNvSpPr txBox="1"/>
          <p:nvPr/>
        </p:nvSpPr>
        <p:spPr>
          <a:xfrm>
            <a:off x="4377248" y="5948128"/>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pic>
        <p:nvPicPr>
          <p:cNvPr id="4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2049" y="6303220"/>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8" name="Rectangle 47"/>
          <p:cNvSpPr/>
          <p:nvPr/>
        </p:nvSpPr>
        <p:spPr bwMode="auto">
          <a:xfrm>
            <a:off x="258492" y="6539547"/>
            <a:ext cx="4109591" cy="21493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4377248" y="2385072"/>
            <a:ext cx="4542476" cy="646331"/>
          </a:xfrm>
          <a:prstGeom prst="rect">
            <a:avLst/>
          </a:prstGeom>
          <a:noFill/>
          <a:ln>
            <a:noFill/>
          </a:ln>
        </p:spPr>
        <p:txBody>
          <a:bodyPr wrap="square" rtlCol="0">
            <a:spAutoFit/>
          </a:bodyPr>
          <a:lstStyle/>
          <a:p>
            <a:r>
              <a:rPr lang="en-GB" sz="1800" dirty="0">
                <a:latin typeface="Calibri" panose="020F0502020204030204" pitchFamily="34" charset="0"/>
                <a:cs typeface="Calibri" panose="020F0502020204030204" pitchFamily="34" charset="0"/>
              </a:rPr>
              <a:t>SMPG Usage: </a:t>
            </a:r>
            <a:r>
              <a:rPr lang="en-GB" sz="1800" dirty="0" smtClean="0">
                <a:latin typeface="Calibri" panose="020F0502020204030204" pitchFamily="34" charset="0"/>
                <a:cs typeface="Calibri" panose="020F0502020204030204" pitchFamily="34" charset="0"/>
              </a:rPr>
              <a:t>Place Of Trade ‘not allowed’. </a:t>
            </a:r>
            <a:r>
              <a:rPr lang="en-GB" sz="1800" dirty="0">
                <a:solidFill>
                  <a:srgbClr val="FF0000"/>
                </a:solidFill>
                <a:latin typeface="Calibri" panose="020F0502020204030204" pitchFamily="34" charset="0"/>
                <a:cs typeface="Calibri" panose="020F0502020204030204" pitchFamily="34" charset="0"/>
              </a:rPr>
              <a:t>(1 Mar 2017</a:t>
            </a:r>
            <a:r>
              <a:rPr lang="en-GB" sz="1800" dirty="0" smtClean="0">
                <a:solidFill>
                  <a:srgbClr val="FF0000"/>
                </a:solidFill>
                <a:latin typeface="Calibri" panose="020F0502020204030204" pitchFamily="34" charset="0"/>
                <a:cs typeface="Calibri" panose="020F0502020204030204" pitchFamily="34" charset="0"/>
              </a:rPr>
              <a:t>)</a:t>
            </a:r>
            <a:endParaRPr lang="en-GB" sz="1800" dirty="0">
              <a:solidFill>
                <a:srgbClr val="FF0000"/>
              </a:solidFill>
              <a:latin typeface="Calibri" panose="020F0502020204030204" pitchFamily="34" charset="0"/>
              <a:cs typeface="Calibri" panose="020F0502020204030204" pitchFamily="34" charset="0"/>
            </a:endParaRPr>
          </a:p>
        </p:txBody>
      </p:sp>
      <p:cxnSp>
        <p:nvCxnSpPr>
          <p:cNvPr id="53" name="Straight Connector 52"/>
          <p:cNvCxnSpPr/>
          <p:nvPr/>
        </p:nvCxnSpPr>
        <p:spPr bwMode="auto">
          <a:xfrm>
            <a:off x="2752245" y="2590478"/>
            <a:ext cx="1716239"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9" name="TextBox 48"/>
          <p:cNvSpPr txBox="1"/>
          <p:nvPr/>
        </p:nvSpPr>
        <p:spPr>
          <a:xfrm>
            <a:off x="4377248" y="57807"/>
            <a:ext cx="4815645" cy="1477328"/>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SMPG only specifies market practice for 1-to-1-switches, that are redemption led. 100% should be specified as the investment quantity (PercentageOfTotalRedemptionAmount) in the subscription leg.</a:t>
            </a:r>
            <a:endParaRPr lang="en-GB" sz="1800" dirty="0" smtClean="0">
              <a:latin typeface="Calibri" panose="020F0502020204030204" pitchFamily="34" charset="0"/>
              <a:cs typeface="Calibri" panose="020F0502020204030204" pitchFamily="34" charset="0"/>
            </a:endParaRPr>
          </a:p>
        </p:txBody>
      </p:sp>
      <p:cxnSp>
        <p:nvCxnSpPr>
          <p:cNvPr id="50" name="Straight Connector 49"/>
          <p:cNvCxnSpPr/>
          <p:nvPr/>
        </p:nvCxnSpPr>
        <p:spPr bwMode="auto">
          <a:xfrm flipV="1">
            <a:off x="3083623" y="267419"/>
            <a:ext cx="1384861" cy="1437414"/>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5" name="Slide Number Placeholder 4"/>
          <p:cNvSpPr>
            <a:spLocks noGrp="1"/>
          </p:cNvSpPr>
          <p:nvPr>
            <p:ph type="sldNum" sz="quarter" idx="11"/>
          </p:nvPr>
        </p:nvSpPr>
        <p:spPr/>
        <p:txBody>
          <a:bodyPr/>
          <a:lstStyle/>
          <a:p>
            <a:fld id="{EA52E39D-21CE-4915-B848-429A65988FB2}" type="slidenum">
              <a:rPr lang="en-GB" smtClean="0"/>
              <a:pPr/>
              <a:t>58</a:t>
            </a:fld>
            <a:endParaRPr lang="en-GB" dirty="0"/>
          </a:p>
        </p:txBody>
      </p:sp>
    </p:spTree>
    <p:extLst>
      <p:ext uri="{BB962C8B-B14F-4D97-AF65-F5344CB8AC3E}">
        <p14:creationId xmlns:p14="http://schemas.microsoft.com/office/powerpoint/2010/main" val="13553767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25" name="Rectangle 24"/>
          <p:cNvSpPr/>
          <p:nvPr/>
        </p:nvSpPr>
        <p:spPr bwMode="auto">
          <a:xfrm>
            <a:off x="306202" y="472300"/>
            <a:ext cx="3989754" cy="618729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Switch Order  (2 of 2)</a:t>
            </a:r>
            <a:endParaRPr lang="en-GB" dirty="0"/>
          </a:p>
        </p:txBody>
      </p:sp>
      <p:sp>
        <p:nvSpPr>
          <p:cNvPr id="6" name="TextBox 5"/>
          <p:cNvSpPr txBox="1"/>
          <p:nvPr/>
        </p:nvSpPr>
        <p:spPr>
          <a:xfrm>
            <a:off x="258491" y="901981"/>
            <a:ext cx="4546421" cy="2862322"/>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Switch Order Details continued </a:t>
            </a:r>
          </a:p>
          <a:p>
            <a:pPr>
              <a:spcAft>
                <a:spcPts val="0"/>
              </a:spcAft>
              <a:tabLst>
                <a:tab pos="517525" algn="l"/>
                <a:tab pos="1147763" algn="l"/>
              </a:tabLst>
            </a:pPr>
            <a:r>
              <a:rPr lang="en-GB" sz="1800" dirty="0">
                <a:solidFill>
                  <a:srgbClr val="00B0F0"/>
                </a:solidFill>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a:t>
            </a:r>
            <a:r>
              <a:rPr lang="en-GB" sz="1800" dirty="0">
                <a:latin typeface="Calibri" panose="020F0502020204030204" pitchFamily="34" charset="0"/>
                <a:cs typeface="Calibri" panose="020F0502020204030204" pitchFamily="34" charset="0"/>
              </a:rPr>
              <a:t>0.1]	Foreign Exchange Details</a:t>
            </a:r>
          </a:p>
          <a:p>
            <a:pPr>
              <a:spcAft>
                <a:spcPts val="0"/>
              </a:spcAft>
              <a:tabLst>
                <a:tab pos="517525" algn="l"/>
                <a:tab pos="114776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0.1]	Financial Advice</a:t>
            </a:r>
          </a:p>
          <a:p>
            <a:pPr>
              <a:spcAft>
                <a:spcPts val="0"/>
              </a:spcAft>
              <a:tabLst>
                <a:tab pos="517525" algn="l"/>
                <a:tab pos="114776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0.1]	Negotiated </a:t>
            </a:r>
            <a:r>
              <a:rPr lang="en-GB" sz="1800" dirty="0" smtClean="0">
                <a:latin typeface="Calibri" panose="020F0502020204030204" pitchFamily="34" charset="0"/>
                <a:cs typeface="Calibri" panose="020F0502020204030204" pitchFamily="34" charset="0"/>
              </a:rPr>
              <a:t>Trade</a:t>
            </a:r>
          </a:p>
          <a:p>
            <a:pPr>
              <a:spcAft>
                <a:spcPts val="0"/>
              </a:spcAft>
              <a:tabLst>
                <a:tab pos="517525" algn="l"/>
                <a:tab pos="1147763"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[0.1</a:t>
            </a:r>
            <a:r>
              <a:rPr lang="en-GB" sz="1800" b="1" dirty="0">
                <a:solidFill>
                  <a:srgbClr val="00B0F0"/>
                </a:solidFill>
                <a:latin typeface="Calibri" panose="020F0502020204030204" pitchFamily="34" charset="0"/>
                <a:cs typeface="Calibri" panose="020F0502020204030204" pitchFamily="34" charset="0"/>
              </a:rPr>
              <a:t>]	Customer Conduct Classification</a:t>
            </a:r>
          </a:p>
          <a:p>
            <a:pPr>
              <a:spcAft>
                <a:spcPts val="0"/>
              </a:spcAft>
              <a:tabLst>
                <a:tab pos="517525" algn="l"/>
                <a:tab pos="1147763" algn="l"/>
              </a:tabLst>
            </a:pPr>
            <a:r>
              <a:rPr lang="en-GB" sz="1800" b="1" dirty="0" smtClean="0">
                <a:solidFill>
                  <a:srgbClr val="00B0F0"/>
                </a:solidFill>
                <a:latin typeface="Calibri" panose="020F0502020204030204" pitchFamily="34" charset="0"/>
                <a:cs typeface="Calibri" panose="020F0502020204030204" pitchFamily="34" charset="0"/>
              </a:rPr>
              <a:t>	[</a:t>
            </a:r>
            <a:r>
              <a:rPr lang="en-GB" sz="1800" b="1" dirty="0">
                <a:solidFill>
                  <a:srgbClr val="00B0F0"/>
                </a:solidFill>
                <a:latin typeface="Calibri" panose="020F0502020204030204" pitchFamily="34" charset="0"/>
                <a:cs typeface="Calibri" panose="020F0502020204030204" pitchFamily="34" charset="0"/>
              </a:rPr>
              <a:t>0.1]	Transaction Channel Type</a:t>
            </a:r>
          </a:p>
          <a:p>
            <a:pPr>
              <a:spcAft>
                <a:spcPts val="0"/>
              </a:spcAft>
              <a:tabLst>
                <a:tab pos="517525" algn="l"/>
                <a:tab pos="1147763" algn="l"/>
              </a:tabLst>
            </a:pPr>
            <a:r>
              <a:rPr lang="en-GB" sz="1800" b="1" dirty="0" smtClean="0">
                <a:solidFill>
                  <a:srgbClr val="00B0F0"/>
                </a:solidFill>
                <a:latin typeface="Calibri" panose="020F0502020204030204" pitchFamily="34" charset="0"/>
                <a:cs typeface="Calibri" panose="020F0502020204030204" pitchFamily="34" charset="0"/>
              </a:rPr>
              <a:t>	[</a:t>
            </a:r>
            <a:r>
              <a:rPr lang="en-GB" sz="1800" b="1" dirty="0">
                <a:solidFill>
                  <a:srgbClr val="00B0F0"/>
                </a:solidFill>
                <a:latin typeface="Calibri" panose="020F0502020204030204" pitchFamily="34" charset="0"/>
                <a:cs typeface="Calibri" panose="020F0502020204030204" pitchFamily="34" charset="0"/>
              </a:rPr>
              <a:t>0.1]	Signature Type</a:t>
            </a:r>
          </a:p>
          <a:p>
            <a:pPr>
              <a:spcAft>
                <a:spcPts val="0"/>
              </a:spcAft>
              <a:tabLst>
                <a:tab pos="517525" algn="l"/>
                <a:tab pos="1147763" algn="l"/>
              </a:tabLst>
            </a:pPr>
            <a:r>
              <a:rPr lang="en-GB" sz="1800" b="1" dirty="0" smtClean="0">
                <a:solidFill>
                  <a:srgbClr val="00B0F0"/>
                </a:solidFill>
                <a:latin typeface="Calibri" panose="020F0502020204030204" pitchFamily="34" charset="0"/>
                <a:cs typeface="Calibri" panose="020F0502020204030204" pitchFamily="34" charset="0"/>
              </a:rPr>
              <a:t>	[</a:t>
            </a:r>
            <a:r>
              <a:rPr lang="en-GB" sz="1800" b="1" dirty="0">
                <a:solidFill>
                  <a:srgbClr val="00B0F0"/>
                </a:solidFill>
                <a:latin typeface="Calibri" panose="020F0502020204030204" pitchFamily="34" charset="0"/>
                <a:cs typeface="Calibri" panose="020F0502020204030204" pitchFamily="34" charset="0"/>
              </a:rPr>
              <a:t>0.10	Order Waiver </a:t>
            </a:r>
            <a:r>
              <a:rPr lang="en-GB" sz="1800" b="1" dirty="0" smtClean="0">
                <a:solidFill>
                  <a:srgbClr val="00B0F0"/>
                </a:solidFill>
                <a:latin typeface="Calibri" panose="020F0502020204030204" pitchFamily="34" charset="0"/>
                <a:cs typeface="Calibri" panose="020F0502020204030204" pitchFamily="34" charset="0"/>
              </a:rPr>
              <a:t>Details</a:t>
            </a:r>
          </a:p>
          <a:p>
            <a:pPr>
              <a:spcAft>
                <a:spcPts val="0"/>
              </a:spcAft>
              <a:tabLst>
                <a:tab pos="517525" algn="l"/>
                <a:tab pos="1147763" algn="l"/>
              </a:tabLst>
            </a:pPr>
            <a:endParaRPr lang="en-GB" sz="1800" b="1" dirty="0">
              <a:solidFill>
                <a:srgbClr val="00B0F0"/>
              </a:solidFill>
              <a:latin typeface="Calibri" panose="020F0502020204030204" pitchFamily="34" charset="0"/>
              <a:cs typeface="Calibri" panose="020F0502020204030204" pitchFamily="34" charset="0"/>
            </a:endParaRP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endParaRPr lang="en-GB" sz="1800" dirty="0" smtClean="0">
              <a:latin typeface="Calibri" panose="020F0502020204030204" pitchFamily="34" charset="0"/>
              <a:cs typeface="Calibri" panose="020F0502020204030204" pitchFamily="34" charset="0"/>
            </a:endParaRPr>
          </a:p>
        </p:txBody>
      </p:sp>
      <p:sp>
        <p:nvSpPr>
          <p:cNvPr id="48" name="Rectangle 47"/>
          <p:cNvSpPr/>
          <p:nvPr/>
        </p:nvSpPr>
        <p:spPr bwMode="auto">
          <a:xfrm>
            <a:off x="358893" y="462055"/>
            <a:ext cx="4109591" cy="21493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6583" y="126479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2825" y="152016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5700" y="17704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Connector 13"/>
          <p:cNvCxnSpPr/>
          <p:nvPr/>
        </p:nvCxnSpPr>
        <p:spPr bwMode="auto">
          <a:xfrm>
            <a:off x="4539536" y="2258238"/>
            <a:ext cx="807352"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flipV="1">
            <a:off x="3985774" y="2288625"/>
            <a:ext cx="1400189" cy="25501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6" name="Straight Connector 15"/>
          <p:cNvCxnSpPr/>
          <p:nvPr/>
        </p:nvCxnSpPr>
        <p:spPr bwMode="auto">
          <a:xfrm>
            <a:off x="3026233" y="2756292"/>
            <a:ext cx="2208508"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9695" y="26199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5445" y="26199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9" name="Straight Connector 18"/>
          <p:cNvCxnSpPr/>
          <p:nvPr/>
        </p:nvCxnSpPr>
        <p:spPr bwMode="auto">
          <a:xfrm>
            <a:off x="3769521" y="2962516"/>
            <a:ext cx="1577367" cy="801787"/>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6430" y="285810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p:cNvSpPr/>
          <p:nvPr/>
        </p:nvSpPr>
        <p:spPr bwMode="auto">
          <a:xfrm>
            <a:off x="5062221" y="2647146"/>
            <a:ext cx="4004141" cy="61212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22" name="TextBox 21"/>
          <p:cNvSpPr txBox="1"/>
          <p:nvPr/>
        </p:nvSpPr>
        <p:spPr>
          <a:xfrm>
            <a:off x="5049549" y="2616874"/>
            <a:ext cx="3947802"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Definition Refinement: </a:t>
            </a:r>
            <a:r>
              <a:rPr lang="en-US" sz="1600" dirty="0">
                <a:latin typeface="Calibri" panose="020F0502020204030204" pitchFamily="34" charset="0"/>
                <a:cs typeface="Calibri" panose="020F0502020204030204" pitchFamily="34" charset="0"/>
              </a:rPr>
              <a:t>This is the signature of the investor</a:t>
            </a:r>
            <a:r>
              <a:rPr lang="en-US" sz="1600" dirty="0" smtClean="0">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(1 Mar 2017)</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23" name="Rectangle 22"/>
          <p:cNvSpPr/>
          <p:nvPr/>
        </p:nvSpPr>
        <p:spPr bwMode="auto">
          <a:xfrm>
            <a:off x="5062221" y="1889498"/>
            <a:ext cx="4004141" cy="62994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24" name="TextBox 23"/>
          <p:cNvSpPr txBox="1"/>
          <p:nvPr/>
        </p:nvSpPr>
        <p:spPr>
          <a:xfrm>
            <a:off x="5049549" y="1929576"/>
            <a:ext cx="3887417"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AML decision 21 March 2017 </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 Deferred to Dublin.</a:t>
            </a:r>
            <a:endParaRPr lang="en-GB" sz="1600" dirty="0" smtClean="0">
              <a:latin typeface="Calibri" panose="020F0502020204030204" pitchFamily="34" charset="0"/>
              <a:cs typeface="Calibri" panose="020F0502020204030204" pitchFamily="34" charset="0"/>
            </a:endParaRPr>
          </a:p>
        </p:txBody>
      </p:sp>
      <p:sp>
        <p:nvSpPr>
          <p:cNvPr id="26" name="Rectangle 25"/>
          <p:cNvSpPr/>
          <p:nvPr/>
        </p:nvSpPr>
        <p:spPr bwMode="auto">
          <a:xfrm>
            <a:off x="5062221" y="3455561"/>
            <a:ext cx="4004141" cy="77999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27" name="TextBox 26"/>
          <p:cNvSpPr txBox="1"/>
          <p:nvPr/>
        </p:nvSpPr>
        <p:spPr>
          <a:xfrm>
            <a:off x="5049549" y="3455560"/>
            <a:ext cx="4016813" cy="830997"/>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incorporation of hedge into ‘mutual market practice collection Dublin meeting. </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pic>
        <p:nvPicPr>
          <p:cNvPr id="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1167" y="208852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6766" y="23795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6"/>
          <p:cNvSpPr>
            <a:spLocks noGrp="1"/>
          </p:cNvSpPr>
          <p:nvPr>
            <p:ph type="sldNum" sz="quarter" idx="11"/>
          </p:nvPr>
        </p:nvSpPr>
        <p:spPr/>
        <p:txBody>
          <a:bodyPr/>
          <a:lstStyle/>
          <a:p>
            <a:fld id="{EA52E39D-21CE-4915-B848-429A65988FB2}" type="slidenum">
              <a:rPr lang="en-GB" smtClean="0"/>
              <a:pPr/>
              <a:t>59</a:t>
            </a:fld>
            <a:endParaRPr lang="en-GB" dirty="0"/>
          </a:p>
        </p:txBody>
      </p:sp>
    </p:spTree>
    <p:extLst>
      <p:ext uri="{BB962C8B-B14F-4D97-AF65-F5344CB8AC3E}">
        <p14:creationId xmlns:p14="http://schemas.microsoft.com/office/powerpoint/2010/main" val="1146836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4537513" y="1189272"/>
            <a:ext cx="4718630" cy="2862322"/>
          </a:xfrm>
          <a:prstGeom prst="rect">
            <a:avLst/>
          </a:prstGeom>
          <a:noFill/>
        </p:spPr>
        <p:txBody>
          <a:bodyPr wrap="square" rtlCol="0">
            <a:spAutoFit/>
          </a:bodyPr>
          <a:lstStyle/>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&lt;TxOvrhd&gt;</a:t>
            </a:r>
          </a:p>
          <a:p>
            <a:pPr>
              <a:tabLst>
                <a:tab pos="233363" algn="l"/>
                <a:tab pos="457200" algn="l"/>
                <a:tab pos="690563" algn="l"/>
                <a:tab pos="914400" algn="l"/>
                <a:tab pos="1147763" algn="l"/>
              </a:tabLst>
            </a:pP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Tp&gt;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	&lt;Cd&gt;</a:t>
            </a:r>
            <a:r>
              <a:rPr lang="en-GB" sz="2000" b="1" dirty="0">
                <a:solidFill>
                  <a:srgbClr val="00B0F0"/>
                </a:solidFill>
                <a:latin typeface="Calibri" panose="020F0502020204030204" pitchFamily="34" charset="0"/>
                <a:cs typeface="Calibri" panose="020F0502020204030204" pitchFamily="34" charset="0"/>
              </a:rPr>
              <a:t>FEND</a:t>
            </a:r>
            <a:r>
              <a:rPr lang="en-GB" sz="2000" b="1" dirty="0">
                <a:latin typeface="Calibri" panose="020F0502020204030204" pitchFamily="34" charset="0"/>
                <a:cs typeface="Calibri" panose="020F0502020204030204" pitchFamily="34" charset="0"/>
              </a:rPr>
              <a:t>&lt;/Cd&gt;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Tp&gt;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 &lt;ApldAmt Ccy="</a:t>
            </a:r>
            <a:r>
              <a:rPr lang="en-GB" sz="2000" b="1" dirty="0">
                <a:solidFill>
                  <a:srgbClr val="00B0F0"/>
                </a:solidFill>
                <a:latin typeface="Calibri" panose="020F0502020204030204" pitchFamily="34" charset="0"/>
                <a:cs typeface="Calibri" panose="020F0502020204030204" pitchFamily="34" charset="0"/>
              </a:rPr>
              <a:t>EUR</a:t>
            </a:r>
            <a:r>
              <a:rPr lang="en-GB" sz="2000" b="1" dirty="0">
                <a:latin typeface="Calibri" panose="020F0502020204030204" pitchFamily="34" charset="0"/>
                <a:cs typeface="Calibri" panose="020F0502020204030204" pitchFamily="34" charset="0"/>
              </a:rPr>
              <a:t>"&gt;</a:t>
            </a:r>
            <a:r>
              <a:rPr lang="en-GB" sz="2000" b="1" dirty="0">
                <a:solidFill>
                  <a:srgbClr val="00B0F0"/>
                </a:solidFill>
                <a:latin typeface="Calibri" panose="020F0502020204030204" pitchFamily="34" charset="0"/>
                <a:cs typeface="Calibri" panose="020F0502020204030204" pitchFamily="34" charset="0"/>
              </a:rPr>
              <a:t>90</a:t>
            </a:r>
            <a:r>
              <a:rPr lang="en-GB" sz="2000" b="1" dirty="0">
                <a:latin typeface="Calibri" panose="020F0502020204030204" pitchFamily="34" charset="0"/>
                <a:cs typeface="Calibri" panose="020F0502020204030204" pitchFamily="34" charset="0"/>
              </a:rPr>
              <a:t>&lt;/ApldAmt&gt;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&lt;InftvInd&gt;</a:t>
            </a:r>
            <a:r>
              <a:rPr lang="en-GB" sz="2000" b="1" dirty="0" smtClean="0">
                <a:solidFill>
                  <a:srgbClr val="00B0F0"/>
                </a:solidFill>
                <a:latin typeface="Calibri" panose="020F0502020204030204" pitchFamily="34" charset="0"/>
                <a:cs typeface="Calibri" panose="020F0502020204030204" pitchFamily="34" charset="0"/>
              </a:rPr>
              <a:t>false</a:t>
            </a: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InftvInd&gt;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Lst>
            </a:pP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TxOvrhd</a:t>
            </a:r>
            <a:r>
              <a:rPr lang="en-GB" sz="2000" b="1" dirty="0" smtClean="0">
                <a:latin typeface="Calibri" panose="020F0502020204030204" pitchFamily="34" charset="0"/>
                <a:cs typeface="Calibri" panose="020F0502020204030204" pitchFamily="34" charset="0"/>
              </a:rPr>
              <a:t>&gt;</a:t>
            </a:r>
            <a:endParaRPr lang="en-GB" sz="2000" b="1" dirty="0">
              <a:latin typeface="Calibri" panose="020F0502020204030204" pitchFamily="34" charset="0"/>
              <a:cs typeface="Calibri" panose="020F0502020204030204" pitchFamily="34" charset="0"/>
            </a:endParaRPr>
          </a:p>
        </p:txBody>
      </p:sp>
      <p:sp>
        <p:nvSpPr>
          <p:cNvPr id="29" name="TextBox 28"/>
          <p:cNvSpPr txBox="1"/>
          <p:nvPr/>
        </p:nvSpPr>
        <p:spPr>
          <a:xfrm>
            <a:off x="4457015" y="603852"/>
            <a:ext cx="4799128" cy="400110"/>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Example 1 Front End</a:t>
            </a:r>
            <a:endParaRPr lang="en-GB" sz="20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r>
              <a:rPr lang="en-GB" dirty="0">
                <a:solidFill>
                  <a:srgbClr val="00B050"/>
                </a:solidFill>
              </a:rPr>
              <a:t>Confirmation</a:t>
            </a:r>
            <a:r>
              <a:rPr lang="en-GB" dirty="0"/>
              <a:t>: Transaction Overhead </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8" name="Rectangle 7"/>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2516585"/>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2379536"/>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cxnSp>
        <p:nvCxnSpPr>
          <p:cNvPr id="22" name="Straight Connector 21"/>
          <p:cNvCxnSpPr/>
          <p:nvPr/>
        </p:nvCxnSpPr>
        <p:spPr bwMode="auto">
          <a:xfrm>
            <a:off x="3493698" y="5011947"/>
            <a:ext cx="1121448"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3" name="Straight Connector 22"/>
          <p:cNvCxnSpPr/>
          <p:nvPr/>
        </p:nvCxnSpPr>
        <p:spPr bwMode="auto">
          <a:xfrm>
            <a:off x="3973925" y="6234022"/>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4" name="Straight Connector 23"/>
          <p:cNvCxnSpPr/>
          <p:nvPr/>
        </p:nvCxnSpPr>
        <p:spPr bwMode="auto">
          <a:xfrm rot="5400000">
            <a:off x="3899154" y="5739383"/>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sp>
        <p:nvSpPr>
          <p:cNvPr id="25" name="Rectangle 24"/>
          <p:cNvSpPr/>
          <p:nvPr/>
        </p:nvSpPr>
        <p:spPr bwMode="auto">
          <a:xfrm>
            <a:off x="4468506" y="5909082"/>
            <a:ext cx="3441917" cy="845685"/>
          </a:xfrm>
          <a:prstGeom prst="rect">
            <a:avLst/>
          </a:prstGeom>
          <a:solidFill>
            <a:schemeClr val="bg1"/>
          </a:solid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4451282" y="5851206"/>
            <a:ext cx="3588537" cy="923330"/>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Network Validated Rule:</a:t>
            </a:r>
          </a:p>
          <a:p>
            <a:r>
              <a:rPr lang="en-GB" sz="1800" b="1" dirty="0" smtClean="0">
                <a:latin typeface="Calibri" panose="020F0502020204030204" pitchFamily="34" charset="0"/>
                <a:cs typeface="Calibri" panose="020F0502020204030204" pitchFamily="34" charset="0"/>
              </a:rPr>
              <a:t>If </a:t>
            </a:r>
            <a:r>
              <a:rPr lang="en-GB" sz="1800" b="1" dirty="0">
                <a:latin typeface="Calibri" panose="020F0502020204030204" pitchFamily="34" charset="0"/>
                <a:cs typeface="Calibri" panose="020F0502020204030204" pitchFamily="34" charset="0"/>
                <a:sym typeface="Wingdings" panose="05000000000000000000" pitchFamily="2" charset="2"/>
              </a:rPr>
              <a:t>Informative </a:t>
            </a:r>
            <a:r>
              <a:rPr lang="en-GB" sz="1800" b="1" dirty="0" smtClean="0">
                <a:latin typeface="Calibri" panose="020F0502020204030204" pitchFamily="34" charset="0"/>
                <a:cs typeface="Calibri" panose="020F0502020204030204" pitchFamily="34" charset="0"/>
                <a:sym typeface="Wingdings" panose="05000000000000000000" pitchFamily="2" charset="2"/>
              </a:rPr>
              <a:t>Indicator </a:t>
            </a:r>
            <a:r>
              <a:rPr lang="en-GB" sz="1800" b="1" dirty="0" smtClean="0">
                <a:latin typeface="Calibri" panose="020F0502020204030204" pitchFamily="34" charset="0"/>
                <a:cs typeface="Calibri" panose="020F0502020204030204" pitchFamily="34" charset="0"/>
              </a:rPr>
              <a:t>Is false, </a:t>
            </a:r>
          </a:p>
          <a:p>
            <a:r>
              <a:rPr lang="en-GB" sz="1800" b="1" dirty="0" smtClean="0">
                <a:latin typeface="Calibri" panose="020F0502020204030204" pitchFamily="34" charset="0"/>
                <a:cs typeface="Calibri" panose="020F0502020204030204" pitchFamily="34" charset="0"/>
              </a:rPr>
              <a:t>Applied Amount MUST be present</a:t>
            </a:r>
            <a:endParaRPr lang="en-GB" sz="1800" b="1" dirty="0">
              <a:latin typeface="Calibri" panose="020F0502020204030204" pitchFamily="34" charset="0"/>
              <a:cs typeface="Calibri" panose="020F0502020204030204" pitchFamily="34" charset="0"/>
            </a:endParaRPr>
          </a:p>
        </p:txBody>
      </p:sp>
      <p:sp>
        <p:nvSpPr>
          <p:cNvPr id="31" name="Rectangle 30"/>
          <p:cNvSpPr/>
          <p:nvPr/>
        </p:nvSpPr>
        <p:spPr bwMode="auto">
          <a:xfrm>
            <a:off x="207034" y="3815363"/>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2" name="TextBox 31"/>
          <p:cNvSpPr txBox="1"/>
          <p:nvPr/>
        </p:nvSpPr>
        <p:spPr>
          <a:xfrm>
            <a:off x="-26605" y="3762664"/>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1"/>
          </p:nvPr>
        </p:nvSpPr>
        <p:spPr/>
        <p:txBody>
          <a:bodyPr/>
          <a:lstStyle/>
          <a:p>
            <a:fld id="{EA52E39D-21CE-4915-B848-429A65988FB2}" type="slidenum">
              <a:rPr lang="en-GB" smtClean="0"/>
              <a:pPr/>
              <a:t>6</a:t>
            </a:fld>
            <a:endParaRPr lang="en-GB" dirty="0"/>
          </a:p>
        </p:txBody>
      </p:sp>
    </p:spTree>
    <p:extLst>
      <p:ext uri="{BB962C8B-B14F-4D97-AF65-F5344CB8AC3E}">
        <p14:creationId xmlns:p14="http://schemas.microsoft.com/office/powerpoint/2010/main" val="42551771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 Order: Redemption Leg</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8" name="Rectangle 17"/>
          <p:cNvSpPr/>
          <p:nvPr/>
        </p:nvSpPr>
        <p:spPr bwMode="auto">
          <a:xfrm>
            <a:off x="306201" y="472300"/>
            <a:ext cx="4602229" cy="562206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TextBox 18"/>
          <p:cNvSpPr txBox="1"/>
          <p:nvPr/>
        </p:nvSpPr>
        <p:spPr>
          <a:xfrm>
            <a:off x="258491" y="462055"/>
            <a:ext cx="4733925" cy="5632311"/>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Redemption Leg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Leg Identification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Financial Instrument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Financial Instrument Quantity Choice</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Units Number</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Percentage of Total Subscription Amount</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Net Amount</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Gross Amount</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Holdings Redemption Rate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Investment Account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Income Preference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Group 1 or 2 Units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Requested Settlement Currency</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Requested NAV Currency</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Transaction Overhead</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Settlement And Custody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Physical Delivery Indicator</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Physical Delivery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Non Standard Settlement Information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Equalisation</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	</a:t>
            </a:r>
            <a:endParaRPr lang="en-GB" sz="1800" dirty="0" smtClean="0">
              <a:latin typeface="Calibri" panose="020F0502020204030204" pitchFamily="34" charset="0"/>
              <a:cs typeface="Calibri" panose="020F0502020204030204" pitchFamily="34" charset="0"/>
            </a:endParaRPr>
          </a:p>
        </p:txBody>
      </p:sp>
      <p:pic>
        <p:nvPicPr>
          <p:cNvPr id="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7366" y="7929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3218" y="1048541"/>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5024220" y="701438"/>
            <a:ext cx="4542476" cy="646331"/>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May be required for some markets.</a:t>
            </a:r>
            <a:endParaRPr lang="en-GB" sz="1800" dirty="0" smtClean="0">
              <a:latin typeface="Calibri" panose="020F0502020204030204" pitchFamily="34" charset="0"/>
              <a:cs typeface="Calibri" panose="020F0502020204030204" pitchFamily="34" charset="0"/>
            </a:endParaRPr>
          </a:p>
        </p:txBody>
      </p:sp>
      <p:pic>
        <p:nvPicPr>
          <p:cNvPr id="3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6667" y="190828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3843" y="29968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9174" y="380407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3689" y="51872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2493" y="546046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346" y="13348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0" name="Straight Connector 39"/>
          <p:cNvCxnSpPr>
            <a:endCxn id="41" idx="1"/>
          </p:cNvCxnSpPr>
          <p:nvPr/>
        </p:nvCxnSpPr>
        <p:spPr bwMode="auto">
          <a:xfrm>
            <a:off x="4555440" y="1460164"/>
            <a:ext cx="468780"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1" name="TextBox 40"/>
          <p:cNvSpPr txBox="1"/>
          <p:nvPr/>
        </p:nvSpPr>
        <p:spPr>
          <a:xfrm>
            <a:off x="5024220" y="1284124"/>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mandatory</a:t>
            </a:r>
            <a:endParaRPr lang="en-GB" sz="1800" dirty="0" smtClean="0">
              <a:latin typeface="Calibri" panose="020F0502020204030204" pitchFamily="34" charset="0"/>
              <a:cs typeface="Calibri" panose="020F0502020204030204" pitchFamily="34" charset="0"/>
            </a:endParaRPr>
          </a:p>
        </p:txBody>
      </p:sp>
      <p:cxnSp>
        <p:nvCxnSpPr>
          <p:cNvPr id="48" name="Straight Connector 47"/>
          <p:cNvCxnSpPr/>
          <p:nvPr/>
        </p:nvCxnSpPr>
        <p:spPr bwMode="auto">
          <a:xfrm>
            <a:off x="2743929" y="905909"/>
            <a:ext cx="2362909"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5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8943" y="270275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TextBox 54"/>
          <p:cNvSpPr txBox="1"/>
          <p:nvPr/>
        </p:nvSpPr>
        <p:spPr>
          <a:xfrm>
            <a:off x="5024220" y="2445043"/>
            <a:ext cx="4119780" cy="1754326"/>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May only be used to specify 100%. This means that a redemption of the total holding is instructed. This includes any entitlement to dividends. Check with local practice before using this </a:t>
            </a:r>
            <a:r>
              <a:rPr lang="en-US" sz="1800" dirty="0" smtClean="0">
                <a:latin typeface="Calibri" panose="020F0502020204030204" pitchFamily="34" charset="0"/>
                <a:cs typeface="Calibri" panose="020F0502020204030204" pitchFamily="34" charset="0"/>
              </a:rPr>
              <a:t>element.</a:t>
            </a:r>
            <a:endParaRPr lang="en-GB" sz="1800" dirty="0" smtClean="0">
              <a:latin typeface="Calibri" panose="020F0502020204030204" pitchFamily="34" charset="0"/>
              <a:cs typeface="Calibri" panose="020F0502020204030204" pitchFamily="34" charset="0"/>
            </a:endParaRPr>
          </a:p>
        </p:txBody>
      </p:sp>
      <p:cxnSp>
        <p:nvCxnSpPr>
          <p:cNvPr id="58" name="Straight Connector 57"/>
          <p:cNvCxnSpPr/>
          <p:nvPr/>
        </p:nvCxnSpPr>
        <p:spPr bwMode="auto">
          <a:xfrm flipV="1">
            <a:off x="3830649" y="2702759"/>
            <a:ext cx="1250012" cy="119064"/>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5453" y="32482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7315" y="356594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4138" y="4358209"/>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3245" y="4642880"/>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5815" y="46238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6" name="TextBox 65"/>
          <p:cNvSpPr txBox="1"/>
          <p:nvPr/>
        </p:nvSpPr>
        <p:spPr>
          <a:xfrm>
            <a:off x="5024220" y="4359828"/>
            <a:ext cx="4119780" cy="923330"/>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May be populated by a </a:t>
            </a:r>
            <a:r>
              <a:rPr lang="en-US" sz="1800" dirty="0" smtClean="0">
                <a:latin typeface="Calibri" panose="020F0502020204030204" pitchFamily="34" charset="0"/>
                <a:cs typeface="Calibri" panose="020F0502020204030204" pitchFamily="34" charset="0"/>
              </a:rPr>
              <a:t>CSD/ICSD </a:t>
            </a:r>
            <a:r>
              <a:rPr lang="en-US" sz="1800" dirty="0">
                <a:latin typeface="Calibri" panose="020F0502020204030204" pitchFamily="34" charset="0"/>
                <a:cs typeface="Calibri" panose="020F0502020204030204" pitchFamily="34" charset="0"/>
              </a:rPr>
              <a:t>when sending the order to the transfer agent.</a:t>
            </a:r>
            <a:endParaRPr lang="en-GB" sz="1800" dirty="0" smtClean="0">
              <a:latin typeface="Calibri" panose="020F0502020204030204" pitchFamily="34" charset="0"/>
              <a:cs typeface="Calibri" panose="020F0502020204030204" pitchFamily="34" charset="0"/>
            </a:endParaRPr>
          </a:p>
        </p:txBody>
      </p:sp>
      <p:cxnSp>
        <p:nvCxnSpPr>
          <p:cNvPr id="67" name="Straight Connector 66"/>
          <p:cNvCxnSpPr/>
          <p:nvPr/>
        </p:nvCxnSpPr>
        <p:spPr bwMode="auto">
          <a:xfrm flipV="1">
            <a:off x="4319672" y="4623830"/>
            <a:ext cx="760989" cy="136639"/>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0343" y="48952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1" name="Straight Connector 70"/>
          <p:cNvCxnSpPr>
            <a:stCxn id="70" idx="3"/>
            <a:endCxn id="72" idx="1"/>
          </p:cNvCxnSpPr>
          <p:nvPr/>
        </p:nvCxnSpPr>
        <p:spPr bwMode="auto">
          <a:xfrm>
            <a:off x="3616093" y="5014355"/>
            <a:ext cx="1408127" cy="532574"/>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72" name="TextBox 71"/>
          <p:cNvSpPr txBox="1"/>
          <p:nvPr/>
        </p:nvSpPr>
        <p:spPr>
          <a:xfrm>
            <a:off x="5024220" y="5362263"/>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Rule: </a:t>
            </a:r>
            <a:r>
              <a:rPr lang="en-US" sz="1800" dirty="0">
                <a:latin typeface="Calibri" panose="020F0502020204030204" pitchFamily="34" charset="0"/>
                <a:cs typeface="Calibri" panose="020F0502020204030204" pitchFamily="34" charset="0"/>
              </a:rPr>
              <a:t>Must be '0' or 'false'. </a:t>
            </a:r>
            <a:endParaRPr lang="en-GB" sz="1800" dirty="0" smtClean="0">
              <a:latin typeface="Calibri" panose="020F0502020204030204" pitchFamily="34" charset="0"/>
              <a:cs typeface="Calibri" panose="020F0502020204030204" pitchFamily="34" charset="0"/>
            </a:endParaRPr>
          </a:p>
        </p:txBody>
      </p:sp>
      <p:pic>
        <p:nvPicPr>
          <p:cNvPr id="7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605" y="574450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8" name="TextBox 77"/>
          <p:cNvSpPr txBox="1"/>
          <p:nvPr/>
        </p:nvSpPr>
        <p:spPr>
          <a:xfrm>
            <a:off x="306201" y="6125830"/>
            <a:ext cx="8837799" cy="646331"/>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Change: </a:t>
            </a:r>
            <a:r>
              <a:rPr lang="en-GB" sz="1800" dirty="0" smtClean="0">
                <a:solidFill>
                  <a:schemeClr val="tx2"/>
                </a:solidFill>
                <a:latin typeface="Calibri" panose="020F0502020204030204" pitchFamily="34" charset="0"/>
                <a:cs typeface="Calibri" panose="020F0502020204030204" pitchFamily="34" charset="0"/>
              </a:rPr>
              <a:t>SMPG usage </a:t>
            </a:r>
            <a:r>
              <a:rPr lang="en-GB" sz="1800" dirty="0">
                <a:solidFill>
                  <a:schemeClr val="tx2"/>
                </a:solidFill>
                <a:latin typeface="Calibri" panose="020F0502020204030204" pitchFamily="34" charset="0"/>
                <a:cs typeface="Calibri" panose="020F0502020204030204" pitchFamily="34" charset="0"/>
              </a:rPr>
              <a:t>information </a:t>
            </a:r>
            <a:r>
              <a:rPr lang="en-GB" sz="1800" dirty="0" smtClean="0">
                <a:solidFill>
                  <a:schemeClr val="tx2"/>
                </a:solidFill>
                <a:latin typeface="Calibri" panose="020F0502020204030204" pitchFamily="34" charset="0"/>
                <a:cs typeface="Calibri" panose="020F0502020204030204" pitchFamily="34" charset="0"/>
              </a:rPr>
              <a:t>on Gross and Net Amount for redefinition was eliminated. </a:t>
            </a:r>
            <a:r>
              <a:rPr lang="en-GB" sz="1800" dirty="0">
                <a:solidFill>
                  <a:schemeClr val="tx2"/>
                </a:solidFill>
                <a:latin typeface="Calibri" panose="020F0502020204030204" pitchFamily="34" charset="0"/>
                <a:cs typeface="Calibri" panose="020F0502020204030204" pitchFamily="34" charset="0"/>
              </a:rPr>
              <a:t>D</a:t>
            </a:r>
            <a:r>
              <a:rPr lang="en-GB" sz="1800" dirty="0" smtClean="0">
                <a:solidFill>
                  <a:schemeClr val="tx2"/>
                </a:solidFill>
                <a:latin typeface="Calibri" panose="020F0502020204030204" pitchFamily="34" charset="0"/>
                <a:cs typeface="Calibri" panose="020F0502020204030204" pitchFamily="34" charset="0"/>
              </a:rPr>
              <a:t>efinitions now part of the standard, no need for the SMPG Redefinition annotations.</a:t>
            </a:r>
          </a:p>
        </p:txBody>
      </p:sp>
      <p:sp>
        <p:nvSpPr>
          <p:cNvPr id="5" name="Slide Number Placeholder 4"/>
          <p:cNvSpPr>
            <a:spLocks noGrp="1"/>
          </p:cNvSpPr>
          <p:nvPr>
            <p:ph type="sldNum" sz="quarter" idx="11"/>
          </p:nvPr>
        </p:nvSpPr>
        <p:spPr/>
        <p:txBody>
          <a:bodyPr/>
          <a:lstStyle/>
          <a:p>
            <a:fld id="{EA52E39D-21CE-4915-B848-429A65988FB2}" type="slidenum">
              <a:rPr lang="en-GB" smtClean="0"/>
              <a:pPr/>
              <a:t>60</a:t>
            </a:fld>
            <a:endParaRPr lang="en-GB" dirty="0"/>
          </a:p>
        </p:txBody>
      </p:sp>
    </p:spTree>
    <p:extLst>
      <p:ext uri="{BB962C8B-B14F-4D97-AF65-F5344CB8AC3E}">
        <p14:creationId xmlns:p14="http://schemas.microsoft.com/office/powerpoint/2010/main" val="260904229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 Order: Subscription Leg</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8" name="Rectangle 17"/>
          <p:cNvSpPr/>
          <p:nvPr/>
        </p:nvSpPr>
        <p:spPr bwMode="auto">
          <a:xfrm>
            <a:off x="306201" y="472300"/>
            <a:ext cx="4602229" cy="5068068"/>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TextBox 18"/>
          <p:cNvSpPr txBox="1"/>
          <p:nvPr/>
        </p:nvSpPr>
        <p:spPr>
          <a:xfrm>
            <a:off x="258491" y="462055"/>
            <a:ext cx="4733925" cy="5078313"/>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Subscription Leg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Leg Identification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Financial Instrument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Financial Instrument Quantity Choice</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Units Number</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Percentage of Total Redemption Amount</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Net Amount</a:t>
            </a:r>
          </a:p>
          <a:p>
            <a:pPr>
              <a:spcAft>
                <a:spcPts val="0"/>
              </a:spcAft>
              <a:tabLst>
                <a:tab pos="114300" algn="l"/>
                <a:tab pos="517525" algn="l"/>
                <a:tab pos="690563"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Gross Amount</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Investment Account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Income Preference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Requested Settlement Currency</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Requested NAV Currency</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Transaction Overhead</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Settlement And Custody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Physical Delivery Indicator</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Physical Delivery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Non Standard Settlement Information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Equalisation</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	</a:t>
            </a:r>
            <a:endParaRPr lang="en-GB" sz="1800" dirty="0" smtClean="0">
              <a:latin typeface="Calibri" panose="020F0502020204030204" pitchFamily="34" charset="0"/>
              <a:cs typeface="Calibri" panose="020F0502020204030204" pitchFamily="34" charset="0"/>
            </a:endParaRPr>
          </a:p>
        </p:txBody>
      </p:sp>
      <p:pic>
        <p:nvPicPr>
          <p:cNvPr id="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7366" y="7929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3218" y="1048541"/>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5024220" y="701438"/>
            <a:ext cx="4542476" cy="646331"/>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May be required for some markets.</a:t>
            </a:r>
            <a:endParaRPr lang="en-GB" sz="1800" dirty="0" smtClean="0">
              <a:latin typeface="Calibri" panose="020F0502020204030204" pitchFamily="34" charset="0"/>
              <a:cs typeface="Calibri" panose="020F0502020204030204" pitchFamily="34" charset="0"/>
            </a:endParaRPr>
          </a:p>
        </p:txBody>
      </p:sp>
      <p:pic>
        <p:nvPicPr>
          <p:cNvPr id="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3843" y="27380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9174" y="326925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3689" y="465248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5241" y="492565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346" y="13348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0" name="Straight Connector 39"/>
          <p:cNvCxnSpPr>
            <a:endCxn id="41" idx="1"/>
          </p:cNvCxnSpPr>
          <p:nvPr/>
        </p:nvCxnSpPr>
        <p:spPr bwMode="auto">
          <a:xfrm>
            <a:off x="4555440" y="1468790"/>
            <a:ext cx="468780"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1" name="TextBox 40"/>
          <p:cNvSpPr txBox="1"/>
          <p:nvPr/>
        </p:nvSpPr>
        <p:spPr>
          <a:xfrm>
            <a:off x="5024220" y="1292750"/>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mandatory</a:t>
            </a:r>
            <a:endParaRPr lang="en-GB" sz="1800" dirty="0" smtClean="0">
              <a:latin typeface="Calibri" panose="020F0502020204030204" pitchFamily="34" charset="0"/>
              <a:cs typeface="Calibri" panose="020F0502020204030204" pitchFamily="34" charset="0"/>
            </a:endParaRPr>
          </a:p>
        </p:txBody>
      </p:sp>
      <p:cxnSp>
        <p:nvCxnSpPr>
          <p:cNvPr id="48" name="Straight Connector 47"/>
          <p:cNvCxnSpPr/>
          <p:nvPr/>
        </p:nvCxnSpPr>
        <p:spPr bwMode="auto">
          <a:xfrm>
            <a:off x="2743929" y="905909"/>
            <a:ext cx="2362909"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5453" y="29894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4138" y="382339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3245" y="4108068"/>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5815" y="408901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6" name="TextBox 65"/>
          <p:cNvSpPr txBox="1"/>
          <p:nvPr/>
        </p:nvSpPr>
        <p:spPr>
          <a:xfrm>
            <a:off x="5024220" y="3272952"/>
            <a:ext cx="4542476" cy="923330"/>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May be populated by a CSD/ICSD when sending the order to the transfer agent.</a:t>
            </a:r>
            <a:endParaRPr lang="en-GB" sz="1800" dirty="0" smtClean="0">
              <a:latin typeface="Calibri" panose="020F0502020204030204" pitchFamily="34" charset="0"/>
              <a:cs typeface="Calibri" panose="020F0502020204030204" pitchFamily="34" charset="0"/>
            </a:endParaRPr>
          </a:p>
        </p:txBody>
      </p:sp>
      <p:cxnSp>
        <p:nvCxnSpPr>
          <p:cNvPr id="67" name="Straight Connector 66"/>
          <p:cNvCxnSpPr/>
          <p:nvPr/>
        </p:nvCxnSpPr>
        <p:spPr bwMode="auto">
          <a:xfrm flipV="1">
            <a:off x="4319672" y="3666252"/>
            <a:ext cx="760989" cy="559403"/>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0343" y="436048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1" name="Straight Connector 70"/>
          <p:cNvCxnSpPr/>
          <p:nvPr/>
        </p:nvCxnSpPr>
        <p:spPr bwMode="auto">
          <a:xfrm>
            <a:off x="3584200" y="4497117"/>
            <a:ext cx="1440020" cy="14692"/>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72" name="TextBox 71"/>
          <p:cNvSpPr txBox="1"/>
          <p:nvPr/>
        </p:nvSpPr>
        <p:spPr>
          <a:xfrm>
            <a:off x="5024220" y="4275387"/>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Rule: </a:t>
            </a:r>
            <a:r>
              <a:rPr lang="en-US" sz="1800" dirty="0">
                <a:latin typeface="Calibri" panose="020F0502020204030204" pitchFamily="34" charset="0"/>
                <a:cs typeface="Calibri" panose="020F0502020204030204" pitchFamily="34" charset="0"/>
              </a:rPr>
              <a:t>Must be '0' or 'false'. </a:t>
            </a:r>
            <a:endParaRPr lang="en-GB" sz="1800" dirty="0" smtClean="0">
              <a:latin typeface="Calibri" panose="020F0502020204030204" pitchFamily="34" charset="0"/>
              <a:cs typeface="Calibri" panose="020F0502020204030204" pitchFamily="34" charset="0"/>
            </a:endParaRPr>
          </a:p>
        </p:txBody>
      </p:sp>
      <p:pic>
        <p:nvPicPr>
          <p:cNvPr id="7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605" y="520969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7" name="TextBox 76"/>
          <p:cNvSpPr txBox="1"/>
          <p:nvPr/>
        </p:nvSpPr>
        <p:spPr>
          <a:xfrm>
            <a:off x="5024220" y="5261529"/>
            <a:ext cx="4028177" cy="369332"/>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No change to usage at this level.</a:t>
            </a:r>
          </a:p>
        </p:txBody>
      </p:sp>
      <p:pic>
        <p:nvPicPr>
          <p:cNvPr id="3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8226" y="18667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5510" y="21686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5510" y="24560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5510" y="16286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TextBox 42"/>
          <p:cNvSpPr txBox="1"/>
          <p:nvPr/>
        </p:nvSpPr>
        <p:spPr>
          <a:xfrm>
            <a:off x="5024220" y="1801174"/>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fixed value ‘001’</a:t>
            </a:r>
            <a:endParaRPr lang="en-GB" sz="1800" dirty="0" smtClean="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61</a:t>
            </a:fld>
            <a:endParaRPr lang="en-GB" dirty="0"/>
          </a:p>
        </p:txBody>
      </p:sp>
    </p:spTree>
    <p:extLst>
      <p:ext uri="{BB962C8B-B14F-4D97-AF65-F5344CB8AC3E}">
        <p14:creationId xmlns:p14="http://schemas.microsoft.com/office/powerpoint/2010/main" val="30816548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bwMode="auto">
          <a:xfrm>
            <a:off x="306201" y="472300"/>
            <a:ext cx="4280481" cy="5899065"/>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2" name="Title 1"/>
          <p:cNvSpPr>
            <a:spLocks noGrp="1"/>
          </p:cNvSpPr>
          <p:nvPr>
            <p:ph type="title"/>
          </p:nvPr>
        </p:nvSpPr>
        <p:spPr/>
        <p:txBody>
          <a:bodyPr/>
          <a:lstStyle/>
          <a:p>
            <a:r>
              <a:rPr lang="en-GB" dirty="0" smtClean="0"/>
              <a:t>Switch Order Confirmation  (1 of 2)</a:t>
            </a:r>
            <a:endParaRPr lang="en-GB" dirty="0"/>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8159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107991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391" y="135137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a:off x="4678619" y="4130440"/>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sp>
        <p:nvSpPr>
          <p:cNvPr id="31" name="TextBox 30"/>
          <p:cNvSpPr txBox="1"/>
          <p:nvPr/>
        </p:nvSpPr>
        <p:spPr>
          <a:xfrm>
            <a:off x="4678619" y="1520167"/>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sp>
        <p:nvSpPr>
          <p:cNvPr id="48" name="Rectangle 47"/>
          <p:cNvSpPr/>
          <p:nvPr/>
        </p:nvSpPr>
        <p:spPr bwMode="auto">
          <a:xfrm>
            <a:off x="258492" y="6371365"/>
            <a:ext cx="4328190" cy="46937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4678619" y="2367820"/>
            <a:ext cx="4542476" cy="369332"/>
          </a:xfrm>
          <a:prstGeom prst="rect">
            <a:avLst/>
          </a:prstGeom>
          <a:noFill/>
          <a:ln>
            <a:noFill/>
          </a:ln>
        </p:spPr>
        <p:txBody>
          <a:bodyPr wrap="square" rtlCol="0">
            <a:spAutoFit/>
          </a:bodyPr>
          <a:lstStyle/>
          <a:p>
            <a:r>
              <a:rPr lang="en-GB" sz="1800" dirty="0" smtClean="0">
                <a:solidFill>
                  <a:schemeClr val="tx2"/>
                </a:solidFill>
                <a:latin typeface="Calibri" panose="020F0502020204030204" pitchFamily="34" charset="0"/>
                <a:cs typeface="Calibri" panose="020F0502020204030204" pitchFamily="34" charset="0"/>
              </a:rPr>
              <a:t>Place of Trade - ‘do not use’. </a:t>
            </a:r>
            <a:r>
              <a:rPr lang="en-GB" sz="1800" dirty="0" smtClean="0">
                <a:solidFill>
                  <a:srgbClr val="FF0000"/>
                </a:solidFill>
                <a:latin typeface="Calibri" panose="020F0502020204030204" pitchFamily="34" charset="0"/>
                <a:cs typeface="Calibri" panose="020F0502020204030204" pitchFamily="34" charset="0"/>
              </a:rPr>
              <a:t>(1 Mar 2017)</a:t>
            </a:r>
          </a:p>
        </p:txBody>
      </p:sp>
      <p:sp>
        <p:nvSpPr>
          <p:cNvPr id="50" name="TextBox 49"/>
          <p:cNvSpPr txBox="1"/>
          <p:nvPr/>
        </p:nvSpPr>
        <p:spPr>
          <a:xfrm>
            <a:off x="4678619" y="2779000"/>
            <a:ext cx="4266978" cy="1200329"/>
          </a:xfrm>
          <a:prstGeom prst="rect">
            <a:avLst/>
          </a:prstGeom>
          <a:noFill/>
          <a:ln>
            <a:noFill/>
          </a:ln>
        </p:spPr>
        <p:txBody>
          <a:bodyPr wrap="square" rtlCol="0">
            <a:spAutoFit/>
          </a:bodyPr>
          <a:lstStyle/>
          <a:p>
            <a:r>
              <a:rPr lang="en-GB" sz="1800" dirty="0">
                <a:latin typeface="Calibri" panose="020F0502020204030204" pitchFamily="34" charset="0"/>
                <a:cs typeface="Calibri" panose="020F0502020204030204" pitchFamily="34" charset="0"/>
              </a:rPr>
              <a:t>Received Date Time ‘allowed’. </a:t>
            </a:r>
            <a:r>
              <a:rPr lang="en-GB" sz="1800" dirty="0">
                <a:solidFill>
                  <a:srgbClr val="FF0000"/>
                </a:solidFill>
                <a:latin typeface="Calibri" panose="020F0502020204030204" pitchFamily="34" charset="0"/>
                <a:cs typeface="Calibri" panose="020F0502020204030204" pitchFamily="34" charset="0"/>
              </a:rPr>
              <a:t>(1 Mar 2017)</a:t>
            </a:r>
          </a:p>
          <a:p>
            <a:r>
              <a:rPr lang="en-GB" sz="1800" dirty="0">
                <a:latin typeface="Calibri" panose="020F0502020204030204" pitchFamily="34" charset="0"/>
                <a:cs typeface="Calibri" panose="020F0502020204030204" pitchFamily="34" charset="0"/>
              </a:rPr>
              <a:t>SMPG </a:t>
            </a:r>
            <a:r>
              <a:rPr lang="en-GB" sz="1800" dirty="0" smtClean="0">
                <a:latin typeface="Calibri" panose="020F0502020204030204" pitchFamily="34" charset="0"/>
                <a:cs typeface="Calibri" panose="020F0502020204030204" pitchFamily="34" charset="0"/>
              </a:rPr>
              <a:t>Definition Refinement</a:t>
            </a:r>
            <a:r>
              <a:rPr lang="en-GB" sz="1800" dirty="0">
                <a:latin typeface="Calibri" panose="020F0502020204030204" pitchFamily="34" charset="0"/>
                <a:cs typeface="Calibri" panose="020F0502020204030204" pitchFamily="34" charset="0"/>
              </a:rPr>
              <a:t>:  This element should be called ‘OrderReceivedDateTime’.</a:t>
            </a:r>
            <a:r>
              <a:rPr lang="en-GB" sz="1800" dirty="0">
                <a:solidFill>
                  <a:srgbClr val="FF0000"/>
                </a:solidFill>
                <a:latin typeface="Calibri" panose="020F0502020204030204" pitchFamily="34" charset="0"/>
                <a:cs typeface="Calibri" panose="020F0502020204030204" pitchFamily="34" charset="0"/>
              </a:rPr>
              <a:t> (1 Mar 2017)</a:t>
            </a:r>
          </a:p>
        </p:txBody>
      </p:sp>
      <p:sp>
        <p:nvSpPr>
          <p:cNvPr id="54" name="TextBox 53"/>
          <p:cNvSpPr txBox="1"/>
          <p:nvPr/>
        </p:nvSpPr>
        <p:spPr>
          <a:xfrm>
            <a:off x="4678619" y="1834862"/>
            <a:ext cx="4542476" cy="369332"/>
          </a:xfrm>
          <a:prstGeom prst="rect">
            <a:avLst/>
          </a:prstGeom>
          <a:noFill/>
          <a:ln>
            <a:noFill/>
          </a:ln>
        </p:spPr>
        <p:txBody>
          <a:bodyPr wrap="square" rtlCol="0">
            <a:spAutoFit/>
          </a:bodyPr>
          <a:lstStyle/>
          <a:p>
            <a:r>
              <a:rPr lang="en-GB" sz="1800" dirty="0" smtClean="0">
                <a:solidFill>
                  <a:schemeClr val="tx2"/>
                </a:solidFill>
                <a:latin typeface="Calibri" panose="020F0502020204030204" pitchFamily="34" charset="0"/>
                <a:cs typeface="Calibri" panose="020F0502020204030204" pitchFamily="34" charset="0"/>
              </a:rPr>
              <a:t>SMPG Usage proposal – see setr.012.001.04</a:t>
            </a:r>
          </a:p>
        </p:txBody>
      </p:sp>
      <p:sp>
        <p:nvSpPr>
          <p:cNvPr id="6" name="TextBox 5"/>
          <p:cNvSpPr txBox="1"/>
          <p:nvPr/>
        </p:nvSpPr>
        <p:spPr>
          <a:xfrm>
            <a:off x="258492" y="462055"/>
            <a:ext cx="4209992" cy="5909310"/>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Message Identification </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Pool Reference  </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[0.n]	Previous 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Related 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Switch Execution Details </a:t>
            </a:r>
          </a:p>
          <a:p>
            <a:pPr>
              <a:spcAft>
                <a:spcPts val="0"/>
              </a:spcAft>
              <a:tabLst>
                <a:tab pos="114300" algn="l"/>
                <a:tab pos="517525" algn="l"/>
                <a:tab pos="1027113" algn="l"/>
              </a:tabLst>
            </a:pPr>
            <a:r>
              <a:rPr lang="en-GB" sz="1800" dirty="0">
                <a:solidFill>
                  <a:srgbClr val="00B0F0"/>
                </a:solidFill>
                <a:latin typeface="Calibri" panose="020F0502020204030204" pitchFamily="34" charset="0"/>
                <a:cs typeface="Calibri" panose="020F0502020204030204" pitchFamily="34" charset="0"/>
              </a:rPr>
              <a:t>	</a:t>
            </a:r>
            <a:r>
              <a:rPr lang="en-GB" sz="1800" dirty="0" smtClean="0">
                <a:solidFill>
                  <a:srgbClr val="00B0F0"/>
                </a:solidFill>
                <a:latin typeface="Calibri" panose="020F0502020204030204" pitchFamily="34" charset="0"/>
                <a:cs typeface="Calibri" panose="020F0502020204030204" pitchFamily="34" charset="0"/>
              </a:rPr>
              <a:t>	[0.1]	Amendment Indicator</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Master Reference </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t>
            </a:r>
            <a:r>
              <a:rPr lang="en-GB" sz="1800" dirty="0" smtClean="0">
                <a:solidFill>
                  <a:srgbClr val="00B0F0"/>
                </a:solidFill>
                <a:latin typeface="Calibri" panose="020F0502020204030204" pitchFamily="34" charset="0"/>
                <a:cs typeface="Calibri" panose="020F0502020204030204" pitchFamily="34" charset="0"/>
              </a:rPr>
              <a:t>[</a:t>
            </a:r>
            <a:r>
              <a:rPr lang="en-GB" sz="1800" dirty="0">
                <a:solidFill>
                  <a:srgbClr val="00B0F0"/>
                </a:solidFill>
                <a:latin typeface="Calibri" panose="020F0502020204030204" pitchFamily="34" charset="0"/>
                <a:cs typeface="Calibri" panose="020F0502020204030204" pitchFamily="34" charset="0"/>
              </a:rPr>
              <a:t>0.1]	Place Of </a:t>
            </a:r>
            <a:r>
              <a:rPr lang="en-GB" sz="1800" dirty="0" smtClean="0">
                <a:solidFill>
                  <a:srgbClr val="00B0F0"/>
                </a:solidFill>
                <a:latin typeface="Calibri" panose="020F0502020204030204" pitchFamily="34" charset="0"/>
                <a:cs typeface="Calibri" panose="020F0502020204030204" pitchFamily="34" charset="0"/>
              </a:rPr>
              <a:t>Trade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0.1]	Order Date Time</a:t>
            </a:r>
            <a:r>
              <a:rPr lang="en-GB" sz="1800" dirty="0" smtClean="0">
                <a:solidFill>
                  <a:srgbClr val="00B0F0"/>
                </a:solidFill>
                <a:latin typeface="Calibri" panose="020F0502020204030204" pitchFamily="34" charset="0"/>
                <a:cs typeface="Calibri" panose="020F0502020204030204" pitchFamily="34" charset="0"/>
              </a:rPr>
              <a:t> </a:t>
            </a:r>
          </a:p>
          <a:p>
            <a:pPr>
              <a:spcAft>
                <a:spcPts val="0"/>
              </a:spcAft>
              <a:tabLst>
                <a:tab pos="114300" algn="l"/>
                <a:tab pos="517525" algn="l"/>
                <a:tab pos="1027113" algn="l"/>
              </a:tabLst>
            </a:pPr>
            <a:r>
              <a:rPr lang="en-GB" sz="1800" dirty="0">
                <a:solidFill>
                  <a:srgbClr val="00B0F0"/>
                </a:solidFill>
                <a:latin typeface="Calibri" panose="020F0502020204030204" pitchFamily="34" charset="0"/>
                <a:cs typeface="Calibri" panose="020F0502020204030204" pitchFamily="34" charset="0"/>
              </a:rPr>
              <a:t>	</a:t>
            </a:r>
            <a:r>
              <a:rPr lang="en-GB" sz="1800" dirty="0" smtClean="0">
                <a:solidFill>
                  <a:srgbClr val="00B0F0"/>
                </a:solidFill>
                <a:latin typeface="Calibri" panose="020F0502020204030204" pitchFamily="34" charset="0"/>
                <a:cs typeface="Calibri" panose="020F0502020204030204" pitchFamily="34" charset="0"/>
              </a:rPr>
              <a:t>	[0.1]	Received Date Time</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[1.1]	Deal 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[1.1]	Order 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	Client Reference</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a:t>
            </a:r>
            <a:r>
              <a:rPr lang="en-GB" sz="1800" dirty="0">
                <a:latin typeface="Calibri" panose="020F0502020204030204" pitchFamily="34" charset="0"/>
                <a:cs typeface="Calibri" panose="020F0502020204030204" pitchFamily="34" charset="0"/>
              </a:rPr>
              <a:t>]	Investment Account Details </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[0.n]	Related Party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	[0.1]	Cancellation </a:t>
            </a:r>
            <a:r>
              <a:rPr lang="en-GB" sz="1800" dirty="0" smtClean="0">
                <a:latin typeface="Calibri" panose="020F0502020204030204" pitchFamily="34" charset="0"/>
                <a:cs typeface="Calibri" panose="020F0502020204030204" pitchFamily="34" charset="0"/>
              </a:rPr>
              <a:t>Right</a:t>
            </a:r>
            <a:endParaRPr lang="en-GB" sz="1800" dirty="0">
              <a:latin typeface="Calibri" panose="020F0502020204030204" pitchFamily="34" charset="0"/>
              <a:cs typeface="Calibri" panose="020F0502020204030204" pitchFamily="34" charset="0"/>
            </a:endParaRP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Requested Future Trade Date </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		[0.1]	Settlement Amount</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Cash Settlement Date</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[0.1]	Settlement Method</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4412" y="21773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3041" y="405469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Straight Connector 21"/>
          <p:cNvCxnSpPr>
            <a:endCxn id="26" idx="1"/>
          </p:cNvCxnSpPr>
          <p:nvPr/>
        </p:nvCxnSpPr>
        <p:spPr bwMode="auto">
          <a:xfrm>
            <a:off x="4162827" y="4194342"/>
            <a:ext cx="515792" cy="120764"/>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2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9343" y="15967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0" name="Straight Connector 29"/>
          <p:cNvCxnSpPr>
            <a:endCxn id="31" idx="1"/>
          </p:cNvCxnSpPr>
          <p:nvPr/>
        </p:nvCxnSpPr>
        <p:spPr bwMode="auto">
          <a:xfrm>
            <a:off x="3334465" y="1704833"/>
            <a:ext cx="1344154"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709" y="46476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9165" y="381657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3" name="Straight Connector 52"/>
          <p:cNvCxnSpPr/>
          <p:nvPr/>
        </p:nvCxnSpPr>
        <p:spPr bwMode="auto">
          <a:xfrm flipV="1">
            <a:off x="2723499" y="2578364"/>
            <a:ext cx="1955120"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8833" y="437505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1" name="Straight Connector 50"/>
          <p:cNvCxnSpPr/>
          <p:nvPr/>
        </p:nvCxnSpPr>
        <p:spPr bwMode="auto">
          <a:xfrm>
            <a:off x="3234109" y="3122422"/>
            <a:ext cx="1513518"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55" name="Straight Connector 54"/>
          <p:cNvCxnSpPr>
            <a:endCxn id="54" idx="1"/>
          </p:cNvCxnSpPr>
          <p:nvPr/>
        </p:nvCxnSpPr>
        <p:spPr bwMode="auto">
          <a:xfrm flipV="1">
            <a:off x="3441276" y="2019528"/>
            <a:ext cx="1237343" cy="2554"/>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1498" y="49191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030" y="54729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3849" y="571968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2549" y="24506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7" name="Straight Connector 36"/>
          <p:cNvCxnSpPr/>
          <p:nvPr/>
        </p:nvCxnSpPr>
        <p:spPr bwMode="auto">
          <a:xfrm>
            <a:off x="3312444" y="5332702"/>
            <a:ext cx="1531464"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18" name="Slide Number Placeholder 17"/>
          <p:cNvSpPr>
            <a:spLocks noGrp="1"/>
          </p:cNvSpPr>
          <p:nvPr>
            <p:ph type="sldNum" sz="quarter" idx="11"/>
          </p:nvPr>
        </p:nvSpPr>
        <p:spPr/>
        <p:txBody>
          <a:bodyPr/>
          <a:lstStyle/>
          <a:p>
            <a:fld id="{EA52E39D-21CE-4915-B848-429A65988FB2}" type="slidenum">
              <a:rPr lang="en-GB" smtClean="0"/>
              <a:pPr/>
              <a:t>62</a:t>
            </a:fld>
            <a:endParaRPr lang="en-GB" dirty="0"/>
          </a:p>
        </p:txBody>
      </p:sp>
      <p:sp>
        <p:nvSpPr>
          <p:cNvPr id="36" name="TextBox 35"/>
          <p:cNvSpPr txBox="1"/>
          <p:nvPr/>
        </p:nvSpPr>
        <p:spPr>
          <a:xfrm>
            <a:off x="4678619" y="4642658"/>
            <a:ext cx="4075806" cy="1815882"/>
          </a:xfrm>
          <a:prstGeom prst="rect">
            <a:avLst/>
          </a:prstGeom>
          <a:solidFill>
            <a:schemeClr val="bg1"/>
          </a:solidFill>
          <a:ln>
            <a:solidFill>
              <a:schemeClr val="accent1"/>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In V03 MP inconsistent:</a:t>
            </a:r>
          </a:p>
          <a:p>
            <a:r>
              <a:rPr lang="en-GB" sz="1600" dirty="0" smtClean="0">
                <a:latin typeface="Calibri" panose="020F0502020204030204" pitchFamily="34" charset="0"/>
                <a:cs typeface="Calibri" panose="020F0502020204030204" pitchFamily="34" charset="0"/>
              </a:rPr>
              <a:t>Settlement Amount is ‘do not use’</a:t>
            </a:r>
          </a:p>
          <a:p>
            <a:r>
              <a:rPr lang="en-GB" sz="1600" dirty="0" smtClean="0">
                <a:latin typeface="Calibri" panose="020F0502020204030204" pitchFamily="34" charset="0"/>
                <a:cs typeface="Calibri" panose="020F0502020204030204" pitchFamily="34" charset="0"/>
              </a:rPr>
              <a:t>Charges/commissions  are ‘allowed’</a:t>
            </a:r>
          </a:p>
          <a:p>
            <a:r>
              <a:rPr lang="en-GB" sz="1600" dirty="0" smtClean="0">
                <a:latin typeface="Calibri" panose="020F0502020204030204" pitchFamily="34" charset="0"/>
                <a:cs typeface="Calibri" panose="020F0502020204030204" pitchFamily="34" charset="0"/>
              </a:rPr>
              <a:t>Cash Settlement Details is ‘allowed’.</a:t>
            </a:r>
          </a:p>
          <a:p>
            <a:endParaRPr lang="en-GB" sz="1600" dirty="0" smtClean="0">
              <a:latin typeface="Calibri" panose="020F0502020204030204" pitchFamily="34" charset="0"/>
              <a:cs typeface="Calibri" panose="020F0502020204030204" pitchFamily="34" charset="0"/>
            </a:endParaRPr>
          </a:p>
          <a:p>
            <a:r>
              <a:rPr lang="en-GB" sz="1600" dirty="0" smtClean="0">
                <a:latin typeface="Calibri" panose="020F0502020204030204" pitchFamily="34" charset="0"/>
                <a:cs typeface="Calibri" panose="020F0502020204030204" pitchFamily="34" charset="0"/>
              </a:rPr>
              <a:t>This has been fixed by changing Settlement Amount to ‘allowed’.  </a:t>
            </a:r>
            <a:r>
              <a:rPr lang="en-GB" sz="1600" dirty="0" smtClean="0">
                <a:solidFill>
                  <a:srgbClr val="FF0000"/>
                </a:solidFill>
                <a:latin typeface="Calibri" panose="020F0502020204030204" pitchFamily="34" charset="0"/>
                <a:cs typeface="Calibri" panose="020F0502020204030204" pitchFamily="34" charset="0"/>
              </a:rPr>
              <a:t>(2 Mar 2017)</a:t>
            </a:r>
          </a:p>
        </p:txBody>
      </p:sp>
      <p:sp>
        <p:nvSpPr>
          <p:cNvPr id="4" name="TextBox 3"/>
          <p:cNvSpPr txBox="1"/>
          <p:nvPr/>
        </p:nvSpPr>
        <p:spPr>
          <a:xfrm>
            <a:off x="6949857" y="79695"/>
            <a:ext cx="2147978" cy="1015663"/>
          </a:xfrm>
          <a:prstGeom prst="rect">
            <a:avLst/>
          </a:prstGeom>
          <a:noFill/>
        </p:spPr>
        <p:txBody>
          <a:bodyPr wrap="square" rtlCol="0">
            <a:spAutoFit/>
          </a:bodyPr>
          <a:lstStyle/>
          <a:p>
            <a:pPr algn="r"/>
            <a:r>
              <a:rPr lang="en-GB" sz="1200" dirty="0" smtClean="0">
                <a:latin typeface="Calibri" panose="020F0502020204030204" pitchFamily="34" charset="0"/>
                <a:cs typeface="Calibri" panose="020F0502020204030204" pitchFamily="34" charset="0"/>
              </a:rPr>
              <a:t>17 Mar 2017: this slide was corrected (usage for Received Date Time was inconsistent with subscription order and confirmation)</a:t>
            </a:r>
            <a:endParaRPr lang="en-GB"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46001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2" name="Title 1"/>
          <p:cNvSpPr>
            <a:spLocks noGrp="1"/>
          </p:cNvSpPr>
          <p:nvPr>
            <p:ph type="title"/>
          </p:nvPr>
        </p:nvSpPr>
        <p:spPr/>
        <p:txBody>
          <a:bodyPr/>
          <a:lstStyle/>
          <a:p>
            <a:r>
              <a:rPr lang="en-GB" dirty="0" smtClean="0"/>
              <a:t>Switch Order Confirmation  (2 of 2)</a:t>
            </a:r>
            <a:endParaRPr lang="en-GB" dirty="0"/>
          </a:p>
        </p:txBody>
      </p:sp>
      <p:sp>
        <p:nvSpPr>
          <p:cNvPr id="6" name="TextBox 5"/>
          <p:cNvSpPr txBox="1"/>
          <p:nvPr/>
        </p:nvSpPr>
        <p:spPr>
          <a:xfrm>
            <a:off x="258491" y="901981"/>
            <a:ext cx="4546421" cy="4247317"/>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Switch Execution Details continued </a:t>
            </a:r>
          </a:p>
          <a:p>
            <a:pPr>
              <a:spcAft>
                <a:spcPts val="0"/>
              </a:spcAft>
              <a:tabLst>
                <a:tab pos="517525" algn="l"/>
                <a:tab pos="1147763" algn="l"/>
              </a:tabLst>
            </a:pPr>
            <a:r>
              <a:rPr lang="en-GB" sz="1800" dirty="0">
                <a:solidFill>
                  <a:srgbClr val="00B0F0"/>
                </a:solidFill>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a:t>
            </a:r>
            <a:r>
              <a:rPr lang="en-GB" sz="1800" dirty="0">
                <a:latin typeface="Calibri" panose="020F0502020204030204" pitchFamily="34" charset="0"/>
                <a:cs typeface="Calibri" panose="020F0502020204030204" pitchFamily="34" charset="0"/>
              </a:rPr>
              <a:t>0.1]	</a:t>
            </a:r>
            <a:r>
              <a:rPr lang="en-GB" sz="1800" dirty="0" smtClean="0">
                <a:latin typeface="Calibri" panose="020F0502020204030204" pitchFamily="34" charset="0"/>
                <a:cs typeface="Calibri" panose="020F0502020204030204" pitchFamily="34" charset="0"/>
              </a:rPr>
              <a:t>Additional Amount</a:t>
            </a:r>
          </a:p>
          <a:p>
            <a:pPr>
              <a:spcAft>
                <a:spcPts val="0"/>
              </a:spcAft>
              <a:tabLst>
                <a:tab pos="517525"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	Best Execution</a:t>
            </a:r>
          </a:p>
          <a:p>
            <a:pPr>
              <a:spcAft>
                <a:spcPts val="0"/>
              </a:spcAft>
              <a:tabLst>
                <a:tab pos="517525"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[1.n]	Redemption Leg Details</a:t>
            </a:r>
          </a:p>
          <a:p>
            <a:pPr>
              <a:spcAft>
                <a:spcPts val="0"/>
              </a:spcAft>
              <a:tabLst>
                <a:tab pos="517525"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[1.1]	Subscription Leg Details</a:t>
            </a:r>
          </a:p>
          <a:p>
            <a:pPr>
              <a:spcAft>
                <a:spcPts val="0"/>
              </a:spcAft>
              <a:tabLst>
                <a:tab pos="517525"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	Cash Settlement Details</a:t>
            </a:r>
          </a:p>
          <a:p>
            <a:pPr>
              <a:spcAft>
                <a:spcPts val="0"/>
              </a:spcAft>
              <a:tabLst>
                <a:tab pos="517525"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[0.n]	Foreign Exchange Details</a:t>
            </a:r>
          </a:p>
          <a:p>
            <a:pPr>
              <a:spcAft>
                <a:spcPts val="0"/>
              </a:spcAft>
              <a:tabLst>
                <a:tab pos="517525"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	Financial Advice</a:t>
            </a:r>
          </a:p>
          <a:p>
            <a:pPr>
              <a:spcAft>
                <a:spcPts val="0"/>
              </a:spcAft>
              <a:tabLst>
                <a:tab pos="517525"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	Negotiated Trade</a:t>
            </a:r>
          </a:p>
          <a:p>
            <a:pPr>
              <a:spcAft>
                <a:spcPts val="0"/>
              </a:spcAft>
              <a:tabLst>
                <a:tab pos="517525"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[0.1]	Late Report</a:t>
            </a:r>
          </a:p>
          <a:p>
            <a:pPr>
              <a:spcAft>
                <a:spcPts val="0"/>
              </a:spcAft>
              <a:tabLst>
                <a:tab pos="517525" algn="l"/>
                <a:tab pos="1147763" algn="l"/>
              </a:tabLst>
            </a:pPr>
            <a:r>
              <a:rPr lang="en-GB" sz="1800" dirty="0" smtClean="0">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[0.1]	Customer Conduct Classification</a:t>
            </a:r>
          </a:p>
          <a:p>
            <a:pPr>
              <a:spcAft>
                <a:spcPts val="0"/>
              </a:spcAft>
              <a:tabLst>
                <a:tab pos="517525" algn="l"/>
                <a:tab pos="1147763" algn="l"/>
              </a:tabLst>
            </a:pPr>
            <a:r>
              <a:rPr lang="en-GB" sz="1800" b="1" dirty="0" smtClean="0">
                <a:solidFill>
                  <a:srgbClr val="00B0F0"/>
                </a:solidFill>
                <a:latin typeface="Calibri" panose="020F0502020204030204" pitchFamily="34" charset="0"/>
                <a:cs typeface="Calibri" panose="020F0502020204030204" pitchFamily="34" charset="0"/>
              </a:rPr>
              <a:t>	[0.1]	Transaction Channel Type</a:t>
            </a:r>
          </a:p>
          <a:p>
            <a:pPr>
              <a:spcAft>
                <a:spcPts val="0"/>
              </a:spcAft>
              <a:tabLst>
                <a:tab pos="517525" algn="l"/>
                <a:tab pos="1147763" algn="l"/>
              </a:tabLst>
            </a:pPr>
            <a:r>
              <a:rPr lang="en-GB" sz="1800" b="1" dirty="0" smtClean="0">
                <a:solidFill>
                  <a:srgbClr val="00B0F0"/>
                </a:solidFill>
                <a:latin typeface="Calibri" panose="020F0502020204030204" pitchFamily="34" charset="0"/>
                <a:cs typeface="Calibri" panose="020F0502020204030204" pitchFamily="34" charset="0"/>
              </a:rPr>
              <a:t>	[0.1]	Signature Type</a:t>
            </a:r>
          </a:p>
          <a:p>
            <a:pPr>
              <a:spcAft>
                <a:spcPts val="0"/>
              </a:spcAft>
              <a:tabLst>
                <a:tab pos="517525" algn="l"/>
                <a:tab pos="1147763" algn="l"/>
              </a:tabLst>
            </a:pPr>
            <a:r>
              <a:rPr lang="en-GB" sz="1800" b="1" dirty="0" smtClean="0">
                <a:solidFill>
                  <a:srgbClr val="00B0F0"/>
                </a:solidFill>
                <a:latin typeface="Calibri" panose="020F0502020204030204" pitchFamily="34" charset="0"/>
                <a:cs typeface="Calibri" panose="020F0502020204030204" pitchFamily="34" charset="0"/>
              </a:rPr>
              <a:t>	[0.10	Order Waiver Details</a:t>
            </a:r>
          </a:p>
          <a:p>
            <a:pPr>
              <a:spcAft>
                <a:spcPts val="0"/>
              </a:spcAft>
              <a:tabLst>
                <a:tab pos="517525" algn="l"/>
                <a:tab pos="1147763" algn="l"/>
              </a:tabLst>
            </a:pPr>
            <a:endParaRPr lang="en-GB" sz="1800" b="1" dirty="0">
              <a:solidFill>
                <a:srgbClr val="00B0F0"/>
              </a:solidFill>
              <a:latin typeface="Calibri" panose="020F0502020204030204" pitchFamily="34" charset="0"/>
              <a:cs typeface="Calibri" panose="020F0502020204030204" pitchFamily="34" charset="0"/>
            </a:endParaRPr>
          </a:p>
        </p:txBody>
      </p:sp>
      <p:sp>
        <p:nvSpPr>
          <p:cNvPr id="48" name="Rectangle 47"/>
          <p:cNvSpPr/>
          <p:nvPr/>
        </p:nvSpPr>
        <p:spPr bwMode="auto">
          <a:xfrm>
            <a:off x="358893" y="462055"/>
            <a:ext cx="4109591" cy="21493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9023" y="126479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687" y="152016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2185" y="287207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7970" y="316078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4601" y="34468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654" y="262388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4584" y="176018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8" name="Straight Connector 17"/>
          <p:cNvCxnSpPr>
            <a:endCxn id="19" idx="1"/>
          </p:cNvCxnSpPr>
          <p:nvPr/>
        </p:nvCxnSpPr>
        <p:spPr bwMode="auto">
          <a:xfrm>
            <a:off x="4038043" y="1899828"/>
            <a:ext cx="73152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19" name="TextBox 18"/>
          <p:cNvSpPr txBox="1"/>
          <p:nvPr/>
        </p:nvSpPr>
        <p:spPr>
          <a:xfrm>
            <a:off x="4716351" y="1723788"/>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pic>
        <p:nvPicPr>
          <p:cNvPr id="2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0342" y="204197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a:endCxn id="22" idx="1"/>
          </p:cNvCxnSpPr>
          <p:nvPr/>
        </p:nvCxnSpPr>
        <p:spPr bwMode="auto">
          <a:xfrm>
            <a:off x="4038043" y="2181618"/>
            <a:ext cx="73152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22" name="TextBox 21"/>
          <p:cNvSpPr txBox="1"/>
          <p:nvPr/>
        </p:nvSpPr>
        <p:spPr>
          <a:xfrm>
            <a:off x="4716351" y="2005578"/>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pic>
        <p:nvPicPr>
          <p:cNvPr id="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0758" y="259979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7" name="Straight Connector 26"/>
          <p:cNvCxnSpPr/>
          <p:nvPr/>
        </p:nvCxnSpPr>
        <p:spPr bwMode="auto">
          <a:xfrm>
            <a:off x="4223513" y="2710229"/>
            <a:ext cx="548640"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28" name="TextBox 27"/>
          <p:cNvSpPr txBox="1"/>
          <p:nvPr/>
        </p:nvSpPr>
        <p:spPr>
          <a:xfrm>
            <a:off x="4716351" y="2563400"/>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smtClean="0">
                <a:latin typeface="Calibri" panose="020F0502020204030204" pitchFamily="34" charset="0"/>
                <a:cs typeface="Calibri" panose="020F0502020204030204" pitchFamily="34" charset="0"/>
              </a:rPr>
              <a:t>multiplicity [1.1]</a:t>
            </a:r>
            <a:endParaRPr lang="en-GB" sz="1800" dirty="0" smtClean="0">
              <a:latin typeface="Calibri" panose="020F0502020204030204" pitchFamily="34" charset="0"/>
              <a:cs typeface="Calibri" panose="020F0502020204030204" pitchFamily="34" charset="0"/>
            </a:endParaRPr>
          </a:p>
        </p:txBody>
      </p:sp>
      <p:pic>
        <p:nvPicPr>
          <p:cNvPr id="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2516" y="234432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Rectangle 24"/>
          <p:cNvSpPr/>
          <p:nvPr/>
        </p:nvSpPr>
        <p:spPr bwMode="auto">
          <a:xfrm>
            <a:off x="306201" y="472300"/>
            <a:ext cx="4280481" cy="4458099"/>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 name="Rectangle 4"/>
          <p:cNvSpPr/>
          <p:nvPr/>
        </p:nvSpPr>
        <p:spPr bwMode="auto">
          <a:xfrm>
            <a:off x="244695" y="462055"/>
            <a:ext cx="4441172" cy="43992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31" name="Straight Connector 30"/>
          <p:cNvCxnSpPr/>
          <p:nvPr/>
        </p:nvCxnSpPr>
        <p:spPr bwMode="auto">
          <a:xfrm>
            <a:off x="4539535" y="3905174"/>
            <a:ext cx="807352"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32" name="Straight Connector 31"/>
          <p:cNvCxnSpPr/>
          <p:nvPr/>
        </p:nvCxnSpPr>
        <p:spPr bwMode="auto">
          <a:xfrm flipV="1">
            <a:off x="3985773" y="3935561"/>
            <a:ext cx="1400189" cy="25501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33" name="Straight Connector 32"/>
          <p:cNvCxnSpPr/>
          <p:nvPr/>
        </p:nvCxnSpPr>
        <p:spPr bwMode="auto">
          <a:xfrm>
            <a:off x="3026232" y="4403228"/>
            <a:ext cx="2208508"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9694" y="426691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5444" y="426691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6" name="Straight Connector 35"/>
          <p:cNvCxnSpPr/>
          <p:nvPr/>
        </p:nvCxnSpPr>
        <p:spPr bwMode="auto">
          <a:xfrm>
            <a:off x="3769520" y="4609452"/>
            <a:ext cx="1577367" cy="801787"/>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6429" y="450503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bwMode="auto">
          <a:xfrm>
            <a:off x="5062220" y="4294082"/>
            <a:ext cx="4004141" cy="61212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39" name="TextBox 38"/>
          <p:cNvSpPr txBox="1"/>
          <p:nvPr/>
        </p:nvSpPr>
        <p:spPr>
          <a:xfrm>
            <a:off x="5049548" y="4263810"/>
            <a:ext cx="3947802"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SMPG Definition Refinement: </a:t>
            </a:r>
            <a:r>
              <a:rPr lang="en-US" sz="1600" dirty="0">
                <a:latin typeface="Calibri" panose="020F0502020204030204" pitchFamily="34" charset="0"/>
                <a:cs typeface="Calibri" panose="020F0502020204030204" pitchFamily="34" charset="0"/>
              </a:rPr>
              <a:t>This is the signature of the investor</a:t>
            </a:r>
            <a:r>
              <a:rPr lang="en-US" sz="1600" dirty="0" smtClean="0">
                <a:latin typeface="Calibri" panose="020F0502020204030204" pitchFamily="34" charset="0"/>
                <a:cs typeface="Calibri" panose="020F0502020204030204" pitchFamily="34" charset="0"/>
              </a:rPr>
              <a:t>.  </a:t>
            </a:r>
            <a:r>
              <a:rPr lang="en-US" sz="1600" dirty="0" smtClean="0">
                <a:solidFill>
                  <a:srgbClr val="FF0000"/>
                </a:solidFill>
                <a:latin typeface="Calibri" panose="020F0502020204030204" pitchFamily="34" charset="0"/>
                <a:cs typeface="Calibri" panose="020F0502020204030204" pitchFamily="34" charset="0"/>
              </a:rPr>
              <a:t>(1 Mar 2017)</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40" name="Rectangle 39"/>
          <p:cNvSpPr/>
          <p:nvPr/>
        </p:nvSpPr>
        <p:spPr bwMode="auto">
          <a:xfrm>
            <a:off x="5062220" y="3536434"/>
            <a:ext cx="4004141" cy="62994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41" name="TextBox 40"/>
          <p:cNvSpPr txBox="1"/>
          <p:nvPr/>
        </p:nvSpPr>
        <p:spPr>
          <a:xfrm>
            <a:off x="5049548" y="3576512"/>
            <a:ext cx="3887417" cy="58477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AML decision 21 March 2017 </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 Deferred to Dublin.</a:t>
            </a:r>
            <a:endParaRPr lang="en-GB" sz="1600" dirty="0" smtClean="0">
              <a:latin typeface="Calibri" panose="020F0502020204030204" pitchFamily="34" charset="0"/>
              <a:cs typeface="Calibri" panose="020F0502020204030204" pitchFamily="34" charset="0"/>
            </a:endParaRPr>
          </a:p>
        </p:txBody>
      </p:sp>
      <p:sp>
        <p:nvSpPr>
          <p:cNvPr id="42" name="Rectangle 41"/>
          <p:cNvSpPr/>
          <p:nvPr/>
        </p:nvSpPr>
        <p:spPr bwMode="auto">
          <a:xfrm>
            <a:off x="5062220" y="5102497"/>
            <a:ext cx="4004141" cy="77999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500" b="0" i="0" u="none" strike="noStrike" cap="none" normalizeH="0" baseline="0" dirty="0" smtClean="0">
              <a:ln>
                <a:noFill/>
              </a:ln>
              <a:solidFill>
                <a:schemeClr val="tx1"/>
              </a:solidFill>
              <a:effectLst/>
              <a:latin typeface="Arial" charset="0"/>
            </a:endParaRPr>
          </a:p>
        </p:txBody>
      </p:sp>
      <p:sp>
        <p:nvSpPr>
          <p:cNvPr id="43" name="TextBox 42"/>
          <p:cNvSpPr txBox="1"/>
          <p:nvPr/>
        </p:nvSpPr>
        <p:spPr>
          <a:xfrm>
            <a:off x="5049548" y="5102496"/>
            <a:ext cx="4016813" cy="830997"/>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incorporation of hedge into ‘mutual market practice collection Dublin meeting. </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1166" y="373546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6765" y="402651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lide Number Placeholder 9"/>
          <p:cNvSpPr>
            <a:spLocks noGrp="1"/>
          </p:cNvSpPr>
          <p:nvPr>
            <p:ph type="sldNum" sz="quarter" idx="11"/>
          </p:nvPr>
        </p:nvSpPr>
        <p:spPr/>
        <p:txBody>
          <a:bodyPr/>
          <a:lstStyle/>
          <a:p>
            <a:fld id="{EA52E39D-21CE-4915-B848-429A65988FB2}" type="slidenum">
              <a:rPr lang="en-GB" smtClean="0"/>
              <a:pPr/>
              <a:t>63</a:t>
            </a:fld>
            <a:endParaRPr lang="en-GB" dirty="0"/>
          </a:p>
        </p:txBody>
      </p:sp>
    </p:spTree>
    <p:extLst>
      <p:ext uri="{BB962C8B-B14F-4D97-AF65-F5344CB8AC3E}">
        <p14:creationId xmlns:p14="http://schemas.microsoft.com/office/powerpoint/2010/main" val="277652991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 Order Confirmation: Redemption Leg (1 of 2)</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8" name="Rectangle 17"/>
          <p:cNvSpPr/>
          <p:nvPr/>
        </p:nvSpPr>
        <p:spPr bwMode="auto">
          <a:xfrm>
            <a:off x="288949" y="455048"/>
            <a:ext cx="4602229" cy="6385700"/>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TextBox 18"/>
          <p:cNvSpPr txBox="1"/>
          <p:nvPr/>
        </p:nvSpPr>
        <p:spPr>
          <a:xfrm>
            <a:off x="258491" y="418925"/>
            <a:ext cx="3866433" cy="4524315"/>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Redemption Leg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Leg Identification</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[0.1]	</a:t>
            </a:r>
            <a:r>
              <a:rPr lang="en-GB" sz="1800" dirty="0" smtClean="0">
                <a:latin typeface="Calibri" panose="020F0502020204030204" pitchFamily="34" charset="0"/>
                <a:cs typeface="Calibri" panose="020F0502020204030204" pitchFamily="34" charset="0"/>
              </a:rPr>
              <a:t>Leg Execution Identification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Financial Instrument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Units Number</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Holdings </a:t>
            </a:r>
            <a:r>
              <a:rPr lang="en-GB" sz="1800" dirty="0">
                <a:latin typeface="Calibri" panose="020F0502020204030204" pitchFamily="34" charset="0"/>
                <a:cs typeface="Calibri" panose="020F0502020204030204" pitchFamily="34" charset="0"/>
              </a:rPr>
              <a:t>Redemption </a:t>
            </a:r>
            <a:r>
              <a:rPr lang="en-GB" sz="1800" dirty="0" smtClean="0">
                <a:latin typeface="Calibri" panose="020F0502020204030204" pitchFamily="34" charset="0"/>
                <a:cs typeface="Calibri" panose="020F0502020204030204" pitchFamily="34" charset="0"/>
              </a:rPr>
              <a:t>Rate</a:t>
            </a:r>
            <a:r>
              <a:rPr lang="en-GB" sz="1800" dirty="0">
                <a:latin typeface="Calibri" panose="020F0502020204030204" pitchFamily="34" charset="0"/>
                <a:cs typeface="Calibri" panose="020F0502020204030204" pitchFamily="34" charset="0"/>
              </a:rPr>
              <a:t>	</a:t>
            </a:r>
            <a:endParaRPr lang="en-GB" sz="1800" dirty="0" smtClean="0">
              <a:latin typeface="Calibri" panose="020F0502020204030204" pitchFamily="34" charset="0"/>
              <a:cs typeface="Calibri" panose="020F0502020204030204" pitchFamily="34" charset="0"/>
            </a:endParaRP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Net Amount</a:t>
            </a:r>
          </a:p>
          <a:p>
            <a:pPr>
              <a:spcAft>
                <a:spcPts val="0"/>
              </a:spcAft>
              <a:tabLst>
                <a:tab pos="114300" algn="l"/>
                <a:tab pos="517525" algn="l"/>
                <a:tab pos="690563" algn="l"/>
                <a:tab pos="1027113" algn="l"/>
              </a:tabLst>
            </a:pPr>
            <a:r>
              <a:rPr lang="en-GB" sz="1800" dirty="0" smtClean="0">
                <a:latin typeface="Calibri" panose="020F0502020204030204" pitchFamily="34" charset="0"/>
                <a:cs typeface="Calibri" panose="020F0502020204030204" pitchFamily="34" charset="0"/>
              </a:rPr>
              <a:t>[0.1]	Gross Amount</a:t>
            </a:r>
          </a:p>
          <a:p>
            <a:pPr>
              <a:spcAft>
                <a:spcPts val="0"/>
              </a:spcAft>
              <a:tabLst>
                <a:tab pos="114300" algn="l"/>
                <a:tab pos="517525" algn="l"/>
                <a:tab pos="690563" algn="l"/>
                <a:tab pos="1027113" algn="l"/>
              </a:tabLst>
            </a:pPr>
            <a:r>
              <a:rPr lang="en-GB" sz="1800" dirty="0" smtClean="0">
                <a:latin typeface="Calibri" panose="020F0502020204030204" pitchFamily="34" charset="0"/>
                <a:cs typeface="Calibri" panose="020F0502020204030204" pitchFamily="34" charset="0"/>
              </a:rPr>
              <a:t>[0.1]	Investment Account Details</a:t>
            </a:r>
          </a:p>
          <a:p>
            <a:pPr>
              <a:spcAft>
                <a:spcPts val="0"/>
              </a:spcAft>
              <a:tabLst>
                <a:tab pos="114300" algn="l"/>
                <a:tab pos="517525" algn="l"/>
                <a:tab pos="690563" algn="l"/>
                <a:tab pos="1027113" algn="l"/>
              </a:tabLst>
            </a:pPr>
            <a:r>
              <a:rPr lang="en-GB" sz="1800" dirty="0" smtClean="0">
                <a:latin typeface="Calibri" panose="020F0502020204030204" pitchFamily="34" charset="0"/>
                <a:cs typeface="Calibri" panose="020F0502020204030204" pitchFamily="34" charset="0"/>
              </a:rPr>
              <a:t>[1.1]	Trade Date Time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Price Details</a:t>
            </a:r>
          </a:p>
          <a:p>
            <a:pPr>
              <a:spcAft>
                <a:spcPts val="0"/>
              </a:spcAft>
              <a:tabLst>
                <a:tab pos="114300" algn="l"/>
                <a:tab pos="517525" algn="l"/>
                <a:tab pos="1027113" algn="l"/>
              </a:tabLst>
            </a:pPr>
            <a:r>
              <a:rPr lang="en-GB" sz="1800" dirty="0" smtClean="0">
                <a:solidFill>
                  <a:srgbClr val="00B0F0"/>
                </a:solidFill>
                <a:latin typeface="Calibri" panose="020F0502020204030204" pitchFamily="34" charset="0"/>
                <a:cs typeface="Calibri" panose="020F0502020204030204" pitchFamily="34" charset="0"/>
              </a:rPr>
              <a:t>[0.2]	Informative Price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Cum Dividend Indicator</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Interim Profit Amount</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[0.1]	Income </a:t>
            </a:r>
            <a:r>
              <a:rPr lang="en-GB" sz="1800" dirty="0" smtClean="0">
                <a:latin typeface="Calibri" panose="020F0502020204030204" pitchFamily="34" charset="0"/>
                <a:cs typeface="Calibri" panose="020F0502020204030204" pitchFamily="34" charset="0"/>
              </a:rPr>
              <a:t>Preference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Group 1 or 2 Units</a:t>
            </a:r>
          </a:p>
        </p:txBody>
      </p:sp>
      <p:pic>
        <p:nvPicPr>
          <p:cNvPr id="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3626" y="74116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5023423" y="653848"/>
            <a:ext cx="4266429" cy="646331"/>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If used, must echo back the Leg Identification from the order message</a:t>
            </a:r>
            <a:r>
              <a:rPr lang="en-US" sz="1800" dirty="0" smtClean="0">
                <a:latin typeface="Calibri" panose="020F0502020204030204" pitchFamily="34" charset="0"/>
                <a:cs typeface="Calibri" panose="020F0502020204030204" pitchFamily="34" charset="0"/>
              </a:rPr>
              <a:t>.</a:t>
            </a:r>
            <a:endParaRPr lang="en-GB" sz="1800" dirty="0" smtClean="0">
              <a:latin typeface="Calibri" panose="020F0502020204030204" pitchFamily="34" charset="0"/>
              <a:cs typeface="Calibri" panose="020F0502020204030204" pitchFamily="34" charset="0"/>
            </a:endParaRPr>
          </a:p>
        </p:txBody>
      </p:sp>
      <p:pic>
        <p:nvPicPr>
          <p:cNvPr id="3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65" y="18703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2134" y="375430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979" y="292758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8" name="Straight Connector 47"/>
          <p:cNvCxnSpPr/>
          <p:nvPr/>
        </p:nvCxnSpPr>
        <p:spPr bwMode="auto">
          <a:xfrm>
            <a:off x="2855349" y="868852"/>
            <a:ext cx="2225312"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4" name="TextBox 33"/>
          <p:cNvSpPr txBox="1"/>
          <p:nvPr/>
        </p:nvSpPr>
        <p:spPr>
          <a:xfrm>
            <a:off x="5023423" y="2450773"/>
            <a:ext cx="4266429" cy="923330"/>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TradeDateTime is also the "Reference Value Date" for UCITS purposes in forward priced orders.</a:t>
            </a:r>
            <a:endParaRPr lang="en-GB" sz="1800" dirty="0" smtClean="0">
              <a:latin typeface="Calibri" panose="020F0502020204030204" pitchFamily="34" charset="0"/>
              <a:cs typeface="Calibri" panose="020F0502020204030204" pitchFamily="34" charset="0"/>
            </a:endParaRPr>
          </a:p>
        </p:txBody>
      </p:sp>
      <p:pic>
        <p:nvPicPr>
          <p:cNvPr id="3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4556" y="1297881"/>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6" name="Straight Connector 35"/>
          <p:cNvCxnSpPr/>
          <p:nvPr/>
        </p:nvCxnSpPr>
        <p:spPr bwMode="auto">
          <a:xfrm flipV="1">
            <a:off x="2781729" y="2709989"/>
            <a:ext cx="2251117" cy="400847"/>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3" name="TextBox 42"/>
          <p:cNvSpPr txBox="1"/>
          <p:nvPr/>
        </p:nvSpPr>
        <p:spPr>
          <a:xfrm>
            <a:off x="5023423" y="3409813"/>
            <a:ext cx="4542476" cy="646331"/>
          </a:xfrm>
          <a:prstGeom prst="rect">
            <a:avLst/>
          </a:prstGeom>
          <a:noFill/>
          <a:ln>
            <a:noFill/>
          </a:ln>
        </p:spPr>
        <p:txBody>
          <a:bodyPr wrap="square" rtlCol="0">
            <a:spAutoFit/>
          </a:bodyPr>
          <a:lstStyle/>
          <a:p>
            <a:r>
              <a:rPr lang="en-GB" sz="1800" dirty="0" smtClean="0">
                <a:solidFill>
                  <a:schemeClr val="tx2"/>
                </a:solidFill>
                <a:latin typeface="Calibri" panose="020F0502020204030204" pitchFamily="34" charset="0"/>
                <a:cs typeface="Calibri" panose="020F0502020204030204" pitchFamily="34" charset="0"/>
              </a:rPr>
              <a:t>SMPG Usage: multiplicity [0.1] </a:t>
            </a:r>
            <a:r>
              <a:rPr lang="en-GB" sz="1800" dirty="0" smtClean="0">
                <a:latin typeface="Calibri" panose="020F0502020204030204" pitchFamily="34" charset="0"/>
                <a:cs typeface="Calibri" panose="020F0502020204030204" pitchFamily="34" charset="0"/>
              </a:rPr>
              <a:t>Add dilution levy market practice</a:t>
            </a:r>
            <a:r>
              <a:rPr lang="en-GB" sz="1800" dirty="0" smtClean="0">
                <a:solidFill>
                  <a:srgbClr val="FF0000"/>
                </a:solidFill>
                <a:latin typeface="Calibri" panose="020F0502020204030204" pitchFamily="34" charset="0"/>
                <a:cs typeface="Calibri" panose="020F0502020204030204" pitchFamily="34" charset="0"/>
              </a:rPr>
              <a:t> [1 Mar 2017)</a:t>
            </a:r>
          </a:p>
        </p:txBody>
      </p:sp>
      <p:cxnSp>
        <p:nvCxnSpPr>
          <p:cNvPr id="44" name="Straight Connector 43"/>
          <p:cNvCxnSpPr/>
          <p:nvPr/>
        </p:nvCxnSpPr>
        <p:spPr bwMode="auto">
          <a:xfrm>
            <a:off x="3159918" y="3617053"/>
            <a:ext cx="1920743"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5" name="TextBox 44"/>
          <p:cNvSpPr txBox="1"/>
          <p:nvPr/>
        </p:nvSpPr>
        <p:spPr>
          <a:xfrm>
            <a:off x="5023423" y="4637030"/>
            <a:ext cx="4119780" cy="1477328"/>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Market practice recognises this field is generally defaulted to true. When set to False, the units redeemed will still qualify for the recorded dividend still to be paid out.</a:t>
            </a:r>
            <a:endParaRPr lang="en-GB" sz="1800" dirty="0" smtClean="0">
              <a:latin typeface="Calibri" panose="020F0502020204030204" pitchFamily="34" charset="0"/>
              <a:cs typeface="Calibri" panose="020F0502020204030204" pitchFamily="34" charset="0"/>
            </a:endParaRPr>
          </a:p>
        </p:txBody>
      </p:sp>
      <p:cxnSp>
        <p:nvCxnSpPr>
          <p:cNvPr id="47" name="Straight Connector 46"/>
          <p:cNvCxnSpPr/>
          <p:nvPr/>
        </p:nvCxnSpPr>
        <p:spPr bwMode="auto">
          <a:xfrm>
            <a:off x="3401681" y="3906924"/>
            <a:ext cx="1678980" cy="951593"/>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248" y="40257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3920" y="43439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6550" y="46203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4614" y="211633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404" y="237189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0256" y="265823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0155" y="321592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0" name="TextBox 79"/>
          <p:cNvSpPr txBox="1"/>
          <p:nvPr/>
        </p:nvSpPr>
        <p:spPr>
          <a:xfrm>
            <a:off x="5023423" y="1633110"/>
            <a:ext cx="4180962" cy="646331"/>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The currency used in this field must be the NAV currency.</a:t>
            </a:r>
            <a:endParaRPr lang="en-GB" sz="1800" dirty="0" smtClean="0">
              <a:latin typeface="Calibri" panose="020F0502020204030204" pitchFamily="34" charset="0"/>
              <a:cs typeface="Calibri" panose="020F0502020204030204" pitchFamily="34" charset="0"/>
            </a:endParaRPr>
          </a:p>
        </p:txBody>
      </p:sp>
      <p:cxnSp>
        <p:nvCxnSpPr>
          <p:cNvPr id="82" name="Straight Connector 81"/>
          <p:cNvCxnSpPr/>
          <p:nvPr/>
        </p:nvCxnSpPr>
        <p:spPr bwMode="auto">
          <a:xfrm flipV="1">
            <a:off x="2604685" y="2046942"/>
            <a:ext cx="2428161" cy="176578"/>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83" name="Straight Connector 82"/>
          <p:cNvCxnSpPr>
            <a:stCxn id="76" idx="3"/>
          </p:cNvCxnSpPr>
          <p:nvPr/>
        </p:nvCxnSpPr>
        <p:spPr bwMode="auto">
          <a:xfrm flipV="1">
            <a:off x="2626154" y="2108491"/>
            <a:ext cx="2397269" cy="382467"/>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8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65" y="37439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1" name="TextBox 90"/>
          <p:cNvSpPr txBox="1"/>
          <p:nvPr/>
        </p:nvSpPr>
        <p:spPr>
          <a:xfrm>
            <a:off x="293083" y="5118044"/>
            <a:ext cx="4442823" cy="1477328"/>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Change: </a:t>
            </a:r>
            <a:r>
              <a:rPr lang="en-GB" sz="1800" dirty="0" smtClean="0">
                <a:solidFill>
                  <a:schemeClr val="tx2"/>
                </a:solidFill>
                <a:latin typeface="Calibri" panose="020F0502020204030204" pitchFamily="34" charset="0"/>
                <a:cs typeface="Calibri" panose="020F0502020204030204" pitchFamily="34" charset="0"/>
              </a:rPr>
              <a:t>SMPG usage </a:t>
            </a:r>
            <a:r>
              <a:rPr lang="en-GB" sz="1800" dirty="0">
                <a:solidFill>
                  <a:schemeClr val="tx2"/>
                </a:solidFill>
                <a:latin typeface="Calibri" panose="020F0502020204030204" pitchFamily="34" charset="0"/>
                <a:cs typeface="Calibri" panose="020F0502020204030204" pitchFamily="34" charset="0"/>
              </a:rPr>
              <a:t>information </a:t>
            </a:r>
            <a:r>
              <a:rPr lang="en-GB" sz="1800" dirty="0" smtClean="0">
                <a:solidFill>
                  <a:schemeClr val="tx2"/>
                </a:solidFill>
                <a:latin typeface="Calibri" panose="020F0502020204030204" pitchFamily="34" charset="0"/>
                <a:cs typeface="Calibri" panose="020F0502020204030204" pitchFamily="34" charset="0"/>
              </a:rPr>
              <a:t>on Gross and Net Amount for redefinition of the elements was eliminated. The definitions are now part of the standard and so there is no need for the SMPG Redefinition annotations.</a:t>
            </a:r>
          </a:p>
        </p:txBody>
      </p:sp>
      <p:sp>
        <p:nvSpPr>
          <p:cNvPr id="6" name="Slide Number Placeholder 5"/>
          <p:cNvSpPr>
            <a:spLocks noGrp="1"/>
          </p:cNvSpPr>
          <p:nvPr>
            <p:ph type="sldNum" sz="quarter" idx="11"/>
          </p:nvPr>
        </p:nvSpPr>
        <p:spPr/>
        <p:txBody>
          <a:bodyPr/>
          <a:lstStyle/>
          <a:p>
            <a:fld id="{EA52E39D-21CE-4915-B848-429A65988FB2}" type="slidenum">
              <a:rPr lang="en-GB" smtClean="0"/>
              <a:pPr/>
              <a:t>64</a:t>
            </a:fld>
            <a:endParaRPr lang="en-GB" dirty="0"/>
          </a:p>
        </p:txBody>
      </p:sp>
    </p:spTree>
    <p:extLst>
      <p:ext uri="{BB962C8B-B14F-4D97-AF65-F5344CB8AC3E}">
        <p14:creationId xmlns:p14="http://schemas.microsoft.com/office/powerpoint/2010/main" val="298359584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288949" y="455048"/>
            <a:ext cx="4602229" cy="3530356"/>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TextBox 18"/>
          <p:cNvSpPr txBox="1"/>
          <p:nvPr/>
        </p:nvSpPr>
        <p:spPr>
          <a:xfrm>
            <a:off x="258491" y="677705"/>
            <a:ext cx="4284985" cy="3139321"/>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Redemption Leg Details continued</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[0.1]	Requested Settlement Currency</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a:t>
            </a:r>
            <a:r>
              <a:rPr lang="en-GB" sz="1800" dirty="0">
                <a:latin typeface="Calibri" panose="020F0502020204030204" pitchFamily="34" charset="0"/>
                <a:cs typeface="Calibri" panose="020F0502020204030204" pitchFamily="34" charset="0"/>
              </a:rPr>
              <a:t>0.1]	Requested NAV Currency</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Transaction Overhead</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Informative Tax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Settlement And Custody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Physical Delivery Indicator</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Physical Delivery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Non Standard Settlement Information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Equalisation</a:t>
            </a:r>
            <a:r>
              <a:rPr lang="en-GB" sz="1800" dirty="0">
                <a:latin typeface="Calibri" panose="020F0502020204030204" pitchFamily="34" charset="0"/>
                <a:cs typeface="Calibri" panose="020F0502020204030204" pitchFamily="34" charset="0"/>
              </a:rPr>
              <a:t>	</a:t>
            </a:r>
            <a:endParaRPr lang="en-GB" sz="1800" dirty="0" smtClean="0">
              <a:latin typeface="Calibri" panose="020F0502020204030204" pitchFamily="34" charset="0"/>
              <a:cs typeface="Calibri" panose="020F0502020204030204" pitchFamily="34" charset="0"/>
            </a:endParaRPr>
          </a:p>
          <a:p>
            <a:pPr>
              <a:spcAft>
                <a:spcPts val="0"/>
              </a:spcAft>
              <a:tabLst>
                <a:tab pos="114300" algn="l"/>
                <a:tab pos="517525" algn="l"/>
                <a:tab pos="1027113" algn="l"/>
              </a:tabLst>
            </a:pPr>
            <a:r>
              <a:rPr lang="en-GB" sz="1800" dirty="0" smtClean="0">
                <a:solidFill>
                  <a:srgbClr val="00B0F0"/>
                </a:solidFill>
                <a:latin typeface="Calibri" panose="020F0502020204030204" pitchFamily="34" charset="0"/>
                <a:cs typeface="Calibri" panose="020F0502020204030204" pitchFamily="34" charset="0"/>
              </a:rPr>
              <a:t>[0.1]	Gating Or Holdback Details                    </a:t>
            </a:r>
          </a:p>
        </p:txBody>
      </p:sp>
      <p:sp>
        <p:nvSpPr>
          <p:cNvPr id="2" name="Title 1"/>
          <p:cNvSpPr>
            <a:spLocks noGrp="1"/>
          </p:cNvSpPr>
          <p:nvPr>
            <p:ph type="title"/>
          </p:nvPr>
        </p:nvSpPr>
        <p:spPr/>
        <p:txBody>
          <a:bodyPr/>
          <a:lstStyle/>
          <a:p>
            <a:r>
              <a:rPr lang="en-GB" dirty="0" smtClean="0"/>
              <a:t>Switch Order Confirmation: Redemption Leg (2 of 2)</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pic>
        <p:nvPicPr>
          <p:cNvPr id="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0908" y="18188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1257" y="18188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262" y="266581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6" name="TextBox 65"/>
          <p:cNvSpPr txBox="1"/>
          <p:nvPr/>
        </p:nvSpPr>
        <p:spPr>
          <a:xfrm>
            <a:off x="5046446" y="1259466"/>
            <a:ext cx="4119780" cy="923330"/>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May be populated by a </a:t>
            </a:r>
            <a:r>
              <a:rPr lang="en-US" sz="1800" dirty="0" smtClean="0">
                <a:latin typeface="Calibri" panose="020F0502020204030204" pitchFamily="34" charset="0"/>
                <a:cs typeface="Calibri" panose="020F0502020204030204" pitchFamily="34" charset="0"/>
              </a:rPr>
              <a:t>CSD/ICSD </a:t>
            </a:r>
            <a:r>
              <a:rPr lang="en-US" sz="1800" dirty="0">
                <a:latin typeface="Calibri" panose="020F0502020204030204" pitchFamily="34" charset="0"/>
                <a:cs typeface="Calibri" panose="020F0502020204030204" pitchFamily="34" charset="0"/>
              </a:rPr>
              <a:t>when sending the order to the transfer agent.</a:t>
            </a:r>
            <a:endParaRPr lang="en-GB" sz="1800" dirty="0" smtClean="0">
              <a:latin typeface="Calibri" panose="020F0502020204030204" pitchFamily="34" charset="0"/>
              <a:cs typeface="Calibri" panose="020F0502020204030204" pitchFamily="34" charset="0"/>
            </a:endParaRPr>
          </a:p>
        </p:txBody>
      </p:sp>
      <p:sp>
        <p:nvSpPr>
          <p:cNvPr id="72" name="TextBox 71"/>
          <p:cNvSpPr txBox="1"/>
          <p:nvPr/>
        </p:nvSpPr>
        <p:spPr>
          <a:xfrm>
            <a:off x="5046446" y="2326008"/>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Rule: </a:t>
            </a:r>
            <a:r>
              <a:rPr lang="en-US" sz="1800" dirty="0">
                <a:latin typeface="Calibri" panose="020F0502020204030204" pitchFamily="34" charset="0"/>
                <a:cs typeface="Calibri" panose="020F0502020204030204" pitchFamily="34" charset="0"/>
              </a:rPr>
              <a:t>Must be '0' or 'false'. </a:t>
            </a:r>
            <a:endParaRPr lang="en-GB" sz="1800" dirty="0" smtClean="0">
              <a:latin typeface="Calibri" panose="020F0502020204030204" pitchFamily="34" charset="0"/>
              <a:cs typeface="Calibri" panose="020F0502020204030204" pitchFamily="34" charset="0"/>
            </a:endParaRPr>
          </a:p>
        </p:txBody>
      </p:sp>
      <p:pic>
        <p:nvPicPr>
          <p:cNvPr id="3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5622" y="156528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6" name="Straight Connector 35"/>
          <p:cNvCxnSpPr/>
          <p:nvPr/>
        </p:nvCxnSpPr>
        <p:spPr bwMode="auto">
          <a:xfrm>
            <a:off x="3362236" y="2513805"/>
            <a:ext cx="1718425" cy="0"/>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47" name="Straight Connector 46"/>
          <p:cNvCxnSpPr/>
          <p:nvPr/>
        </p:nvCxnSpPr>
        <p:spPr bwMode="auto">
          <a:xfrm flipV="1">
            <a:off x="4257428" y="1457864"/>
            <a:ext cx="823233" cy="765511"/>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56" name="Straight Connector 55"/>
          <p:cNvCxnSpPr/>
          <p:nvPr/>
        </p:nvCxnSpPr>
        <p:spPr bwMode="auto">
          <a:xfrm flipV="1">
            <a:off x="3404132" y="3607680"/>
            <a:ext cx="2025608" cy="1"/>
          </a:xfrm>
          <a:prstGeom prst="line">
            <a:avLst/>
          </a:prstGeom>
          <a:solidFill>
            <a:schemeClr val="accent1"/>
          </a:solidFill>
          <a:ln w="19050" cap="flat" cmpd="sng" algn="ctr">
            <a:solidFill>
              <a:schemeClr val="tx1"/>
            </a:solidFill>
            <a:prstDash val="dash"/>
            <a:round/>
            <a:headEnd type="none" w="med" len="med"/>
            <a:tailEnd type="none" w="med" len="med"/>
          </a:ln>
          <a:effectLst/>
        </p:spPr>
      </p:cxnSp>
      <p:pic>
        <p:nvPicPr>
          <p:cNvPr id="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2396" y="2123128"/>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7980" y="210513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2396" y="101374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6187" y="29254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8711" y="320214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658" y="236378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2236" y="3488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Rectangle 26"/>
          <p:cNvSpPr/>
          <p:nvPr/>
        </p:nvSpPr>
        <p:spPr bwMode="auto">
          <a:xfrm>
            <a:off x="5106539" y="3355708"/>
            <a:ext cx="3847680" cy="77924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p:txBody>
      </p:sp>
      <p:sp>
        <p:nvSpPr>
          <p:cNvPr id="28" name="TextBox 27"/>
          <p:cNvSpPr txBox="1"/>
          <p:nvPr/>
        </p:nvSpPr>
        <p:spPr>
          <a:xfrm>
            <a:off x="5080661" y="3321203"/>
            <a:ext cx="4270079" cy="830997"/>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Pending incorporation of hedge into ‘mutual market practice collection Dublin meeting.  </a:t>
            </a:r>
          </a:p>
          <a:p>
            <a:r>
              <a:rPr lang="en-US" sz="1600" dirty="0" smtClean="0">
                <a:solidFill>
                  <a:srgbClr val="FF0000"/>
                </a:solidFill>
                <a:latin typeface="Calibri" panose="020F0502020204030204" pitchFamily="34" charset="0"/>
                <a:cs typeface="Calibri" panose="020F0502020204030204" pitchFamily="34" charset="0"/>
              </a:rPr>
              <a:t>(</a:t>
            </a:r>
            <a:r>
              <a:rPr lang="en-US" sz="1600" dirty="0">
                <a:solidFill>
                  <a:srgbClr val="FF0000"/>
                </a:solidFill>
                <a:latin typeface="Calibri" panose="020F0502020204030204" pitchFamily="34" charset="0"/>
                <a:cs typeface="Calibri" panose="020F0502020204030204" pitchFamily="34" charset="0"/>
              </a:rPr>
              <a:t>1 Mar 2017</a:t>
            </a:r>
            <a:r>
              <a:rPr lang="en-US" sz="1600" dirty="0" smtClean="0">
                <a:solidFill>
                  <a:srgbClr val="FF0000"/>
                </a:solidFill>
                <a:latin typeface="Calibri" panose="020F0502020204030204" pitchFamily="34" charset="0"/>
                <a:cs typeface="Calibri" panose="020F0502020204030204" pitchFamily="34" charset="0"/>
              </a:rPr>
              <a:t>)</a:t>
            </a:r>
            <a:r>
              <a:rPr lang="en-US"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65</a:t>
            </a:fld>
            <a:endParaRPr lang="en-GB" dirty="0"/>
          </a:p>
        </p:txBody>
      </p:sp>
    </p:spTree>
    <p:extLst>
      <p:ext uri="{BB962C8B-B14F-4D97-AF65-F5344CB8AC3E}">
        <p14:creationId xmlns:p14="http://schemas.microsoft.com/office/powerpoint/2010/main" val="41606374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 Order Confirmation: Subscription Leg (1 of 2)</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8" name="Rectangle 17"/>
          <p:cNvSpPr/>
          <p:nvPr/>
        </p:nvSpPr>
        <p:spPr bwMode="auto">
          <a:xfrm>
            <a:off x="288949" y="455048"/>
            <a:ext cx="4602229" cy="6385700"/>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TextBox 18"/>
          <p:cNvSpPr txBox="1"/>
          <p:nvPr/>
        </p:nvSpPr>
        <p:spPr>
          <a:xfrm>
            <a:off x="258491" y="418925"/>
            <a:ext cx="3866433" cy="3970318"/>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Subscription Leg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Leg Identification</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[0.1]	</a:t>
            </a:r>
            <a:r>
              <a:rPr lang="en-GB" sz="1800" dirty="0" smtClean="0">
                <a:latin typeface="Calibri" panose="020F0502020204030204" pitchFamily="34" charset="0"/>
                <a:cs typeface="Calibri" panose="020F0502020204030204" pitchFamily="34" charset="0"/>
              </a:rPr>
              <a:t>Leg Execution Identification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Financial Instrument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Units Number</a:t>
            </a:r>
            <a:r>
              <a:rPr lang="en-GB" sz="1800" dirty="0">
                <a:latin typeface="Calibri" panose="020F0502020204030204" pitchFamily="34" charset="0"/>
                <a:cs typeface="Calibri" panose="020F0502020204030204" pitchFamily="34" charset="0"/>
              </a:rPr>
              <a:t>	</a:t>
            </a:r>
            <a:endParaRPr lang="en-GB" sz="1800" dirty="0" smtClean="0">
              <a:latin typeface="Calibri" panose="020F0502020204030204" pitchFamily="34" charset="0"/>
              <a:cs typeface="Calibri" panose="020F0502020204030204" pitchFamily="34" charset="0"/>
            </a:endParaRP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Net Amount</a:t>
            </a:r>
          </a:p>
          <a:p>
            <a:pPr>
              <a:spcAft>
                <a:spcPts val="0"/>
              </a:spcAft>
              <a:tabLst>
                <a:tab pos="114300" algn="l"/>
                <a:tab pos="517525" algn="l"/>
                <a:tab pos="690563" algn="l"/>
                <a:tab pos="1027113" algn="l"/>
              </a:tabLst>
            </a:pPr>
            <a:r>
              <a:rPr lang="en-GB" sz="1800" dirty="0" smtClean="0">
                <a:latin typeface="Calibri" panose="020F0502020204030204" pitchFamily="34" charset="0"/>
                <a:cs typeface="Calibri" panose="020F0502020204030204" pitchFamily="34" charset="0"/>
              </a:rPr>
              <a:t>[0.1]	Gross Amount</a:t>
            </a:r>
          </a:p>
          <a:p>
            <a:pPr>
              <a:spcAft>
                <a:spcPts val="0"/>
              </a:spcAft>
              <a:tabLst>
                <a:tab pos="114300" algn="l"/>
                <a:tab pos="517525" algn="l"/>
                <a:tab pos="690563" algn="l"/>
                <a:tab pos="1027113" algn="l"/>
              </a:tabLst>
            </a:pPr>
            <a:r>
              <a:rPr lang="en-GB" sz="1800" dirty="0" smtClean="0">
                <a:latin typeface="Calibri" panose="020F0502020204030204" pitchFamily="34" charset="0"/>
                <a:cs typeface="Calibri" panose="020F0502020204030204" pitchFamily="34" charset="0"/>
              </a:rPr>
              <a:t>[0.1]	Investment Account Details</a:t>
            </a:r>
          </a:p>
          <a:p>
            <a:pPr>
              <a:spcAft>
                <a:spcPts val="0"/>
              </a:spcAft>
              <a:tabLst>
                <a:tab pos="114300" algn="l"/>
                <a:tab pos="517525" algn="l"/>
                <a:tab pos="690563" algn="l"/>
                <a:tab pos="1027113" algn="l"/>
              </a:tabLst>
            </a:pPr>
            <a:r>
              <a:rPr lang="en-GB" sz="1800" dirty="0" smtClean="0">
                <a:latin typeface="Calibri" panose="020F0502020204030204" pitchFamily="34" charset="0"/>
                <a:cs typeface="Calibri" panose="020F0502020204030204" pitchFamily="34" charset="0"/>
              </a:rPr>
              <a:t>[1.1]	Trade Date Time</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Price Details</a:t>
            </a:r>
          </a:p>
          <a:p>
            <a:pPr>
              <a:spcAft>
                <a:spcPts val="0"/>
              </a:spcAft>
              <a:tabLst>
                <a:tab pos="114300" algn="l"/>
                <a:tab pos="517525" algn="l"/>
                <a:tab pos="1027113" algn="l"/>
              </a:tabLst>
            </a:pPr>
            <a:r>
              <a:rPr lang="en-GB" sz="1800" dirty="0" smtClean="0">
                <a:solidFill>
                  <a:srgbClr val="00B0F0"/>
                </a:solidFill>
                <a:latin typeface="Calibri" panose="020F0502020204030204" pitchFamily="34" charset="0"/>
                <a:cs typeface="Calibri" panose="020F0502020204030204" pitchFamily="34" charset="0"/>
              </a:rPr>
              <a:t>[0.2]	Informative Price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Cum Dividend Indicator</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Interim Profit Amount</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[0.1]	Income </a:t>
            </a:r>
            <a:r>
              <a:rPr lang="en-GB" sz="1800" dirty="0" smtClean="0">
                <a:latin typeface="Calibri" panose="020F0502020204030204" pitchFamily="34" charset="0"/>
                <a:cs typeface="Calibri" panose="020F0502020204030204" pitchFamily="34" charset="0"/>
              </a:rPr>
              <a:t>Preference</a:t>
            </a:r>
          </a:p>
        </p:txBody>
      </p:sp>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2134" y="34782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5979" y="26515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TextBox 33"/>
          <p:cNvSpPr txBox="1"/>
          <p:nvPr/>
        </p:nvSpPr>
        <p:spPr>
          <a:xfrm>
            <a:off x="5023423" y="2217871"/>
            <a:ext cx="4266429" cy="923330"/>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TradeDateTime is also the "Reference Value Date" for UCITS purposes in forward priced orders.</a:t>
            </a:r>
            <a:endParaRPr lang="en-GB" sz="1800" dirty="0" smtClean="0">
              <a:latin typeface="Calibri" panose="020F0502020204030204" pitchFamily="34" charset="0"/>
              <a:cs typeface="Calibri" panose="020F0502020204030204" pitchFamily="34" charset="0"/>
            </a:endParaRPr>
          </a:p>
        </p:txBody>
      </p:sp>
      <p:pic>
        <p:nvPicPr>
          <p:cNvPr id="3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4556" y="1297881"/>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6" name="Straight Connector 35"/>
          <p:cNvCxnSpPr>
            <a:stCxn id="39" idx="3"/>
            <a:endCxn id="34" idx="1"/>
          </p:cNvCxnSpPr>
          <p:nvPr/>
        </p:nvCxnSpPr>
        <p:spPr bwMode="auto">
          <a:xfrm flipV="1">
            <a:off x="2781729" y="2679536"/>
            <a:ext cx="2241694" cy="91079"/>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44" name="Straight Connector 43"/>
          <p:cNvCxnSpPr/>
          <p:nvPr/>
        </p:nvCxnSpPr>
        <p:spPr bwMode="auto">
          <a:xfrm>
            <a:off x="3159918" y="3341021"/>
            <a:ext cx="1920743"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45" name="TextBox 44"/>
          <p:cNvSpPr txBox="1"/>
          <p:nvPr/>
        </p:nvSpPr>
        <p:spPr>
          <a:xfrm>
            <a:off x="5023423" y="4300616"/>
            <a:ext cx="4119780" cy="1477328"/>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Market practice recognises this field is generally defaulted to true. When set to False, the units redeemed will still qualify for the recorded dividend still to be paid out.</a:t>
            </a:r>
            <a:endParaRPr lang="en-GB" sz="1800" dirty="0" smtClean="0">
              <a:latin typeface="Calibri" panose="020F0502020204030204" pitchFamily="34" charset="0"/>
              <a:cs typeface="Calibri" panose="020F0502020204030204" pitchFamily="34" charset="0"/>
            </a:endParaRPr>
          </a:p>
        </p:txBody>
      </p:sp>
      <p:cxnSp>
        <p:nvCxnSpPr>
          <p:cNvPr id="47" name="Straight Connector 46"/>
          <p:cNvCxnSpPr/>
          <p:nvPr/>
        </p:nvCxnSpPr>
        <p:spPr bwMode="auto">
          <a:xfrm>
            <a:off x="3401681" y="3630892"/>
            <a:ext cx="1631165" cy="758351"/>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7248" y="37497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920" y="40679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4614" y="18403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0404" y="209586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1681" y="243395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0155" y="293989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0" name="TextBox 79"/>
          <p:cNvSpPr txBox="1"/>
          <p:nvPr/>
        </p:nvSpPr>
        <p:spPr>
          <a:xfrm>
            <a:off x="5023423" y="1434712"/>
            <a:ext cx="4180962" cy="646331"/>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The currency used in this field must be the NAV currency.</a:t>
            </a:r>
            <a:endParaRPr lang="en-GB" sz="1800" dirty="0" smtClean="0">
              <a:latin typeface="Calibri" panose="020F0502020204030204" pitchFamily="34" charset="0"/>
              <a:cs typeface="Calibri" panose="020F0502020204030204" pitchFamily="34" charset="0"/>
            </a:endParaRPr>
          </a:p>
        </p:txBody>
      </p:sp>
      <p:sp>
        <p:nvSpPr>
          <p:cNvPr id="81" name="TextBox 80"/>
          <p:cNvSpPr txBox="1"/>
          <p:nvPr/>
        </p:nvSpPr>
        <p:spPr>
          <a:xfrm>
            <a:off x="293083" y="4919646"/>
            <a:ext cx="4442823" cy="1477328"/>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Change: </a:t>
            </a:r>
            <a:r>
              <a:rPr lang="en-GB" sz="1800" dirty="0" smtClean="0">
                <a:solidFill>
                  <a:schemeClr val="tx2"/>
                </a:solidFill>
                <a:latin typeface="Calibri" panose="020F0502020204030204" pitchFamily="34" charset="0"/>
                <a:cs typeface="Calibri" panose="020F0502020204030204" pitchFamily="34" charset="0"/>
              </a:rPr>
              <a:t>SMPG usage </a:t>
            </a:r>
            <a:r>
              <a:rPr lang="en-GB" sz="1800" dirty="0">
                <a:solidFill>
                  <a:schemeClr val="tx2"/>
                </a:solidFill>
                <a:latin typeface="Calibri" panose="020F0502020204030204" pitchFamily="34" charset="0"/>
                <a:cs typeface="Calibri" panose="020F0502020204030204" pitchFamily="34" charset="0"/>
              </a:rPr>
              <a:t>information </a:t>
            </a:r>
            <a:r>
              <a:rPr lang="en-GB" sz="1800" dirty="0" smtClean="0">
                <a:solidFill>
                  <a:schemeClr val="tx2"/>
                </a:solidFill>
                <a:latin typeface="Calibri" panose="020F0502020204030204" pitchFamily="34" charset="0"/>
                <a:cs typeface="Calibri" panose="020F0502020204030204" pitchFamily="34" charset="0"/>
              </a:rPr>
              <a:t>on Gross and Net Amount for redefinition of the elements was eliminated. The definitions are now part of the standard and so there is no need for the SMPG Redefinition annotations.</a:t>
            </a:r>
          </a:p>
        </p:txBody>
      </p:sp>
      <p:cxnSp>
        <p:nvCxnSpPr>
          <p:cNvPr id="82" name="Straight Connector 81"/>
          <p:cNvCxnSpPr/>
          <p:nvPr/>
        </p:nvCxnSpPr>
        <p:spPr bwMode="auto">
          <a:xfrm flipV="1">
            <a:off x="2604685" y="1770910"/>
            <a:ext cx="2428161" cy="176578"/>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83" name="Straight Connector 82"/>
          <p:cNvCxnSpPr>
            <a:stCxn id="76" idx="3"/>
          </p:cNvCxnSpPr>
          <p:nvPr/>
        </p:nvCxnSpPr>
        <p:spPr bwMode="auto">
          <a:xfrm flipV="1">
            <a:off x="2626154" y="1832459"/>
            <a:ext cx="2397269" cy="382467"/>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pic>
        <p:nvPicPr>
          <p:cNvPr id="8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65" y="34679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3626" y="74116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TextBox 39"/>
          <p:cNvSpPr txBox="1"/>
          <p:nvPr/>
        </p:nvSpPr>
        <p:spPr>
          <a:xfrm>
            <a:off x="5023423" y="653848"/>
            <a:ext cx="4266429" cy="646331"/>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If used, must echo back the Leg Identification from the order message</a:t>
            </a:r>
            <a:r>
              <a:rPr lang="en-US" sz="1800" dirty="0" smtClean="0">
                <a:latin typeface="Calibri" panose="020F0502020204030204" pitchFamily="34" charset="0"/>
                <a:cs typeface="Calibri" panose="020F0502020204030204" pitchFamily="34" charset="0"/>
              </a:rPr>
              <a:t>.</a:t>
            </a:r>
            <a:endParaRPr lang="en-GB" sz="1800" dirty="0" smtClean="0">
              <a:latin typeface="Calibri" panose="020F0502020204030204" pitchFamily="34" charset="0"/>
              <a:cs typeface="Calibri" panose="020F0502020204030204" pitchFamily="34" charset="0"/>
            </a:endParaRPr>
          </a:p>
        </p:txBody>
      </p:sp>
      <p:cxnSp>
        <p:nvCxnSpPr>
          <p:cNvPr id="41" name="Straight Connector 40"/>
          <p:cNvCxnSpPr/>
          <p:nvPr/>
        </p:nvCxnSpPr>
        <p:spPr bwMode="auto">
          <a:xfrm>
            <a:off x="2855349" y="868852"/>
            <a:ext cx="2225312"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30" name="TextBox 29"/>
          <p:cNvSpPr txBox="1"/>
          <p:nvPr/>
        </p:nvSpPr>
        <p:spPr>
          <a:xfrm>
            <a:off x="5023423" y="3099277"/>
            <a:ext cx="4542476" cy="646331"/>
          </a:xfrm>
          <a:prstGeom prst="rect">
            <a:avLst/>
          </a:prstGeom>
          <a:noFill/>
          <a:ln>
            <a:noFill/>
          </a:ln>
        </p:spPr>
        <p:txBody>
          <a:bodyPr wrap="square" rtlCol="0">
            <a:spAutoFit/>
          </a:bodyPr>
          <a:lstStyle/>
          <a:p>
            <a:r>
              <a:rPr lang="en-GB" sz="1800" dirty="0" smtClean="0">
                <a:solidFill>
                  <a:schemeClr val="tx2"/>
                </a:solidFill>
                <a:latin typeface="Calibri" panose="020F0502020204030204" pitchFamily="34" charset="0"/>
                <a:cs typeface="Calibri" panose="020F0502020204030204" pitchFamily="34" charset="0"/>
              </a:rPr>
              <a:t>SMPG Usage: multiplicity [0.1] </a:t>
            </a:r>
            <a:r>
              <a:rPr lang="en-GB" sz="1800" dirty="0" smtClean="0">
                <a:latin typeface="Calibri" panose="020F0502020204030204" pitchFamily="34" charset="0"/>
                <a:cs typeface="Calibri" panose="020F0502020204030204" pitchFamily="34" charset="0"/>
              </a:rPr>
              <a:t>Add dilution levy market practice</a:t>
            </a:r>
            <a:r>
              <a:rPr lang="en-GB" sz="1800" dirty="0" smtClean="0">
                <a:solidFill>
                  <a:srgbClr val="FF0000"/>
                </a:solidFill>
                <a:latin typeface="Calibri" panose="020F0502020204030204" pitchFamily="34" charset="0"/>
                <a:cs typeface="Calibri" panose="020F0502020204030204" pitchFamily="34" charset="0"/>
              </a:rPr>
              <a:t> [1 Mar 2017)</a:t>
            </a:r>
          </a:p>
        </p:txBody>
      </p:sp>
      <p:sp>
        <p:nvSpPr>
          <p:cNvPr id="6" name="Slide Number Placeholder 5"/>
          <p:cNvSpPr>
            <a:spLocks noGrp="1"/>
          </p:cNvSpPr>
          <p:nvPr>
            <p:ph type="sldNum" sz="quarter" idx="11"/>
          </p:nvPr>
        </p:nvSpPr>
        <p:spPr/>
        <p:txBody>
          <a:bodyPr/>
          <a:lstStyle/>
          <a:p>
            <a:fld id="{EA52E39D-21CE-4915-B848-429A65988FB2}" type="slidenum">
              <a:rPr lang="en-GB" smtClean="0"/>
              <a:pPr/>
              <a:t>66</a:t>
            </a:fld>
            <a:endParaRPr lang="en-GB" dirty="0"/>
          </a:p>
        </p:txBody>
      </p:sp>
    </p:spTree>
    <p:extLst>
      <p:ext uri="{BB962C8B-B14F-4D97-AF65-F5344CB8AC3E}">
        <p14:creationId xmlns:p14="http://schemas.microsoft.com/office/powerpoint/2010/main" val="3776819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 Order Confirmation: Subscription Leg (2 of 2)</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8" name="Rectangle 17"/>
          <p:cNvSpPr/>
          <p:nvPr/>
        </p:nvSpPr>
        <p:spPr bwMode="auto">
          <a:xfrm>
            <a:off x="288949" y="455048"/>
            <a:ext cx="4602229" cy="330606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TextBox 18"/>
          <p:cNvSpPr txBox="1"/>
          <p:nvPr/>
        </p:nvSpPr>
        <p:spPr>
          <a:xfrm>
            <a:off x="258491" y="677705"/>
            <a:ext cx="4284985" cy="2862322"/>
          </a:xfrm>
          <a:prstGeom prst="rect">
            <a:avLst/>
          </a:prstGeom>
          <a:noFill/>
        </p:spPr>
        <p:txBody>
          <a:bodyPr wrap="square" rtlCol="0">
            <a:spAutoFit/>
          </a:bodyPr>
          <a:lstStyle/>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Subscription Leg Details continued</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[0.1]	Requested Settlement Currency</a:t>
            </a:r>
          </a:p>
          <a:p>
            <a:pPr>
              <a:spcAft>
                <a:spcPts val="0"/>
              </a:spcAft>
              <a:tabLst>
                <a:tab pos="114300" algn="l"/>
                <a:tab pos="517525" algn="l"/>
                <a:tab pos="1027113" algn="l"/>
              </a:tabLst>
            </a:pPr>
            <a:r>
              <a:rPr lang="en-GB" sz="1800" dirty="0">
                <a:latin typeface="Calibri" panose="020F0502020204030204" pitchFamily="34" charset="0"/>
                <a:cs typeface="Calibri" panose="020F0502020204030204" pitchFamily="34" charset="0"/>
              </a:rPr>
              <a:t>[0.1]	Requested NAV Currency</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Transaction Overhead</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Informative Tax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Settlement And Custody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[1.1]	Physical Delivery Indicator</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Physical Delivery Details</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Non Standard Settlement Information</a:t>
            </a:r>
          </a:p>
          <a:p>
            <a:pPr>
              <a:spcAft>
                <a:spcPts val="0"/>
              </a:spcAft>
              <a:tabLst>
                <a:tab pos="114300" algn="l"/>
                <a:tab pos="517525" algn="l"/>
                <a:tab pos="1027113" algn="l"/>
              </a:tabLst>
            </a:pPr>
            <a:r>
              <a:rPr lang="en-GB" sz="1800" dirty="0" smtClean="0">
                <a:latin typeface="Calibri" panose="020F0502020204030204" pitchFamily="34" charset="0"/>
                <a:cs typeface="Calibri" panose="020F0502020204030204" pitchFamily="34" charset="0"/>
              </a:rPr>
              <a:t>[0.1]	Equalisation</a:t>
            </a:r>
            <a:r>
              <a:rPr lang="en-GB" sz="1800" dirty="0">
                <a:latin typeface="Calibri" panose="020F0502020204030204" pitchFamily="34" charset="0"/>
                <a:cs typeface="Calibri" panose="020F0502020204030204" pitchFamily="34" charset="0"/>
              </a:rPr>
              <a:t>	</a:t>
            </a:r>
            <a:endParaRPr lang="en-GB" sz="1800" dirty="0" smtClean="0">
              <a:latin typeface="Calibri" panose="020F0502020204030204" pitchFamily="34" charset="0"/>
              <a:cs typeface="Calibri" panose="020F0502020204030204" pitchFamily="34" charset="0"/>
            </a:endParaRPr>
          </a:p>
        </p:txBody>
      </p:sp>
      <p:pic>
        <p:nvPicPr>
          <p:cNvPr id="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0908" y="18188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1257" y="18188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5766" y="27003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5622" y="1599791"/>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2396" y="215763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7980" y="21655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9529" y="294118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8079" y="238533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5769" y="322244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TextBox 24"/>
          <p:cNvSpPr txBox="1"/>
          <p:nvPr/>
        </p:nvSpPr>
        <p:spPr>
          <a:xfrm>
            <a:off x="218195" y="4105550"/>
            <a:ext cx="4028177" cy="369332"/>
          </a:xfrm>
          <a:prstGeom prst="rect">
            <a:avLst/>
          </a:prstGeom>
          <a:solidFill>
            <a:schemeClr val="bg1"/>
          </a:solidFill>
          <a:ln>
            <a:noFill/>
          </a:ln>
        </p:spPr>
        <p:txBody>
          <a:bodyPr wrap="square" rtlCol="0">
            <a:spAutoFit/>
          </a:bodyPr>
          <a:lstStyle/>
          <a:p>
            <a:r>
              <a:rPr lang="en-GB" sz="1800" i="1" dirty="0" smtClean="0">
                <a:latin typeface="Calibri" panose="020F0502020204030204" pitchFamily="34" charset="0"/>
                <a:cs typeface="Calibri" panose="020F0502020204030204" pitchFamily="34" charset="0"/>
              </a:rPr>
              <a:t>No change to usage at this level.</a:t>
            </a:r>
          </a:p>
        </p:txBody>
      </p:sp>
      <p:pic>
        <p:nvPicPr>
          <p:cNvPr id="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8897" y="10183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0735" y="129845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TextBox 27"/>
          <p:cNvSpPr txBox="1"/>
          <p:nvPr/>
        </p:nvSpPr>
        <p:spPr>
          <a:xfrm>
            <a:off x="5046446" y="1259466"/>
            <a:ext cx="4119780" cy="923330"/>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Usage: </a:t>
            </a:r>
            <a:r>
              <a:rPr lang="en-US" sz="1800" dirty="0">
                <a:latin typeface="Calibri" panose="020F0502020204030204" pitchFamily="34" charset="0"/>
                <a:cs typeface="Calibri" panose="020F0502020204030204" pitchFamily="34" charset="0"/>
              </a:rPr>
              <a:t>May be populated by a </a:t>
            </a:r>
            <a:r>
              <a:rPr lang="en-US" sz="1800" dirty="0" smtClean="0">
                <a:latin typeface="Calibri" panose="020F0502020204030204" pitchFamily="34" charset="0"/>
                <a:cs typeface="Calibri" panose="020F0502020204030204" pitchFamily="34" charset="0"/>
              </a:rPr>
              <a:t>CSD/ICSD </a:t>
            </a:r>
            <a:r>
              <a:rPr lang="en-US" sz="1800" dirty="0">
                <a:latin typeface="Calibri" panose="020F0502020204030204" pitchFamily="34" charset="0"/>
                <a:cs typeface="Calibri" panose="020F0502020204030204" pitchFamily="34" charset="0"/>
              </a:rPr>
              <a:t>when sending the order to the transfer agent.</a:t>
            </a:r>
            <a:endParaRPr lang="en-GB" sz="1800" dirty="0" smtClean="0">
              <a:latin typeface="Calibri" panose="020F0502020204030204" pitchFamily="34" charset="0"/>
              <a:cs typeface="Calibri" panose="020F0502020204030204" pitchFamily="34" charset="0"/>
            </a:endParaRPr>
          </a:p>
        </p:txBody>
      </p:sp>
      <p:sp>
        <p:nvSpPr>
          <p:cNvPr id="29" name="TextBox 28"/>
          <p:cNvSpPr txBox="1"/>
          <p:nvPr/>
        </p:nvSpPr>
        <p:spPr>
          <a:xfrm>
            <a:off x="5046446" y="2326008"/>
            <a:ext cx="4542476" cy="369332"/>
          </a:xfrm>
          <a:prstGeom prst="rect">
            <a:avLst/>
          </a:prstGeom>
          <a:noFill/>
          <a:ln>
            <a:noFill/>
          </a:ln>
        </p:spPr>
        <p:txBody>
          <a:bodyPr wrap="square" rtlCol="0">
            <a:spAutoFit/>
          </a:bodyPr>
          <a:lstStyle/>
          <a:p>
            <a:r>
              <a:rPr lang="en-GB" sz="1800" dirty="0" smtClean="0">
                <a:latin typeface="Calibri" panose="020F0502020204030204" pitchFamily="34" charset="0"/>
                <a:cs typeface="Calibri" panose="020F0502020204030204" pitchFamily="34" charset="0"/>
              </a:rPr>
              <a:t>SMPG Rule: </a:t>
            </a:r>
            <a:r>
              <a:rPr lang="en-US" sz="1800" dirty="0">
                <a:latin typeface="Calibri" panose="020F0502020204030204" pitchFamily="34" charset="0"/>
                <a:cs typeface="Calibri" panose="020F0502020204030204" pitchFamily="34" charset="0"/>
              </a:rPr>
              <a:t>Must be '0' or 'false'. </a:t>
            </a:r>
            <a:endParaRPr lang="en-GB" sz="1800" dirty="0" smtClean="0">
              <a:latin typeface="Calibri" panose="020F0502020204030204" pitchFamily="34" charset="0"/>
              <a:cs typeface="Calibri" panose="020F0502020204030204" pitchFamily="34" charset="0"/>
            </a:endParaRPr>
          </a:p>
        </p:txBody>
      </p:sp>
      <p:cxnSp>
        <p:nvCxnSpPr>
          <p:cNvPr id="30" name="Straight Connector 29"/>
          <p:cNvCxnSpPr/>
          <p:nvPr/>
        </p:nvCxnSpPr>
        <p:spPr bwMode="auto">
          <a:xfrm>
            <a:off x="3583829" y="2513805"/>
            <a:ext cx="1496832" cy="0"/>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cxnSp>
        <p:nvCxnSpPr>
          <p:cNvPr id="33" name="Straight Connector 32"/>
          <p:cNvCxnSpPr/>
          <p:nvPr/>
        </p:nvCxnSpPr>
        <p:spPr bwMode="auto">
          <a:xfrm flipV="1">
            <a:off x="4257428" y="1457864"/>
            <a:ext cx="823233" cy="765511"/>
          </a:xfrm>
          <a:prstGeom prst="line">
            <a:avLst/>
          </a:prstGeom>
          <a:solidFill>
            <a:schemeClr val="accent1"/>
          </a:solidFill>
          <a:ln w="19050" cap="flat" cmpd="sng" algn="ctr">
            <a:solidFill>
              <a:schemeClr val="bg1">
                <a:lumMod val="50000"/>
              </a:schemeClr>
            </a:solidFill>
            <a:prstDash val="dash"/>
            <a:round/>
            <a:headEnd type="none" w="med" len="med"/>
            <a:tailEnd type="none" w="med" len="med"/>
          </a:ln>
          <a:effectLst/>
        </p:spPr>
      </p:cxnSp>
      <p:sp>
        <p:nvSpPr>
          <p:cNvPr id="5" name="Slide Number Placeholder 4"/>
          <p:cNvSpPr>
            <a:spLocks noGrp="1"/>
          </p:cNvSpPr>
          <p:nvPr>
            <p:ph type="sldNum" sz="quarter" idx="11"/>
          </p:nvPr>
        </p:nvSpPr>
        <p:spPr/>
        <p:txBody>
          <a:bodyPr/>
          <a:lstStyle/>
          <a:p>
            <a:fld id="{EA52E39D-21CE-4915-B848-429A65988FB2}" type="slidenum">
              <a:rPr lang="en-GB" smtClean="0"/>
              <a:pPr/>
              <a:t>67</a:t>
            </a:fld>
            <a:endParaRPr lang="en-GB" dirty="0"/>
          </a:p>
        </p:txBody>
      </p:sp>
    </p:spTree>
    <p:extLst>
      <p:ext uri="{BB962C8B-B14F-4D97-AF65-F5344CB8AC3E}">
        <p14:creationId xmlns:p14="http://schemas.microsoft.com/office/powerpoint/2010/main" val="37461504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Dealing Price Details: </a:t>
            </a:r>
            <a:br>
              <a:rPr lang="en-GB" dirty="0" smtClean="0"/>
            </a:br>
            <a:r>
              <a:rPr lang="en-GB" dirty="0" smtClean="0"/>
              <a:t>Subscription Order Confirmation</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2" y="808714"/>
            <a:ext cx="4071046" cy="229807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58492" y="798469"/>
            <a:ext cx="4606806" cy="2308324"/>
          </a:xfrm>
          <a:prstGeom prst="rect">
            <a:avLst/>
          </a:prstGeom>
          <a:noFill/>
        </p:spPr>
        <p:txBody>
          <a:bodyPr wrap="square" rtlCol="0">
            <a:spAutoFit/>
          </a:bodyPr>
          <a:lstStyle/>
          <a:p>
            <a:pPr>
              <a:spcAft>
                <a:spcPts val="0"/>
              </a:spcAft>
              <a:tabLst>
                <a:tab pos="114300" algn="l"/>
                <a:tab pos="517525" algn="l"/>
                <a:tab pos="1027113" algn="l"/>
                <a:tab pos="1258888" algn="l"/>
              </a:tabLst>
            </a:pPr>
            <a:r>
              <a:rPr lang="en-GB" sz="1800" dirty="0" smtClean="0">
                <a:latin typeface="Calibri" panose="020F0502020204030204" pitchFamily="34" charset="0"/>
                <a:cs typeface="Calibri" panose="020F0502020204030204" pitchFamily="34" charset="0"/>
              </a:rPr>
              <a:t>Dealing Price Details [1.1]</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Type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Value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Method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Number Of Days Accrued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 Calculated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Difference Reason</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850" y="16861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19576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22471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625" y="25010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114" y="277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a:xfrm>
            <a:off x="4563389" y="2489204"/>
            <a:ext cx="4580611" cy="3785652"/>
          </a:xfrm>
          <a:prstGeom prst="rect">
            <a:avLst/>
          </a:prstGeom>
          <a:solidFill>
            <a:schemeClr val="bg1"/>
          </a:solidFill>
        </p:spPr>
        <p:txBody>
          <a:bodyPr wrap="square">
            <a:spAutoFit/>
          </a:bodyPr>
          <a:lstStyle/>
          <a:p>
            <a:pPr>
              <a:tabLst>
                <a:tab pos="569913" algn="l"/>
                <a:tab pos="3027363" algn="l"/>
              </a:tabLst>
            </a:pPr>
            <a:r>
              <a:rPr lang="en-GB" sz="2000" dirty="0" smtClean="0">
                <a:latin typeface="Calibri" panose="020F0502020204030204" pitchFamily="34" charset="0"/>
                <a:cs typeface="Calibri" panose="020F0502020204030204" pitchFamily="34" charset="0"/>
              </a:rPr>
              <a:t>Bid</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BIDE</a:t>
            </a:r>
          </a:p>
          <a:p>
            <a:pPr>
              <a:tabLst>
                <a:tab pos="569913" algn="l"/>
                <a:tab pos="3027363" algn="l"/>
              </a:tabLst>
            </a:pPr>
            <a:r>
              <a:rPr lang="en-GB" sz="2000" b="1" dirty="0" smtClean="0">
                <a:latin typeface="Calibri" panose="020F0502020204030204" pitchFamily="34" charset="0"/>
                <a:cs typeface="Calibri" panose="020F0502020204030204" pitchFamily="34" charset="0"/>
              </a:rPr>
              <a:t>Offer	</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OFFR</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Net Asset Value</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NAVL</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Creation</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CREA</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Cancellation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CANC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Interim	INTE</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Swing</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SWNG</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Mid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MIDD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Reinvestment</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RINV</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Switch</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SWIC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Daily Dividend Rate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DDVR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Actual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ACTU</a:t>
            </a:r>
          </a:p>
        </p:txBody>
      </p:sp>
      <p:sp>
        <p:nvSpPr>
          <p:cNvPr id="39" name="TextBox 38"/>
          <p:cNvSpPr txBox="1"/>
          <p:nvPr/>
        </p:nvSpPr>
        <p:spPr>
          <a:xfrm>
            <a:off x="4511628" y="2173876"/>
            <a:ext cx="1339469"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a:t>
            </a:r>
            <a:endParaRPr lang="en-GB" sz="2000" dirty="0">
              <a:latin typeface="Calibri" panose="020F0502020204030204" pitchFamily="34" charset="0"/>
              <a:cs typeface="Calibri" panose="020F0502020204030204" pitchFamily="34" charset="0"/>
            </a:endParaRPr>
          </a:p>
        </p:txBody>
      </p:sp>
      <p:pic>
        <p:nvPicPr>
          <p:cNvPr id="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28" y="32989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37833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1013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914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2951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54"/>
          <p:cNvSpPr/>
          <p:nvPr/>
        </p:nvSpPr>
        <p:spPr bwMode="auto">
          <a:xfrm>
            <a:off x="4563390" y="2555123"/>
            <a:ext cx="4444554" cy="3719734"/>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6" name="Straight Connector 55"/>
          <p:cNvCxnSpPr/>
          <p:nvPr/>
        </p:nvCxnSpPr>
        <p:spPr bwMode="auto">
          <a:xfrm>
            <a:off x="7617132" y="2555122"/>
            <a:ext cx="0" cy="379383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2555121"/>
            <a:ext cx="0" cy="379384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58" name="TextBox 57"/>
          <p:cNvSpPr txBox="1"/>
          <p:nvPr/>
        </p:nvSpPr>
        <p:spPr>
          <a:xfrm>
            <a:off x="8439507" y="3107717"/>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4406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8439507" y="434503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2" name="TextBox 61"/>
          <p:cNvSpPr txBox="1"/>
          <p:nvPr/>
        </p:nvSpPr>
        <p:spPr>
          <a:xfrm>
            <a:off x="8439507" y="4925866"/>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570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a:off x="8439507" y="2828395"/>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6" name="TextBox 65"/>
          <p:cNvSpPr txBox="1"/>
          <p:nvPr/>
        </p:nvSpPr>
        <p:spPr>
          <a:xfrm>
            <a:off x="8440595" y="3390877"/>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7056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TextBox 67"/>
          <p:cNvSpPr txBox="1"/>
          <p:nvPr/>
        </p:nvSpPr>
        <p:spPr>
          <a:xfrm>
            <a:off x="600578" y="3251241"/>
            <a:ext cx="1559017"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Swing SWNG</a:t>
            </a:r>
          </a:p>
        </p:txBody>
      </p:sp>
      <p:sp>
        <p:nvSpPr>
          <p:cNvPr id="69" name="TextBox 68"/>
          <p:cNvSpPr txBox="1"/>
          <p:nvPr/>
        </p:nvSpPr>
        <p:spPr>
          <a:xfrm>
            <a:off x="280324" y="3553106"/>
            <a:ext cx="4231304" cy="1754326"/>
          </a:xfrm>
          <a:prstGeom prst="rect">
            <a:avLst/>
          </a:prstGeom>
          <a:noFill/>
        </p:spPr>
        <p:txBody>
          <a:bodyPr wrap="square" rtlCol="0">
            <a:spAutoFit/>
          </a:bodyPr>
          <a:lstStyle/>
          <a:p>
            <a:r>
              <a:rPr lang="en-GB" sz="1800" dirty="0">
                <a:solidFill>
                  <a:schemeClr val="tx2"/>
                </a:solidFill>
                <a:latin typeface="Calibri" panose="020F0502020204030204" pitchFamily="34" charset="0"/>
                <a:cs typeface="Calibri" panose="020F0502020204030204" pitchFamily="34" charset="0"/>
              </a:rPr>
              <a:t>SMPG </a:t>
            </a:r>
            <a:r>
              <a:rPr lang="en-GB" sz="1800" dirty="0" smtClean="0">
                <a:solidFill>
                  <a:schemeClr val="tx2"/>
                </a:solidFill>
                <a:latin typeface="Calibri" panose="020F0502020204030204" pitchFamily="34" charset="0"/>
                <a:cs typeface="Calibri" panose="020F0502020204030204" pitchFamily="34" charset="0"/>
              </a:rPr>
              <a:t>Rule: </a:t>
            </a:r>
            <a:r>
              <a:rPr lang="en-US" sz="1800" dirty="0">
                <a:latin typeface="Calibri" panose="020F0502020204030204" pitchFamily="34" charset="0"/>
                <a:cs typeface="Calibri" panose="020F0502020204030204" pitchFamily="34" charset="0"/>
              </a:rPr>
              <a:t>If </a:t>
            </a:r>
            <a:r>
              <a:rPr lang="en-US" sz="1800" dirty="0" smtClean="0">
                <a:latin typeface="Calibri" panose="020F0502020204030204" pitchFamily="34" charset="0"/>
                <a:cs typeface="Calibri" panose="020F0502020204030204" pitchFamily="34" charset="0"/>
              </a:rPr>
              <a:t>DealingPriceDetails/Type/Code </a:t>
            </a:r>
            <a:r>
              <a:rPr lang="en-US" sz="1800" dirty="0">
                <a:latin typeface="Calibri" panose="020F0502020204030204" pitchFamily="34" charset="0"/>
                <a:cs typeface="Calibri" panose="020F0502020204030204" pitchFamily="34" charset="0"/>
              </a:rPr>
              <a:t>= SWNG, </a:t>
            </a:r>
            <a:r>
              <a:rPr lang="en-US" sz="1800" dirty="0" smtClean="0">
                <a:latin typeface="Calibri" panose="020F0502020204030204" pitchFamily="34" charset="0"/>
                <a:cs typeface="Calibri" panose="020F0502020204030204" pitchFamily="34" charset="0"/>
              </a:rPr>
              <a:t>TransactionOverhead/ IndividualFee/Type/Code </a:t>
            </a:r>
            <a:r>
              <a:rPr lang="en-US" sz="1800" dirty="0">
                <a:solidFill>
                  <a:srgbClr val="FF0000"/>
                </a:solidFill>
                <a:latin typeface="Calibri" panose="020F0502020204030204" pitchFamily="34" charset="0"/>
                <a:cs typeface="Calibri" panose="020F0502020204030204" pitchFamily="34" charset="0"/>
              </a:rPr>
              <a:t>DLEV </a:t>
            </a:r>
            <a:r>
              <a:rPr lang="en-US" sz="1800" dirty="0" smtClean="0">
                <a:solidFill>
                  <a:srgbClr val="FF0000"/>
                </a:solidFill>
                <a:latin typeface="Calibri" panose="020F0502020204030204" pitchFamily="34" charset="0"/>
                <a:cs typeface="Calibri" panose="020F0502020204030204" pitchFamily="34" charset="0"/>
              </a:rPr>
              <a:t>and InformativeIndicator ‘false’ or ‘0’ must </a:t>
            </a:r>
            <a:r>
              <a:rPr lang="en-US" sz="1800" dirty="0">
                <a:solidFill>
                  <a:srgbClr val="FF0000"/>
                </a:solidFill>
                <a:latin typeface="Calibri" panose="020F0502020204030204" pitchFamily="34" charset="0"/>
                <a:cs typeface="Calibri" panose="020F0502020204030204" pitchFamily="34" charset="0"/>
              </a:rPr>
              <a:t>not be present. </a:t>
            </a:r>
            <a:r>
              <a:rPr lang="en-US" sz="1800" dirty="0" smtClean="0">
                <a:solidFill>
                  <a:srgbClr val="FF0000"/>
                </a:solidFill>
                <a:latin typeface="Calibri" panose="020F0502020204030204" pitchFamily="34" charset="0"/>
                <a:cs typeface="Calibri" panose="020F0502020204030204" pitchFamily="34" charset="0"/>
              </a:rPr>
              <a:t>(7 Mar 2017)</a:t>
            </a:r>
            <a:endParaRPr lang="en-GB" sz="1800" dirty="0">
              <a:solidFill>
                <a:srgbClr val="FF0000"/>
              </a:solidFill>
              <a:latin typeface="Calibri" panose="020F0502020204030204" pitchFamily="34" charset="0"/>
              <a:cs typeface="Calibri" panose="020F0502020204030204" pitchFamily="34" charset="0"/>
            </a:endParaRPr>
          </a:p>
        </p:txBody>
      </p:sp>
      <p:sp>
        <p:nvSpPr>
          <p:cNvPr id="70" name="TextBox 69"/>
          <p:cNvSpPr txBox="1"/>
          <p:nvPr/>
        </p:nvSpPr>
        <p:spPr>
          <a:xfrm>
            <a:off x="280324" y="5249483"/>
            <a:ext cx="4253136" cy="1200329"/>
          </a:xfrm>
          <a:prstGeom prst="rect">
            <a:avLst/>
          </a:prstGeom>
          <a:noFill/>
        </p:spPr>
        <p:txBody>
          <a:bodyPr wrap="square" rtlCol="0">
            <a:spAutoFit/>
          </a:bodyPr>
          <a:lstStyle/>
          <a:p>
            <a:r>
              <a:rPr lang="en-GB" sz="1800" dirty="0">
                <a:solidFill>
                  <a:schemeClr val="tx2"/>
                </a:solidFill>
                <a:latin typeface="Calibri" panose="020F0502020204030204" pitchFamily="34" charset="0"/>
                <a:cs typeface="Calibri" panose="020F0502020204030204" pitchFamily="34" charset="0"/>
              </a:rPr>
              <a:t>SMPG </a:t>
            </a:r>
            <a:r>
              <a:rPr lang="en-GB" sz="1800" dirty="0" smtClean="0">
                <a:solidFill>
                  <a:schemeClr val="tx2"/>
                </a:solidFill>
                <a:latin typeface="Calibri" panose="020F0502020204030204" pitchFamily="34" charset="0"/>
                <a:cs typeface="Calibri" panose="020F0502020204030204" pitchFamily="34" charset="0"/>
              </a:rPr>
              <a:t>Usage: </a:t>
            </a:r>
            <a:r>
              <a:rPr lang="en-US" sz="1800" dirty="0">
                <a:latin typeface="Calibri" panose="020F0502020204030204" pitchFamily="34" charset="0"/>
                <a:cs typeface="Calibri" panose="020F0502020204030204" pitchFamily="34" charset="0"/>
              </a:rPr>
              <a:t>See ‘SMPG-IFWG-MP-Orders_Final’ for full information about how to specify anti-dilution levy or dilution levy</a:t>
            </a:r>
            <a:endParaRPr lang="en-GB" sz="1800" dirty="0">
              <a:latin typeface="Calibri" panose="020F0502020204030204" pitchFamily="34" charset="0"/>
              <a:cs typeface="Calibri" panose="020F0502020204030204" pitchFamily="34" charset="0"/>
            </a:endParaRPr>
          </a:p>
        </p:txBody>
      </p:sp>
      <p:sp>
        <p:nvSpPr>
          <p:cNvPr id="7" name="Slide Number Placeholder 6"/>
          <p:cNvSpPr>
            <a:spLocks noGrp="1"/>
          </p:cNvSpPr>
          <p:nvPr>
            <p:ph type="sldNum" sz="quarter" idx="11"/>
          </p:nvPr>
        </p:nvSpPr>
        <p:spPr/>
        <p:txBody>
          <a:bodyPr/>
          <a:lstStyle/>
          <a:p>
            <a:fld id="{EA52E39D-21CE-4915-B848-429A65988FB2}" type="slidenum">
              <a:rPr lang="en-GB" smtClean="0"/>
              <a:pPr/>
              <a:t>68</a:t>
            </a:fld>
            <a:endParaRPr lang="en-GB" dirty="0"/>
          </a:p>
        </p:txBody>
      </p:sp>
    </p:spTree>
    <p:extLst>
      <p:ext uri="{BB962C8B-B14F-4D97-AF65-F5344CB8AC3E}">
        <p14:creationId xmlns:p14="http://schemas.microsoft.com/office/powerpoint/2010/main" val="29804698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Informative Price Details: </a:t>
            </a:r>
            <a:br>
              <a:rPr lang="en-GB" dirty="0" smtClean="0"/>
            </a:br>
            <a:r>
              <a:rPr lang="en-GB" dirty="0" smtClean="0"/>
              <a:t>Subscription Order Confirmation</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2" y="808714"/>
            <a:ext cx="4071046" cy="229807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58492" y="798469"/>
            <a:ext cx="4606806" cy="2308324"/>
          </a:xfrm>
          <a:prstGeom prst="rect">
            <a:avLst/>
          </a:prstGeom>
          <a:noFill/>
        </p:spPr>
        <p:txBody>
          <a:bodyPr wrap="square" rtlCol="0">
            <a:spAutoFit/>
          </a:bodyPr>
          <a:lstStyle/>
          <a:p>
            <a:pPr>
              <a:spcAft>
                <a:spcPts val="0"/>
              </a:spcAft>
              <a:tabLst>
                <a:tab pos="114300" algn="l"/>
                <a:tab pos="517525" algn="l"/>
                <a:tab pos="1027113" algn="l"/>
                <a:tab pos="1258888" algn="l"/>
              </a:tabLst>
            </a:pPr>
            <a:r>
              <a:rPr lang="en-GB" sz="1800" dirty="0" smtClean="0">
                <a:latin typeface="Calibri" panose="020F0502020204030204" pitchFamily="34" charset="0"/>
                <a:cs typeface="Calibri" panose="020F0502020204030204" pitchFamily="34" charset="0"/>
              </a:rPr>
              <a:t>Informative Price Details [0.2]</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Type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Value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Method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Number Of Days Accrued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 Calculated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Difference Reason</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850" y="16861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19576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22471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625" y="25010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114" y="277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a:xfrm>
            <a:off x="4563389" y="2489204"/>
            <a:ext cx="4580611" cy="3785652"/>
          </a:xfrm>
          <a:prstGeom prst="rect">
            <a:avLst/>
          </a:prstGeom>
          <a:solidFill>
            <a:schemeClr val="bg1"/>
          </a:solidFill>
        </p:spPr>
        <p:txBody>
          <a:bodyPr wrap="square">
            <a:spAutoFit/>
          </a:bodyPr>
          <a:lstStyle/>
          <a:p>
            <a:pPr>
              <a:tabLst>
                <a:tab pos="569913" algn="l"/>
                <a:tab pos="3027363" algn="l"/>
              </a:tabLst>
            </a:pPr>
            <a:r>
              <a:rPr lang="en-GB" sz="2000" dirty="0" smtClean="0">
                <a:latin typeface="Calibri" panose="020F0502020204030204" pitchFamily="34" charset="0"/>
                <a:cs typeface="Calibri" panose="020F0502020204030204" pitchFamily="34" charset="0"/>
              </a:rPr>
              <a:t>Bid</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BIDE</a:t>
            </a:r>
          </a:p>
          <a:p>
            <a:pPr>
              <a:tabLst>
                <a:tab pos="569913" algn="l"/>
                <a:tab pos="3027363" algn="l"/>
              </a:tabLst>
            </a:pPr>
            <a:r>
              <a:rPr lang="en-GB" sz="2000" dirty="0" smtClean="0">
                <a:latin typeface="Calibri" panose="020F0502020204030204" pitchFamily="34" charset="0"/>
                <a:cs typeface="Calibri" panose="020F0502020204030204" pitchFamily="34" charset="0"/>
              </a:rPr>
              <a:t>Offer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OFFR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Net Asset Value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NAVL</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Creation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CREA</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Cancellation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CANC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Interim	INTE</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Swing</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SWNG</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Mid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MIDD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Reinvestment</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RINV</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Switch</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SWIC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Daily Dividend Rate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DDVR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Actual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ACTU</a:t>
            </a:r>
          </a:p>
        </p:txBody>
      </p:sp>
      <p:sp>
        <p:nvSpPr>
          <p:cNvPr id="39" name="TextBox 38"/>
          <p:cNvSpPr txBox="1"/>
          <p:nvPr/>
        </p:nvSpPr>
        <p:spPr>
          <a:xfrm>
            <a:off x="4511628" y="2173876"/>
            <a:ext cx="1339469"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a:t>
            </a:r>
            <a:endParaRPr lang="en-GB" sz="2000" dirty="0">
              <a:latin typeface="Calibri" panose="020F0502020204030204" pitchFamily="34" charset="0"/>
              <a:cs typeface="Calibri" panose="020F0502020204030204" pitchFamily="34" charset="0"/>
            </a:endParaRPr>
          </a:p>
        </p:txBody>
      </p:sp>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37833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1013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914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2951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54"/>
          <p:cNvSpPr/>
          <p:nvPr/>
        </p:nvSpPr>
        <p:spPr bwMode="auto">
          <a:xfrm>
            <a:off x="4563390" y="2555123"/>
            <a:ext cx="4444554" cy="3719734"/>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6" name="Straight Connector 55"/>
          <p:cNvCxnSpPr/>
          <p:nvPr/>
        </p:nvCxnSpPr>
        <p:spPr bwMode="auto">
          <a:xfrm>
            <a:off x="7617132" y="2555122"/>
            <a:ext cx="0" cy="379383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2555121"/>
            <a:ext cx="0" cy="379384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4406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8439507" y="434503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570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7056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5" name="Straight Connector 74"/>
          <p:cNvCxnSpPr>
            <a:stCxn id="50" idx="3"/>
          </p:cNvCxnSpPr>
          <p:nvPr/>
        </p:nvCxnSpPr>
        <p:spPr bwMode="auto">
          <a:xfrm>
            <a:off x="3432179" y="975193"/>
            <a:ext cx="1555531" cy="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40" name="TextBox 39"/>
          <p:cNvSpPr txBox="1"/>
          <p:nvPr/>
        </p:nvSpPr>
        <p:spPr>
          <a:xfrm>
            <a:off x="302435" y="6371626"/>
            <a:ext cx="3945423" cy="400110"/>
          </a:xfrm>
          <a:prstGeom prst="rect">
            <a:avLst/>
          </a:prstGeom>
          <a:solidFill>
            <a:schemeClr val="bg1"/>
          </a:solidFill>
        </p:spPr>
        <p:txBody>
          <a:bodyPr wrap="square" rtlCol="0">
            <a:spAutoFit/>
          </a:bodyPr>
          <a:lstStyle/>
          <a:p>
            <a:r>
              <a:rPr lang="en-GB" sz="2000" i="1" dirty="0" smtClean="0">
                <a:latin typeface="Calibri" panose="020F0502020204030204" pitchFamily="34" charset="0"/>
                <a:cs typeface="Calibri" panose="020F0502020204030204" pitchFamily="34" charset="0"/>
              </a:rPr>
              <a:t>No change to usage at this level.</a:t>
            </a:r>
            <a:endParaRPr lang="en-GB" sz="2000" i="1" dirty="0">
              <a:latin typeface="Calibri" panose="020F0502020204030204" pitchFamily="34" charset="0"/>
              <a:cs typeface="Calibri" panose="020F0502020204030204" pitchFamily="34" charset="0"/>
            </a:endParaRPr>
          </a:p>
        </p:txBody>
      </p:sp>
      <p:pic>
        <p:nvPicPr>
          <p:cNvPr id="4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28" y="32989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TextBox 44"/>
          <p:cNvSpPr txBox="1"/>
          <p:nvPr/>
        </p:nvSpPr>
        <p:spPr>
          <a:xfrm>
            <a:off x="600578" y="3251241"/>
            <a:ext cx="1559017"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Swing SWNG</a:t>
            </a:r>
          </a:p>
        </p:txBody>
      </p:sp>
      <p:sp>
        <p:nvSpPr>
          <p:cNvPr id="46" name="TextBox 45"/>
          <p:cNvSpPr txBox="1"/>
          <p:nvPr/>
        </p:nvSpPr>
        <p:spPr>
          <a:xfrm>
            <a:off x="280324" y="3553106"/>
            <a:ext cx="4231304" cy="2862322"/>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When dilution levy (DLEV) is specified in the TransactionOverhead/IndividualFee sequence, the InformativePriceDetails sequence can be used with the Type SWNG, indicating that the NAVL price in DealingPriceDetails takes into account the dilution levy. See ‘SMPG-IFWG-MP-Orders_Final’ for full information about how to specify anti-dilution levy or dilution levy.</a:t>
            </a:r>
            <a:endParaRPr lang="en-GB" sz="1800" dirty="0">
              <a:latin typeface="Calibri" panose="020F0502020204030204" pitchFamily="34" charset="0"/>
              <a:cs typeface="Calibri" panose="020F0502020204030204" pitchFamily="34" charset="0"/>
            </a:endParaRPr>
          </a:p>
        </p:txBody>
      </p:sp>
      <p:pic>
        <p:nvPicPr>
          <p:cNvPr id="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6429" y="8561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8599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1511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45299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0204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4" name="TextBox 73"/>
          <p:cNvSpPr txBox="1"/>
          <p:nvPr/>
        </p:nvSpPr>
        <p:spPr>
          <a:xfrm>
            <a:off x="4582288" y="78095"/>
            <a:ext cx="4425656" cy="2031325"/>
          </a:xfrm>
          <a:prstGeom prst="rect">
            <a:avLst/>
          </a:prstGeom>
          <a:solidFill>
            <a:schemeClr val="bg1"/>
          </a:solidFill>
          <a:ln>
            <a:solidFill>
              <a:schemeClr val="bg1">
                <a:lumMod val="50000"/>
              </a:schemeClr>
            </a:solidFill>
          </a:ln>
        </p:spPr>
        <p:txBody>
          <a:bodyPr wrap="square" rtlCol="0">
            <a:spAutoFit/>
          </a:bodyPr>
          <a:lstStyle/>
          <a:p>
            <a:r>
              <a:rPr lang="en-GB" sz="1800" dirty="0">
                <a:solidFill>
                  <a:schemeClr val="tx2"/>
                </a:solidFill>
                <a:latin typeface="Calibri" panose="020F0502020204030204" pitchFamily="34" charset="0"/>
                <a:cs typeface="Calibri" panose="020F0502020204030204" pitchFamily="34" charset="0"/>
              </a:rPr>
              <a:t>SMPG </a:t>
            </a:r>
            <a:r>
              <a:rPr lang="en-GB" sz="1800" dirty="0" smtClean="0">
                <a:solidFill>
                  <a:schemeClr val="tx2"/>
                </a:solidFill>
                <a:latin typeface="Calibri" panose="020F0502020204030204" pitchFamily="34" charset="0"/>
                <a:cs typeface="Calibri" panose="020F0502020204030204" pitchFamily="34" charset="0"/>
              </a:rPr>
              <a:t>Usage: Multiplicity [1.1]</a:t>
            </a:r>
          </a:p>
          <a:p>
            <a:r>
              <a:rPr lang="en-US" sz="1800" dirty="0" smtClean="0">
                <a:latin typeface="Calibri" panose="020F0502020204030204" pitchFamily="34" charset="0"/>
                <a:cs typeface="Calibri" panose="020F0502020204030204" pitchFamily="34" charset="0"/>
              </a:rPr>
              <a:t>InformativePriceDetails </a:t>
            </a:r>
            <a:r>
              <a:rPr lang="en-US" sz="1800" dirty="0">
                <a:latin typeface="Calibri" panose="020F0502020204030204" pitchFamily="34" charset="0"/>
                <a:cs typeface="Calibri" panose="020F0502020204030204" pitchFamily="34" charset="0"/>
              </a:rPr>
              <a:t>may be present when anti-dilution levy or dilution levy is to be included and dilation levy is regarded as a fee/charge. See ‘SMPG-IFWG-MP-Orders_Final’, for full information about how to specify anti-dilution levy or dilution levy. </a:t>
            </a:r>
            <a:endParaRPr lang="en-GB" sz="1800" dirty="0">
              <a:latin typeface="Calibri" panose="020F0502020204030204" pitchFamily="34" charset="0"/>
              <a:cs typeface="Calibri" panose="020F0502020204030204" pitchFamily="34" charset="0"/>
            </a:endParaRPr>
          </a:p>
        </p:txBody>
      </p:sp>
      <p:sp>
        <p:nvSpPr>
          <p:cNvPr id="7" name="Slide Number Placeholder 6"/>
          <p:cNvSpPr>
            <a:spLocks noGrp="1"/>
          </p:cNvSpPr>
          <p:nvPr>
            <p:ph type="sldNum" sz="quarter" idx="11"/>
          </p:nvPr>
        </p:nvSpPr>
        <p:spPr/>
        <p:txBody>
          <a:bodyPr/>
          <a:lstStyle/>
          <a:p>
            <a:fld id="{EA52E39D-21CE-4915-B848-429A65988FB2}" type="slidenum">
              <a:rPr lang="en-GB" smtClean="0"/>
              <a:pPr/>
              <a:t>69</a:t>
            </a:fld>
            <a:endParaRPr lang="en-GB" dirty="0"/>
          </a:p>
        </p:txBody>
      </p:sp>
    </p:spTree>
    <p:extLst>
      <p:ext uri="{BB962C8B-B14F-4D97-AF65-F5344CB8AC3E}">
        <p14:creationId xmlns:p14="http://schemas.microsoft.com/office/powerpoint/2010/main" val="2690721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50"/>
                </a:solidFill>
              </a:rPr>
              <a:t>Confirmation</a:t>
            </a:r>
            <a:r>
              <a:rPr lang="en-GB" dirty="0"/>
              <a:t>: Transaction Overhead </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8" name="Rectangle 7"/>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2516585"/>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2379536"/>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13" name="TextBox 12"/>
          <p:cNvSpPr txBox="1"/>
          <p:nvPr/>
        </p:nvSpPr>
        <p:spPr>
          <a:xfrm>
            <a:off x="4457015" y="483088"/>
            <a:ext cx="4799128" cy="707886"/>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Example 2 Front End Non Standard SLA Reference</a:t>
            </a:r>
            <a:endParaRPr lang="en-GB" sz="2000" dirty="0">
              <a:latin typeface="Calibri" panose="020F0502020204030204" pitchFamily="34" charset="0"/>
              <a:cs typeface="Calibri" panose="020F0502020204030204" pitchFamily="34" charset="0"/>
            </a:endParaRPr>
          </a:p>
        </p:txBody>
      </p:sp>
      <p:sp>
        <p:nvSpPr>
          <p:cNvPr id="20" name="TextBox 19"/>
          <p:cNvSpPr txBox="1"/>
          <p:nvPr/>
        </p:nvSpPr>
        <p:spPr>
          <a:xfrm>
            <a:off x="4537513" y="1120264"/>
            <a:ext cx="4718630" cy="3477875"/>
          </a:xfrm>
          <a:prstGeom prst="rect">
            <a:avLst/>
          </a:prstGeom>
          <a:noFill/>
        </p:spPr>
        <p:txBody>
          <a:bodyPr wrap="square" rtlCol="0">
            <a:spAutoFit/>
          </a:bodyPr>
          <a:lstStyle/>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&lt;TxOvrhd&gt;</a:t>
            </a:r>
          </a:p>
          <a:p>
            <a:pPr>
              <a:tabLst>
                <a:tab pos="233363" algn="l"/>
                <a:tab pos="457200" algn="l"/>
                <a:tab pos="690563" algn="l"/>
                <a:tab pos="914400" algn="l"/>
                <a:tab pos="1147763" algn="l"/>
              </a:tabLst>
            </a:pP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Tp&gt;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	&lt;Cd&gt;</a:t>
            </a:r>
            <a:r>
              <a:rPr lang="en-GB" sz="2000" b="1" dirty="0">
                <a:solidFill>
                  <a:srgbClr val="00B0F0"/>
                </a:solidFill>
                <a:latin typeface="Calibri" panose="020F0502020204030204" pitchFamily="34" charset="0"/>
                <a:cs typeface="Calibri" panose="020F0502020204030204" pitchFamily="34" charset="0"/>
              </a:rPr>
              <a:t>FEND</a:t>
            </a:r>
            <a:r>
              <a:rPr lang="en-GB" sz="2000" b="1" dirty="0">
                <a:latin typeface="Calibri" panose="020F0502020204030204" pitchFamily="34" charset="0"/>
                <a:cs typeface="Calibri" panose="020F0502020204030204" pitchFamily="34" charset="0"/>
              </a:rPr>
              <a:t>&lt;/Cd&gt;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Tp</a:t>
            </a:r>
            <a:r>
              <a:rPr lang="en-GB" sz="2000" b="1" dirty="0" smtClean="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Lst>
            </a:pPr>
            <a:r>
              <a:rPr lang="en-GB" sz="2000" b="1" dirty="0" smtClean="0">
                <a:latin typeface="Calibri" panose="020F0502020204030204" pitchFamily="34" charset="0"/>
                <a:cs typeface="Calibri" panose="020F0502020204030204" pitchFamily="34" charset="0"/>
              </a:rPr>
              <a:t>		</a:t>
            </a:r>
            <a:r>
              <a:rPr lang="en-GB" sz="2000" b="1" dirty="0" smtClean="0">
                <a:solidFill>
                  <a:srgbClr val="FF0000"/>
                </a:solidFill>
                <a:latin typeface="Calibri" panose="020F0502020204030204" pitchFamily="34" charset="0"/>
                <a:cs typeface="Calibri" panose="020F0502020204030204" pitchFamily="34" charset="0"/>
              </a:rPr>
              <a:t>&lt;</a:t>
            </a:r>
            <a:r>
              <a:rPr lang="en-GB" sz="2000" b="1" dirty="0">
                <a:solidFill>
                  <a:srgbClr val="FF0000"/>
                </a:solidFill>
                <a:latin typeface="Calibri" panose="020F0502020204030204" pitchFamily="34" charset="0"/>
                <a:cs typeface="Calibri" panose="020F0502020204030204" pitchFamily="34" charset="0"/>
              </a:rPr>
              <a:t>ApldAmt Ccy="EUR"&gt;90&lt;/ApldAmt&gt;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&lt;NonStdSLARef&gt;</a:t>
            </a:r>
            <a:r>
              <a:rPr lang="en-GB" sz="2000" b="1" dirty="0" smtClean="0">
                <a:solidFill>
                  <a:srgbClr val="00B0F0"/>
                </a:solidFill>
                <a:latin typeface="Calibri" panose="020F0502020204030204" pitchFamily="34" charset="0"/>
                <a:cs typeface="Calibri" panose="020F0502020204030204" pitchFamily="34" charset="0"/>
              </a:rPr>
              <a:t>REF-GOLF COURSE</a:t>
            </a:r>
            <a:r>
              <a:rPr lang="en-GB" sz="2000" b="1" dirty="0" smtClean="0">
                <a:latin typeface="Calibri" panose="020F0502020204030204" pitchFamily="34" charset="0"/>
                <a:cs typeface="Calibri" panose="020F0502020204030204" pitchFamily="34" charset="0"/>
              </a:rPr>
              <a:t> 				&lt;/NonStdSLARef</a:t>
            </a:r>
            <a:r>
              <a:rPr lang="en-GB" sz="2000" b="1" dirty="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&lt;InftvInd&gt;</a:t>
            </a:r>
            <a:r>
              <a:rPr lang="en-GB" sz="2000" b="1" dirty="0" smtClean="0">
                <a:solidFill>
                  <a:srgbClr val="FF0000"/>
                </a:solidFill>
                <a:latin typeface="Calibri" panose="020F0502020204030204" pitchFamily="34" charset="0"/>
                <a:cs typeface="Calibri" panose="020F0502020204030204" pitchFamily="34" charset="0"/>
              </a:rPr>
              <a:t>false</a:t>
            </a: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InftvInd&gt;</a:t>
            </a:r>
          </a:p>
          <a:p>
            <a:pPr>
              <a:tabLst>
                <a:tab pos="233363" algn="l"/>
                <a:tab pos="457200" algn="l"/>
                <a:tab pos="690563" algn="l"/>
                <a:tab pos="914400" algn="l"/>
                <a:tab pos="1147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Lst>
            </a:pP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TxOvrhd</a:t>
            </a:r>
            <a:r>
              <a:rPr lang="en-GB" sz="2000" b="1" dirty="0" smtClean="0">
                <a:latin typeface="Calibri" panose="020F0502020204030204" pitchFamily="34" charset="0"/>
                <a:cs typeface="Calibri" panose="020F0502020204030204" pitchFamily="34" charset="0"/>
              </a:rPr>
              <a:t>&gt;</a:t>
            </a:r>
            <a:endParaRPr lang="en-GB" sz="2000" b="1" dirty="0">
              <a:latin typeface="Calibri" panose="020F0502020204030204" pitchFamily="34" charset="0"/>
              <a:cs typeface="Calibri" panose="020F0502020204030204" pitchFamily="34" charset="0"/>
            </a:endParaRPr>
          </a:p>
        </p:txBody>
      </p:sp>
      <p:cxnSp>
        <p:nvCxnSpPr>
          <p:cNvPr id="22" name="Straight Connector 21"/>
          <p:cNvCxnSpPr/>
          <p:nvPr/>
        </p:nvCxnSpPr>
        <p:spPr bwMode="auto">
          <a:xfrm>
            <a:off x="3493698" y="5011947"/>
            <a:ext cx="1121448"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3" name="Straight Connector 22"/>
          <p:cNvCxnSpPr/>
          <p:nvPr/>
        </p:nvCxnSpPr>
        <p:spPr bwMode="auto">
          <a:xfrm>
            <a:off x="3973925" y="6234022"/>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4" name="Straight Connector 23"/>
          <p:cNvCxnSpPr/>
          <p:nvPr/>
        </p:nvCxnSpPr>
        <p:spPr bwMode="auto">
          <a:xfrm rot="5400000">
            <a:off x="3899154" y="5739383"/>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sp>
        <p:nvSpPr>
          <p:cNvPr id="25" name="Rectangle 24"/>
          <p:cNvSpPr/>
          <p:nvPr/>
        </p:nvSpPr>
        <p:spPr bwMode="auto">
          <a:xfrm>
            <a:off x="4468506" y="5909082"/>
            <a:ext cx="3441917" cy="845685"/>
          </a:xfrm>
          <a:prstGeom prst="rect">
            <a:avLst/>
          </a:prstGeom>
          <a:solidFill>
            <a:schemeClr val="bg1"/>
          </a:solid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4451282" y="5851206"/>
            <a:ext cx="3588537" cy="923330"/>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Network Validated Rule:</a:t>
            </a:r>
          </a:p>
          <a:p>
            <a:r>
              <a:rPr lang="en-GB" sz="1800" b="1" dirty="0" smtClean="0">
                <a:latin typeface="Calibri" panose="020F0502020204030204" pitchFamily="34" charset="0"/>
                <a:cs typeface="Calibri" panose="020F0502020204030204" pitchFamily="34" charset="0"/>
              </a:rPr>
              <a:t>If </a:t>
            </a:r>
            <a:r>
              <a:rPr lang="en-GB" sz="1800" b="1" dirty="0">
                <a:latin typeface="Calibri" panose="020F0502020204030204" pitchFamily="34" charset="0"/>
                <a:cs typeface="Calibri" panose="020F0502020204030204" pitchFamily="34" charset="0"/>
                <a:sym typeface="Wingdings" panose="05000000000000000000" pitchFamily="2" charset="2"/>
              </a:rPr>
              <a:t>Informative </a:t>
            </a:r>
            <a:r>
              <a:rPr lang="en-GB" sz="1800" b="1" dirty="0" smtClean="0">
                <a:latin typeface="Calibri" panose="020F0502020204030204" pitchFamily="34" charset="0"/>
                <a:cs typeface="Calibri" panose="020F0502020204030204" pitchFamily="34" charset="0"/>
                <a:sym typeface="Wingdings" panose="05000000000000000000" pitchFamily="2" charset="2"/>
              </a:rPr>
              <a:t>Indicator </a:t>
            </a:r>
            <a:r>
              <a:rPr lang="en-GB" sz="1800" b="1" dirty="0" smtClean="0">
                <a:latin typeface="Calibri" panose="020F0502020204030204" pitchFamily="34" charset="0"/>
                <a:cs typeface="Calibri" panose="020F0502020204030204" pitchFamily="34" charset="0"/>
              </a:rPr>
              <a:t>Is false, </a:t>
            </a:r>
          </a:p>
          <a:p>
            <a:r>
              <a:rPr lang="en-GB" sz="1800" b="1" dirty="0" smtClean="0">
                <a:latin typeface="Calibri" panose="020F0502020204030204" pitchFamily="34" charset="0"/>
                <a:cs typeface="Calibri" panose="020F0502020204030204" pitchFamily="34" charset="0"/>
              </a:rPr>
              <a:t>Applied Amount MUST be present</a:t>
            </a:r>
            <a:endParaRPr lang="en-GB" sz="1800" b="1" dirty="0">
              <a:latin typeface="Calibri" panose="020F0502020204030204" pitchFamily="34" charset="0"/>
              <a:cs typeface="Calibri" panose="020F0502020204030204" pitchFamily="34" charset="0"/>
            </a:endParaRPr>
          </a:p>
        </p:txBody>
      </p:sp>
      <p:sp>
        <p:nvSpPr>
          <p:cNvPr id="28" name="Rectangle 27"/>
          <p:cNvSpPr/>
          <p:nvPr/>
        </p:nvSpPr>
        <p:spPr bwMode="auto">
          <a:xfrm>
            <a:off x="207034" y="3815363"/>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TextBox 28"/>
          <p:cNvSpPr txBox="1"/>
          <p:nvPr/>
        </p:nvSpPr>
        <p:spPr>
          <a:xfrm>
            <a:off x="-26605" y="3762664"/>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1"/>
          </p:nvPr>
        </p:nvSpPr>
        <p:spPr/>
        <p:txBody>
          <a:bodyPr/>
          <a:lstStyle/>
          <a:p>
            <a:fld id="{EA52E39D-21CE-4915-B848-429A65988FB2}" type="slidenum">
              <a:rPr lang="en-GB" smtClean="0"/>
              <a:pPr/>
              <a:t>7</a:t>
            </a:fld>
            <a:endParaRPr lang="en-GB" dirty="0"/>
          </a:p>
        </p:txBody>
      </p:sp>
      <p:sp>
        <p:nvSpPr>
          <p:cNvPr id="4" name="Rectangle 3"/>
          <p:cNvSpPr/>
          <p:nvPr/>
        </p:nvSpPr>
        <p:spPr>
          <a:xfrm>
            <a:off x="5857336" y="4741184"/>
            <a:ext cx="3268896" cy="523220"/>
          </a:xfrm>
          <a:prstGeom prst="rect">
            <a:avLst/>
          </a:prstGeom>
        </p:spPr>
        <p:txBody>
          <a:bodyPr wrap="square">
            <a:spAutoFit/>
          </a:bodyPr>
          <a:lstStyle/>
          <a:p>
            <a:pPr algn="r"/>
            <a:r>
              <a:rPr lang="en-GB" sz="1400" i="1" dirty="0">
                <a:solidFill>
                  <a:srgbClr val="FF0000"/>
                </a:solidFill>
                <a:latin typeface="Calibri" panose="020F0502020204030204" pitchFamily="34" charset="0"/>
                <a:cs typeface="Calibri" panose="020F0502020204030204" pitchFamily="34" charset="0"/>
              </a:rPr>
              <a:t>(21 Mar 2017</a:t>
            </a:r>
            <a:r>
              <a:rPr lang="en-GB" sz="1400" i="1" dirty="0" smtClean="0">
                <a:solidFill>
                  <a:srgbClr val="FF0000"/>
                </a:solidFill>
                <a:latin typeface="Calibri" panose="020F0502020204030204" pitchFamily="34" charset="0"/>
                <a:cs typeface="Calibri" panose="020F0502020204030204" pitchFamily="34" charset="0"/>
              </a:rPr>
              <a:t>): </a:t>
            </a:r>
            <a:r>
              <a:rPr lang="en-GB" sz="1400" i="1" dirty="0" smtClean="0">
                <a:latin typeface="Calibri" panose="020F0502020204030204" pitchFamily="34" charset="0"/>
                <a:cs typeface="Calibri" panose="020F0502020204030204" pitchFamily="34" charset="0"/>
              </a:rPr>
              <a:t>Additional rule for use of  </a:t>
            </a:r>
            <a:r>
              <a:rPr lang="en-GB" sz="1400" i="1" dirty="0">
                <a:latin typeface="Calibri" panose="020F0502020204030204" pitchFamily="34" charset="0"/>
                <a:cs typeface="Calibri" panose="020F0502020204030204" pitchFamily="34" charset="0"/>
              </a:rPr>
              <a:t>Non Standard SLA Ref </a:t>
            </a:r>
            <a:r>
              <a:rPr lang="en-GB" sz="1400" i="1" dirty="0" smtClean="0">
                <a:latin typeface="Calibri" panose="020F0502020204030204" pitchFamily="34" charset="0"/>
                <a:cs typeface="Calibri" panose="020F0502020204030204" pitchFamily="34" charset="0"/>
              </a:rPr>
              <a:t>see slide 14</a:t>
            </a:r>
            <a:endParaRPr lang="en-GB" sz="1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33340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Dealing Price Details: </a:t>
            </a:r>
            <a:br>
              <a:rPr lang="en-GB" dirty="0" smtClean="0"/>
            </a:br>
            <a:r>
              <a:rPr lang="en-GB" dirty="0" smtClean="0"/>
              <a:t>Redemption Order Confirmation</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2" y="808714"/>
            <a:ext cx="4071046" cy="229807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58492" y="798469"/>
            <a:ext cx="4606806" cy="2308324"/>
          </a:xfrm>
          <a:prstGeom prst="rect">
            <a:avLst/>
          </a:prstGeom>
          <a:noFill/>
        </p:spPr>
        <p:txBody>
          <a:bodyPr wrap="square" rtlCol="0">
            <a:spAutoFit/>
          </a:bodyPr>
          <a:lstStyle/>
          <a:p>
            <a:pPr>
              <a:spcAft>
                <a:spcPts val="0"/>
              </a:spcAft>
              <a:tabLst>
                <a:tab pos="114300" algn="l"/>
                <a:tab pos="517525" algn="l"/>
                <a:tab pos="1027113" algn="l"/>
                <a:tab pos="1258888" algn="l"/>
              </a:tabLst>
            </a:pPr>
            <a:r>
              <a:rPr lang="en-GB" sz="1800" dirty="0" smtClean="0">
                <a:latin typeface="Calibri" panose="020F0502020204030204" pitchFamily="34" charset="0"/>
                <a:cs typeface="Calibri" panose="020F0502020204030204" pitchFamily="34" charset="0"/>
              </a:rPr>
              <a:t>Dealing Price Details</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Type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Value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Method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Number Of Days Accrued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 Calculated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Difference Reason</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850" y="16861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19576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22471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625" y="25010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114" y="277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a:xfrm>
            <a:off x="4563389" y="2489204"/>
            <a:ext cx="4580611" cy="3785652"/>
          </a:xfrm>
          <a:prstGeom prst="rect">
            <a:avLst/>
          </a:prstGeom>
          <a:solidFill>
            <a:schemeClr val="bg1"/>
          </a:solidFill>
        </p:spPr>
        <p:txBody>
          <a:bodyPr wrap="square">
            <a:spAutoFit/>
          </a:bodyPr>
          <a:lstStyle/>
          <a:p>
            <a:pPr>
              <a:tabLst>
                <a:tab pos="569913" algn="l"/>
                <a:tab pos="3027363" algn="l"/>
              </a:tabLst>
            </a:pPr>
            <a:r>
              <a:rPr lang="en-GB" sz="2000" b="1" dirty="0" smtClean="0">
                <a:latin typeface="Calibri" panose="020F0502020204030204" pitchFamily="34" charset="0"/>
                <a:cs typeface="Calibri" panose="020F0502020204030204" pitchFamily="34" charset="0"/>
              </a:rPr>
              <a:t>Bid</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BIDE</a:t>
            </a:r>
          </a:p>
          <a:p>
            <a:pPr>
              <a:tabLst>
                <a:tab pos="569913" algn="l"/>
                <a:tab pos="3027363" algn="l"/>
              </a:tabLst>
            </a:pPr>
            <a:r>
              <a:rPr lang="en-GB" sz="2000" dirty="0" smtClean="0">
                <a:latin typeface="Calibri" panose="020F0502020204030204" pitchFamily="34" charset="0"/>
                <a:cs typeface="Calibri" panose="020F0502020204030204" pitchFamily="34" charset="0"/>
              </a:rPr>
              <a:t>Offer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OFFR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Net Asset Value</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NAVL</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Creation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CREA</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Cancellation</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CANC</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Interim	INTE</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Swing</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SWNG</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Mid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MIDD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Reinvestment</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RINV</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Switch</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SWIC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Daily Dividend Rate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DDVR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Actual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ACTU</a:t>
            </a:r>
          </a:p>
        </p:txBody>
      </p:sp>
      <p:sp>
        <p:nvSpPr>
          <p:cNvPr id="39" name="TextBox 38"/>
          <p:cNvSpPr txBox="1"/>
          <p:nvPr/>
        </p:nvSpPr>
        <p:spPr>
          <a:xfrm>
            <a:off x="4511628" y="2173876"/>
            <a:ext cx="1339469"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a:t>
            </a:r>
            <a:endParaRPr lang="en-GB" sz="2000" dirty="0">
              <a:latin typeface="Calibri" panose="020F0502020204030204" pitchFamily="34" charset="0"/>
              <a:cs typeface="Calibri" panose="020F0502020204030204" pitchFamily="34" charset="0"/>
            </a:endParaRPr>
          </a:p>
        </p:txBody>
      </p:sp>
      <p:pic>
        <p:nvPicPr>
          <p:cNvPr id="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28" y="32989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1013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914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2951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86959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54"/>
          <p:cNvSpPr/>
          <p:nvPr/>
        </p:nvSpPr>
        <p:spPr bwMode="auto">
          <a:xfrm>
            <a:off x="4563390" y="2555123"/>
            <a:ext cx="4444554" cy="3719734"/>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6" name="Straight Connector 55"/>
          <p:cNvCxnSpPr/>
          <p:nvPr/>
        </p:nvCxnSpPr>
        <p:spPr bwMode="auto">
          <a:xfrm>
            <a:off x="7617132" y="2555122"/>
            <a:ext cx="0" cy="379383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2555121"/>
            <a:ext cx="0" cy="379384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58" name="TextBox 57"/>
          <p:cNvSpPr txBox="1"/>
          <p:nvPr/>
        </p:nvSpPr>
        <p:spPr>
          <a:xfrm>
            <a:off x="8439507" y="3107717"/>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4406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8439507" y="434503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570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a:off x="8439507" y="2517859"/>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7056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TextBox 67"/>
          <p:cNvSpPr txBox="1"/>
          <p:nvPr/>
        </p:nvSpPr>
        <p:spPr>
          <a:xfrm>
            <a:off x="600578" y="3251241"/>
            <a:ext cx="1559017"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Swing SWNG</a:t>
            </a:r>
          </a:p>
        </p:txBody>
      </p:sp>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6486" y="349586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TextBox 41"/>
          <p:cNvSpPr txBox="1"/>
          <p:nvPr/>
        </p:nvSpPr>
        <p:spPr>
          <a:xfrm>
            <a:off x="8413804" y="3694481"/>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405" y="49874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TextBox 42"/>
          <p:cNvSpPr txBox="1"/>
          <p:nvPr/>
        </p:nvSpPr>
        <p:spPr>
          <a:xfrm>
            <a:off x="280324" y="3553106"/>
            <a:ext cx="4231304" cy="1477328"/>
          </a:xfrm>
          <a:prstGeom prst="rect">
            <a:avLst/>
          </a:prstGeom>
          <a:noFill/>
        </p:spPr>
        <p:txBody>
          <a:bodyPr wrap="square" rtlCol="0">
            <a:spAutoFit/>
          </a:bodyPr>
          <a:lstStyle/>
          <a:p>
            <a:r>
              <a:rPr lang="en-GB" sz="1800" dirty="0">
                <a:solidFill>
                  <a:schemeClr val="tx2"/>
                </a:solidFill>
                <a:latin typeface="Calibri" panose="020F0502020204030204" pitchFamily="34" charset="0"/>
                <a:cs typeface="Calibri" panose="020F0502020204030204" pitchFamily="34" charset="0"/>
              </a:rPr>
              <a:t>SMPG </a:t>
            </a:r>
            <a:r>
              <a:rPr lang="en-GB" sz="1800" dirty="0" smtClean="0">
                <a:solidFill>
                  <a:schemeClr val="tx2"/>
                </a:solidFill>
                <a:latin typeface="Calibri" panose="020F0502020204030204" pitchFamily="34" charset="0"/>
                <a:cs typeface="Calibri" panose="020F0502020204030204" pitchFamily="34" charset="0"/>
              </a:rPr>
              <a:t>Rule: </a:t>
            </a:r>
            <a:r>
              <a:rPr lang="en-US" sz="1800" dirty="0">
                <a:latin typeface="Calibri" panose="020F0502020204030204" pitchFamily="34" charset="0"/>
                <a:cs typeface="Calibri" panose="020F0502020204030204" pitchFamily="34" charset="0"/>
              </a:rPr>
              <a:t>If </a:t>
            </a:r>
            <a:r>
              <a:rPr lang="en-US" sz="1800" dirty="0" smtClean="0">
                <a:latin typeface="Calibri" panose="020F0502020204030204" pitchFamily="34" charset="0"/>
                <a:cs typeface="Calibri" panose="020F0502020204030204" pitchFamily="34" charset="0"/>
              </a:rPr>
              <a:t>DealingPriceDetails/Type/Code </a:t>
            </a:r>
            <a:r>
              <a:rPr lang="en-US" sz="1800" dirty="0">
                <a:latin typeface="Calibri" panose="020F0502020204030204" pitchFamily="34" charset="0"/>
                <a:cs typeface="Calibri" panose="020F0502020204030204" pitchFamily="34" charset="0"/>
              </a:rPr>
              <a:t>= SWNG, </a:t>
            </a:r>
            <a:r>
              <a:rPr lang="en-US" sz="1800" dirty="0" smtClean="0">
                <a:latin typeface="Calibri" panose="020F0502020204030204" pitchFamily="34" charset="0"/>
                <a:cs typeface="Calibri" panose="020F0502020204030204" pitchFamily="34" charset="0"/>
              </a:rPr>
              <a:t>TransactionOverhead/ IndividualFee/Type/Code </a:t>
            </a:r>
            <a:r>
              <a:rPr lang="en-US" sz="1800" dirty="0">
                <a:latin typeface="Calibri" panose="020F0502020204030204" pitchFamily="34" charset="0"/>
                <a:cs typeface="Calibri" panose="020F0502020204030204" pitchFamily="34" charset="0"/>
              </a:rPr>
              <a:t>DLEV must not be present. </a:t>
            </a:r>
            <a:endParaRPr lang="en-GB" sz="1800" dirty="0">
              <a:latin typeface="Calibri" panose="020F0502020204030204" pitchFamily="34" charset="0"/>
              <a:cs typeface="Calibri" panose="020F0502020204030204" pitchFamily="34" charset="0"/>
            </a:endParaRPr>
          </a:p>
        </p:txBody>
      </p:sp>
      <p:sp>
        <p:nvSpPr>
          <p:cNvPr id="46" name="TextBox 45"/>
          <p:cNvSpPr txBox="1"/>
          <p:nvPr/>
        </p:nvSpPr>
        <p:spPr>
          <a:xfrm>
            <a:off x="280324" y="5025207"/>
            <a:ext cx="4253136" cy="1200329"/>
          </a:xfrm>
          <a:prstGeom prst="rect">
            <a:avLst/>
          </a:prstGeom>
          <a:noFill/>
        </p:spPr>
        <p:txBody>
          <a:bodyPr wrap="square" rtlCol="0">
            <a:spAutoFit/>
          </a:bodyPr>
          <a:lstStyle/>
          <a:p>
            <a:r>
              <a:rPr lang="en-GB" sz="1800" dirty="0">
                <a:solidFill>
                  <a:schemeClr val="tx2"/>
                </a:solidFill>
                <a:latin typeface="Calibri" panose="020F0502020204030204" pitchFamily="34" charset="0"/>
                <a:cs typeface="Calibri" panose="020F0502020204030204" pitchFamily="34" charset="0"/>
              </a:rPr>
              <a:t>SMPG </a:t>
            </a:r>
            <a:r>
              <a:rPr lang="en-GB" sz="1800" dirty="0" smtClean="0">
                <a:solidFill>
                  <a:schemeClr val="tx2"/>
                </a:solidFill>
                <a:latin typeface="Calibri" panose="020F0502020204030204" pitchFamily="34" charset="0"/>
                <a:cs typeface="Calibri" panose="020F0502020204030204" pitchFamily="34" charset="0"/>
              </a:rPr>
              <a:t>Usage: </a:t>
            </a:r>
            <a:r>
              <a:rPr lang="en-US" sz="1800" dirty="0">
                <a:latin typeface="Calibri" panose="020F0502020204030204" pitchFamily="34" charset="0"/>
                <a:cs typeface="Calibri" panose="020F0502020204030204" pitchFamily="34" charset="0"/>
              </a:rPr>
              <a:t>See ‘SMPG-IFWG-MP-Orders_Final’ for full information about how to specify anti-dilution levy or dilution levy</a:t>
            </a:r>
            <a:endParaRPr lang="en-GB" sz="1800" dirty="0">
              <a:latin typeface="Calibri" panose="020F0502020204030204" pitchFamily="34" charset="0"/>
              <a:cs typeface="Calibri" panose="020F0502020204030204" pitchFamily="34" charset="0"/>
            </a:endParaRPr>
          </a:p>
        </p:txBody>
      </p:sp>
      <p:sp>
        <p:nvSpPr>
          <p:cNvPr id="48" name="TextBox 47"/>
          <p:cNvSpPr txBox="1"/>
          <p:nvPr/>
        </p:nvSpPr>
        <p:spPr>
          <a:xfrm>
            <a:off x="302435" y="6371626"/>
            <a:ext cx="3945423" cy="400110"/>
          </a:xfrm>
          <a:prstGeom prst="rect">
            <a:avLst/>
          </a:prstGeom>
          <a:solidFill>
            <a:schemeClr val="bg1"/>
          </a:solidFill>
        </p:spPr>
        <p:txBody>
          <a:bodyPr wrap="square" rtlCol="0">
            <a:spAutoFit/>
          </a:bodyPr>
          <a:lstStyle/>
          <a:p>
            <a:r>
              <a:rPr lang="en-GB" sz="2000" i="1" dirty="0" smtClean="0">
                <a:latin typeface="Calibri" panose="020F0502020204030204" pitchFamily="34" charset="0"/>
                <a:cs typeface="Calibri" panose="020F0502020204030204" pitchFamily="34" charset="0"/>
              </a:rPr>
              <a:t>No change to usage at this level.</a:t>
            </a:r>
            <a:endParaRPr lang="en-GB" sz="2000" i="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70</a:t>
            </a:fld>
            <a:endParaRPr lang="en-GB" dirty="0"/>
          </a:p>
        </p:txBody>
      </p:sp>
    </p:spTree>
    <p:extLst>
      <p:ext uri="{BB962C8B-B14F-4D97-AF65-F5344CB8AC3E}">
        <p14:creationId xmlns:p14="http://schemas.microsoft.com/office/powerpoint/2010/main" val="27508117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Informative Price Details: </a:t>
            </a:r>
            <a:br>
              <a:rPr lang="en-GB" dirty="0" smtClean="0"/>
            </a:br>
            <a:r>
              <a:rPr lang="en-GB" dirty="0" smtClean="0"/>
              <a:t>Redemption Order Confirmation</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2" y="808714"/>
            <a:ext cx="4071046" cy="229807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58492" y="798469"/>
            <a:ext cx="4606806" cy="2308324"/>
          </a:xfrm>
          <a:prstGeom prst="rect">
            <a:avLst/>
          </a:prstGeom>
          <a:noFill/>
        </p:spPr>
        <p:txBody>
          <a:bodyPr wrap="square" rtlCol="0">
            <a:spAutoFit/>
          </a:bodyPr>
          <a:lstStyle/>
          <a:p>
            <a:pPr>
              <a:spcAft>
                <a:spcPts val="0"/>
              </a:spcAft>
              <a:tabLst>
                <a:tab pos="114300" algn="l"/>
                <a:tab pos="517525" algn="l"/>
                <a:tab pos="1027113" algn="l"/>
                <a:tab pos="1258888" algn="l"/>
              </a:tabLst>
            </a:pPr>
            <a:r>
              <a:rPr lang="en-GB" sz="1800" dirty="0" smtClean="0">
                <a:latin typeface="Calibri" panose="020F0502020204030204" pitchFamily="34" charset="0"/>
                <a:cs typeface="Calibri" panose="020F0502020204030204" pitchFamily="34" charset="0"/>
              </a:rPr>
              <a:t>Informative Price Details [0.2]</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Type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Value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Method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Number Of Days Accrued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 Calculated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Difference Reason</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850" y="16861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19576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22471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625" y="25010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114" y="277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a:xfrm>
            <a:off x="4563389" y="2489204"/>
            <a:ext cx="4580611" cy="3785652"/>
          </a:xfrm>
          <a:prstGeom prst="rect">
            <a:avLst/>
          </a:prstGeom>
          <a:solidFill>
            <a:schemeClr val="bg1"/>
          </a:solidFill>
        </p:spPr>
        <p:txBody>
          <a:bodyPr wrap="square">
            <a:spAutoFit/>
          </a:bodyPr>
          <a:lstStyle/>
          <a:p>
            <a:pPr>
              <a:tabLst>
                <a:tab pos="569913" algn="l"/>
                <a:tab pos="3027363" algn="l"/>
              </a:tabLst>
            </a:pPr>
            <a:r>
              <a:rPr lang="en-GB" sz="2000" dirty="0" smtClean="0">
                <a:latin typeface="Calibri" panose="020F0502020204030204" pitchFamily="34" charset="0"/>
                <a:cs typeface="Calibri" panose="020F0502020204030204" pitchFamily="34" charset="0"/>
              </a:rPr>
              <a:t>Bid</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BIDE</a:t>
            </a:r>
          </a:p>
          <a:p>
            <a:pPr>
              <a:tabLst>
                <a:tab pos="569913" algn="l"/>
                <a:tab pos="3027363" algn="l"/>
              </a:tabLst>
            </a:pPr>
            <a:r>
              <a:rPr lang="en-GB" sz="2000" dirty="0" smtClean="0">
                <a:latin typeface="Calibri" panose="020F0502020204030204" pitchFamily="34" charset="0"/>
                <a:cs typeface="Calibri" panose="020F0502020204030204" pitchFamily="34" charset="0"/>
              </a:rPr>
              <a:t>Offer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OFFR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Net Asset Value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NAVL</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Creation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CREA</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Cancellation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CANC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Interim	INTE</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Swing</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SWNG</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Mid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MIDD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Reinvestment</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RINV</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Switch</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SWIC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Daily Dividend Rate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DDVR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Actual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ACTU</a:t>
            </a:r>
          </a:p>
        </p:txBody>
      </p:sp>
      <p:sp>
        <p:nvSpPr>
          <p:cNvPr id="39" name="TextBox 38"/>
          <p:cNvSpPr txBox="1"/>
          <p:nvPr/>
        </p:nvSpPr>
        <p:spPr>
          <a:xfrm>
            <a:off x="4511628" y="2173876"/>
            <a:ext cx="1339469"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a:t>
            </a:r>
            <a:endParaRPr lang="en-GB" sz="2000" dirty="0">
              <a:latin typeface="Calibri" panose="020F0502020204030204" pitchFamily="34" charset="0"/>
              <a:cs typeface="Calibri" panose="020F0502020204030204" pitchFamily="34" charset="0"/>
            </a:endParaRPr>
          </a:p>
        </p:txBody>
      </p:sp>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37833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1013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914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2951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54"/>
          <p:cNvSpPr/>
          <p:nvPr/>
        </p:nvSpPr>
        <p:spPr bwMode="auto">
          <a:xfrm>
            <a:off x="4563390" y="2555123"/>
            <a:ext cx="4444554" cy="3719734"/>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6" name="Straight Connector 55"/>
          <p:cNvCxnSpPr/>
          <p:nvPr/>
        </p:nvCxnSpPr>
        <p:spPr bwMode="auto">
          <a:xfrm>
            <a:off x="7617132" y="2555122"/>
            <a:ext cx="0" cy="379383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2555121"/>
            <a:ext cx="0" cy="379384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4406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8439507" y="434503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570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7056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28" y="32989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TextBox 44"/>
          <p:cNvSpPr txBox="1"/>
          <p:nvPr/>
        </p:nvSpPr>
        <p:spPr>
          <a:xfrm>
            <a:off x="600578" y="3251241"/>
            <a:ext cx="1559017"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Swing SWNG</a:t>
            </a:r>
          </a:p>
        </p:txBody>
      </p:sp>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8599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1511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45299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9945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8" name="Straight Connector 57"/>
          <p:cNvCxnSpPr>
            <a:stCxn id="61" idx="3"/>
          </p:cNvCxnSpPr>
          <p:nvPr/>
        </p:nvCxnSpPr>
        <p:spPr bwMode="auto">
          <a:xfrm>
            <a:off x="3432179" y="975193"/>
            <a:ext cx="1555531" cy="0"/>
          </a:xfrm>
          <a:prstGeom prst="line">
            <a:avLst/>
          </a:prstGeom>
          <a:solidFill>
            <a:schemeClr val="accent1"/>
          </a:solidFill>
          <a:ln w="9525" cap="flat" cmpd="sng" algn="ctr">
            <a:solidFill>
              <a:schemeClr val="tx1"/>
            </a:solidFill>
            <a:prstDash val="dash"/>
            <a:round/>
            <a:headEnd type="none" w="med" len="med"/>
            <a:tailEnd type="none" w="med" len="med"/>
          </a:ln>
          <a:effectLst/>
        </p:spPr>
      </p:cxnSp>
      <p:pic>
        <p:nvPicPr>
          <p:cNvPr id="6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6429" y="8561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TextBox 49"/>
          <p:cNvSpPr txBox="1"/>
          <p:nvPr/>
        </p:nvSpPr>
        <p:spPr>
          <a:xfrm>
            <a:off x="302435" y="6371626"/>
            <a:ext cx="3945423" cy="400110"/>
          </a:xfrm>
          <a:prstGeom prst="rect">
            <a:avLst/>
          </a:prstGeom>
          <a:solidFill>
            <a:schemeClr val="bg1"/>
          </a:solidFill>
        </p:spPr>
        <p:txBody>
          <a:bodyPr wrap="square" rtlCol="0">
            <a:spAutoFit/>
          </a:bodyPr>
          <a:lstStyle/>
          <a:p>
            <a:r>
              <a:rPr lang="en-GB" sz="2000" i="1" dirty="0" smtClean="0">
                <a:latin typeface="Calibri" panose="020F0502020204030204" pitchFamily="34" charset="0"/>
                <a:cs typeface="Calibri" panose="020F0502020204030204" pitchFamily="34" charset="0"/>
              </a:rPr>
              <a:t>No change to usage at this level.</a:t>
            </a:r>
            <a:endParaRPr lang="en-GB" sz="2000" i="1" dirty="0">
              <a:latin typeface="Calibri" panose="020F0502020204030204" pitchFamily="34" charset="0"/>
              <a:cs typeface="Calibri" panose="020F0502020204030204" pitchFamily="34" charset="0"/>
            </a:endParaRPr>
          </a:p>
        </p:txBody>
      </p:sp>
      <p:sp>
        <p:nvSpPr>
          <p:cNvPr id="62" name="TextBox 61"/>
          <p:cNvSpPr txBox="1"/>
          <p:nvPr/>
        </p:nvSpPr>
        <p:spPr>
          <a:xfrm>
            <a:off x="280324" y="3553106"/>
            <a:ext cx="4231304" cy="2862322"/>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When dilution levy (DLEV) is specified in the TransactionOverhead/IndividualFee sequence, the InformativePriceDetails sequence can be used with the Type SWNG, indicating that the NAVL price in DealingPriceDetails takes into account the dilution levy. See ‘SMPG-IFWG-MP-Orders_Final’ for full information about how to specify anti-dilution levy or dilution levy.</a:t>
            </a:r>
            <a:endParaRPr lang="en-GB" sz="1800" dirty="0">
              <a:latin typeface="Calibri" panose="020F0502020204030204" pitchFamily="34" charset="0"/>
              <a:cs typeface="Calibri" panose="020F0502020204030204" pitchFamily="34" charset="0"/>
            </a:endParaRPr>
          </a:p>
        </p:txBody>
      </p:sp>
      <p:sp>
        <p:nvSpPr>
          <p:cNvPr id="48" name="TextBox 47"/>
          <p:cNvSpPr txBox="1"/>
          <p:nvPr/>
        </p:nvSpPr>
        <p:spPr>
          <a:xfrm>
            <a:off x="4582288" y="78095"/>
            <a:ext cx="4425656" cy="2031325"/>
          </a:xfrm>
          <a:prstGeom prst="rect">
            <a:avLst/>
          </a:prstGeom>
          <a:solidFill>
            <a:schemeClr val="bg1"/>
          </a:solidFill>
          <a:ln>
            <a:solidFill>
              <a:schemeClr val="bg1">
                <a:lumMod val="50000"/>
              </a:schemeClr>
            </a:solidFill>
          </a:ln>
        </p:spPr>
        <p:txBody>
          <a:bodyPr wrap="square" rtlCol="0">
            <a:spAutoFit/>
          </a:bodyPr>
          <a:lstStyle/>
          <a:p>
            <a:r>
              <a:rPr lang="en-GB" sz="1800" dirty="0">
                <a:solidFill>
                  <a:schemeClr val="tx2"/>
                </a:solidFill>
                <a:latin typeface="Calibri" panose="020F0502020204030204" pitchFamily="34" charset="0"/>
                <a:cs typeface="Calibri" panose="020F0502020204030204" pitchFamily="34" charset="0"/>
              </a:rPr>
              <a:t>SMPG </a:t>
            </a:r>
            <a:r>
              <a:rPr lang="en-GB" sz="1800" dirty="0" smtClean="0">
                <a:solidFill>
                  <a:schemeClr val="tx2"/>
                </a:solidFill>
                <a:latin typeface="Calibri" panose="020F0502020204030204" pitchFamily="34" charset="0"/>
                <a:cs typeface="Calibri" panose="020F0502020204030204" pitchFamily="34" charset="0"/>
              </a:rPr>
              <a:t>Usage: Multiplicity [1.1]</a:t>
            </a:r>
          </a:p>
          <a:p>
            <a:r>
              <a:rPr lang="en-US" sz="1800" dirty="0" smtClean="0">
                <a:latin typeface="Calibri" panose="020F0502020204030204" pitchFamily="34" charset="0"/>
                <a:cs typeface="Calibri" panose="020F0502020204030204" pitchFamily="34" charset="0"/>
              </a:rPr>
              <a:t>InformativePriceDetails </a:t>
            </a:r>
            <a:r>
              <a:rPr lang="en-US" sz="1800" dirty="0">
                <a:latin typeface="Calibri" panose="020F0502020204030204" pitchFamily="34" charset="0"/>
                <a:cs typeface="Calibri" panose="020F0502020204030204" pitchFamily="34" charset="0"/>
              </a:rPr>
              <a:t>may be present when anti-dilution levy or dilution levy is to be included and dilation levy is regarded as a fee/charge. See ‘SMPG-IFWG-MP-Orders_Final’, for full information about how to specify anti-dilution levy or dilution levy. </a:t>
            </a:r>
            <a:endParaRPr lang="en-GB" sz="1800" dirty="0">
              <a:latin typeface="Calibri" panose="020F0502020204030204" pitchFamily="34" charset="0"/>
              <a:cs typeface="Calibri" panose="020F0502020204030204" pitchFamily="34" charset="0"/>
            </a:endParaRPr>
          </a:p>
        </p:txBody>
      </p:sp>
      <p:sp>
        <p:nvSpPr>
          <p:cNvPr id="7" name="Slide Number Placeholder 6"/>
          <p:cNvSpPr>
            <a:spLocks noGrp="1"/>
          </p:cNvSpPr>
          <p:nvPr>
            <p:ph type="sldNum" sz="quarter" idx="11"/>
          </p:nvPr>
        </p:nvSpPr>
        <p:spPr/>
        <p:txBody>
          <a:bodyPr/>
          <a:lstStyle/>
          <a:p>
            <a:fld id="{EA52E39D-21CE-4915-B848-429A65988FB2}" type="slidenum">
              <a:rPr lang="en-GB" smtClean="0"/>
              <a:pPr/>
              <a:t>71</a:t>
            </a:fld>
            <a:endParaRPr lang="en-GB" dirty="0"/>
          </a:p>
        </p:txBody>
      </p:sp>
    </p:spTree>
    <p:extLst>
      <p:ext uri="{BB962C8B-B14F-4D97-AF65-F5344CB8AC3E}">
        <p14:creationId xmlns:p14="http://schemas.microsoft.com/office/powerpoint/2010/main" val="60213641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Details: Switch Order Confirmation</a:t>
            </a:r>
            <a:br>
              <a:rPr lang="en-GB" dirty="0" smtClean="0"/>
            </a:br>
            <a:r>
              <a:rPr lang="en-GB" dirty="0" smtClean="0"/>
              <a:t>Redemption Leg Details</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2" y="808714"/>
            <a:ext cx="4071046" cy="229807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58492" y="798469"/>
            <a:ext cx="4606806" cy="2308324"/>
          </a:xfrm>
          <a:prstGeom prst="rect">
            <a:avLst/>
          </a:prstGeom>
          <a:noFill/>
        </p:spPr>
        <p:txBody>
          <a:bodyPr wrap="square" rtlCol="0">
            <a:spAutoFit/>
          </a:bodyPr>
          <a:lstStyle/>
          <a:p>
            <a:pPr>
              <a:spcAft>
                <a:spcPts val="0"/>
              </a:spcAft>
              <a:tabLst>
                <a:tab pos="114300" algn="l"/>
                <a:tab pos="517525" algn="l"/>
                <a:tab pos="1027113" algn="l"/>
                <a:tab pos="1258888" algn="l"/>
              </a:tabLst>
            </a:pPr>
            <a:r>
              <a:rPr lang="en-GB" sz="1800" dirty="0" smtClean="0">
                <a:latin typeface="Calibri" panose="020F0502020204030204" pitchFamily="34" charset="0"/>
                <a:cs typeface="Calibri" panose="020F0502020204030204" pitchFamily="34" charset="0"/>
              </a:rPr>
              <a:t>Price Details</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Type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Value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Method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Number Of Days Accrued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 Calculated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Difference Reason</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850" y="16861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19576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22471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625" y="25010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114" y="277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a:xfrm>
            <a:off x="4563389" y="2489204"/>
            <a:ext cx="4580611" cy="3785652"/>
          </a:xfrm>
          <a:prstGeom prst="rect">
            <a:avLst/>
          </a:prstGeom>
          <a:solidFill>
            <a:schemeClr val="bg1"/>
          </a:solidFill>
        </p:spPr>
        <p:txBody>
          <a:bodyPr wrap="square">
            <a:spAutoFit/>
          </a:bodyPr>
          <a:lstStyle/>
          <a:p>
            <a:pPr>
              <a:tabLst>
                <a:tab pos="569913" algn="l"/>
                <a:tab pos="3027363" algn="l"/>
              </a:tabLst>
            </a:pPr>
            <a:r>
              <a:rPr lang="en-GB" sz="2000" b="1" dirty="0" smtClean="0">
                <a:latin typeface="Calibri" panose="020F0502020204030204" pitchFamily="34" charset="0"/>
                <a:cs typeface="Calibri" panose="020F0502020204030204" pitchFamily="34" charset="0"/>
              </a:rPr>
              <a:t>Bid</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BIDE</a:t>
            </a:r>
          </a:p>
          <a:p>
            <a:pPr>
              <a:tabLst>
                <a:tab pos="569913" algn="l"/>
                <a:tab pos="3027363" algn="l"/>
              </a:tabLst>
            </a:pPr>
            <a:r>
              <a:rPr lang="en-GB" sz="2000" dirty="0" smtClean="0">
                <a:latin typeface="Calibri" panose="020F0502020204030204" pitchFamily="34" charset="0"/>
                <a:cs typeface="Calibri" panose="020F0502020204030204" pitchFamily="34" charset="0"/>
              </a:rPr>
              <a:t>Offer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OFFR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Net Asset Value</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NAVL</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Creation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CREA</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Cancellation</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CANC</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Interim	INTE</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Swing</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SWNG</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Mid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MIDD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Reinvestment</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RINV</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Switch</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SWIC</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Daily Dividend Rate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DDVR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Actual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ACTU</a:t>
            </a:r>
          </a:p>
        </p:txBody>
      </p:sp>
      <p:sp>
        <p:nvSpPr>
          <p:cNvPr id="39" name="TextBox 38"/>
          <p:cNvSpPr txBox="1"/>
          <p:nvPr/>
        </p:nvSpPr>
        <p:spPr>
          <a:xfrm>
            <a:off x="4511628" y="2173876"/>
            <a:ext cx="1339469"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a:t>
            </a:r>
            <a:endParaRPr lang="en-GB" sz="2000" dirty="0">
              <a:latin typeface="Calibri" panose="020F0502020204030204" pitchFamily="34" charset="0"/>
              <a:cs typeface="Calibri" panose="020F0502020204030204" pitchFamily="34" charset="0"/>
            </a:endParaRPr>
          </a:p>
        </p:txBody>
      </p:sp>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1013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914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86959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54"/>
          <p:cNvSpPr/>
          <p:nvPr/>
        </p:nvSpPr>
        <p:spPr bwMode="auto">
          <a:xfrm>
            <a:off x="4563390" y="2555123"/>
            <a:ext cx="4444554" cy="3719734"/>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6" name="Straight Connector 55"/>
          <p:cNvCxnSpPr/>
          <p:nvPr/>
        </p:nvCxnSpPr>
        <p:spPr bwMode="auto">
          <a:xfrm>
            <a:off x="7617132" y="2555122"/>
            <a:ext cx="0" cy="379383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2555121"/>
            <a:ext cx="0" cy="379384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58" name="TextBox 57"/>
          <p:cNvSpPr txBox="1"/>
          <p:nvPr/>
        </p:nvSpPr>
        <p:spPr>
          <a:xfrm>
            <a:off x="8439507" y="3107717"/>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570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a:off x="8439507" y="2517859"/>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7056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6486" y="349586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TextBox 41"/>
          <p:cNvSpPr txBox="1"/>
          <p:nvPr/>
        </p:nvSpPr>
        <p:spPr>
          <a:xfrm>
            <a:off x="8413804" y="3694481"/>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405" y="499604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TextBox 42"/>
          <p:cNvSpPr txBox="1"/>
          <p:nvPr/>
        </p:nvSpPr>
        <p:spPr>
          <a:xfrm>
            <a:off x="8437903" y="5218388"/>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4406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Box 31"/>
          <p:cNvSpPr txBox="1"/>
          <p:nvPr/>
        </p:nvSpPr>
        <p:spPr>
          <a:xfrm>
            <a:off x="8439507" y="434503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41" name="TextBox 40"/>
          <p:cNvSpPr txBox="1"/>
          <p:nvPr/>
        </p:nvSpPr>
        <p:spPr>
          <a:xfrm>
            <a:off x="600578" y="3251241"/>
            <a:ext cx="1559017"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Swing SWNG</a:t>
            </a:r>
          </a:p>
        </p:txBody>
      </p:sp>
      <p:sp>
        <p:nvSpPr>
          <p:cNvPr id="46" name="TextBox 45"/>
          <p:cNvSpPr txBox="1"/>
          <p:nvPr/>
        </p:nvSpPr>
        <p:spPr>
          <a:xfrm>
            <a:off x="280324" y="3553106"/>
            <a:ext cx="4231304" cy="1477328"/>
          </a:xfrm>
          <a:prstGeom prst="rect">
            <a:avLst/>
          </a:prstGeom>
          <a:noFill/>
        </p:spPr>
        <p:txBody>
          <a:bodyPr wrap="square" rtlCol="0">
            <a:spAutoFit/>
          </a:bodyPr>
          <a:lstStyle/>
          <a:p>
            <a:r>
              <a:rPr lang="en-GB" sz="1800" dirty="0">
                <a:solidFill>
                  <a:schemeClr val="tx2"/>
                </a:solidFill>
                <a:latin typeface="Calibri" panose="020F0502020204030204" pitchFamily="34" charset="0"/>
                <a:cs typeface="Calibri" panose="020F0502020204030204" pitchFamily="34" charset="0"/>
              </a:rPr>
              <a:t>SMPG </a:t>
            </a:r>
            <a:r>
              <a:rPr lang="en-GB" sz="1800" dirty="0" smtClean="0">
                <a:solidFill>
                  <a:schemeClr val="tx2"/>
                </a:solidFill>
                <a:latin typeface="Calibri" panose="020F0502020204030204" pitchFamily="34" charset="0"/>
                <a:cs typeface="Calibri" panose="020F0502020204030204" pitchFamily="34" charset="0"/>
              </a:rPr>
              <a:t>Rule: </a:t>
            </a:r>
            <a:r>
              <a:rPr lang="en-US" sz="1800" dirty="0">
                <a:latin typeface="Calibri" panose="020F0502020204030204" pitchFamily="34" charset="0"/>
                <a:cs typeface="Calibri" panose="020F0502020204030204" pitchFamily="34" charset="0"/>
              </a:rPr>
              <a:t>If </a:t>
            </a:r>
            <a:r>
              <a:rPr lang="en-US" sz="1800" dirty="0" smtClean="0">
                <a:latin typeface="Calibri" panose="020F0502020204030204" pitchFamily="34" charset="0"/>
                <a:cs typeface="Calibri" panose="020F0502020204030204" pitchFamily="34" charset="0"/>
              </a:rPr>
              <a:t>DealingPriceDetails/Type/Code </a:t>
            </a:r>
            <a:r>
              <a:rPr lang="en-US" sz="1800" dirty="0">
                <a:latin typeface="Calibri" panose="020F0502020204030204" pitchFamily="34" charset="0"/>
                <a:cs typeface="Calibri" panose="020F0502020204030204" pitchFamily="34" charset="0"/>
              </a:rPr>
              <a:t>= SWNG, </a:t>
            </a:r>
            <a:r>
              <a:rPr lang="en-US" sz="1800" dirty="0" smtClean="0">
                <a:latin typeface="Calibri" panose="020F0502020204030204" pitchFamily="34" charset="0"/>
                <a:cs typeface="Calibri" panose="020F0502020204030204" pitchFamily="34" charset="0"/>
              </a:rPr>
              <a:t>TransactionOverhead/ IndividualFee/Type/Code </a:t>
            </a:r>
            <a:r>
              <a:rPr lang="en-US" sz="1800" dirty="0">
                <a:latin typeface="Calibri" panose="020F0502020204030204" pitchFamily="34" charset="0"/>
                <a:cs typeface="Calibri" panose="020F0502020204030204" pitchFamily="34" charset="0"/>
              </a:rPr>
              <a:t>DLEV must not be present. </a:t>
            </a:r>
            <a:endParaRPr lang="en-GB" sz="1800" dirty="0">
              <a:latin typeface="Calibri" panose="020F0502020204030204" pitchFamily="34" charset="0"/>
              <a:cs typeface="Calibri" panose="020F0502020204030204" pitchFamily="34" charset="0"/>
            </a:endParaRPr>
          </a:p>
        </p:txBody>
      </p:sp>
      <p:sp>
        <p:nvSpPr>
          <p:cNvPr id="48" name="TextBox 47"/>
          <p:cNvSpPr txBox="1"/>
          <p:nvPr/>
        </p:nvSpPr>
        <p:spPr>
          <a:xfrm>
            <a:off x="280324" y="5025207"/>
            <a:ext cx="4253136" cy="1200329"/>
          </a:xfrm>
          <a:prstGeom prst="rect">
            <a:avLst/>
          </a:prstGeom>
          <a:noFill/>
        </p:spPr>
        <p:txBody>
          <a:bodyPr wrap="square" rtlCol="0">
            <a:spAutoFit/>
          </a:bodyPr>
          <a:lstStyle/>
          <a:p>
            <a:r>
              <a:rPr lang="en-GB" sz="1800" dirty="0">
                <a:solidFill>
                  <a:schemeClr val="tx2"/>
                </a:solidFill>
                <a:latin typeface="Calibri" panose="020F0502020204030204" pitchFamily="34" charset="0"/>
                <a:cs typeface="Calibri" panose="020F0502020204030204" pitchFamily="34" charset="0"/>
              </a:rPr>
              <a:t>SMPG </a:t>
            </a:r>
            <a:r>
              <a:rPr lang="en-GB" sz="1800" dirty="0" smtClean="0">
                <a:solidFill>
                  <a:schemeClr val="tx2"/>
                </a:solidFill>
                <a:latin typeface="Calibri" panose="020F0502020204030204" pitchFamily="34" charset="0"/>
                <a:cs typeface="Calibri" panose="020F0502020204030204" pitchFamily="34" charset="0"/>
              </a:rPr>
              <a:t>Usage: </a:t>
            </a:r>
            <a:r>
              <a:rPr lang="en-US" sz="1800" dirty="0">
                <a:latin typeface="Calibri" panose="020F0502020204030204" pitchFamily="34" charset="0"/>
                <a:cs typeface="Calibri" panose="020F0502020204030204" pitchFamily="34" charset="0"/>
              </a:rPr>
              <a:t>See ‘SMPG-IFWG-MP-Orders_Final’ for full information about how to specify anti-dilution levy or dilution levy</a:t>
            </a:r>
            <a:endParaRPr lang="en-GB" sz="1800" dirty="0">
              <a:latin typeface="Calibri" panose="020F0502020204030204" pitchFamily="34" charset="0"/>
              <a:cs typeface="Calibri" panose="020F0502020204030204" pitchFamily="34" charset="0"/>
            </a:endParaRPr>
          </a:p>
        </p:txBody>
      </p:sp>
      <p:sp>
        <p:nvSpPr>
          <p:cNvPr id="7" name="TextBox 6"/>
          <p:cNvSpPr txBox="1"/>
          <p:nvPr/>
        </p:nvSpPr>
        <p:spPr>
          <a:xfrm>
            <a:off x="318687" y="6301339"/>
            <a:ext cx="3183638" cy="400110"/>
          </a:xfrm>
          <a:prstGeom prst="rect">
            <a:avLst/>
          </a:prstGeom>
          <a:solidFill>
            <a:schemeClr val="bg1"/>
          </a:solidFill>
        </p:spPr>
        <p:txBody>
          <a:bodyPr wrap="square" rtlCol="0">
            <a:spAutoFit/>
          </a:bodyPr>
          <a:lstStyle/>
          <a:p>
            <a:r>
              <a:rPr lang="en-GB"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pic>
        <p:nvPicPr>
          <p:cNvPr id="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28" y="32989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Slide Number Placeholder 7"/>
          <p:cNvSpPr>
            <a:spLocks noGrp="1"/>
          </p:cNvSpPr>
          <p:nvPr>
            <p:ph type="sldNum" sz="quarter" idx="11"/>
          </p:nvPr>
        </p:nvSpPr>
        <p:spPr/>
        <p:txBody>
          <a:bodyPr/>
          <a:lstStyle/>
          <a:p>
            <a:fld id="{EA52E39D-21CE-4915-B848-429A65988FB2}" type="slidenum">
              <a:rPr lang="en-GB" smtClean="0"/>
              <a:pPr/>
              <a:t>72</a:t>
            </a:fld>
            <a:endParaRPr lang="en-GB" dirty="0"/>
          </a:p>
        </p:txBody>
      </p:sp>
    </p:spTree>
    <p:extLst>
      <p:ext uri="{BB962C8B-B14F-4D97-AF65-F5344CB8AC3E}">
        <p14:creationId xmlns:p14="http://schemas.microsoft.com/office/powerpoint/2010/main" val="42004886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Informative Price Details: Switch Order Confirmation </a:t>
            </a:r>
            <a:br>
              <a:rPr lang="en-GB" dirty="0" smtClean="0"/>
            </a:br>
            <a:r>
              <a:rPr lang="en-GB" dirty="0" smtClean="0"/>
              <a:t>Redemption Leg Details</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2" y="808714"/>
            <a:ext cx="4071046" cy="229807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58492" y="798469"/>
            <a:ext cx="4606806" cy="2308324"/>
          </a:xfrm>
          <a:prstGeom prst="rect">
            <a:avLst/>
          </a:prstGeom>
          <a:noFill/>
        </p:spPr>
        <p:txBody>
          <a:bodyPr wrap="square" rtlCol="0">
            <a:spAutoFit/>
          </a:bodyPr>
          <a:lstStyle/>
          <a:p>
            <a:pPr>
              <a:spcAft>
                <a:spcPts val="0"/>
              </a:spcAft>
              <a:tabLst>
                <a:tab pos="114300" algn="l"/>
                <a:tab pos="517525" algn="l"/>
                <a:tab pos="1027113" algn="l"/>
                <a:tab pos="1258888" algn="l"/>
              </a:tabLst>
            </a:pPr>
            <a:r>
              <a:rPr lang="en-GB" sz="1800" dirty="0" smtClean="0">
                <a:latin typeface="Calibri" panose="020F0502020204030204" pitchFamily="34" charset="0"/>
                <a:cs typeface="Calibri" panose="020F0502020204030204" pitchFamily="34" charset="0"/>
              </a:rPr>
              <a:t>Informative Price Details [0.2]</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Type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Value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Method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Number Of Days Accrued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 Calculated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Difference Reason</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850" y="16861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19576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22471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625" y="25010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114" y="277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a:xfrm>
            <a:off x="4563389" y="2489204"/>
            <a:ext cx="4580611" cy="3785652"/>
          </a:xfrm>
          <a:prstGeom prst="rect">
            <a:avLst/>
          </a:prstGeom>
          <a:solidFill>
            <a:schemeClr val="bg1"/>
          </a:solidFill>
        </p:spPr>
        <p:txBody>
          <a:bodyPr wrap="square">
            <a:spAutoFit/>
          </a:bodyPr>
          <a:lstStyle/>
          <a:p>
            <a:pPr>
              <a:tabLst>
                <a:tab pos="569913" algn="l"/>
                <a:tab pos="3027363" algn="l"/>
              </a:tabLst>
            </a:pPr>
            <a:r>
              <a:rPr lang="en-GB" sz="2000" dirty="0" smtClean="0">
                <a:latin typeface="Calibri" panose="020F0502020204030204" pitchFamily="34" charset="0"/>
                <a:cs typeface="Calibri" panose="020F0502020204030204" pitchFamily="34" charset="0"/>
              </a:rPr>
              <a:t>Bid</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BIDE</a:t>
            </a:r>
          </a:p>
          <a:p>
            <a:pPr>
              <a:tabLst>
                <a:tab pos="569913" algn="l"/>
                <a:tab pos="3027363" algn="l"/>
              </a:tabLst>
            </a:pPr>
            <a:r>
              <a:rPr lang="en-GB" sz="2000" dirty="0" smtClean="0">
                <a:latin typeface="Calibri" panose="020F0502020204030204" pitchFamily="34" charset="0"/>
                <a:cs typeface="Calibri" panose="020F0502020204030204" pitchFamily="34" charset="0"/>
              </a:rPr>
              <a:t>Offer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OFFR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Net Asset Value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NAVL</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Creation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CREA</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Cancellation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CANC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Interim	INTE</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Swing</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SWNG</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Mid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MIDD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Reinvestment</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RINV</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Switch</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SWIC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Daily Dividend Rate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DDVR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Actual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ACTU</a:t>
            </a:r>
          </a:p>
        </p:txBody>
      </p:sp>
      <p:sp>
        <p:nvSpPr>
          <p:cNvPr id="39" name="TextBox 38"/>
          <p:cNvSpPr txBox="1"/>
          <p:nvPr/>
        </p:nvSpPr>
        <p:spPr>
          <a:xfrm>
            <a:off x="4511628" y="2173876"/>
            <a:ext cx="1339469"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a:t>
            </a:r>
            <a:endParaRPr lang="en-GB" sz="2000" dirty="0">
              <a:latin typeface="Calibri" panose="020F0502020204030204" pitchFamily="34" charset="0"/>
              <a:cs typeface="Calibri" panose="020F0502020204030204" pitchFamily="34" charset="0"/>
            </a:endParaRPr>
          </a:p>
        </p:txBody>
      </p:sp>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37833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1013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914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2951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54"/>
          <p:cNvSpPr/>
          <p:nvPr/>
        </p:nvSpPr>
        <p:spPr bwMode="auto">
          <a:xfrm>
            <a:off x="4563390" y="2555123"/>
            <a:ext cx="4444554" cy="3719734"/>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6" name="Straight Connector 55"/>
          <p:cNvCxnSpPr/>
          <p:nvPr/>
        </p:nvCxnSpPr>
        <p:spPr bwMode="auto">
          <a:xfrm>
            <a:off x="7617132" y="2555122"/>
            <a:ext cx="0" cy="379383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2555121"/>
            <a:ext cx="0" cy="379384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4406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8439507" y="434503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570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7056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5" name="Straight Connector 74"/>
          <p:cNvCxnSpPr>
            <a:stCxn id="50" idx="3"/>
          </p:cNvCxnSpPr>
          <p:nvPr/>
        </p:nvCxnSpPr>
        <p:spPr bwMode="auto">
          <a:xfrm>
            <a:off x="3432179" y="975193"/>
            <a:ext cx="1555531" cy="0"/>
          </a:xfrm>
          <a:prstGeom prst="line">
            <a:avLst/>
          </a:prstGeom>
          <a:solidFill>
            <a:schemeClr val="accent1"/>
          </a:solidFill>
          <a:ln w="9525" cap="flat" cmpd="sng" algn="ctr">
            <a:solidFill>
              <a:schemeClr val="tx1"/>
            </a:solidFill>
            <a:prstDash val="dash"/>
            <a:round/>
            <a:headEnd type="none" w="med" len="med"/>
            <a:tailEnd type="none" w="med" len="med"/>
          </a:ln>
          <a:effectLst/>
        </p:spPr>
      </p:cxnSp>
      <p:pic>
        <p:nvPicPr>
          <p:cNvPr id="4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28" y="32989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TextBox 44"/>
          <p:cNvSpPr txBox="1"/>
          <p:nvPr/>
        </p:nvSpPr>
        <p:spPr>
          <a:xfrm>
            <a:off x="600578" y="3251241"/>
            <a:ext cx="1559017"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Swing SWNG</a:t>
            </a:r>
          </a:p>
        </p:txBody>
      </p:sp>
      <p:pic>
        <p:nvPicPr>
          <p:cNvPr id="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6429" y="8561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8599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1511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45299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0204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8" name="TextBox 47"/>
          <p:cNvSpPr txBox="1"/>
          <p:nvPr/>
        </p:nvSpPr>
        <p:spPr>
          <a:xfrm>
            <a:off x="318687" y="6301339"/>
            <a:ext cx="3183638" cy="400110"/>
          </a:xfrm>
          <a:prstGeom prst="rect">
            <a:avLst/>
          </a:prstGeom>
          <a:solidFill>
            <a:schemeClr val="bg1"/>
          </a:solidFill>
        </p:spPr>
        <p:txBody>
          <a:bodyPr wrap="square" rtlCol="0">
            <a:spAutoFit/>
          </a:bodyPr>
          <a:lstStyle/>
          <a:p>
            <a:r>
              <a:rPr lang="en-GB"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sp>
        <p:nvSpPr>
          <p:cNvPr id="58" name="TextBox 57"/>
          <p:cNvSpPr txBox="1"/>
          <p:nvPr/>
        </p:nvSpPr>
        <p:spPr>
          <a:xfrm>
            <a:off x="280324" y="3553106"/>
            <a:ext cx="4301964" cy="2585323"/>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When dilution levy (DLEV) is specified in the TransactionOverhead/IndividualFee sequence, the InformativePriceDetails sequence can be used with the Type SWNG, indicating that the NAVL price in DealingPriceDetails takes into account the dilution levy. See ‘SMPG-IFWG-MP-Orders_Final’ for full information about how to specify anti-dilution levy or dilution levy.</a:t>
            </a:r>
            <a:endParaRPr lang="en-GB" sz="1800" dirty="0">
              <a:latin typeface="Calibri" panose="020F0502020204030204" pitchFamily="34" charset="0"/>
              <a:cs typeface="Calibri" panose="020F0502020204030204" pitchFamily="34" charset="0"/>
            </a:endParaRPr>
          </a:p>
        </p:txBody>
      </p:sp>
      <p:sp>
        <p:nvSpPr>
          <p:cNvPr id="74" name="TextBox 73"/>
          <p:cNvSpPr txBox="1"/>
          <p:nvPr/>
        </p:nvSpPr>
        <p:spPr>
          <a:xfrm>
            <a:off x="4487583" y="483517"/>
            <a:ext cx="4561712" cy="1569660"/>
          </a:xfrm>
          <a:prstGeom prst="rect">
            <a:avLst/>
          </a:prstGeom>
          <a:solidFill>
            <a:schemeClr val="bg1"/>
          </a:solidFill>
          <a:ln>
            <a:solidFill>
              <a:schemeClr val="bg1">
                <a:lumMod val="50000"/>
              </a:schemeClr>
            </a:solidFill>
          </a:ln>
        </p:spPr>
        <p:txBody>
          <a:bodyPr wrap="square" rtlCol="0">
            <a:spAutoFit/>
          </a:bodyPr>
          <a:lstStyle/>
          <a:p>
            <a:r>
              <a:rPr lang="en-GB" sz="1600" dirty="0">
                <a:solidFill>
                  <a:schemeClr val="tx2"/>
                </a:solidFill>
                <a:latin typeface="Calibri" panose="020F0502020204030204" pitchFamily="34" charset="0"/>
                <a:cs typeface="Calibri" panose="020F0502020204030204" pitchFamily="34" charset="0"/>
              </a:rPr>
              <a:t>SMPG </a:t>
            </a:r>
            <a:r>
              <a:rPr lang="en-GB" sz="1600" dirty="0" smtClean="0">
                <a:solidFill>
                  <a:schemeClr val="tx2"/>
                </a:solidFill>
                <a:latin typeface="Calibri" panose="020F0502020204030204" pitchFamily="34" charset="0"/>
                <a:cs typeface="Calibri" panose="020F0502020204030204" pitchFamily="34" charset="0"/>
              </a:rPr>
              <a:t>Usage: Multiplicity [1.1]</a:t>
            </a:r>
          </a:p>
          <a:p>
            <a:r>
              <a:rPr lang="en-US" sz="1600" dirty="0" smtClean="0">
                <a:latin typeface="Calibri" panose="020F0502020204030204" pitchFamily="34" charset="0"/>
                <a:cs typeface="Calibri" panose="020F0502020204030204" pitchFamily="34" charset="0"/>
              </a:rPr>
              <a:t>InformativePriceDetails </a:t>
            </a:r>
            <a:r>
              <a:rPr lang="en-US" sz="1600" dirty="0">
                <a:latin typeface="Calibri" panose="020F0502020204030204" pitchFamily="34" charset="0"/>
                <a:cs typeface="Calibri" panose="020F0502020204030204" pitchFamily="34" charset="0"/>
              </a:rPr>
              <a:t>may be present when anti-dilution levy or dilution levy is to be included and dilation levy is regarded as a fee/charge. See ‘SMPG-IFWG-MP-Orders_Final’, for full information about how to specify anti-dilution levy or dilution levy. </a:t>
            </a:r>
            <a:endParaRPr lang="en-GB" sz="16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73</a:t>
            </a:fld>
            <a:endParaRPr lang="en-GB" dirty="0"/>
          </a:p>
        </p:txBody>
      </p:sp>
    </p:spTree>
    <p:extLst>
      <p:ext uri="{BB962C8B-B14F-4D97-AF65-F5344CB8AC3E}">
        <p14:creationId xmlns:p14="http://schemas.microsoft.com/office/powerpoint/2010/main" val="41535366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Details: Switch Order Confirmation</a:t>
            </a:r>
            <a:br>
              <a:rPr lang="en-GB" dirty="0" smtClean="0"/>
            </a:br>
            <a:r>
              <a:rPr lang="en-GB" dirty="0" smtClean="0"/>
              <a:t>Subscription Leg</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2" y="808714"/>
            <a:ext cx="4071046" cy="229807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58492" y="798469"/>
            <a:ext cx="4606806" cy="2308324"/>
          </a:xfrm>
          <a:prstGeom prst="rect">
            <a:avLst/>
          </a:prstGeom>
          <a:noFill/>
        </p:spPr>
        <p:txBody>
          <a:bodyPr wrap="square" rtlCol="0">
            <a:spAutoFit/>
          </a:bodyPr>
          <a:lstStyle/>
          <a:p>
            <a:pPr>
              <a:spcAft>
                <a:spcPts val="0"/>
              </a:spcAft>
              <a:tabLst>
                <a:tab pos="114300" algn="l"/>
                <a:tab pos="517525" algn="l"/>
                <a:tab pos="1027113" algn="l"/>
                <a:tab pos="1258888" algn="l"/>
              </a:tabLst>
            </a:pPr>
            <a:r>
              <a:rPr lang="en-GB" sz="1800" dirty="0" smtClean="0">
                <a:latin typeface="Calibri" panose="020F0502020204030204" pitchFamily="34" charset="0"/>
                <a:cs typeface="Calibri" panose="020F0502020204030204" pitchFamily="34" charset="0"/>
              </a:rPr>
              <a:t>Price Details [1.1]</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Type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Value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Method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Number Of Days Accrued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 Calculated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Difference Reason</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850" y="16861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19576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22471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625" y="25010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114" y="277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a:xfrm>
            <a:off x="4563389" y="2489204"/>
            <a:ext cx="4580611" cy="3785652"/>
          </a:xfrm>
          <a:prstGeom prst="rect">
            <a:avLst/>
          </a:prstGeom>
          <a:solidFill>
            <a:schemeClr val="bg1"/>
          </a:solidFill>
        </p:spPr>
        <p:txBody>
          <a:bodyPr wrap="square">
            <a:spAutoFit/>
          </a:bodyPr>
          <a:lstStyle/>
          <a:p>
            <a:pPr>
              <a:tabLst>
                <a:tab pos="569913" algn="l"/>
                <a:tab pos="3027363" algn="l"/>
              </a:tabLst>
            </a:pPr>
            <a:r>
              <a:rPr lang="en-GB" sz="2000" dirty="0" smtClean="0">
                <a:latin typeface="Calibri" panose="020F0502020204030204" pitchFamily="34" charset="0"/>
                <a:cs typeface="Calibri" panose="020F0502020204030204" pitchFamily="34" charset="0"/>
              </a:rPr>
              <a:t>Bid</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BIDE</a:t>
            </a:r>
          </a:p>
          <a:p>
            <a:pPr>
              <a:tabLst>
                <a:tab pos="569913" algn="l"/>
                <a:tab pos="3027363" algn="l"/>
              </a:tabLst>
            </a:pPr>
            <a:r>
              <a:rPr lang="en-GB" sz="2000" b="1" dirty="0" smtClean="0">
                <a:latin typeface="Calibri" panose="020F0502020204030204" pitchFamily="34" charset="0"/>
                <a:cs typeface="Calibri" panose="020F0502020204030204" pitchFamily="34" charset="0"/>
              </a:rPr>
              <a:t>Offer	</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OFFR</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Net Asset Value</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NAVL</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Creation</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CREA</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Cancellation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CANC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Interim	INTE</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Swing</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SWNG</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Mid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MIDD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Reinvestment</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RINV</a:t>
            </a:r>
            <a:r>
              <a:rPr lang="en-GB" sz="2000" b="1" dirty="0">
                <a:latin typeface="Calibri" panose="020F0502020204030204" pitchFamily="34" charset="0"/>
                <a:cs typeface="Calibri" panose="020F0502020204030204" pitchFamily="34" charset="0"/>
              </a:rPr>
              <a:t>	</a:t>
            </a:r>
            <a:endParaRPr lang="en-GB" sz="2000" b="1" dirty="0" smtClean="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Switch</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SWIC</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Daily Dividend Rate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DDVR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Actual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ACTU</a:t>
            </a:r>
          </a:p>
        </p:txBody>
      </p:sp>
      <p:sp>
        <p:nvSpPr>
          <p:cNvPr id="39" name="TextBox 38"/>
          <p:cNvSpPr txBox="1"/>
          <p:nvPr/>
        </p:nvSpPr>
        <p:spPr>
          <a:xfrm>
            <a:off x="4511628" y="2173876"/>
            <a:ext cx="1339469"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a:t>
            </a:r>
            <a:endParaRPr lang="en-GB" sz="2000" dirty="0">
              <a:latin typeface="Calibri" panose="020F0502020204030204" pitchFamily="34" charset="0"/>
              <a:cs typeface="Calibri" panose="020F0502020204030204" pitchFamily="34" charset="0"/>
            </a:endParaRPr>
          </a:p>
        </p:txBody>
      </p:sp>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37833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1013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914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54"/>
          <p:cNvSpPr/>
          <p:nvPr/>
        </p:nvSpPr>
        <p:spPr bwMode="auto">
          <a:xfrm>
            <a:off x="4563390" y="2555123"/>
            <a:ext cx="4444554" cy="3719734"/>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6" name="Straight Connector 55"/>
          <p:cNvCxnSpPr/>
          <p:nvPr/>
        </p:nvCxnSpPr>
        <p:spPr bwMode="auto">
          <a:xfrm>
            <a:off x="7617132" y="2555122"/>
            <a:ext cx="0" cy="379383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2555121"/>
            <a:ext cx="0" cy="379384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58" name="TextBox 57"/>
          <p:cNvSpPr txBox="1"/>
          <p:nvPr/>
        </p:nvSpPr>
        <p:spPr>
          <a:xfrm>
            <a:off x="8439507" y="3107717"/>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2" name="TextBox 61"/>
          <p:cNvSpPr txBox="1"/>
          <p:nvPr/>
        </p:nvSpPr>
        <p:spPr>
          <a:xfrm>
            <a:off x="8439507" y="4925866"/>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570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a:off x="8439507" y="2828395"/>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sp>
        <p:nvSpPr>
          <p:cNvPr id="66" name="TextBox 65"/>
          <p:cNvSpPr txBox="1"/>
          <p:nvPr/>
        </p:nvSpPr>
        <p:spPr>
          <a:xfrm>
            <a:off x="8440595" y="3390877"/>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7056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TextBox 39"/>
          <p:cNvSpPr txBox="1"/>
          <p:nvPr/>
        </p:nvSpPr>
        <p:spPr>
          <a:xfrm>
            <a:off x="8436639" y="5207656"/>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3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4406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a:off x="8439507" y="434503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28" y="32989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TextBox 40"/>
          <p:cNvSpPr txBox="1"/>
          <p:nvPr/>
        </p:nvSpPr>
        <p:spPr>
          <a:xfrm>
            <a:off x="600578" y="3251241"/>
            <a:ext cx="1559017"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Swing SWNG</a:t>
            </a:r>
          </a:p>
        </p:txBody>
      </p:sp>
      <p:sp>
        <p:nvSpPr>
          <p:cNvPr id="42" name="TextBox 41"/>
          <p:cNvSpPr txBox="1"/>
          <p:nvPr/>
        </p:nvSpPr>
        <p:spPr>
          <a:xfrm>
            <a:off x="280324" y="3553106"/>
            <a:ext cx="4369314" cy="2585323"/>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When dilution levy (DLEV) is specified in the TransactionOverhead/IndividualFee sequence, the InformativePriceDetails sequence can be used with the Type SWNG, indicating that the NAVL price in DealingPriceDetails takes into account the dilution levy. See ‘SMPG-IFWG-MP-Orders_Final’ for full information about how to specify anti-dilution levy or dilution levy.</a:t>
            </a:r>
            <a:endParaRPr lang="en-GB" sz="1800" dirty="0">
              <a:latin typeface="Calibri" panose="020F0502020204030204" pitchFamily="34" charset="0"/>
              <a:cs typeface="Calibri" panose="020F0502020204030204" pitchFamily="34" charset="0"/>
            </a:endParaRPr>
          </a:p>
        </p:txBody>
      </p:sp>
      <p:sp>
        <p:nvSpPr>
          <p:cNvPr id="45" name="TextBox 44"/>
          <p:cNvSpPr txBox="1"/>
          <p:nvPr/>
        </p:nvSpPr>
        <p:spPr>
          <a:xfrm>
            <a:off x="318687" y="6301339"/>
            <a:ext cx="3183638" cy="400110"/>
          </a:xfrm>
          <a:prstGeom prst="rect">
            <a:avLst/>
          </a:prstGeom>
          <a:solidFill>
            <a:schemeClr val="bg1"/>
          </a:solidFill>
        </p:spPr>
        <p:txBody>
          <a:bodyPr wrap="square" rtlCol="0">
            <a:spAutoFit/>
          </a:bodyPr>
          <a:lstStyle/>
          <a:p>
            <a:r>
              <a:rPr lang="en-GB"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sp>
        <p:nvSpPr>
          <p:cNvPr id="7" name="Slide Number Placeholder 6"/>
          <p:cNvSpPr>
            <a:spLocks noGrp="1"/>
          </p:cNvSpPr>
          <p:nvPr>
            <p:ph type="sldNum" sz="quarter" idx="11"/>
          </p:nvPr>
        </p:nvSpPr>
        <p:spPr/>
        <p:txBody>
          <a:bodyPr/>
          <a:lstStyle/>
          <a:p>
            <a:fld id="{EA52E39D-21CE-4915-B848-429A65988FB2}" type="slidenum">
              <a:rPr lang="en-GB" smtClean="0"/>
              <a:pPr/>
              <a:t>74</a:t>
            </a:fld>
            <a:endParaRPr lang="en-GB" dirty="0"/>
          </a:p>
        </p:txBody>
      </p:sp>
    </p:spTree>
    <p:extLst>
      <p:ext uri="{BB962C8B-B14F-4D97-AF65-F5344CB8AC3E}">
        <p14:creationId xmlns:p14="http://schemas.microsoft.com/office/powerpoint/2010/main" val="8301035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Informative Price Details: Switch Order Confirmation</a:t>
            </a:r>
            <a:br>
              <a:rPr lang="en-GB" dirty="0" smtClean="0"/>
            </a:br>
            <a:r>
              <a:rPr lang="en-GB" dirty="0" smtClean="0"/>
              <a:t>Subscription Leg Details</a:t>
            </a:r>
            <a:endParaRPr lang="en-GB" dirty="0"/>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2" y="808714"/>
            <a:ext cx="4071046" cy="229807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58492" y="798469"/>
            <a:ext cx="4606806" cy="2308324"/>
          </a:xfrm>
          <a:prstGeom prst="rect">
            <a:avLst/>
          </a:prstGeom>
          <a:noFill/>
        </p:spPr>
        <p:txBody>
          <a:bodyPr wrap="square" rtlCol="0">
            <a:spAutoFit/>
          </a:bodyPr>
          <a:lstStyle/>
          <a:p>
            <a:pPr>
              <a:spcAft>
                <a:spcPts val="0"/>
              </a:spcAft>
              <a:tabLst>
                <a:tab pos="114300" algn="l"/>
                <a:tab pos="517525" algn="l"/>
                <a:tab pos="1027113" algn="l"/>
                <a:tab pos="1258888" algn="l"/>
              </a:tabLst>
            </a:pPr>
            <a:r>
              <a:rPr lang="en-GB" sz="1800" dirty="0" smtClean="0">
                <a:latin typeface="Calibri" panose="020F0502020204030204" pitchFamily="34" charset="0"/>
                <a:cs typeface="Calibri" panose="020F0502020204030204" pitchFamily="34" charset="0"/>
              </a:rPr>
              <a:t>Informative Price Details [0.2]</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Type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[1.1]	Value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Method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Number Of Days Accrued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Taxable Income Per Share Calculated</a:t>
            </a:r>
          </a:p>
          <a:p>
            <a:pPr>
              <a:spcAft>
                <a:spcPts val="0"/>
              </a:spcAft>
              <a:tabLst>
                <a:tab pos="114300" algn="l"/>
                <a:tab pos="517525" algn="l"/>
                <a:tab pos="801688" algn="l"/>
              </a:tabLst>
            </a:pPr>
            <a:r>
              <a:rPr lang="en-GB" sz="1800" dirty="0" smtClean="0">
                <a:latin typeface="Calibri" panose="020F0502020204030204" pitchFamily="34" charset="0"/>
                <a:cs typeface="Calibri" panose="020F0502020204030204" pitchFamily="34" charset="0"/>
              </a:rPr>
              <a:t>[0.1]	Price Difference Reason</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850" y="16861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19576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20" y="22471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625" y="250102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114" y="27797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a:xfrm>
            <a:off x="4563389" y="2489204"/>
            <a:ext cx="4580611" cy="3785652"/>
          </a:xfrm>
          <a:prstGeom prst="rect">
            <a:avLst/>
          </a:prstGeom>
          <a:solidFill>
            <a:schemeClr val="bg1"/>
          </a:solidFill>
        </p:spPr>
        <p:txBody>
          <a:bodyPr wrap="square">
            <a:spAutoFit/>
          </a:bodyPr>
          <a:lstStyle/>
          <a:p>
            <a:pPr>
              <a:tabLst>
                <a:tab pos="569913" algn="l"/>
                <a:tab pos="3027363" algn="l"/>
              </a:tabLst>
            </a:pPr>
            <a:r>
              <a:rPr lang="en-GB" sz="2000" dirty="0" smtClean="0">
                <a:latin typeface="Calibri" panose="020F0502020204030204" pitchFamily="34" charset="0"/>
                <a:cs typeface="Calibri" panose="020F0502020204030204" pitchFamily="34" charset="0"/>
              </a:rPr>
              <a:t>Bid</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BIDE</a:t>
            </a:r>
          </a:p>
          <a:p>
            <a:pPr>
              <a:tabLst>
                <a:tab pos="569913" algn="l"/>
                <a:tab pos="3027363" algn="l"/>
              </a:tabLst>
            </a:pPr>
            <a:r>
              <a:rPr lang="en-GB" sz="2000" dirty="0" smtClean="0">
                <a:latin typeface="Calibri" panose="020F0502020204030204" pitchFamily="34" charset="0"/>
                <a:cs typeface="Calibri" panose="020F0502020204030204" pitchFamily="34" charset="0"/>
              </a:rPr>
              <a:t>Offer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OFFR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Net Asset Value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NAVL</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Creation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CREA</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Cancellation</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CANC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Interim	INTE</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b="1" dirty="0" smtClean="0">
                <a:latin typeface="Calibri" panose="020F0502020204030204" pitchFamily="34" charset="0"/>
                <a:cs typeface="Calibri" panose="020F0502020204030204" pitchFamily="34" charset="0"/>
              </a:rPr>
              <a:t>Swing</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SWNG</a:t>
            </a:r>
            <a:endParaRPr lang="en-GB" sz="2000" b="1"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Mid	</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MIDD</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Reinvestment</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RINV</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Switch</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SWIC</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Daily Dividend Rate</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DDVR</a:t>
            </a:r>
            <a:endParaRPr lang="en-GB" sz="2000" dirty="0">
              <a:latin typeface="Calibri" panose="020F0502020204030204" pitchFamily="34" charset="0"/>
              <a:cs typeface="Calibri" panose="020F0502020204030204" pitchFamily="34" charset="0"/>
            </a:endParaRPr>
          </a:p>
          <a:p>
            <a:pPr>
              <a:tabLst>
                <a:tab pos="569913" algn="l"/>
                <a:tab pos="3027363" algn="l"/>
              </a:tabLst>
            </a:pPr>
            <a:r>
              <a:rPr lang="en-GB" sz="2000" dirty="0" smtClean="0">
                <a:latin typeface="Calibri" panose="020F0502020204030204" pitchFamily="34" charset="0"/>
                <a:cs typeface="Calibri" panose="020F0502020204030204" pitchFamily="34" charset="0"/>
              </a:rPr>
              <a:t>Actual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ACTU</a:t>
            </a:r>
          </a:p>
        </p:txBody>
      </p:sp>
      <p:sp>
        <p:nvSpPr>
          <p:cNvPr id="39" name="TextBox 38"/>
          <p:cNvSpPr txBox="1"/>
          <p:nvPr/>
        </p:nvSpPr>
        <p:spPr>
          <a:xfrm>
            <a:off x="4511628" y="2173876"/>
            <a:ext cx="1339469"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Type codes</a:t>
            </a:r>
            <a:endParaRPr lang="en-GB" sz="2000" dirty="0">
              <a:latin typeface="Calibri" panose="020F0502020204030204" pitchFamily="34" charset="0"/>
              <a:cs typeface="Calibri" panose="020F0502020204030204" pitchFamily="34" charset="0"/>
            </a:endParaRPr>
          </a:p>
        </p:txBody>
      </p:sp>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378333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1013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9148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2951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5637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Rectangle 54"/>
          <p:cNvSpPr/>
          <p:nvPr/>
        </p:nvSpPr>
        <p:spPr bwMode="auto">
          <a:xfrm>
            <a:off x="4563390" y="2555123"/>
            <a:ext cx="4444554" cy="3719734"/>
          </a:xfrm>
          <a:prstGeom prst="rect">
            <a:avLst/>
          </a:prstGeom>
          <a:noFill/>
          <a:ln w="31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6" name="Straight Connector 55"/>
          <p:cNvCxnSpPr/>
          <p:nvPr/>
        </p:nvCxnSpPr>
        <p:spPr bwMode="auto">
          <a:xfrm>
            <a:off x="7617132" y="2555122"/>
            <a:ext cx="0" cy="3793839"/>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7" name="Straight Connector 56"/>
          <p:cNvCxnSpPr/>
          <p:nvPr/>
        </p:nvCxnSpPr>
        <p:spPr bwMode="auto">
          <a:xfrm>
            <a:off x="8446529" y="2555121"/>
            <a:ext cx="0" cy="379384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pic>
        <p:nvPicPr>
          <p:cNvPr id="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8427" y="44066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0" name="TextBox 59"/>
          <p:cNvSpPr txBox="1"/>
          <p:nvPr/>
        </p:nvSpPr>
        <p:spPr>
          <a:xfrm>
            <a:off x="8439507" y="4345034"/>
            <a:ext cx="354584" cy="369332"/>
          </a:xfrm>
          <a:prstGeom prst="rect">
            <a:avLst/>
          </a:prstGeom>
          <a:noFill/>
        </p:spPr>
        <p:txBody>
          <a:bodyPr wrap="none" rtlCol="0">
            <a:spAutoFit/>
          </a:bodyPr>
          <a:lstStyle/>
          <a:p>
            <a:r>
              <a:rPr lang="en-GB" sz="1800" b="1" dirty="0" smtClean="0">
                <a:latin typeface="Verdana" panose="020B0604030504040204" pitchFamily="34" charset="0"/>
                <a:ea typeface="Verdana" panose="020B0604030504040204" pitchFamily="34" charset="0"/>
                <a:cs typeface="Verdana" panose="020B0604030504040204" pitchFamily="34" charset="0"/>
              </a:rPr>
              <a:t>Y</a:t>
            </a:r>
            <a:endParaRPr lang="en-GB"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570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47056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28" y="32989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TextBox 44"/>
          <p:cNvSpPr txBox="1"/>
          <p:nvPr/>
        </p:nvSpPr>
        <p:spPr>
          <a:xfrm>
            <a:off x="600578" y="3251241"/>
            <a:ext cx="1559017"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Swing SWNG</a:t>
            </a:r>
          </a:p>
        </p:txBody>
      </p:sp>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28599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1511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021" y="345299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647" y="50204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8" name="Straight Connector 57"/>
          <p:cNvCxnSpPr>
            <a:stCxn id="61" idx="3"/>
          </p:cNvCxnSpPr>
          <p:nvPr/>
        </p:nvCxnSpPr>
        <p:spPr bwMode="auto">
          <a:xfrm>
            <a:off x="3432179" y="975193"/>
            <a:ext cx="1555531" cy="0"/>
          </a:xfrm>
          <a:prstGeom prst="line">
            <a:avLst/>
          </a:prstGeom>
          <a:solidFill>
            <a:schemeClr val="accent1"/>
          </a:solidFill>
          <a:ln w="9525" cap="flat" cmpd="sng" algn="ctr">
            <a:solidFill>
              <a:schemeClr val="tx1"/>
            </a:solidFill>
            <a:prstDash val="dash"/>
            <a:round/>
            <a:headEnd type="none" w="med" len="med"/>
            <a:tailEnd type="none" w="med" len="med"/>
          </a:ln>
          <a:effectLst/>
        </p:spPr>
      </p:cxnSp>
      <p:pic>
        <p:nvPicPr>
          <p:cNvPr id="6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6429" y="8561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2" name="TextBox 61"/>
          <p:cNvSpPr txBox="1"/>
          <p:nvPr/>
        </p:nvSpPr>
        <p:spPr>
          <a:xfrm>
            <a:off x="280323" y="3553106"/>
            <a:ext cx="4360687" cy="2585323"/>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When dilution levy (DLEV) is specified in the TransactionOverhead/IndividualFee sequence, the InformativePriceDetails sequence can be used with the Type SWNG, indicating that the NAVL price in DealingPriceDetails takes into account the dilution levy. See ‘SMPG-IFWG-MP-Orders_Final’ for full information about how to specify anti-dilution levy or dilution levy.</a:t>
            </a:r>
            <a:endParaRPr lang="en-GB" sz="1800" dirty="0">
              <a:latin typeface="Calibri" panose="020F0502020204030204" pitchFamily="34" charset="0"/>
              <a:cs typeface="Calibri" panose="020F0502020204030204" pitchFamily="34" charset="0"/>
            </a:endParaRPr>
          </a:p>
        </p:txBody>
      </p:sp>
      <p:sp>
        <p:nvSpPr>
          <p:cNvPr id="40" name="TextBox 39"/>
          <p:cNvSpPr txBox="1"/>
          <p:nvPr/>
        </p:nvSpPr>
        <p:spPr>
          <a:xfrm>
            <a:off x="4487583" y="483517"/>
            <a:ext cx="4561712" cy="1569660"/>
          </a:xfrm>
          <a:prstGeom prst="rect">
            <a:avLst/>
          </a:prstGeom>
          <a:solidFill>
            <a:schemeClr val="bg1"/>
          </a:solidFill>
          <a:ln>
            <a:solidFill>
              <a:schemeClr val="bg1">
                <a:lumMod val="50000"/>
              </a:schemeClr>
            </a:solidFill>
          </a:ln>
        </p:spPr>
        <p:txBody>
          <a:bodyPr wrap="square" rtlCol="0">
            <a:spAutoFit/>
          </a:bodyPr>
          <a:lstStyle/>
          <a:p>
            <a:r>
              <a:rPr lang="en-GB" sz="1600" dirty="0">
                <a:solidFill>
                  <a:schemeClr val="tx2"/>
                </a:solidFill>
                <a:latin typeface="Calibri" panose="020F0502020204030204" pitchFamily="34" charset="0"/>
                <a:cs typeface="Calibri" panose="020F0502020204030204" pitchFamily="34" charset="0"/>
              </a:rPr>
              <a:t>SMPG </a:t>
            </a:r>
            <a:r>
              <a:rPr lang="en-GB" sz="1600" dirty="0" smtClean="0">
                <a:solidFill>
                  <a:schemeClr val="tx2"/>
                </a:solidFill>
                <a:latin typeface="Calibri" panose="020F0502020204030204" pitchFamily="34" charset="0"/>
                <a:cs typeface="Calibri" panose="020F0502020204030204" pitchFamily="34" charset="0"/>
              </a:rPr>
              <a:t>Usage: Multiplicity [1.1]</a:t>
            </a:r>
          </a:p>
          <a:p>
            <a:r>
              <a:rPr lang="en-US" sz="1600" dirty="0" smtClean="0">
                <a:latin typeface="Calibri" panose="020F0502020204030204" pitchFamily="34" charset="0"/>
                <a:cs typeface="Calibri" panose="020F0502020204030204" pitchFamily="34" charset="0"/>
              </a:rPr>
              <a:t>InformativePriceDetails </a:t>
            </a:r>
            <a:r>
              <a:rPr lang="en-US" sz="1600" dirty="0">
                <a:latin typeface="Calibri" panose="020F0502020204030204" pitchFamily="34" charset="0"/>
                <a:cs typeface="Calibri" panose="020F0502020204030204" pitchFamily="34" charset="0"/>
              </a:rPr>
              <a:t>may be present when anti-dilution levy or dilution levy is to be included and dilation levy is regarded as a fee/charge. See ‘SMPG-IFWG-MP-Orders_Final’, for full information about how to specify anti-dilution levy or dilution levy. </a:t>
            </a:r>
            <a:endParaRPr lang="en-GB" sz="1600" dirty="0">
              <a:latin typeface="Calibri" panose="020F0502020204030204" pitchFamily="34" charset="0"/>
              <a:cs typeface="Calibri" panose="020F0502020204030204" pitchFamily="34" charset="0"/>
            </a:endParaRPr>
          </a:p>
        </p:txBody>
      </p:sp>
      <p:sp>
        <p:nvSpPr>
          <p:cNvPr id="46" name="TextBox 45"/>
          <p:cNvSpPr txBox="1"/>
          <p:nvPr/>
        </p:nvSpPr>
        <p:spPr>
          <a:xfrm>
            <a:off x="318687" y="6327217"/>
            <a:ext cx="3183638" cy="400110"/>
          </a:xfrm>
          <a:prstGeom prst="rect">
            <a:avLst/>
          </a:prstGeom>
          <a:solidFill>
            <a:schemeClr val="bg1"/>
          </a:solidFill>
        </p:spPr>
        <p:txBody>
          <a:bodyPr wrap="square" rtlCol="0">
            <a:spAutoFit/>
          </a:bodyPr>
          <a:lstStyle/>
          <a:p>
            <a:r>
              <a:rPr lang="en-GB"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sp>
        <p:nvSpPr>
          <p:cNvPr id="7" name="Slide Number Placeholder 6"/>
          <p:cNvSpPr>
            <a:spLocks noGrp="1"/>
          </p:cNvSpPr>
          <p:nvPr>
            <p:ph type="sldNum" sz="quarter" idx="11"/>
          </p:nvPr>
        </p:nvSpPr>
        <p:spPr/>
        <p:txBody>
          <a:bodyPr/>
          <a:lstStyle/>
          <a:p>
            <a:fld id="{EA52E39D-21CE-4915-B848-429A65988FB2}" type="slidenum">
              <a:rPr lang="en-GB" smtClean="0"/>
              <a:pPr/>
              <a:t>75</a:t>
            </a:fld>
            <a:endParaRPr lang="en-GB" dirty="0"/>
          </a:p>
        </p:txBody>
      </p:sp>
    </p:spTree>
    <p:extLst>
      <p:ext uri="{BB962C8B-B14F-4D97-AF65-F5344CB8AC3E}">
        <p14:creationId xmlns:p14="http://schemas.microsoft.com/office/powerpoint/2010/main" val="186432399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11" name="Rectangle 10"/>
          <p:cNvSpPr/>
          <p:nvPr/>
        </p:nvSpPr>
        <p:spPr bwMode="auto">
          <a:xfrm>
            <a:off x="500325" y="3975409"/>
            <a:ext cx="4265767" cy="2753195"/>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Order Instruction Status Report – rejected status, account not known</a:t>
            </a:r>
            <a:endParaRPr lang="en-GB" dirty="0"/>
          </a:p>
        </p:txBody>
      </p:sp>
      <p:sp>
        <p:nvSpPr>
          <p:cNvPr id="5" name="TextBox 4"/>
          <p:cNvSpPr txBox="1"/>
          <p:nvPr/>
        </p:nvSpPr>
        <p:spPr>
          <a:xfrm>
            <a:off x="181162" y="638369"/>
            <a:ext cx="2952731"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For the following scenario:</a:t>
            </a:r>
            <a:endParaRPr lang="en-GB" sz="2000" dirty="0">
              <a:latin typeface="Calibri" panose="020F0502020204030204" pitchFamily="34" charset="0"/>
              <a:cs typeface="Calibri" panose="020F0502020204030204" pitchFamily="34" charset="0"/>
            </a:endParaRPr>
          </a:p>
        </p:txBody>
      </p:sp>
      <p:sp>
        <p:nvSpPr>
          <p:cNvPr id="6" name="Rectangle 5"/>
          <p:cNvSpPr/>
          <p:nvPr/>
        </p:nvSpPr>
        <p:spPr>
          <a:xfrm>
            <a:off x="388188" y="952779"/>
            <a:ext cx="8755811" cy="2362185"/>
          </a:xfrm>
          <a:prstGeom prst="rect">
            <a:avLst/>
          </a:prstGeom>
        </p:spPr>
        <p:txBody>
          <a:bodyPr wrap="square">
            <a:spAutoFit/>
          </a:bodyPr>
          <a:lstStyle/>
          <a:p>
            <a:pPr>
              <a:spcAft>
                <a:spcPts val="300"/>
              </a:spcAft>
            </a:pPr>
            <a:r>
              <a:rPr lang="en-GB" sz="2000" dirty="0" smtClean="0">
                <a:latin typeface="Calibri" panose="020F0502020204030204" pitchFamily="34" charset="0"/>
                <a:cs typeface="Calibri" panose="020F0502020204030204" pitchFamily="34" charset="0"/>
              </a:rPr>
              <a:t>The order is sent, but there </a:t>
            </a:r>
            <a:r>
              <a:rPr lang="en-GB" sz="2000" dirty="0">
                <a:latin typeface="Calibri" panose="020F0502020204030204" pitchFamily="34" charset="0"/>
                <a:cs typeface="Calibri" panose="020F0502020204030204" pitchFamily="34" charset="0"/>
              </a:rPr>
              <a:t>is no </a:t>
            </a:r>
            <a:r>
              <a:rPr lang="en-GB" sz="2000" dirty="0" smtClean="0">
                <a:latin typeface="Calibri" panose="020F0502020204030204" pitchFamily="34" charset="0"/>
                <a:cs typeface="Calibri" panose="020F0502020204030204" pitchFamily="34" charset="0"/>
              </a:rPr>
              <a:t>account yet opened. What should the response be?  </a:t>
            </a:r>
            <a:endParaRPr lang="en-GB" sz="2000" dirty="0">
              <a:latin typeface="Calibri" panose="020F0502020204030204" pitchFamily="34" charset="0"/>
              <a:cs typeface="Calibri" panose="020F0502020204030204" pitchFamily="34" charset="0"/>
            </a:endParaRPr>
          </a:p>
          <a:p>
            <a:pPr marL="569913" indent="-569913">
              <a:spcAft>
                <a:spcPts val="0"/>
              </a:spcAft>
            </a:pPr>
            <a:r>
              <a:rPr lang="en-GB" sz="2000" dirty="0">
                <a:latin typeface="Calibri" panose="020F0502020204030204" pitchFamily="34" charset="0"/>
                <a:cs typeface="Calibri" panose="020F0502020204030204" pitchFamily="34" charset="0"/>
              </a:rPr>
              <a:t>[1] </a:t>
            </a:r>
            <a:r>
              <a:rPr lang="en-GB" sz="2000" dirty="0" smtClean="0">
                <a:latin typeface="Calibri" panose="020F0502020204030204" pitchFamily="34" charset="0"/>
                <a:cs typeface="Calibri" panose="020F0502020204030204" pitchFamily="34" charset="0"/>
              </a:rPr>
              <a:t>	the </a:t>
            </a:r>
            <a:r>
              <a:rPr lang="en-GB" sz="2000" dirty="0">
                <a:latin typeface="Calibri" panose="020F0502020204030204" pitchFamily="34" charset="0"/>
                <a:cs typeface="Calibri" panose="020F0502020204030204" pitchFamily="34" charset="0"/>
              </a:rPr>
              <a:t>order is regarded as </a:t>
            </a:r>
            <a:r>
              <a:rPr lang="en-GB" sz="2000" dirty="0" smtClean="0">
                <a:latin typeface="Calibri" panose="020F0502020204030204" pitchFamily="34" charset="0"/>
                <a:cs typeface="Calibri" panose="020F0502020204030204" pitchFamily="34" charset="0"/>
              </a:rPr>
              <a:t>in-repair/pending </a:t>
            </a:r>
            <a:r>
              <a:rPr lang="en-GB" sz="2000" dirty="0">
                <a:latin typeface="Calibri" panose="020F0502020204030204" pitchFamily="34" charset="0"/>
                <a:cs typeface="Calibri" panose="020F0502020204030204" pitchFamily="34" charset="0"/>
              </a:rPr>
              <a:t>until the account is open, which can take several </a:t>
            </a:r>
            <a:r>
              <a:rPr lang="en-GB" sz="2000" dirty="0" smtClean="0">
                <a:latin typeface="Calibri" panose="020F0502020204030204" pitchFamily="34" charset="0"/>
                <a:cs typeface="Calibri" panose="020F0502020204030204" pitchFamily="34" charset="0"/>
              </a:rPr>
              <a:t>days (‘in Paris’) </a:t>
            </a:r>
            <a:r>
              <a:rPr lang="en-GB" sz="2000" b="1" i="1" dirty="0" smtClean="0">
                <a:latin typeface="Calibri" panose="020F0502020204030204" pitchFamily="34" charset="0"/>
                <a:cs typeface="Calibri" panose="020F0502020204030204" pitchFamily="34" charset="0"/>
              </a:rPr>
              <a:t>or</a:t>
            </a:r>
            <a:endParaRPr lang="en-GB" sz="2000" b="1" dirty="0">
              <a:latin typeface="Calibri" panose="020F0502020204030204" pitchFamily="34" charset="0"/>
              <a:cs typeface="Calibri" panose="020F0502020204030204" pitchFamily="34" charset="0"/>
            </a:endParaRPr>
          </a:p>
          <a:p>
            <a:pPr marL="569913" indent="-569913">
              <a:spcAft>
                <a:spcPts val="600"/>
              </a:spcAft>
            </a:pPr>
            <a:r>
              <a:rPr lang="en-GB" sz="2000" dirty="0">
                <a:latin typeface="Calibri" panose="020F0502020204030204" pitchFamily="34" charset="0"/>
                <a:cs typeface="Calibri" panose="020F0502020204030204" pitchFamily="34" charset="0"/>
              </a:rPr>
              <a:t>[2] </a:t>
            </a:r>
            <a:r>
              <a:rPr lang="en-GB" sz="2000" dirty="0" smtClean="0">
                <a:latin typeface="Calibri" panose="020F0502020204030204" pitchFamily="34" charset="0"/>
                <a:cs typeface="Calibri" panose="020F0502020204030204" pitchFamily="34" charset="0"/>
              </a:rPr>
              <a:t>	order </a:t>
            </a:r>
            <a:r>
              <a:rPr lang="en-GB" sz="2000" dirty="0">
                <a:latin typeface="Calibri" panose="020F0502020204030204" pitchFamily="34" charset="0"/>
                <a:cs typeface="Calibri" panose="020F0502020204030204" pitchFamily="34" charset="0"/>
              </a:rPr>
              <a:t>is immediately </a:t>
            </a:r>
            <a:r>
              <a:rPr lang="en-GB" sz="2000" dirty="0" smtClean="0">
                <a:latin typeface="Calibri" panose="020F0502020204030204" pitchFamily="34" charset="0"/>
                <a:cs typeface="Calibri" panose="020F0502020204030204" pitchFamily="34" charset="0"/>
              </a:rPr>
              <a:t>rejected. It </a:t>
            </a:r>
            <a:r>
              <a:rPr lang="en-GB" sz="2000" dirty="0">
                <a:latin typeface="Calibri" panose="020F0502020204030204" pitchFamily="34" charset="0"/>
                <a:cs typeface="Calibri" panose="020F0502020204030204" pitchFamily="34" charset="0"/>
              </a:rPr>
              <a:t>is up to the client to re-issue the </a:t>
            </a:r>
            <a:r>
              <a:rPr lang="en-GB" sz="2000" dirty="0" smtClean="0">
                <a:latin typeface="Calibri" panose="020F0502020204030204" pitchFamily="34" charset="0"/>
                <a:cs typeface="Calibri" panose="020F0502020204030204" pitchFamily="34" charset="0"/>
              </a:rPr>
              <a:t>order (‘in Milan’)</a:t>
            </a:r>
            <a:endParaRPr lang="en-GB" sz="2000" dirty="0">
              <a:latin typeface="Calibri" panose="020F0502020204030204" pitchFamily="34" charset="0"/>
              <a:cs typeface="Calibri" panose="020F0502020204030204" pitchFamily="34" charset="0"/>
            </a:endParaRPr>
          </a:p>
          <a:p>
            <a:pPr>
              <a:spcAft>
                <a:spcPts val="600"/>
              </a:spcAft>
            </a:pPr>
            <a:r>
              <a:rPr lang="en-GB" sz="2000" dirty="0" smtClean="0">
                <a:latin typeface="Calibri" panose="020F0502020204030204" pitchFamily="34" charset="0"/>
                <a:cs typeface="Calibri" panose="020F0502020204030204" pitchFamily="34" charset="0"/>
              </a:rPr>
              <a:t>SMPG recommendation</a:t>
            </a:r>
            <a:r>
              <a:rPr lang="en-GB" sz="2000" dirty="0">
                <a:latin typeface="Calibri" panose="020F0502020204030204" pitchFamily="34" charset="0"/>
                <a:cs typeface="Calibri" panose="020F0502020204030204" pitchFamily="34" charset="0"/>
              </a:rPr>
              <a:t>:</a:t>
            </a:r>
            <a:r>
              <a:rPr lang="en-GB" sz="2000" dirty="0" smtClean="0">
                <a:latin typeface="Calibri" panose="020F0502020204030204" pitchFamily="34" charset="0"/>
                <a:cs typeface="Calibri" panose="020F0502020204030204" pitchFamily="34" charset="0"/>
              </a:rPr>
              <a:t> the order should be rejected. </a:t>
            </a:r>
            <a:r>
              <a:rPr lang="en-GB" sz="2000" dirty="0" smtClean="0">
                <a:solidFill>
                  <a:srgbClr val="FF0000"/>
                </a:solidFill>
                <a:latin typeface="Calibri" panose="020F0502020204030204" pitchFamily="34" charset="0"/>
                <a:cs typeface="Calibri" panose="020F0502020204030204" pitchFamily="34" charset="0"/>
              </a:rPr>
              <a:t>(1 Mar 2017)</a:t>
            </a:r>
          </a:p>
        </p:txBody>
      </p:sp>
      <p:sp>
        <p:nvSpPr>
          <p:cNvPr id="7" name="Rectangle 6"/>
          <p:cNvSpPr/>
          <p:nvPr/>
        </p:nvSpPr>
        <p:spPr>
          <a:xfrm>
            <a:off x="487937" y="3992661"/>
            <a:ext cx="3825271" cy="400110"/>
          </a:xfrm>
          <a:prstGeom prst="rect">
            <a:avLst/>
          </a:prstGeom>
        </p:spPr>
        <p:txBody>
          <a:bodyPr wrap="square">
            <a:spAutoFit/>
          </a:bodyPr>
          <a:lstStyle/>
          <a:p>
            <a:r>
              <a:rPr lang="en-US" sz="2000" b="1" dirty="0" smtClean="0">
                <a:latin typeface="Calibri" panose="020F0502020204030204" pitchFamily="34" charset="0"/>
                <a:cs typeface="Calibri" panose="020F0502020204030204" pitchFamily="34" charset="0"/>
              </a:rPr>
              <a:t>AccountIdentificationRule</a:t>
            </a:r>
          </a:p>
        </p:txBody>
      </p:sp>
      <p:sp>
        <p:nvSpPr>
          <p:cNvPr id="8" name="Rectangle 7"/>
          <p:cNvSpPr/>
          <p:nvPr/>
        </p:nvSpPr>
        <p:spPr>
          <a:xfrm>
            <a:off x="487937" y="4269154"/>
            <a:ext cx="4278156" cy="2246769"/>
          </a:xfrm>
          <a:prstGeom prst="rect">
            <a:avLst/>
          </a:prstGeom>
        </p:spPr>
        <p:txBody>
          <a:bodyPr wrap="square">
            <a:spAutoFit/>
          </a:bodyPr>
          <a:lstStyle/>
          <a:p>
            <a:r>
              <a:rPr lang="en-US" sz="2000" i="1" dirty="0" smtClean="0">
                <a:latin typeface="Calibri" panose="020F0502020204030204" pitchFamily="34" charset="0"/>
                <a:cs typeface="Calibri" panose="020F0502020204030204" pitchFamily="34" charset="0"/>
              </a:rPr>
              <a:t>If </a:t>
            </a:r>
            <a:r>
              <a:rPr lang="en-US" sz="2000" i="1" dirty="0">
                <a:latin typeface="Calibri" panose="020F0502020204030204" pitchFamily="34" charset="0"/>
                <a:cs typeface="Calibri" panose="020F0502020204030204" pitchFamily="34" charset="0"/>
              </a:rPr>
              <a:t>this message is linked to an account opening request and the account identification is not yet known then the value of the AccountIdentification element in </a:t>
            </a:r>
            <a:r>
              <a:rPr lang="en-US" sz="2000" i="1" dirty="0" smtClean="0">
                <a:latin typeface="Calibri" panose="020F0502020204030204" pitchFamily="34" charset="0"/>
                <a:cs typeface="Calibri" panose="020F0502020204030204" pitchFamily="34" charset="0"/>
              </a:rPr>
              <a:t>MultipleOrderDetails/ InvestmentAccountDetails </a:t>
            </a:r>
            <a:r>
              <a:rPr lang="en-US" sz="2000" i="1" dirty="0">
                <a:latin typeface="Calibri" panose="020F0502020204030204" pitchFamily="34" charset="0"/>
                <a:cs typeface="Calibri" panose="020F0502020204030204" pitchFamily="34" charset="0"/>
              </a:rPr>
              <a:t>must be UNKNOWN.</a:t>
            </a:r>
            <a:endParaRPr lang="en-GB" sz="2000" i="1" dirty="0">
              <a:latin typeface="Calibri" panose="020F0502020204030204" pitchFamily="34" charset="0"/>
              <a:cs typeface="Calibri" panose="020F0502020204030204" pitchFamily="34" charset="0"/>
            </a:endParaRPr>
          </a:p>
        </p:txBody>
      </p:sp>
      <p:sp>
        <p:nvSpPr>
          <p:cNvPr id="9" name="Rectangle 8"/>
          <p:cNvSpPr/>
          <p:nvPr/>
        </p:nvSpPr>
        <p:spPr>
          <a:xfrm>
            <a:off x="4882554" y="4084694"/>
            <a:ext cx="3959524" cy="2285241"/>
          </a:xfrm>
          <a:prstGeom prst="rect">
            <a:avLst/>
          </a:prstGeom>
        </p:spPr>
        <p:txBody>
          <a:bodyPr wrap="square">
            <a:spAutoFit/>
          </a:bodyPr>
          <a:lstStyle/>
          <a:p>
            <a:pPr>
              <a:spcAft>
                <a:spcPts val="300"/>
              </a:spcAft>
            </a:pPr>
            <a:r>
              <a:rPr lang="en-GB" sz="2000" dirty="0" smtClean="0">
                <a:latin typeface="Calibri" panose="020F0502020204030204" pitchFamily="34" charset="0"/>
                <a:cs typeface="Calibri" panose="020F0502020204030204" pitchFamily="34" charset="0"/>
              </a:rPr>
              <a:t>SMPG Usage: ‘do not use’</a:t>
            </a:r>
          </a:p>
          <a:p>
            <a:pPr>
              <a:spcAft>
                <a:spcPts val="300"/>
              </a:spcAft>
            </a:pPr>
            <a:r>
              <a:rPr lang="en-GB" sz="2000" dirty="0">
                <a:latin typeface="Calibri" panose="020F0502020204030204" pitchFamily="34" charset="0"/>
                <a:cs typeface="Calibri" panose="020F0502020204030204" pitchFamily="34" charset="0"/>
              </a:rPr>
              <a:t>SMPG </a:t>
            </a:r>
            <a:r>
              <a:rPr lang="en-GB" sz="2000" dirty="0" smtClean="0">
                <a:latin typeface="Calibri" panose="020F0502020204030204" pitchFamily="34" charset="0"/>
                <a:cs typeface="Calibri" panose="020F0502020204030204" pitchFamily="34" charset="0"/>
              </a:rPr>
              <a:t>Usage: </a:t>
            </a:r>
            <a:r>
              <a:rPr lang="en-US" sz="2000" dirty="0" smtClean="0">
                <a:latin typeface="Calibri" panose="020F0502020204030204" pitchFamily="34" charset="0"/>
                <a:cs typeface="Calibri" panose="020F0502020204030204" pitchFamily="34" charset="0"/>
              </a:rPr>
              <a:t>AccountIdentificationRule </a:t>
            </a:r>
            <a:r>
              <a:rPr lang="en-US" sz="2000" dirty="0">
                <a:latin typeface="Calibri" panose="020F0502020204030204" pitchFamily="34" charset="0"/>
                <a:cs typeface="Calibri" panose="020F0502020204030204" pitchFamily="34" charset="0"/>
              </a:rPr>
              <a:t>must be ignored. This rule is to removed from the standard. SWIFT Standards will submit a change request to ISO 20022</a:t>
            </a:r>
            <a:r>
              <a:rPr lang="en-US" sz="2000" dirty="0" smtClean="0">
                <a:latin typeface="Calibri" panose="020F0502020204030204" pitchFamily="34" charset="0"/>
                <a:cs typeface="Calibri" panose="020F0502020204030204" pitchFamily="34" charset="0"/>
              </a:rPr>
              <a:t>. </a:t>
            </a:r>
            <a:r>
              <a:rPr lang="en-US" sz="2000" dirty="0" smtClean="0">
                <a:solidFill>
                  <a:srgbClr val="FF0000"/>
                </a:solidFill>
                <a:latin typeface="Calibri" panose="020F0502020204030204" pitchFamily="34" charset="0"/>
                <a:cs typeface="Calibri" panose="020F0502020204030204" pitchFamily="34" charset="0"/>
              </a:rPr>
              <a:t>(1 Mar 2017)</a:t>
            </a:r>
            <a:endParaRPr lang="en-GB" sz="2000" dirty="0">
              <a:solidFill>
                <a:srgbClr val="FF0000"/>
              </a:solidFill>
              <a:latin typeface="Calibri" panose="020F0502020204030204" pitchFamily="34" charset="0"/>
              <a:cs typeface="Calibri" panose="020F0502020204030204" pitchFamily="34" charset="0"/>
            </a:endParaRP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1810" y="40736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Straight Connector 12"/>
          <p:cNvCxnSpPr/>
          <p:nvPr/>
        </p:nvCxnSpPr>
        <p:spPr bwMode="auto">
          <a:xfrm>
            <a:off x="86264" y="3467817"/>
            <a:ext cx="8798944" cy="0"/>
          </a:xfrm>
          <a:prstGeom prst="line">
            <a:avLst/>
          </a:prstGeom>
          <a:solidFill>
            <a:schemeClr val="accent1"/>
          </a:solidFill>
          <a:ln w="38100" cap="flat" cmpd="sng" algn="ctr">
            <a:solidFill>
              <a:schemeClr val="bg1">
                <a:lumMod val="50000"/>
              </a:schemeClr>
            </a:solidFill>
            <a:prstDash val="dash"/>
            <a:round/>
            <a:headEnd type="none" w="med" len="med"/>
            <a:tailEnd type="none" w="med" len="med"/>
          </a:ln>
          <a:effectLst/>
        </p:spPr>
      </p:cxnSp>
      <p:sp>
        <p:nvSpPr>
          <p:cNvPr id="14" name="TextBox 13"/>
          <p:cNvSpPr txBox="1"/>
          <p:nvPr/>
        </p:nvSpPr>
        <p:spPr>
          <a:xfrm>
            <a:off x="388188" y="3561268"/>
            <a:ext cx="8492161" cy="400110"/>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The subscription Order (setr.010) has the following rule at message level</a:t>
            </a:r>
            <a:r>
              <a:rPr lang="en-GB" sz="2000" dirty="0" smtClean="0">
                <a:latin typeface="Calibri" panose="020F0502020204030204" pitchFamily="34" charset="0"/>
                <a:cs typeface="Calibri" panose="020F0502020204030204" pitchFamily="34" charset="0"/>
              </a:rPr>
              <a:t>:</a:t>
            </a:r>
            <a:endParaRPr lang="en-GB" sz="2000" dirty="0">
              <a:latin typeface="Calibri" panose="020F0502020204030204" pitchFamily="34" charset="0"/>
              <a:cs typeface="Calibri" panose="020F0502020204030204" pitchFamily="34" charset="0"/>
            </a:endParaRPr>
          </a:p>
        </p:txBody>
      </p:sp>
      <p:sp>
        <p:nvSpPr>
          <p:cNvPr id="16" name="Slide Number Placeholder 15"/>
          <p:cNvSpPr>
            <a:spLocks noGrp="1"/>
          </p:cNvSpPr>
          <p:nvPr>
            <p:ph type="sldNum" sz="quarter" idx="11"/>
          </p:nvPr>
        </p:nvSpPr>
        <p:spPr/>
        <p:txBody>
          <a:bodyPr/>
          <a:lstStyle/>
          <a:p>
            <a:fld id="{EA52E39D-21CE-4915-B848-429A65988FB2}" type="slidenum">
              <a:rPr lang="en-GB" smtClean="0"/>
              <a:pPr/>
              <a:t>76</a:t>
            </a:fld>
            <a:endParaRPr lang="en-GB" dirty="0"/>
          </a:p>
        </p:txBody>
      </p:sp>
    </p:spTree>
    <p:extLst>
      <p:ext uri="{BB962C8B-B14F-4D97-AF65-F5344CB8AC3E}">
        <p14:creationId xmlns:p14="http://schemas.microsoft.com/office/powerpoint/2010/main" val="3347307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50"/>
                </a:solidFill>
              </a:rPr>
              <a:t>Confirmation</a:t>
            </a:r>
            <a:r>
              <a:rPr lang="en-GB" dirty="0"/>
              <a:t>: Transaction Overhead </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8" name="Rectangle 7"/>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2516585"/>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2379536"/>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13" name="TextBox 12"/>
          <p:cNvSpPr txBox="1"/>
          <p:nvPr/>
        </p:nvSpPr>
        <p:spPr>
          <a:xfrm>
            <a:off x="4457014" y="483088"/>
            <a:ext cx="4626601" cy="707886"/>
          </a:xfrm>
          <a:prstGeom prst="rect">
            <a:avLst/>
          </a:prstGeom>
          <a:noFill/>
        </p:spPr>
        <p:txBody>
          <a:bodyPr wrap="square" rtlCol="0">
            <a:spAutoFit/>
          </a:bodyPr>
          <a:lstStyle/>
          <a:p>
            <a:pPr>
              <a:tabLst>
                <a:tab pos="1147763" algn="l"/>
              </a:tabLst>
            </a:pPr>
            <a:r>
              <a:rPr lang="en-GB" sz="2000" dirty="0" smtClean="0">
                <a:latin typeface="Calibri" panose="020F0502020204030204" pitchFamily="34" charset="0"/>
                <a:cs typeface="Calibri" panose="020F0502020204030204" pitchFamily="34" charset="0"/>
              </a:rPr>
              <a:t>Example 3 	Commission &amp; Commission 	Recipient</a:t>
            </a:r>
            <a:endParaRPr lang="en-GB" sz="2000" dirty="0">
              <a:latin typeface="Calibri" panose="020F0502020204030204" pitchFamily="34" charset="0"/>
              <a:cs typeface="Calibri" panose="020F0502020204030204" pitchFamily="34" charset="0"/>
            </a:endParaRPr>
          </a:p>
        </p:txBody>
      </p:sp>
      <p:cxnSp>
        <p:nvCxnSpPr>
          <p:cNvPr id="22" name="Straight Connector 21"/>
          <p:cNvCxnSpPr/>
          <p:nvPr/>
        </p:nvCxnSpPr>
        <p:spPr bwMode="auto">
          <a:xfrm>
            <a:off x="3493698" y="5011947"/>
            <a:ext cx="1121448"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3" name="Straight Connector 22"/>
          <p:cNvCxnSpPr/>
          <p:nvPr/>
        </p:nvCxnSpPr>
        <p:spPr bwMode="auto">
          <a:xfrm>
            <a:off x="3973925" y="6234022"/>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4" name="Straight Connector 23"/>
          <p:cNvCxnSpPr/>
          <p:nvPr/>
        </p:nvCxnSpPr>
        <p:spPr bwMode="auto">
          <a:xfrm rot="5400000">
            <a:off x="3899154" y="5739383"/>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sp>
        <p:nvSpPr>
          <p:cNvPr id="25" name="Rectangle 24"/>
          <p:cNvSpPr/>
          <p:nvPr/>
        </p:nvSpPr>
        <p:spPr bwMode="auto">
          <a:xfrm>
            <a:off x="4468506" y="5909082"/>
            <a:ext cx="3441917" cy="845685"/>
          </a:xfrm>
          <a:prstGeom prst="rect">
            <a:avLst/>
          </a:prstGeom>
          <a:solidFill>
            <a:schemeClr val="bg1"/>
          </a:solid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4451282" y="5851206"/>
            <a:ext cx="3588537" cy="923330"/>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Network Validated Rule:</a:t>
            </a:r>
          </a:p>
          <a:p>
            <a:r>
              <a:rPr lang="en-GB" sz="1800" b="1" dirty="0" smtClean="0">
                <a:latin typeface="Calibri" panose="020F0502020204030204" pitchFamily="34" charset="0"/>
                <a:cs typeface="Calibri" panose="020F0502020204030204" pitchFamily="34" charset="0"/>
              </a:rPr>
              <a:t>If </a:t>
            </a:r>
            <a:r>
              <a:rPr lang="en-GB" sz="1800" b="1" dirty="0">
                <a:latin typeface="Calibri" panose="020F0502020204030204" pitchFamily="34" charset="0"/>
                <a:cs typeface="Calibri" panose="020F0502020204030204" pitchFamily="34" charset="0"/>
                <a:sym typeface="Wingdings" panose="05000000000000000000" pitchFamily="2" charset="2"/>
              </a:rPr>
              <a:t>Informative </a:t>
            </a:r>
            <a:r>
              <a:rPr lang="en-GB" sz="1800" b="1" dirty="0" smtClean="0">
                <a:latin typeface="Calibri" panose="020F0502020204030204" pitchFamily="34" charset="0"/>
                <a:cs typeface="Calibri" panose="020F0502020204030204" pitchFamily="34" charset="0"/>
                <a:sym typeface="Wingdings" panose="05000000000000000000" pitchFamily="2" charset="2"/>
              </a:rPr>
              <a:t>Indicator </a:t>
            </a:r>
            <a:r>
              <a:rPr lang="en-GB" sz="1800" b="1" dirty="0" smtClean="0">
                <a:latin typeface="Calibri" panose="020F0502020204030204" pitchFamily="34" charset="0"/>
                <a:cs typeface="Calibri" panose="020F0502020204030204" pitchFamily="34" charset="0"/>
              </a:rPr>
              <a:t>Is false, </a:t>
            </a:r>
          </a:p>
          <a:p>
            <a:r>
              <a:rPr lang="en-GB" sz="1800" b="1" dirty="0" smtClean="0">
                <a:latin typeface="Calibri" panose="020F0502020204030204" pitchFamily="34" charset="0"/>
                <a:cs typeface="Calibri" panose="020F0502020204030204" pitchFamily="34" charset="0"/>
              </a:rPr>
              <a:t>Applied Amount MUST be present</a:t>
            </a:r>
            <a:endParaRPr lang="en-GB" sz="1800" b="1" dirty="0">
              <a:latin typeface="Calibri" panose="020F0502020204030204" pitchFamily="34" charset="0"/>
              <a:cs typeface="Calibri" panose="020F0502020204030204" pitchFamily="34" charset="0"/>
            </a:endParaRPr>
          </a:p>
        </p:txBody>
      </p:sp>
      <p:sp>
        <p:nvSpPr>
          <p:cNvPr id="27" name="TextBox 26"/>
          <p:cNvSpPr txBox="1"/>
          <p:nvPr/>
        </p:nvSpPr>
        <p:spPr>
          <a:xfrm>
            <a:off x="4537513" y="1120264"/>
            <a:ext cx="4753136" cy="4401205"/>
          </a:xfrm>
          <a:prstGeom prst="rect">
            <a:avLst/>
          </a:prstGeom>
          <a:noFill/>
        </p:spPr>
        <p:txBody>
          <a:bodyPr wrap="square" rtlCol="0">
            <a:spAutoFit/>
          </a:bodyPr>
          <a:lstStyle/>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&lt;TxOvrhd&gt;</a:t>
            </a:r>
          </a:p>
          <a:p>
            <a:pPr>
              <a:tabLst>
                <a:tab pos="233363" algn="l"/>
                <a:tab pos="457200" algn="l"/>
                <a:tab pos="690563" algn="l"/>
                <a:tab pos="914400" algn="l"/>
                <a:tab pos="1147763" algn="l"/>
                <a:tab pos="1371600" algn="l"/>
              </a:tabLst>
            </a:pP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&lt;Cd&gt;</a:t>
            </a:r>
            <a:r>
              <a:rPr lang="en-GB" sz="2000" b="1" dirty="0">
                <a:solidFill>
                  <a:srgbClr val="00B0F0"/>
                </a:solidFill>
                <a:latin typeface="Calibri" panose="020F0502020204030204" pitchFamily="34" charset="0"/>
                <a:cs typeface="Calibri" panose="020F0502020204030204" pitchFamily="34" charset="0"/>
              </a:rPr>
              <a:t>COMM</a:t>
            </a:r>
            <a:r>
              <a:rPr lang="en-GB" sz="2000" b="1" dirty="0">
                <a:latin typeface="Calibri" panose="020F0502020204030204" pitchFamily="34" charset="0"/>
                <a:cs typeface="Calibri" panose="020F0502020204030204" pitchFamily="34" charset="0"/>
              </a:rPr>
              <a:t>&lt;/Cd&gt;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&lt;ApldAmt Ccy="</a:t>
            </a:r>
            <a:r>
              <a:rPr lang="en-GB" sz="2000" b="1" dirty="0">
                <a:solidFill>
                  <a:srgbClr val="00B0F0"/>
                </a:solidFill>
                <a:latin typeface="Calibri" panose="020F0502020204030204" pitchFamily="34" charset="0"/>
                <a:cs typeface="Calibri" panose="020F0502020204030204" pitchFamily="34" charset="0"/>
              </a:rPr>
              <a:t>EUR</a:t>
            </a:r>
            <a:r>
              <a:rPr lang="en-GB" sz="2000" b="1" dirty="0" smtClean="0">
                <a:latin typeface="Calibri" panose="020F0502020204030204" pitchFamily="34" charset="0"/>
                <a:cs typeface="Calibri" panose="020F0502020204030204" pitchFamily="34" charset="0"/>
              </a:rPr>
              <a:t>"&gt;</a:t>
            </a:r>
            <a:r>
              <a:rPr lang="en-GB" sz="2000" b="1" dirty="0" smtClean="0">
                <a:solidFill>
                  <a:srgbClr val="00B0F0"/>
                </a:solidFill>
                <a:latin typeface="Calibri" panose="020F0502020204030204" pitchFamily="34" charset="0"/>
                <a:cs typeface="Calibri" panose="020F0502020204030204" pitchFamily="34" charset="0"/>
              </a:rPr>
              <a:t>90</a:t>
            </a: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ApldAmt</a:t>
            </a:r>
            <a:r>
              <a:rPr lang="en-GB" sz="2000" b="1" dirty="0" smtClean="0">
                <a:latin typeface="Calibri" panose="020F0502020204030204" pitchFamily="34" charset="0"/>
                <a:cs typeface="Calibri" panose="020F0502020204030204" pitchFamily="34" charset="0"/>
              </a:rPr>
              <a:t>&gt;</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RcptId</a:t>
            </a:r>
            <a:r>
              <a:rPr lang="en-GB" sz="2000" b="1" dirty="0" smtClean="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Pty&gt;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&lt;AnyBIC&gt;</a:t>
            </a:r>
            <a:r>
              <a:rPr lang="en-GB" sz="2000" b="1" dirty="0">
                <a:solidFill>
                  <a:srgbClr val="00B0F0"/>
                </a:solidFill>
                <a:latin typeface="Calibri" panose="020F0502020204030204" pitchFamily="34" charset="0"/>
                <a:cs typeface="Calibri" panose="020F0502020204030204" pitchFamily="34" charset="0"/>
              </a:rPr>
              <a:t>PEFILULL</a:t>
            </a:r>
            <a:r>
              <a:rPr lang="en-GB" sz="2000" b="1" dirty="0">
                <a:latin typeface="Calibri" panose="020F0502020204030204" pitchFamily="34" charset="0"/>
                <a:cs typeface="Calibri" panose="020F0502020204030204" pitchFamily="34" charset="0"/>
              </a:rPr>
              <a:t>&lt;/AnyBIC&gt;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&lt;/Pty&gt;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&lt;/RcptId&gt;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&lt;InftvInd&gt;</a:t>
            </a:r>
            <a:r>
              <a:rPr lang="en-GB" sz="2000" b="1" dirty="0">
                <a:solidFill>
                  <a:srgbClr val="00B0F0"/>
                </a:solidFill>
                <a:latin typeface="Calibri" panose="020F0502020204030204" pitchFamily="34" charset="0"/>
                <a:cs typeface="Calibri" panose="020F0502020204030204" pitchFamily="34" charset="0"/>
              </a:rPr>
              <a:t>false</a:t>
            </a:r>
            <a:r>
              <a:rPr lang="en-GB" sz="2000" b="1" dirty="0">
                <a:latin typeface="Calibri" panose="020F0502020204030204" pitchFamily="34" charset="0"/>
                <a:cs typeface="Calibri" panose="020F0502020204030204" pitchFamily="34" charset="0"/>
              </a:rPr>
              <a:t>&lt;/InftvInd&gt;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 pos="1371600" algn="l"/>
              </a:tabLst>
            </a:pP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TxOvrhd&gt;</a:t>
            </a:r>
          </a:p>
        </p:txBody>
      </p:sp>
      <p:sp>
        <p:nvSpPr>
          <p:cNvPr id="29" name="Rectangle 28"/>
          <p:cNvSpPr/>
          <p:nvPr/>
        </p:nvSpPr>
        <p:spPr bwMode="auto">
          <a:xfrm>
            <a:off x="207034" y="3815363"/>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0" name="TextBox 29"/>
          <p:cNvSpPr txBox="1"/>
          <p:nvPr/>
        </p:nvSpPr>
        <p:spPr>
          <a:xfrm>
            <a:off x="-26605" y="3762664"/>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1"/>
          </p:nvPr>
        </p:nvSpPr>
        <p:spPr/>
        <p:txBody>
          <a:bodyPr/>
          <a:lstStyle/>
          <a:p>
            <a:fld id="{EA52E39D-21CE-4915-B848-429A65988FB2}" type="slidenum">
              <a:rPr lang="en-GB" smtClean="0"/>
              <a:pPr/>
              <a:t>8</a:t>
            </a:fld>
            <a:endParaRPr lang="en-GB" dirty="0"/>
          </a:p>
        </p:txBody>
      </p:sp>
    </p:spTree>
    <p:extLst>
      <p:ext uri="{BB962C8B-B14F-4D97-AF65-F5344CB8AC3E}">
        <p14:creationId xmlns:p14="http://schemas.microsoft.com/office/powerpoint/2010/main" val="496828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50"/>
                </a:solidFill>
              </a:rPr>
              <a:t>Confirmation</a:t>
            </a:r>
            <a:r>
              <a:rPr lang="en-GB" dirty="0"/>
              <a:t>: Transaction Overhead </a:t>
            </a:r>
          </a:p>
        </p:txBody>
      </p:sp>
      <p:sp>
        <p:nvSpPr>
          <p:cNvPr id="3" name="Footer Placeholder 2"/>
          <p:cNvSpPr>
            <a:spLocks noGrp="1"/>
          </p:cNvSpPr>
          <p:nvPr>
            <p:ph type="ftr" sz="quarter" idx="10"/>
          </p:nvPr>
        </p:nvSpPr>
        <p:spPr/>
        <p:txBody>
          <a:bodyPr/>
          <a:lstStyle/>
          <a:p>
            <a:r>
              <a:rPr lang="en-US" dirty="0" smtClean="0"/>
              <a:t>SMPG IF Order Market Practice Meeting</a:t>
            </a:r>
            <a:endParaRPr lang="en-GB" dirty="0"/>
          </a:p>
        </p:txBody>
      </p:sp>
      <p:sp>
        <p:nvSpPr>
          <p:cNvPr id="5" name="Rectangle 4"/>
          <p:cNvSpPr/>
          <p:nvPr/>
        </p:nvSpPr>
        <p:spPr bwMode="auto">
          <a:xfrm>
            <a:off x="306203" y="541308"/>
            <a:ext cx="4110524" cy="612691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88800" y="2066679"/>
            <a:ext cx="3781275" cy="4371443"/>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437946" y="2002874"/>
            <a:ext cx="3901141" cy="4452501"/>
          </a:xfrm>
          <a:prstGeom prst="rect">
            <a:avLst/>
          </a:prstGeom>
        </p:spPr>
        <p:txBody>
          <a:bodyPr wrap="square">
            <a:spAutoFit/>
          </a:bodyPr>
          <a:lstStyle/>
          <a:p>
            <a:pPr>
              <a:spcAft>
                <a:spcPts val="0"/>
              </a:spcAft>
              <a:tabLst>
                <a:tab pos="569913" algn="l"/>
                <a:tab pos="974725" algn="l"/>
                <a:tab pos="1147763" algn="l"/>
                <a:tab pos="1428750" algn="l"/>
                <a:tab pos="1716088" algn="l"/>
              </a:tabLst>
            </a:pPr>
            <a:r>
              <a:rPr lang="en-GB" sz="2000" dirty="0" smtClean="0">
                <a:latin typeface="Calibri" panose="020F0502020204030204" pitchFamily="34" charset="0"/>
                <a:cs typeface="Calibri" panose="020F0502020204030204" pitchFamily="34" charset="0"/>
              </a:rPr>
              <a:t>[0.n]	Individual Fee</a:t>
            </a:r>
            <a:endParaRPr lang="en-GB" sz="2000" dirty="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[1.1]	Type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Basis </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Amount</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Standard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Discount Details</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Rate</a:t>
            </a:r>
          </a:p>
          <a:p>
            <a:pPr>
              <a:spcAft>
                <a:spcPts val="20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[0.1]	Basis </a:t>
            </a:r>
            <a:r>
              <a:rPr lang="en-GB" sz="2000" dirty="0">
                <a:latin typeface="Calibri" panose="020F0502020204030204" pitchFamily="34" charset="0"/>
                <a:cs typeface="Calibri" panose="020F0502020204030204" pitchFamily="34" charset="0"/>
              </a:rPr>
              <a:t>	</a:t>
            </a:r>
            <a:endParaRPr lang="en-GB" sz="2000" dirty="0" smtClean="0">
              <a:latin typeface="Calibri" panose="020F0502020204030204" pitchFamily="34" charset="0"/>
              <a:cs typeface="Calibri" panose="020F0502020204030204" pitchFamily="34" charset="0"/>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Amount</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Applied Rate</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Non Standard SLA Ref</a:t>
            </a: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Recipient Identification </a:t>
            </a:r>
            <a:r>
              <a:rPr lang="en-GB" sz="2000" dirty="0">
                <a:latin typeface="Calibri" panose="020F0502020204030204" pitchFamily="34" charset="0"/>
                <a:cs typeface="Calibri" panose="020F0502020204030204" pitchFamily="34" charset="0"/>
                <a:sym typeface="Wingdings" panose="05000000000000000000" pitchFamily="2" charset="2"/>
              </a:rPr>
              <a:t>	</a:t>
            </a:r>
            <a:endParaRPr lang="en-GB" sz="2000" dirty="0" smtClean="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569913" algn="l"/>
                <a:tab pos="974725" algn="l"/>
                <a:tab pos="1147763" algn="l"/>
                <a:tab pos="1428750" algn="l"/>
                <a:tab pos="1716088" algn="l"/>
              </a:tabLst>
            </a:pPr>
            <a:r>
              <a:rPr lang="en-GB" sz="2000" dirty="0">
                <a:latin typeface="Calibri" panose="020F0502020204030204" pitchFamily="34" charset="0"/>
                <a:cs typeface="Calibri" panose="020F0502020204030204" pitchFamily="34" charset="0"/>
                <a:sym typeface="Wingdings" panose="05000000000000000000" pitchFamily="2" charset="2"/>
              </a:rPr>
              <a:t>	</a:t>
            </a:r>
            <a:r>
              <a:rPr lang="en-GB" sz="2000" dirty="0" smtClean="0">
                <a:latin typeface="Calibri" panose="020F0502020204030204" pitchFamily="34" charset="0"/>
                <a:cs typeface="Calibri" panose="020F0502020204030204" pitchFamily="34" charset="0"/>
                <a:sym typeface="Wingdings" panose="05000000000000000000" pitchFamily="2" charset="2"/>
              </a:rPr>
              <a:t>[1.1]	Informative Indicator</a:t>
            </a:r>
            <a:endParaRPr lang="en-GB" sz="2000" dirty="0" smtClean="0">
              <a:latin typeface="Calibri" panose="020F0502020204030204" pitchFamily="34" charset="0"/>
              <a:cs typeface="Calibri" panose="020F0502020204030204" pitchFamily="34" charset="0"/>
            </a:endParaRPr>
          </a:p>
        </p:txBody>
      </p:sp>
      <p:sp>
        <p:nvSpPr>
          <p:cNvPr id="8" name="Rectangle 7"/>
          <p:cNvSpPr/>
          <p:nvPr/>
        </p:nvSpPr>
        <p:spPr bwMode="auto">
          <a:xfrm>
            <a:off x="1029389" y="3612773"/>
            <a:ext cx="2887003" cy="1243903"/>
          </a:xfrm>
          <a:prstGeom prst="rect">
            <a:avLst/>
          </a:prstGeom>
          <a:no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a:xfrm>
            <a:off x="269492" y="489249"/>
            <a:ext cx="4069596" cy="1631216"/>
          </a:xfrm>
          <a:prstGeom prst="rect">
            <a:avLst/>
          </a:prstGeom>
          <a:noFill/>
        </p:spPr>
        <p:txBody>
          <a:bodyPr wrap="square">
            <a:spAutoFit/>
          </a:bodyPr>
          <a:lstStyle/>
          <a:p>
            <a:pPr>
              <a:spcAft>
                <a:spcPts val="0"/>
              </a:spcAft>
              <a:tabLst>
                <a:tab pos="457200" algn="l"/>
                <a:tab pos="974725" algn="l"/>
                <a:tab pos="1371600" algn="l"/>
                <a:tab pos="1428750" algn="l"/>
              </a:tabLst>
            </a:pPr>
            <a:r>
              <a:rPr lang="en-GB" sz="2000" dirty="0" smtClean="0">
                <a:latin typeface="Calibri" panose="020F0502020204030204" pitchFamily="34" charset="0"/>
                <a:cs typeface="Calibri" panose="020F0502020204030204" pitchFamily="34" charset="0"/>
              </a:rPr>
              <a:t>Transaction Overhead</a:t>
            </a:r>
            <a:endParaRPr lang="en-GB" sz="2000"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[0.1]	Total Overhead Applied</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Fees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[0.1]	Total Taxes</a:t>
            </a:r>
          </a:p>
          <a:p>
            <a:pPr>
              <a:spcAft>
                <a:spcPts val="0"/>
              </a:spcAft>
              <a:tabLst>
                <a:tab pos="173038" algn="l"/>
                <a:tab pos="741363" algn="l"/>
                <a:tab pos="1371600" algn="l"/>
                <a:tab pos="1428750" algn="l"/>
              </a:tabLst>
            </a:pP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0.1]	Commercial </a:t>
            </a:r>
            <a:r>
              <a:rPr lang="en-GB" sz="2000" dirty="0" smtClean="0">
                <a:latin typeface="Calibri" panose="020F0502020204030204" pitchFamily="34" charset="0"/>
                <a:cs typeface="Calibri" panose="020F0502020204030204" pitchFamily="34" charset="0"/>
              </a:rPr>
              <a:t>Agreement Ref</a:t>
            </a:r>
            <a:endParaRPr lang="en-GB" sz="2000" dirty="0">
              <a:latin typeface="Calibri" panose="020F0502020204030204" pitchFamily="34" charset="0"/>
              <a:cs typeface="Calibri" panose="020F0502020204030204" pitchFamily="34" charset="0"/>
            </a:endParaRPr>
          </a:p>
        </p:txBody>
      </p:sp>
      <p:cxnSp>
        <p:nvCxnSpPr>
          <p:cNvPr id="12" name="Straight Arrow Connector 11"/>
          <p:cNvCxnSpPr/>
          <p:nvPr/>
        </p:nvCxnSpPr>
        <p:spPr bwMode="auto">
          <a:xfrm flipH="1">
            <a:off x="2201868" y="2516585"/>
            <a:ext cx="274320" cy="0"/>
          </a:xfrm>
          <a:prstGeom prst="straightConnector1">
            <a:avLst/>
          </a:prstGeom>
          <a:solidFill>
            <a:schemeClr val="accent1"/>
          </a:solidFill>
          <a:ln w="19050" cap="flat" cmpd="sng" algn="ctr">
            <a:solidFill>
              <a:schemeClr val="accent1"/>
            </a:solidFill>
            <a:prstDash val="solid"/>
            <a:round/>
            <a:headEnd type="none" w="med" len="med"/>
            <a:tailEnd type="arrow"/>
          </a:ln>
          <a:effectLst/>
        </p:spPr>
      </p:cxnSp>
      <p:sp>
        <p:nvSpPr>
          <p:cNvPr id="14" name="TextBox 13"/>
          <p:cNvSpPr txBox="1"/>
          <p:nvPr/>
        </p:nvSpPr>
        <p:spPr>
          <a:xfrm>
            <a:off x="2392351" y="2379536"/>
            <a:ext cx="1828800" cy="523220"/>
          </a:xfrm>
          <a:prstGeom prst="rect">
            <a:avLst/>
          </a:prstGeom>
          <a:noFill/>
        </p:spPr>
        <p:txBody>
          <a:bodyPr wrap="square" rtlCol="0">
            <a:spAutoFit/>
          </a:bodyPr>
          <a:lstStyle/>
          <a:p>
            <a:r>
              <a:rPr lang="en-GB" sz="1400" b="1" i="1" dirty="0" smtClean="0">
                <a:latin typeface="Calibri" panose="020F0502020204030204" pitchFamily="34" charset="0"/>
                <a:cs typeface="Calibri" panose="020F0502020204030204" pitchFamily="34" charset="0"/>
              </a:rPr>
              <a:t>Codes for charge and commission</a:t>
            </a:r>
            <a:endParaRPr lang="en-GB" sz="1400" b="1" i="1" dirty="0">
              <a:latin typeface="Calibri" panose="020F0502020204030204" pitchFamily="34" charset="0"/>
              <a:cs typeface="Calibri" panose="020F0502020204030204" pitchFamily="34" charset="0"/>
            </a:endParaRPr>
          </a:p>
        </p:txBody>
      </p:sp>
      <p:sp>
        <p:nvSpPr>
          <p:cNvPr id="13" name="TextBox 12"/>
          <p:cNvSpPr txBox="1"/>
          <p:nvPr/>
        </p:nvSpPr>
        <p:spPr>
          <a:xfrm>
            <a:off x="4457015" y="483088"/>
            <a:ext cx="4833634" cy="400110"/>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Example 4 Commission Recipient (only)</a:t>
            </a:r>
            <a:endParaRPr lang="en-GB" sz="2000" dirty="0">
              <a:latin typeface="Calibri" panose="020F0502020204030204" pitchFamily="34" charset="0"/>
              <a:cs typeface="Calibri" panose="020F0502020204030204" pitchFamily="34" charset="0"/>
            </a:endParaRPr>
          </a:p>
        </p:txBody>
      </p:sp>
      <p:cxnSp>
        <p:nvCxnSpPr>
          <p:cNvPr id="22" name="Straight Connector 21"/>
          <p:cNvCxnSpPr/>
          <p:nvPr/>
        </p:nvCxnSpPr>
        <p:spPr bwMode="auto">
          <a:xfrm>
            <a:off x="3493698" y="5011947"/>
            <a:ext cx="1121448"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3" name="Straight Connector 22"/>
          <p:cNvCxnSpPr/>
          <p:nvPr/>
        </p:nvCxnSpPr>
        <p:spPr bwMode="auto">
          <a:xfrm>
            <a:off x="3973925" y="6234022"/>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24" name="Straight Connector 23"/>
          <p:cNvCxnSpPr/>
          <p:nvPr/>
        </p:nvCxnSpPr>
        <p:spPr bwMode="auto">
          <a:xfrm rot="5400000">
            <a:off x="3899154" y="5739383"/>
            <a:ext cx="1431985" cy="0"/>
          </a:xfrm>
          <a:prstGeom prst="line">
            <a:avLst/>
          </a:prstGeom>
          <a:solidFill>
            <a:schemeClr val="accent1"/>
          </a:solidFill>
          <a:ln w="19050" cap="flat" cmpd="sng" algn="ctr">
            <a:solidFill>
              <a:srgbClr val="00B0F0"/>
            </a:solidFill>
            <a:prstDash val="solid"/>
            <a:round/>
            <a:headEnd type="none" w="med" len="med"/>
            <a:tailEnd type="none" w="med" len="med"/>
          </a:ln>
          <a:effectLst/>
        </p:spPr>
      </p:cxnSp>
      <p:sp>
        <p:nvSpPr>
          <p:cNvPr id="25" name="Rectangle 24"/>
          <p:cNvSpPr/>
          <p:nvPr/>
        </p:nvSpPr>
        <p:spPr bwMode="auto">
          <a:xfrm>
            <a:off x="4468506" y="5909082"/>
            <a:ext cx="3441917" cy="845685"/>
          </a:xfrm>
          <a:prstGeom prst="rect">
            <a:avLst/>
          </a:prstGeom>
          <a:solidFill>
            <a:schemeClr val="bg1"/>
          </a:solid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4451282" y="5851206"/>
            <a:ext cx="3588537" cy="923330"/>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Network Validated Rule:</a:t>
            </a:r>
          </a:p>
          <a:p>
            <a:r>
              <a:rPr lang="en-GB" sz="1800" b="1" dirty="0" smtClean="0">
                <a:latin typeface="Calibri" panose="020F0502020204030204" pitchFamily="34" charset="0"/>
                <a:cs typeface="Calibri" panose="020F0502020204030204" pitchFamily="34" charset="0"/>
              </a:rPr>
              <a:t>If </a:t>
            </a:r>
            <a:r>
              <a:rPr lang="en-GB" sz="1800" b="1" dirty="0">
                <a:latin typeface="Calibri" panose="020F0502020204030204" pitchFamily="34" charset="0"/>
                <a:cs typeface="Calibri" panose="020F0502020204030204" pitchFamily="34" charset="0"/>
                <a:sym typeface="Wingdings" panose="05000000000000000000" pitchFamily="2" charset="2"/>
              </a:rPr>
              <a:t>Informative </a:t>
            </a:r>
            <a:r>
              <a:rPr lang="en-GB" sz="1800" b="1" dirty="0" smtClean="0">
                <a:latin typeface="Calibri" panose="020F0502020204030204" pitchFamily="34" charset="0"/>
                <a:cs typeface="Calibri" panose="020F0502020204030204" pitchFamily="34" charset="0"/>
                <a:sym typeface="Wingdings" panose="05000000000000000000" pitchFamily="2" charset="2"/>
              </a:rPr>
              <a:t>Indicator </a:t>
            </a:r>
            <a:r>
              <a:rPr lang="en-GB" sz="1800" b="1" dirty="0" smtClean="0">
                <a:latin typeface="Calibri" panose="020F0502020204030204" pitchFamily="34" charset="0"/>
                <a:cs typeface="Calibri" panose="020F0502020204030204" pitchFamily="34" charset="0"/>
              </a:rPr>
              <a:t>Is false, </a:t>
            </a:r>
          </a:p>
          <a:p>
            <a:r>
              <a:rPr lang="en-GB" sz="1800" b="1" dirty="0" smtClean="0">
                <a:latin typeface="Calibri" panose="020F0502020204030204" pitchFamily="34" charset="0"/>
                <a:cs typeface="Calibri" panose="020F0502020204030204" pitchFamily="34" charset="0"/>
              </a:rPr>
              <a:t>Applied Amount MUST be present</a:t>
            </a:r>
            <a:endParaRPr lang="en-GB" sz="1800" b="1" dirty="0">
              <a:latin typeface="Calibri" panose="020F0502020204030204" pitchFamily="34" charset="0"/>
              <a:cs typeface="Calibri" panose="020F0502020204030204" pitchFamily="34" charset="0"/>
            </a:endParaRPr>
          </a:p>
        </p:txBody>
      </p:sp>
      <p:sp>
        <p:nvSpPr>
          <p:cNvPr id="27" name="TextBox 26"/>
          <p:cNvSpPr txBox="1"/>
          <p:nvPr/>
        </p:nvSpPr>
        <p:spPr>
          <a:xfrm>
            <a:off x="4537513" y="1120264"/>
            <a:ext cx="4753136" cy="4093428"/>
          </a:xfrm>
          <a:prstGeom prst="rect">
            <a:avLst/>
          </a:prstGeom>
          <a:noFill/>
        </p:spPr>
        <p:txBody>
          <a:bodyPr wrap="square" rtlCol="0">
            <a:spAutoFit/>
          </a:bodyPr>
          <a:lstStyle/>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&lt;TxOvrhd&gt;</a:t>
            </a:r>
          </a:p>
          <a:p>
            <a:pPr>
              <a:tabLst>
                <a:tab pos="233363" algn="l"/>
                <a:tab pos="457200" algn="l"/>
                <a:tab pos="690563" algn="l"/>
                <a:tab pos="914400" algn="l"/>
                <a:tab pos="1147763" algn="l"/>
                <a:tab pos="1371600" algn="l"/>
              </a:tabLst>
            </a:pP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&lt;Tp&gt;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&lt;Cd&gt;</a:t>
            </a:r>
            <a:r>
              <a:rPr lang="en-GB" sz="2000" b="1" dirty="0">
                <a:solidFill>
                  <a:srgbClr val="00B0F0"/>
                </a:solidFill>
                <a:latin typeface="Calibri" panose="020F0502020204030204" pitchFamily="34" charset="0"/>
                <a:cs typeface="Calibri" panose="020F0502020204030204" pitchFamily="34" charset="0"/>
              </a:rPr>
              <a:t>COMM</a:t>
            </a:r>
            <a:r>
              <a:rPr lang="en-GB" sz="2000" b="1" dirty="0">
                <a:latin typeface="Calibri" panose="020F0502020204030204" pitchFamily="34" charset="0"/>
                <a:cs typeface="Calibri" panose="020F0502020204030204" pitchFamily="34" charset="0"/>
              </a:rPr>
              <a:t>&lt;/Cd&gt;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&lt;/Tp</a:t>
            </a:r>
            <a:r>
              <a:rPr lang="en-GB" sz="2000" b="1" dirty="0" smtClean="0">
                <a:latin typeface="Calibri" panose="020F0502020204030204" pitchFamily="34" charset="0"/>
                <a:cs typeface="Calibri" panose="020F0502020204030204" pitchFamily="34" charset="0"/>
              </a:rPr>
              <a:t>&gt;</a:t>
            </a:r>
          </a:p>
          <a:p>
            <a:pPr>
              <a:tabLst>
                <a:tab pos="233363" algn="l"/>
                <a:tab pos="457200" algn="l"/>
                <a:tab pos="690563" algn="l"/>
                <a:tab pos="914400" algn="l"/>
                <a:tab pos="1147763" algn="l"/>
                <a:tab pos="1371600" algn="l"/>
              </a:tabLst>
            </a:pPr>
            <a:r>
              <a:rPr lang="en-GB" sz="2000" b="1" dirty="0" smtClean="0">
                <a:latin typeface="Calibri" panose="020F0502020204030204" pitchFamily="34" charset="0"/>
                <a:cs typeface="Calibri" panose="020F0502020204030204" pitchFamily="34" charset="0"/>
              </a:rPr>
              <a:t>		&lt;</a:t>
            </a:r>
            <a:r>
              <a:rPr lang="en-GB" sz="2000" b="1" dirty="0">
                <a:latin typeface="Calibri" panose="020F0502020204030204" pitchFamily="34" charset="0"/>
                <a:cs typeface="Calibri" panose="020F0502020204030204" pitchFamily="34" charset="0"/>
              </a:rPr>
              <a:t>RcptId&gt;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&lt;Pty&gt;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&lt;AnyBIC&gt;</a:t>
            </a:r>
            <a:r>
              <a:rPr lang="en-GB" sz="2000" b="1" dirty="0">
                <a:solidFill>
                  <a:srgbClr val="00B0F0"/>
                </a:solidFill>
                <a:latin typeface="Calibri" panose="020F0502020204030204" pitchFamily="34" charset="0"/>
                <a:cs typeface="Calibri" panose="020F0502020204030204" pitchFamily="34" charset="0"/>
              </a:rPr>
              <a:t>PEFILULL</a:t>
            </a:r>
            <a:r>
              <a:rPr lang="en-GB" sz="2000" b="1" dirty="0">
                <a:latin typeface="Calibri" panose="020F0502020204030204" pitchFamily="34" charset="0"/>
                <a:cs typeface="Calibri" panose="020F0502020204030204" pitchFamily="34" charset="0"/>
              </a:rPr>
              <a:t>&lt;/AnyBIC&gt;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&lt;/Pty&gt;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&lt;/RcptId</a:t>
            </a:r>
            <a:r>
              <a:rPr lang="en-GB" sz="2000" b="1" dirty="0" smtClean="0">
                <a:latin typeface="Calibri" panose="020F0502020204030204" pitchFamily="34" charset="0"/>
                <a:cs typeface="Calibri" panose="020F0502020204030204" pitchFamily="34" charset="0"/>
              </a:rPr>
              <a:t>&gt;</a:t>
            </a:r>
            <a:endParaRPr lang="en-GB" sz="2000" b="1" dirty="0">
              <a:latin typeface="Calibri" panose="020F0502020204030204" pitchFamily="34" charset="0"/>
              <a:cs typeface="Calibri" panose="020F0502020204030204" pitchFamily="34" charset="0"/>
            </a:endParaRP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&lt;InftvInd&gt;</a:t>
            </a:r>
            <a:r>
              <a:rPr lang="en-GB" sz="2000" b="1" dirty="0" smtClean="0">
                <a:solidFill>
                  <a:srgbClr val="00B0F0"/>
                </a:solidFill>
                <a:latin typeface="Calibri" panose="020F0502020204030204" pitchFamily="34" charset="0"/>
                <a:cs typeface="Calibri" panose="020F0502020204030204" pitchFamily="34" charset="0"/>
              </a:rPr>
              <a:t>true</a:t>
            </a: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InftvInd&gt;</a:t>
            </a:r>
          </a:p>
          <a:p>
            <a:pPr>
              <a:tabLst>
                <a:tab pos="233363" algn="l"/>
                <a:tab pos="457200" algn="l"/>
                <a:tab pos="690563" algn="l"/>
                <a:tab pos="914400" algn="l"/>
                <a:tab pos="1147763" algn="l"/>
                <a:tab pos="1371600"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IndvFee&gt;</a:t>
            </a:r>
          </a:p>
          <a:p>
            <a:pPr>
              <a:tabLst>
                <a:tab pos="233363" algn="l"/>
                <a:tab pos="457200" algn="l"/>
                <a:tab pos="690563" algn="l"/>
                <a:tab pos="914400" algn="l"/>
                <a:tab pos="1147763" algn="l"/>
                <a:tab pos="1371600" algn="l"/>
              </a:tabLst>
            </a:pPr>
            <a:r>
              <a:rPr lang="en-GB" sz="2000" b="1" dirty="0" smtClean="0">
                <a:latin typeface="Calibri" panose="020F0502020204030204" pitchFamily="34" charset="0"/>
                <a:cs typeface="Calibri" panose="020F0502020204030204" pitchFamily="34" charset="0"/>
              </a:rPr>
              <a:t>&lt;/</a:t>
            </a:r>
            <a:r>
              <a:rPr lang="en-GB" sz="2000" b="1" dirty="0">
                <a:latin typeface="Calibri" panose="020F0502020204030204" pitchFamily="34" charset="0"/>
                <a:cs typeface="Calibri" panose="020F0502020204030204" pitchFamily="34" charset="0"/>
              </a:rPr>
              <a:t>TxOvrhd&gt;</a:t>
            </a:r>
          </a:p>
        </p:txBody>
      </p:sp>
      <p:sp>
        <p:nvSpPr>
          <p:cNvPr id="29" name="Rectangle 28"/>
          <p:cNvSpPr/>
          <p:nvPr/>
        </p:nvSpPr>
        <p:spPr bwMode="auto">
          <a:xfrm>
            <a:off x="207034" y="3815363"/>
            <a:ext cx="356911" cy="9014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0" name="TextBox 29"/>
          <p:cNvSpPr txBox="1"/>
          <p:nvPr/>
        </p:nvSpPr>
        <p:spPr>
          <a:xfrm>
            <a:off x="-26605" y="3762664"/>
            <a:ext cx="1019249" cy="954107"/>
          </a:xfrm>
          <a:prstGeom prst="rect">
            <a:avLst/>
          </a:prstGeom>
          <a:noFill/>
        </p:spPr>
        <p:txBody>
          <a:bodyPr wrap="square" rtlCol="0">
            <a:spAutoFit/>
          </a:bodyPr>
          <a:lstStyle/>
          <a:p>
            <a:pPr algn="r"/>
            <a:r>
              <a:rPr lang="en-GB" sz="1400" b="1" i="1" dirty="0" smtClean="0">
                <a:latin typeface="Calibri" panose="020F0502020204030204" pitchFamily="34" charset="0"/>
                <a:cs typeface="Calibri" panose="020F0502020204030204" pitchFamily="34" charset="0"/>
              </a:rPr>
              <a:t>Combined discount/ waiving sequence</a:t>
            </a:r>
            <a:endParaRPr lang="en-GB" sz="1400" b="1" i="1" dirty="0">
              <a:latin typeface="Calibri" panose="020F0502020204030204" pitchFamily="34" charset="0"/>
              <a:cs typeface="Calibri" panose="020F0502020204030204" pitchFamily="34" charset="0"/>
            </a:endParaRPr>
          </a:p>
        </p:txBody>
      </p:sp>
      <p:sp>
        <p:nvSpPr>
          <p:cNvPr id="10" name="Slide Number Placeholder 9"/>
          <p:cNvSpPr>
            <a:spLocks noGrp="1"/>
          </p:cNvSpPr>
          <p:nvPr>
            <p:ph type="sldNum" sz="quarter" idx="11"/>
          </p:nvPr>
        </p:nvSpPr>
        <p:spPr/>
        <p:txBody>
          <a:bodyPr/>
          <a:lstStyle/>
          <a:p>
            <a:fld id="{EA52E39D-21CE-4915-B848-429A65988FB2}" type="slidenum">
              <a:rPr lang="en-GB" smtClean="0"/>
              <a:pPr/>
              <a:t>9</a:t>
            </a:fld>
            <a:endParaRPr lang="en-GB" dirty="0"/>
          </a:p>
        </p:txBody>
      </p:sp>
    </p:spTree>
    <p:extLst>
      <p:ext uri="{BB962C8B-B14F-4D97-AF65-F5344CB8AC3E}">
        <p14:creationId xmlns:p14="http://schemas.microsoft.com/office/powerpoint/2010/main" val="29601956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heme/theme1.xml><?xml version="1.0" encoding="utf-8"?>
<a:theme xmlns:a="http://schemas.openxmlformats.org/drawingml/2006/main" name="SWIFT_PPT_Template_20080902">
  <a:themeElements>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 PPT Template 2008090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Default Desig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PSWSDocument" ma:contentTypeID="0x0101004C9DECB2D12E4C3EA904DFA9AD5B1250009395842A517EB14E872042F91B6A71C6" ma:contentTypeVersion="0" ma:contentTypeDescription="PlanetSwift Workspace Document" ma:contentTypeScope="" ma:versionID="50d042700c57195db9e3c2f5a775a1bf">
  <xsd:schema xmlns:xsd="http://www.w3.org/2001/XMLSchema" xmlns:p="http://schemas.microsoft.com/office/2006/metadata/properties" xmlns:ns1="http://schemas.microsoft.com/sharepoint/v3" targetNamespace="http://schemas.microsoft.com/office/2006/metadata/properties" ma:root="true" ma:fieldsID="9e3ec1e9706b857721ce1476aeedeaed" ns1:_="">
    <xsd:import namespace="http://schemas.microsoft.com/sharepoint/v3"/>
    <xsd:element name="properties">
      <xsd:complexType>
        <xsd:sequence>
          <xsd:element name="documentManagement">
            <xsd:complexType>
              <xsd:all>
                <xsd:element ref="ns1:Discus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iscuss" ma:index="8" nillable="true" ma:displayName="Discuss" ma:internalName="Discus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541C741-81D2-44D9-90C2-5B463663DC7E}">
  <ds:schemaRefs>
    <ds:schemaRef ds:uri="http://schemas.microsoft.com/sharepoint/v3/contenttype/forms"/>
  </ds:schemaRefs>
</ds:datastoreItem>
</file>

<file path=customXml/itemProps2.xml><?xml version="1.0" encoding="utf-8"?>
<ds:datastoreItem xmlns:ds="http://schemas.openxmlformats.org/officeDocument/2006/customXml" ds:itemID="{D22F363C-343B-4272-824A-0D98A15189A2}">
  <ds:schemaRefs>
    <ds:schemaRef ds:uri="http://purl.org/dc/term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D8B9BD45-22BB-430C-96C8-43C140912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SWIFT_PPT_Template_20080902</Template>
  <TotalTime>51007</TotalTime>
  <Words>8565</Words>
  <Application>Microsoft Office PowerPoint</Application>
  <PresentationFormat>On-screen Show (4:3)</PresentationFormat>
  <Paragraphs>2252</Paragraphs>
  <Slides>76</Slides>
  <Notes>0</Notes>
  <HiddenSlides>0</HiddenSlides>
  <MMClips>0</MMClips>
  <ScaleCrop>false</ScaleCrop>
  <HeadingPairs>
    <vt:vector size="4" baseType="variant">
      <vt:variant>
        <vt:lpstr>Theme</vt:lpstr>
      </vt:variant>
      <vt:variant>
        <vt:i4>2</vt:i4>
      </vt:variant>
      <vt:variant>
        <vt:lpstr>Slide Titles</vt:lpstr>
      </vt:variant>
      <vt:variant>
        <vt:i4>76</vt:i4>
      </vt:variant>
    </vt:vector>
  </HeadingPairs>
  <TitlesOfParts>
    <vt:vector size="78" baseType="lpstr">
      <vt:lpstr>SWIFT_PPT_Template_20080902</vt:lpstr>
      <vt:lpstr>Default Design</vt:lpstr>
      <vt:lpstr>Updating order process market practice for ISO 20022 MX release 2017</vt:lpstr>
      <vt:lpstr>Topics</vt:lpstr>
      <vt:lpstr>Introduction – what has been done so far</vt:lpstr>
      <vt:lpstr>PowerPoint Presentation</vt:lpstr>
      <vt:lpstr>Confirmation: Transaction Overhead </vt:lpstr>
      <vt:lpstr>Confirmation: Transaction Overhead </vt:lpstr>
      <vt:lpstr>Confirmation: Transaction Overhead </vt:lpstr>
      <vt:lpstr>Confirmation: Transaction Overhead </vt:lpstr>
      <vt:lpstr>Confirmation: Transaction Overhead </vt:lpstr>
      <vt:lpstr>Confirmation: Transaction Overhead </vt:lpstr>
      <vt:lpstr>Confirmation: Transaction Overhead </vt:lpstr>
      <vt:lpstr>REMINDER: Current Market Practice: Confirmation</vt:lpstr>
      <vt:lpstr>Confirmation: Transaction Overhead Proposal for market practice 1 of 2</vt:lpstr>
      <vt:lpstr>Confirmation: Transaction Overhead Proposal for market practice 2 of 2</vt:lpstr>
      <vt:lpstr>Confirmation: Transaction Overhead Proposal for market practice</vt:lpstr>
      <vt:lpstr>Confirmation: Transaction Overhead Proposal for market practice</vt:lpstr>
      <vt:lpstr>Confirmation: Transaction Overhead Proposal for market practice</vt:lpstr>
      <vt:lpstr>Confirmation: Transaction Overhead Proposal for market practice</vt:lpstr>
      <vt:lpstr>Confirmation: Transaction Overhead Proposal for market practice</vt:lpstr>
      <vt:lpstr>Confirmation: Transaction Overhead Proposal for market practice</vt:lpstr>
      <vt:lpstr>Confirmation: Transaction Overhead Proposal for market practice</vt:lpstr>
      <vt:lpstr>PowerPoint Presentation</vt:lpstr>
      <vt:lpstr>Order: Transaction Overhead </vt:lpstr>
      <vt:lpstr>Order: Transaction Overhead </vt:lpstr>
      <vt:lpstr>Order: Transaction Overhead </vt:lpstr>
      <vt:lpstr>Order: Transaction Overhead </vt:lpstr>
      <vt:lpstr>REMINDER: Current Market Practice: Order </vt:lpstr>
      <vt:lpstr>Order: Transaction Overhead Proposal for market practice</vt:lpstr>
      <vt:lpstr>Order: Transaction Overhead Proposal for market practice</vt:lpstr>
      <vt:lpstr>Order: Transaction Overhead Proposal for market practice</vt:lpstr>
      <vt:lpstr>Order: Transaction Overhead Proposal for market practice</vt:lpstr>
      <vt:lpstr>Order: Transaction Overhead Proposal for market practice</vt:lpstr>
      <vt:lpstr>New Elements – Alternative/Hedge Funds</vt:lpstr>
      <vt:lpstr>New Elements – other </vt:lpstr>
      <vt:lpstr>Settlement and Custody Details – current SMPG usage</vt:lpstr>
      <vt:lpstr>Settlement and Custody Details – new SMPG usage</vt:lpstr>
      <vt:lpstr>Settlement and Custody: Party Format Usage </vt:lpstr>
      <vt:lpstr>Two Places of Settlement Required : proposal for work-around</vt:lpstr>
      <vt:lpstr>Settlement &amp; Custody Details – going forward (2018+)</vt:lpstr>
      <vt:lpstr>Credit Transfer Details (subscription) </vt:lpstr>
      <vt:lpstr>Credit Transfer Details : Creditor Account</vt:lpstr>
      <vt:lpstr>Whilst on the subject of cash settlement details ….  – a suggestion </vt:lpstr>
      <vt:lpstr>Legal Entity Identifier LEI</vt:lpstr>
      <vt:lpstr>Financial Instrument Details</vt:lpstr>
      <vt:lpstr>Investment Account</vt:lpstr>
      <vt:lpstr>SubscriptionOrder / IndividualOrderDetails (1 of 2)</vt:lpstr>
      <vt:lpstr>SubscriptionOrder / IndividualOrderDetails (2 of 2) new elements</vt:lpstr>
      <vt:lpstr>RedemptionOrder / IndividualOrderDetails (1 of 2)</vt:lpstr>
      <vt:lpstr>RedemptionOrder / IndividualOrderDetails (2 of 2)</vt:lpstr>
      <vt:lpstr>Rules/Usage Relating to Currency - subscription (1 Mar 2017)</vt:lpstr>
      <vt:lpstr>Rules/Usage Relating to Currency – Redemption (1 Mar 2017)</vt:lpstr>
      <vt:lpstr>Confirmation: Amendment Indicator + Received Date Time</vt:lpstr>
      <vt:lpstr>SubscriptionOrderConfirmation/IndividualExecutionDetails (1 of 3)</vt:lpstr>
      <vt:lpstr>SubscriptionOrderConfirmation/IndividualExecutionDetails (2 of 3)</vt:lpstr>
      <vt:lpstr>SubscriptionOrderConfirmation/IndividualExecutionDetails (3 of 3)</vt:lpstr>
      <vt:lpstr>Confirmation: Foreign Exchange Details</vt:lpstr>
      <vt:lpstr>Redemption Order Confirmation</vt:lpstr>
      <vt:lpstr>Switch Order  (1 of 2)</vt:lpstr>
      <vt:lpstr>Switch Order  (2 of 2)</vt:lpstr>
      <vt:lpstr>Switch Order: Redemption Leg</vt:lpstr>
      <vt:lpstr>Switch Order: Subscription Leg</vt:lpstr>
      <vt:lpstr>Switch Order Confirmation  (1 of 2)</vt:lpstr>
      <vt:lpstr>Switch Order Confirmation  (2 of 2)</vt:lpstr>
      <vt:lpstr>Switch Order Confirmation: Redemption Leg (1 of 2)</vt:lpstr>
      <vt:lpstr>Switch Order Confirmation: Redemption Leg (2 of 2)</vt:lpstr>
      <vt:lpstr>Switch Order Confirmation: Subscription Leg (1 of 2)</vt:lpstr>
      <vt:lpstr>Switch Order Confirmation: Subscription Leg (2 of 2)</vt:lpstr>
      <vt:lpstr>Dealing Price Details:  Subscription Order Confirmation</vt:lpstr>
      <vt:lpstr>Informative Price Details:  Subscription Order Confirmation</vt:lpstr>
      <vt:lpstr>Dealing Price Details:  Redemption Order Confirmation</vt:lpstr>
      <vt:lpstr>Informative Price Details:  Redemption Order Confirmation</vt:lpstr>
      <vt:lpstr>Price Details: Switch Order Confirmation Redemption Leg Details</vt:lpstr>
      <vt:lpstr>Informative Price Details: Switch Order Confirmation  Redemption Leg Details</vt:lpstr>
      <vt:lpstr>Price Details: Switch Order Confirmation Subscription Leg</vt:lpstr>
      <vt:lpstr>Informative Price Details: Switch Order Confirmation Subscription Leg Details</vt:lpstr>
      <vt:lpstr>Order Instruction Status Report – rejected status, account not known</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MyStandards and The SMPG</dc:title>
  <dc:creator>smuys</dc:creator>
  <dc:description>©2011</dc:description>
  <cp:lastModifiedBy>CHAPMAN Janice</cp:lastModifiedBy>
  <cp:revision>1168</cp:revision>
  <cp:lastPrinted>2017-02-23T15:14:30Z</cp:lastPrinted>
  <dcterms:created xsi:type="dcterms:W3CDTF">2010-08-25T06:24:33Z</dcterms:created>
  <dcterms:modified xsi:type="dcterms:W3CDTF">2017-04-18T06:44:13Z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0x0101004C9DECB2D12E4C3EA904DFA9AD5B1250009395842A517EB14E872042F91B6A71C6</vt:lpwstr>
  </property>
</Properties>
</file>