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650" r:id="rId5"/>
  </p:sldMasterIdLst>
  <p:notesMasterIdLst>
    <p:notesMasterId r:id="rId39"/>
  </p:notesMasterIdLst>
  <p:handoutMasterIdLst>
    <p:handoutMasterId r:id="rId40"/>
  </p:handoutMasterIdLst>
  <p:sldIdLst>
    <p:sldId id="426" r:id="rId6"/>
    <p:sldId id="548" r:id="rId7"/>
    <p:sldId id="654" r:id="rId8"/>
    <p:sldId id="656" r:id="rId9"/>
    <p:sldId id="657" r:id="rId10"/>
    <p:sldId id="658" r:id="rId11"/>
    <p:sldId id="659" r:id="rId12"/>
    <p:sldId id="617" r:id="rId13"/>
    <p:sldId id="619" r:id="rId14"/>
    <p:sldId id="616" r:id="rId15"/>
    <p:sldId id="620" r:id="rId16"/>
    <p:sldId id="621" r:id="rId17"/>
    <p:sldId id="660" r:id="rId18"/>
    <p:sldId id="631" r:id="rId19"/>
    <p:sldId id="637" r:id="rId20"/>
    <p:sldId id="638" r:id="rId21"/>
    <p:sldId id="639" r:id="rId22"/>
    <p:sldId id="640" r:id="rId23"/>
    <p:sldId id="641" r:id="rId24"/>
    <p:sldId id="643" r:id="rId25"/>
    <p:sldId id="644" r:id="rId26"/>
    <p:sldId id="645" r:id="rId27"/>
    <p:sldId id="647" r:id="rId28"/>
    <p:sldId id="648" r:id="rId29"/>
    <p:sldId id="649" r:id="rId30"/>
    <p:sldId id="627" r:id="rId31"/>
    <p:sldId id="622" r:id="rId32"/>
    <p:sldId id="623" r:id="rId33"/>
    <p:sldId id="624" r:id="rId34"/>
    <p:sldId id="650" r:id="rId35"/>
    <p:sldId id="651" r:id="rId36"/>
    <p:sldId id="652" r:id="rId37"/>
    <p:sldId id="628" r:id="rId38"/>
  </p:sldIdLst>
  <p:sldSz cx="9144000" cy="6858000" type="screen4x3"/>
  <p:notesSz cx="6797675" cy="9926638"/>
  <p:custDataLst>
    <p:tags r:id="rId41"/>
  </p:custDataLst>
  <p:defaultTex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FF"/>
    <a:srgbClr val="FF6600"/>
    <a:srgbClr val="FF5050"/>
    <a:srgbClr val="FF66CC"/>
    <a:srgbClr val="FF7C80"/>
    <a:srgbClr val="FFFF99"/>
    <a:srgbClr val="FFFFCC"/>
    <a:srgbClr val="0066FF"/>
    <a:srgbClr val="6600CC"/>
    <a:srgbClr val="97FF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748" autoAdjust="0"/>
    <p:restoredTop sz="98514" autoAdjust="0"/>
  </p:normalViewPr>
  <p:slideViewPr>
    <p:cSldViewPr snapToGrid="0">
      <p:cViewPr>
        <p:scale>
          <a:sx n="110" d="100"/>
          <a:sy n="110" d="100"/>
        </p:scale>
        <p:origin x="-2430"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snapToGrid="0">
      <p:cViewPr varScale="1">
        <p:scale>
          <a:sx n="66" d="100"/>
          <a:sy n="66" d="100"/>
        </p:scale>
        <p:origin x="0" y="0"/>
      </p:cViewPr>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1" y="1"/>
            <a:ext cx="2945764" cy="496332"/>
          </a:xfrm>
          <a:prstGeom prst="rect">
            <a:avLst/>
          </a:prstGeom>
          <a:noFill/>
          <a:ln w="9525">
            <a:noFill/>
            <a:miter lim="800000"/>
            <a:headEnd/>
            <a:tailEnd/>
          </a:ln>
          <a:effectLst/>
        </p:spPr>
        <p:txBody>
          <a:bodyPr vert="horz" wrap="square" lIns="96083" tIns="48041" rIns="96083" bIns="48041" numCol="1" anchor="t" anchorCtr="0" compatLnSpc="1">
            <a:prstTxWarp prst="textNoShape">
              <a:avLst/>
            </a:prstTxWarp>
          </a:bodyPr>
          <a:lstStyle>
            <a:lvl1pPr defTabSz="960288">
              <a:defRPr sz="1300">
                <a:latin typeface="Times New Roman" pitchFamily="18" charset="0"/>
              </a:defRPr>
            </a:lvl1pPr>
          </a:lstStyle>
          <a:p>
            <a:endParaRPr lang="en-GB" dirty="0"/>
          </a:p>
        </p:txBody>
      </p:sp>
      <p:sp>
        <p:nvSpPr>
          <p:cNvPr id="27651" name="Rectangle 3"/>
          <p:cNvSpPr>
            <a:spLocks noGrp="1" noChangeArrowheads="1"/>
          </p:cNvSpPr>
          <p:nvPr>
            <p:ph type="dt" sz="quarter" idx="1"/>
          </p:nvPr>
        </p:nvSpPr>
        <p:spPr bwMode="auto">
          <a:xfrm>
            <a:off x="3851915" y="1"/>
            <a:ext cx="2945763" cy="496332"/>
          </a:xfrm>
          <a:prstGeom prst="rect">
            <a:avLst/>
          </a:prstGeom>
          <a:noFill/>
          <a:ln w="9525">
            <a:noFill/>
            <a:miter lim="800000"/>
            <a:headEnd/>
            <a:tailEnd/>
          </a:ln>
          <a:effectLst/>
        </p:spPr>
        <p:txBody>
          <a:bodyPr vert="horz" wrap="square" lIns="96083" tIns="48041" rIns="96083" bIns="48041" numCol="1" anchor="t" anchorCtr="0" compatLnSpc="1">
            <a:prstTxWarp prst="textNoShape">
              <a:avLst/>
            </a:prstTxWarp>
          </a:bodyPr>
          <a:lstStyle>
            <a:lvl1pPr algn="r" defTabSz="960288">
              <a:defRPr sz="1300">
                <a:latin typeface="Times New Roman" pitchFamily="18" charset="0"/>
              </a:defRPr>
            </a:lvl1pPr>
          </a:lstStyle>
          <a:p>
            <a:endParaRPr lang="en-GB" dirty="0"/>
          </a:p>
        </p:txBody>
      </p:sp>
      <p:sp>
        <p:nvSpPr>
          <p:cNvPr id="27652" name="Rectangle 4"/>
          <p:cNvSpPr>
            <a:spLocks noGrp="1" noChangeArrowheads="1"/>
          </p:cNvSpPr>
          <p:nvPr>
            <p:ph type="ftr" sz="quarter" idx="2"/>
          </p:nvPr>
        </p:nvSpPr>
        <p:spPr bwMode="auto">
          <a:xfrm>
            <a:off x="1" y="9430308"/>
            <a:ext cx="2945764" cy="496332"/>
          </a:xfrm>
          <a:prstGeom prst="rect">
            <a:avLst/>
          </a:prstGeom>
          <a:noFill/>
          <a:ln w="9525">
            <a:noFill/>
            <a:miter lim="800000"/>
            <a:headEnd/>
            <a:tailEnd/>
          </a:ln>
          <a:effectLst/>
        </p:spPr>
        <p:txBody>
          <a:bodyPr vert="horz" wrap="square" lIns="96083" tIns="48041" rIns="96083" bIns="48041" numCol="1" anchor="b" anchorCtr="0" compatLnSpc="1">
            <a:prstTxWarp prst="textNoShape">
              <a:avLst/>
            </a:prstTxWarp>
          </a:bodyPr>
          <a:lstStyle>
            <a:lvl1pPr defTabSz="960288">
              <a:defRPr sz="1300">
                <a:latin typeface="Times New Roman" pitchFamily="18" charset="0"/>
              </a:defRPr>
            </a:lvl1pPr>
          </a:lstStyle>
          <a:p>
            <a:endParaRPr lang="en-GB" dirty="0"/>
          </a:p>
        </p:txBody>
      </p:sp>
      <p:pic>
        <p:nvPicPr>
          <p:cNvPr id="27654" name="Picture 6"/>
          <p:cNvPicPr>
            <a:picLocks noChangeAspect="1" noChangeArrowheads="1"/>
          </p:cNvPicPr>
          <p:nvPr/>
        </p:nvPicPr>
        <p:blipFill>
          <a:blip r:embed="rId2" cstate="print"/>
          <a:srcRect/>
          <a:stretch>
            <a:fillRect/>
          </a:stretch>
        </p:blipFill>
        <p:spPr bwMode="auto">
          <a:xfrm>
            <a:off x="5897799" y="8989655"/>
            <a:ext cx="855980" cy="936985"/>
          </a:xfrm>
          <a:prstGeom prst="rect">
            <a:avLst/>
          </a:prstGeom>
          <a:noFill/>
        </p:spPr>
      </p:pic>
    </p:spTree>
    <p:extLst>
      <p:ext uri="{BB962C8B-B14F-4D97-AF65-F5344CB8AC3E}">
        <p14:creationId xmlns:p14="http://schemas.microsoft.com/office/powerpoint/2010/main" val="7944510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2945764" cy="496332"/>
          </a:xfrm>
          <a:prstGeom prst="rect">
            <a:avLst/>
          </a:prstGeom>
          <a:noFill/>
          <a:ln w="9525">
            <a:noFill/>
            <a:miter lim="800000"/>
            <a:headEnd/>
            <a:tailEnd/>
          </a:ln>
          <a:effectLst/>
        </p:spPr>
        <p:txBody>
          <a:bodyPr vert="horz" wrap="square" lIns="96083" tIns="48041" rIns="96083" bIns="48041" numCol="1" anchor="t" anchorCtr="0" compatLnSpc="1">
            <a:prstTxWarp prst="textNoShape">
              <a:avLst/>
            </a:prstTxWarp>
          </a:bodyPr>
          <a:lstStyle>
            <a:lvl1pPr defTabSz="960288">
              <a:defRPr sz="1300">
                <a:latin typeface="Times New Roman" pitchFamily="18" charset="0"/>
              </a:defRPr>
            </a:lvl1pPr>
          </a:lstStyle>
          <a:p>
            <a:endParaRPr lang="en-GB" dirty="0"/>
          </a:p>
        </p:txBody>
      </p:sp>
      <p:sp>
        <p:nvSpPr>
          <p:cNvPr id="3075" name="Rectangle 3"/>
          <p:cNvSpPr>
            <a:spLocks noGrp="1" noChangeArrowheads="1"/>
          </p:cNvSpPr>
          <p:nvPr>
            <p:ph type="dt" idx="1"/>
          </p:nvPr>
        </p:nvSpPr>
        <p:spPr bwMode="auto">
          <a:xfrm>
            <a:off x="3851915" y="1"/>
            <a:ext cx="2945763" cy="496332"/>
          </a:xfrm>
          <a:prstGeom prst="rect">
            <a:avLst/>
          </a:prstGeom>
          <a:noFill/>
          <a:ln w="9525">
            <a:noFill/>
            <a:miter lim="800000"/>
            <a:headEnd/>
            <a:tailEnd/>
          </a:ln>
          <a:effectLst/>
        </p:spPr>
        <p:txBody>
          <a:bodyPr vert="horz" wrap="square" lIns="96083" tIns="48041" rIns="96083" bIns="48041" numCol="1" anchor="t" anchorCtr="0" compatLnSpc="1">
            <a:prstTxWarp prst="textNoShape">
              <a:avLst/>
            </a:prstTxWarp>
          </a:bodyPr>
          <a:lstStyle>
            <a:lvl1pPr algn="r" defTabSz="960288">
              <a:defRPr sz="1300">
                <a:latin typeface="Times New Roman" pitchFamily="18" charset="0"/>
              </a:defRPr>
            </a:lvl1pPr>
          </a:lstStyle>
          <a:p>
            <a:endParaRPr lang="en-GB" dirty="0"/>
          </a:p>
        </p:txBody>
      </p:sp>
      <p:sp>
        <p:nvSpPr>
          <p:cNvPr id="3076" name="Rectangle 4"/>
          <p:cNvSpPr>
            <a:spLocks noGrp="1" noRot="1" noChangeAspect="1" noChangeArrowheads="1" noTextEdit="1"/>
          </p:cNvSpPr>
          <p:nvPr>
            <p:ph type="sldImg" idx="2"/>
          </p:nvPr>
        </p:nvSpPr>
        <p:spPr bwMode="auto">
          <a:xfrm>
            <a:off x="915988" y="744538"/>
            <a:ext cx="4965700" cy="37242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06149" y="4715156"/>
            <a:ext cx="4985380" cy="4466987"/>
          </a:xfrm>
          <a:prstGeom prst="rect">
            <a:avLst/>
          </a:prstGeom>
          <a:noFill/>
          <a:ln w="9525">
            <a:noFill/>
            <a:miter lim="800000"/>
            <a:headEnd/>
            <a:tailEnd/>
          </a:ln>
          <a:effectLst/>
        </p:spPr>
        <p:txBody>
          <a:bodyPr vert="horz" wrap="square" lIns="96083" tIns="48041" rIns="96083" bIns="48041"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078" name="Rectangle 6"/>
          <p:cNvSpPr>
            <a:spLocks noGrp="1" noChangeArrowheads="1"/>
          </p:cNvSpPr>
          <p:nvPr>
            <p:ph type="ftr" sz="quarter" idx="4"/>
          </p:nvPr>
        </p:nvSpPr>
        <p:spPr bwMode="auto">
          <a:xfrm>
            <a:off x="1" y="9430308"/>
            <a:ext cx="2945764" cy="496332"/>
          </a:xfrm>
          <a:prstGeom prst="rect">
            <a:avLst/>
          </a:prstGeom>
          <a:noFill/>
          <a:ln w="9525">
            <a:noFill/>
            <a:miter lim="800000"/>
            <a:headEnd/>
            <a:tailEnd/>
          </a:ln>
          <a:effectLst/>
        </p:spPr>
        <p:txBody>
          <a:bodyPr vert="horz" wrap="square" lIns="96083" tIns="48041" rIns="96083" bIns="48041" numCol="1" anchor="b" anchorCtr="0" compatLnSpc="1">
            <a:prstTxWarp prst="textNoShape">
              <a:avLst/>
            </a:prstTxWarp>
          </a:bodyPr>
          <a:lstStyle>
            <a:lvl1pPr defTabSz="960288">
              <a:defRPr sz="1300">
                <a:latin typeface="Times New Roman" pitchFamily="18" charset="0"/>
              </a:defRPr>
            </a:lvl1pPr>
          </a:lstStyle>
          <a:p>
            <a:endParaRPr lang="en-GB" dirty="0"/>
          </a:p>
        </p:txBody>
      </p:sp>
      <p:sp>
        <p:nvSpPr>
          <p:cNvPr id="3079" name="Rectangle 7"/>
          <p:cNvSpPr>
            <a:spLocks noGrp="1" noChangeArrowheads="1"/>
          </p:cNvSpPr>
          <p:nvPr>
            <p:ph type="sldNum" sz="quarter" idx="5"/>
          </p:nvPr>
        </p:nvSpPr>
        <p:spPr bwMode="auto">
          <a:xfrm>
            <a:off x="3851915" y="9430308"/>
            <a:ext cx="2945763" cy="496332"/>
          </a:xfrm>
          <a:prstGeom prst="rect">
            <a:avLst/>
          </a:prstGeom>
          <a:noFill/>
          <a:ln w="9525">
            <a:noFill/>
            <a:miter lim="800000"/>
            <a:headEnd/>
            <a:tailEnd/>
          </a:ln>
          <a:effectLst/>
        </p:spPr>
        <p:txBody>
          <a:bodyPr vert="horz" wrap="square" lIns="96083" tIns="48041" rIns="96083" bIns="48041" numCol="1" anchor="b" anchorCtr="0" compatLnSpc="1">
            <a:prstTxWarp prst="textNoShape">
              <a:avLst/>
            </a:prstTxWarp>
          </a:bodyPr>
          <a:lstStyle>
            <a:lvl1pPr algn="r" defTabSz="960288">
              <a:defRPr sz="1300">
                <a:latin typeface="Times New Roman" pitchFamily="18" charset="0"/>
              </a:defRPr>
            </a:lvl1pPr>
          </a:lstStyle>
          <a:p>
            <a:fld id="{89CC0516-41AD-4022-A625-75D12DFB297F}" type="slidenum">
              <a:rPr lang="en-GB"/>
              <a:pPr/>
              <a:t>‹#›</a:t>
            </a:fld>
            <a:endParaRPr lang="en-GB" dirty="0"/>
          </a:p>
        </p:txBody>
      </p:sp>
    </p:spTree>
    <p:extLst>
      <p:ext uri="{BB962C8B-B14F-4D97-AF65-F5344CB8AC3E}">
        <p14:creationId xmlns:p14="http://schemas.microsoft.com/office/powerpoint/2010/main" val="612631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3731" name="Rectangle 3"/>
          <p:cNvSpPr>
            <a:spLocks noGrp="1" noChangeArrowheads="1"/>
          </p:cNvSpPr>
          <p:nvPr>
            <p:ph type="subTitle" sz="quarter" idx="1"/>
          </p:nvPr>
        </p:nvSpPr>
        <p:spPr>
          <a:xfrm>
            <a:off x="1828800" y="3449638"/>
            <a:ext cx="6400800" cy="1046162"/>
          </a:xfrm>
        </p:spPr>
        <p:txBody>
          <a:bodyPr/>
          <a:lstStyle>
            <a:lvl1pPr marL="0" indent="0">
              <a:buFontTx/>
              <a:buNone/>
              <a:defRPr sz="3200" i="1">
                <a:solidFill>
                  <a:schemeClr val="accent1"/>
                </a:solidFill>
                <a:latin typeface="Times New Roman" pitchFamily="18" charset="0"/>
              </a:defRPr>
            </a:lvl1pPr>
          </a:lstStyle>
          <a:p>
            <a:r>
              <a:rPr lang="en-US" smtClean="0"/>
              <a:t>Click to edit Master subtitle style</a:t>
            </a:r>
            <a:endParaRPr lang="en-GB"/>
          </a:p>
        </p:txBody>
      </p:sp>
      <p:sp>
        <p:nvSpPr>
          <p:cNvPr id="73730" name="Rectangle 2"/>
          <p:cNvSpPr>
            <a:spLocks noGrp="1" noChangeArrowheads="1"/>
          </p:cNvSpPr>
          <p:nvPr>
            <p:ph type="ctrTitle"/>
          </p:nvPr>
        </p:nvSpPr>
        <p:spPr>
          <a:xfrm>
            <a:off x="1828800" y="2617788"/>
            <a:ext cx="6402388" cy="811212"/>
          </a:xfrm>
        </p:spPr>
        <p:txBody>
          <a:bodyPr/>
          <a:lstStyle>
            <a:lvl1pPr>
              <a:defRPr sz="4400"/>
            </a:lvl1pPr>
          </a:lstStyle>
          <a:p>
            <a:r>
              <a:rPr lang="en-US" smtClean="0"/>
              <a:t>Click to edit Master title style</a:t>
            </a:r>
            <a:endParaRPr lang="en-GB"/>
          </a:p>
        </p:txBody>
      </p:sp>
      <p:sp>
        <p:nvSpPr>
          <p:cNvPr id="73734" name="Rectangle 6"/>
          <p:cNvSpPr>
            <a:spLocks noGrp="1" noChangeArrowheads="1"/>
          </p:cNvSpPr>
          <p:nvPr>
            <p:ph type="dt" sz="quarter" idx="2"/>
          </p:nvPr>
        </p:nvSpPr>
        <p:spPr bwMode="auto">
          <a:xfrm>
            <a:off x="1828800" y="4506913"/>
            <a:ext cx="4176713" cy="360362"/>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2000"/>
            </a:lvl1pPr>
          </a:lstStyle>
          <a:p>
            <a:endParaRPr lang="en-GB" dirty="0"/>
          </a:p>
        </p:txBody>
      </p:sp>
      <p:pic>
        <p:nvPicPr>
          <p:cNvPr id="73737" name="Picture 9"/>
          <p:cNvPicPr>
            <a:picLocks noChangeAspect="1" noChangeArrowheads="1"/>
          </p:cNvPicPr>
          <p:nvPr/>
        </p:nvPicPr>
        <p:blipFill>
          <a:blip r:embed="rId2" cstate="print"/>
          <a:srcRect/>
          <a:stretch>
            <a:fillRect/>
          </a:stretch>
        </p:blipFill>
        <p:spPr bwMode="auto">
          <a:xfrm>
            <a:off x="0" y="0"/>
            <a:ext cx="9145588" cy="1828800"/>
          </a:xfrm>
          <a:prstGeom prst="rect">
            <a:avLst/>
          </a:prstGeom>
          <a:noFill/>
        </p:spPr>
      </p:pic>
      <p:pic>
        <p:nvPicPr>
          <p:cNvPr id="73739" name="Picture 11"/>
          <p:cNvPicPr>
            <a:picLocks noChangeAspect="1" noChangeArrowheads="1"/>
          </p:cNvPicPr>
          <p:nvPr/>
        </p:nvPicPr>
        <p:blipFill>
          <a:blip r:embed="rId3" cstate="print"/>
          <a:srcRect/>
          <a:stretch>
            <a:fillRect/>
          </a:stretch>
        </p:blipFill>
        <p:spPr bwMode="auto">
          <a:xfrm>
            <a:off x="914400" y="2628900"/>
            <a:ext cx="758825" cy="75882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r>
              <a:rPr lang="en-US" dirty="0" smtClean="0"/>
              <a:t>SMPG IF Order MP &amp; Hedge</a:t>
            </a:r>
            <a:endParaRPr lang="en-GB" dirty="0"/>
          </a:p>
        </p:txBody>
      </p:sp>
      <p:sp>
        <p:nvSpPr>
          <p:cNvPr id="5" name="Slide Number Placeholder 4"/>
          <p:cNvSpPr>
            <a:spLocks noGrp="1"/>
          </p:cNvSpPr>
          <p:nvPr>
            <p:ph type="sldNum" sz="quarter" idx="11"/>
          </p:nvPr>
        </p:nvSpPr>
        <p:spPr/>
        <p:txBody>
          <a:bodyPr/>
          <a:lstStyle>
            <a:lvl1pPr>
              <a:defRPr/>
            </a:lvl1pPr>
          </a:lstStyle>
          <a:p>
            <a:fld id="{24E79C9C-8438-46B6-9693-B1B0A60DF526}" type="slidenum">
              <a:rPr lang="en-GB"/>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533400"/>
            <a:ext cx="1905000" cy="5638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533400"/>
            <a:ext cx="55626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r>
              <a:rPr lang="en-US" dirty="0" smtClean="0"/>
              <a:t>SMPG IF Order MP &amp; Hedge</a:t>
            </a:r>
            <a:endParaRPr lang="en-GB" dirty="0"/>
          </a:p>
        </p:txBody>
      </p:sp>
      <p:sp>
        <p:nvSpPr>
          <p:cNvPr id="5" name="Slide Number Placeholder 4"/>
          <p:cNvSpPr>
            <a:spLocks noGrp="1"/>
          </p:cNvSpPr>
          <p:nvPr>
            <p:ph type="sldNum" sz="quarter" idx="11"/>
          </p:nvPr>
        </p:nvSpPr>
        <p:spPr/>
        <p:txBody>
          <a:bodyPr/>
          <a:lstStyle>
            <a:lvl1pPr>
              <a:defRPr/>
            </a:lvl1pPr>
          </a:lstStyle>
          <a:p>
            <a:fld id="{392D3877-E549-4366-A6C2-F80CD5FFE74D}" type="slidenum">
              <a:rPr lang="en-GB"/>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6200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838200" y="1831975"/>
            <a:ext cx="3733800" cy="4340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724400" y="1831975"/>
            <a:ext cx="3733800" cy="4340225"/>
          </a:xfrm>
        </p:spPr>
        <p:txBody>
          <a:bodyPr/>
          <a:lstStyle/>
          <a:p>
            <a:r>
              <a:rPr lang="en-US" dirty="0" smtClean="0"/>
              <a:t>Click icon to add chart</a:t>
            </a:r>
            <a:endParaRPr lang="en-GB" dirty="0"/>
          </a:p>
        </p:txBody>
      </p:sp>
      <p:sp>
        <p:nvSpPr>
          <p:cNvPr id="5" name="Footer Placeholder 4"/>
          <p:cNvSpPr>
            <a:spLocks noGrp="1"/>
          </p:cNvSpPr>
          <p:nvPr>
            <p:ph type="ftr" sz="quarter" idx="10"/>
          </p:nvPr>
        </p:nvSpPr>
        <p:spPr>
          <a:xfrm>
            <a:off x="838200" y="6403975"/>
            <a:ext cx="5678488" cy="228600"/>
          </a:xfrm>
        </p:spPr>
        <p:txBody>
          <a:bodyPr/>
          <a:lstStyle>
            <a:lvl1pPr>
              <a:defRPr/>
            </a:lvl1pPr>
          </a:lstStyle>
          <a:p>
            <a:r>
              <a:rPr lang="en-US" dirty="0" smtClean="0"/>
              <a:t>SMPG IF Order MP &amp; Hedge</a:t>
            </a:r>
            <a:endParaRPr lang="en-GB" dirty="0"/>
          </a:p>
        </p:txBody>
      </p:sp>
      <p:sp>
        <p:nvSpPr>
          <p:cNvPr id="6" name="Slide Number Placeholder 5"/>
          <p:cNvSpPr>
            <a:spLocks noGrp="1"/>
          </p:cNvSpPr>
          <p:nvPr>
            <p:ph type="sldNum" sz="quarter" idx="11"/>
          </p:nvPr>
        </p:nvSpPr>
        <p:spPr>
          <a:xfrm>
            <a:off x="8153400" y="6403975"/>
            <a:ext cx="762000" cy="228600"/>
          </a:xfrm>
        </p:spPr>
        <p:txBody>
          <a:bodyPr/>
          <a:lstStyle>
            <a:lvl1pPr>
              <a:defRPr/>
            </a:lvl1pPr>
          </a:lstStyle>
          <a:p>
            <a:fld id="{A9FE6CBD-8800-4F7B-B2D1-7786F787820D}" type="slidenum">
              <a:rPr lang="en-GB"/>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6712" y="0"/>
            <a:ext cx="8901023" cy="508958"/>
          </a:xfrm>
        </p:spPr>
        <p:txBody>
          <a:bodyPr/>
          <a:lstStyle>
            <a:lvl1pPr>
              <a:defRPr sz="2400">
                <a:latin typeface="Calibri" panose="020F0502020204030204" pitchFamily="34" charset="0"/>
                <a:cs typeface="Calibri" panose="020F0502020204030204" pitchFamily="34" charset="0"/>
              </a:defRPr>
            </a:lvl1pPr>
          </a:lstStyle>
          <a:p>
            <a:r>
              <a:rPr lang="en-US" smtClean="0"/>
              <a:t>Click to edit Master title style</a:t>
            </a:r>
            <a:endParaRPr lang="en-GB"/>
          </a:p>
        </p:txBody>
      </p:sp>
      <p:sp>
        <p:nvSpPr>
          <p:cNvPr id="4" name="Footer Placeholder 3"/>
          <p:cNvSpPr>
            <a:spLocks noGrp="1"/>
          </p:cNvSpPr>
          <p:nvPr>
            <p:ph type="ftr" sz="quarter" idx="10"/>
          </p:nvPr>
        </p:nvSpPr>
        <p:spPr>
          <a:xfrm>
            <a:off x="795070" y="6464357"/>
            <a:ext cx="5678488" cy="228600"/>
          </a:xfrm>
        </p:spPr>
        <p:txBody>
          <a:bodyPr/>
          <a:lstStyle>
            <a:lvl1pPr>
              <a:defRPr sz="900"/>
            </a:lvl1pPr>
          </a:lstStyle>
          <a:p>
            <a:r>
              <a:rPr lang="en-US" dirty="0" smtClean="0"/>
              <a:t>SMPG IF Order MP &amp; Hedge</a:t>
            </a:r>
            <a:endParaRPr lang="en-GB" dirty="0"/>
          </a:p>
        </p:txBody>
      </p:sp>
      <p:sp>
        <p:nvSpPr>
          <p:cNvPr id="5" name="Slide Number Placeholder 4"/>
          <p:cNvSpPr>
            <a:spLocks noGrp="1"/>
          </p:cNvSpPr>
          <p:nvPr>
            <p:ph type="sldNum" sz="quarter" idx="11"/>
          </p:nvPr>
        </p:nvSpPr>
        <p:spPr>
          <a:xfrm>
            <a:off x="8325920" y="6619625"/>
            <a:ext cx="762000" cy="228600"/>
          </a:xfrm>
        </p:spPr>
        <p:txBody>
          <a:bodyPr/>
          <a:lstStyle>
            <a:lvl1pPr>
              <a:defRPr sz="1400" b="1">
                <a:latin typeface="Verdana" panose="020B0604030504040204" pitchFamily="34" charset="0"/>
                <a:ea typeface="Verdana" panose="020B0604030504040204" pitchFamily="34" charset="0"/>
                <a:cs typeface="Verdana" panose="020B0604030504040204" pitchFamily="34" charset="0"/>
              </a:defRPr>
            </a:lvl1pPr>
          </a:lstStyle>
          <a:p>
            <a:fld id="{EA52E39D-21CE-4915-B848-429A65988FB2}" type="slidenum">
              <a:rPr lang="en-GB" smtClean="0"/>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dirty="0" smtClean="0"/>
              <a:t>SMPG IF Order MP &amp; Hedge</a:t>
            </a:r>
            <a:endParaRPr lang="en-GB" dirty="0"/>
          </a:p>
        </p:txBody>
      </p:sp>
      <p:sp>
        <p:nvSpPr>
          <p:cNvPr id="5" name="Slide Number Placeholder 4"/>
          <p:cNvSpPr>
            <a:spLocks noGrp="1"/>
          </p:cNvSpPr>
          <p:nvPr>
            <p:ph type="sldNum" sz="quarter" idx="11"/>
          </p:nvPr>
        </p:nvSpPr>
        <p:spPr/>
        <p:txBody>
          <a:bodyPr/>
          <a:lstStyle>
            <a:lvl1pPr>
              <a:defRPr/>
            </a:lvl1pPr>
          </a:lstStyle>
          <a:p>
            <a:fld id="{64208FB2-A779-48CD-B4B9-5BF42C02B97E}"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31975"/>
            <a:ext cx="3733800" cy="4340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24400" y="1831975"/>
            <a:ext cx="3733800" cy="4340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r>
              <a:rPr lang="en-US" dirty="0" smtClean="0"/>
              <a:t>SMPG IF Order MP &amp; Hedge</a:t>
            </a:r>
            <a:endParaRPr lang="en-GB" dirty="0"/>
          </a:p>
        </p:txBody>
      </p:sp>
      <p:sp>
        <p:nvSpPr>
          <p:cNvPr id="6" name="Slide Number Placeholder 5"/>
          <p:cNvSpPr>
            <a:spLocks noGrp="1"/>
          </p:cNvSpPr>
          <p:nvPr>
            <p:ph type="sldNum" sz="quarter" idx="11"/>
          </p:nvPr>
        </p:nvSpPr>
        <p:spPr/>
        <p:txBody>
          <a:bodyPr/>
          <a:lstStyle>
            <a:lvl1pPr>
              <a:defRPr/>
            </a:lvl1pPr>
          </a:lstStyle>
          <a:p>
            <a:fld id="{6AC03281-7299-4CB3-B1D8-D163F663D725}"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6"/>
          <p:cNvSpPr>
            <a:spLocks noGrp="1"/>
          </p:cNvSpPr>
          <p:nvPr>
            <p:ph type="ftr" sz="quarter" idx="10"/>
          </p:nvPr>
        </p:nvSpPr>
        <p:spPr/>
        <p:txBody>
          <a:bodyPr/>
          <a:lstStyle>
            <a:lvl1pPr>
              <a:defRPr/>
            </a:lvl1pPr>
          </a:lstStyle>
          <a:p>
            <a:r>
              <a:rPr lang="en-US" dirty="0" smtClean="0"/>
              <a:t>SMPG IF Order MP &amp; Hedge</a:t>
            </a:r>
            <a:endParaRPr lang="en-GB" dirty="0"/>
          </a:p>
        </p:txBody>
      </p:sp>
      <p:sp>
        <p:nvSpPr>
          <p:cNvPr id="8" name="Slide Number Placeholder 7"/>
          <p:cNvSpPr>
            <a:spLocks noGrp="1"/>
          </p:cNvSpPr>
          <p:nvPr>
            <p:ph type="sldNum" sz="quarter" idx="11"/>
          </p:nvPr>
        </p:nvSpPr>
        <p:spPr/>
        <p:txBody>
          <a:bodyPr/>
          <a:lstStyle>
            <a:lvl1pPr>
              <a:defRPr/>
            </a:lvl1pPr>
          </a:lstStyle>
          <a:p>
            <a:fld id="{F0CAF18F-23BB-4B77-B9A4-BDD0BE736017}"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0975" y="57150"/>
            <a:ext cx="8839200" cy="600075"/>
          </a:xfrm>
        </p:spPr>
        <p:txBody>
          <a:bodyPr wrap="none" bIns="0"/>
          <a:lstStyle>
            <a:lvl1pPr>
              <a:defRPr sz="2800"/>
            </a:lvl1p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US" dirty="0" smtClean="0"/>
              <a:t>SMPG IF Order MP &amp; Hedge</a:t>
            </a:r>
            <a:endParaRPr lang="en-GB" dirty="0"/>
          </a:p>
        </p:txBody>
      </p:sp>
      <p:sp>
        <p:nvSpPr>
          <p:cNvPr id="4" name="Slide Number Placeholder 3"/>
          <p:cNvSpPr>
            <a:spLocks noGrp="1"/>
          </p:cNvSpPr>
          <p:nvPr>
            <p:ph type="sldNum" sz="quarter" idx="11"/>
          </p:nvPr>
        </p:nvSpPr>
        <p:spPr/>
        <p:txBody>
          <a:bodyPr/>
          <a:lstStyle>
            <a:lvl1pPr>
              <a:defRPr/>
            </a:lvl1pPr>
          </a:lstStyle>
          <a:p>
            <a:fld id="{4E410E8B-93B4-41AD-A625-EB8DE5EC5EDC}"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dirty="0" smtClean="0"/>
              <a:t>SMPG IF Order MP &amp; Hedge</a:t>
            </a:r>
            <a:endParaRPr lang="en-GB" dirty="0"/>
          </a:p>
        </p:txBody>
      </p:sp>
      <p:sp>
        <p:nvSpPr>
          <p:cNvPr id="3" name="Slide Number Placeholder 2"/>
          <p:cNvSpPr>
            <a:spLocks noGrp="1"/>
          </p:cNvSpPr>
          <p:nvPr>
            <p:ph type="sldNum" sz="quarter" idx="11"/>
          </p:nvPr>
        </p:nvSpPr>
        <p:spPr/>
        <p:txBody>
          <a:bodyPr/>
          <a:lstStyle>
            <a:lvl1pPr>
              <a:defRPr/>
            </a:lvl1pPr>
          </a:lstStyle>
          <a:p>
            <a:fld id="{29CDFB67-BE1C-4FE1-8BB4-182F8F6CE5C0}"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dirty="0" smtClean="0"/>
              <a:t>SMPG IF Order MP &amp; Hedge</a:t>
            </a:r>
            <a:endParaRPr lang="en-GB" dirty="0"/>
          </a:p>
        </p:txBody>
      </p:sp>
      <p:sp>
        <p:nvSpPr>
          <p:cNvPr id="6" name="Slide Number Placeholder 5"/>
          <p:cNvSpPr>
            <a:spLocks noGrp="1"/>
          </p:cNvSpPr>
          <p:nvPr>
            <p:ph type="sldNum" sz="quarter" idx="11"/>
          </p:nvPr>
        </p:nvSpPr>
        <p:spPr/>
        <p:txBody>
          <a:bodyPr/>
          <a:lstStyle>
            <a:lvl1pPr>
              <a:defRPr/>
            </a:lvl1pPr>
          </a:lstStyle>
          <a:p>
            <a:fld id="{5763E5A6-87FB-4C9C-ACA7-5EEEB2FF1646}"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dirty="0" smtClean="0"/>
              <a:t>SMPG IF Order MP &amp; Hedge</a:t>
            </a:r>
            <a:endParaRPr lang="en-GB" dirty="0"/>
          </a:p>
        </p:txBody>
      </p:sp>
      <p:sp>
        <p:nvSpPr>
          <p:cNvPr id="6" name="Slide Number Placeholder 5"/>
          <p:cNvSpPr>
            <a:spLocks noGrp="1"/>
          </p:cNvSpPr>
          <p:nvPr>
            <p:ph type="sldNum" sz="quarter" idx="11"/>
          </p:nvPr>
        </p:nvSpPr>
        <p:spPr/>
        <p:txBody>
          <a:bodyPr/>
          <a:lstStyle>
            <a:lvl1pPr>
              <a:defRPr/>
            </a:lvl1pPr>
          </a:lstStyle>
          <a:p>
            <a:fld id="{A77079D5-EE61-420A-B889-2473FF0002E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57" name="Rectangle 33"/>
          <p:cNvSpPr>
            <a:spLocks noGrp="1" noChangeArrowheads="1"/>
          </p:cNvSpPr>
          <p:nvPr>
            <p:ph type="body" idx="1"/>
          </p:nvPr>
        </p:nvSpPr>
        <p:spPr bwMode="auto">
          <a:xfrm>
            <a:off x="838200" y="1831975"/>
            <a:ext cx="7620000" cy="4340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58" name="Rectangle 34"/>
          <p:cNvSpPr>
            <a:spLocks noGrp="1" noChangeArrowheads="1"/>
          </p:cNvSpPr>
          <p:nvPr>
            <p:ph type="title"/>
          </p:nvPr>
        </p:nvSpPr>
        <p:spPr bwMode="auto">
          <a:xfrm>
            <a:off x="838200" y="533400"/>
            <a:ext cx="7620000"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GB" smtClean="0"/>
          </a:p>
        </p:txBody>
      </p:sp>
      <p:pic>
        <p:nvPicPr>
          <p:cNvPr id="1059" name="Picture 35"/>
          <p:cNvPicPr>
            <a:picLocks noChangeAspect="1" noChangeArrowheads="1"/>
          </p:cNvPicPr>
          <p:nvPr/>
        </p:nvPicPr>
        <p:blipFill>
          <a:blip r:embed="rId14" cstate="print"/>
          <a:srcRect/>
          <a:stretch>
            <a:fillRect/>
          </a:stretch>
        </p:blipFill>
        <p:spPr bwMode="auto">
          <a:xfrm>
            <a:off x="0" y="0"/>
            <a:ext cx="139700" cy="1828800"/>
          </a:xfrm>
          <a:prstGeom prst="rect">
            <a:avLst/>
          </a:prstGeom>
          <a:noFill/>
        </p:spPr>
      </p:pic>
      <p:sp>
        <p:nvSpPr>
          <p:cNvPr id="1060" name="Rectangle 36"/>
          <p:cNvSpPr>
            <a:spLocks noGrp="1" noChangeArrowheads="1"/>
          </p:cNvSpPr>
          <p:nvPr>
            <p:ph type="ftr" sz="quarter" idx="3"/>
          </p:nvPr>
        </p:nvSpPr>
        <p:spPr bwMode="auto">
          <a:xfrm>
            <a:off x="838200" y="6403975"/>
            <a:ext cx="5678488" cy="228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900"/>
            </a:lvl1pPr>
          </a:lstStyle>
          <a:p>
            <a:r>
              <a:rPr lang="en-US" dirty="0" smtClean="0"/>
              <a:t>SMPG IF Order MP &amp; Hedge</a:t>
            </a:r>
            <a:endParaRPr lang="en-GB" dirty="0"/>
          </a:p>
        </p:txBody>
      </p:sp>
      <p:sp>
        <p:nvSpPr>
          <p:cNvPr id="1061" name="Rectangle 37"/>
          <p:cNvSpPr>
            <a:spLocks noGrp="1" noChangeArrowheads="1"/>
          </p:cNvSpPr>
          <p:nvPr>
            <p:ph type="sldNum" sz="quarter" idx="4"/>
          </p:nvPr>
        </p:nvSpPr>
        <p:spPr bwMode="auto">
          <a:xfrm>
            <a:off x="8153400" y="6403975"/>
            <a:ext cx="762000" cy="228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900"/>
            </a:lvl1pPr>
          </a:lstStyle>
          <a:p>
            <a:fld id="{C6655C5B-E70B-4C3B-B436-6685A8811E90}" type="slidenum">
              <a:rPr lang="en-GB"/>
              <a:pPr/>
              <a:t>‹#›</a:t>
            </a:fld>
            <a:endParaRPr lang="en-GB" dirty="0"/>
          </a:p>
        </p:txBody>
      </p:sp>
      <p:pic>
        <p:nvPicPr>
          <p:cNvPr id="1066" name="Picture 42"/>
          <p:cNvPicPr>
            <a:picLocks noChangeAspect="1" noChangeArrowheads="1"/>
          </p:cNvPicPr>
          <p:nvPr/>
        </p:nvPicPr>
        <p:blipFill>
          <a:blip r:embed="rId15" cstate="print"/>
          <a:srcRect/>
          <a:stretch>
            <a:fillRect/>
          </a:stretch>
        </p:blipFill>
        <p:spPr bwMode="auto">
          <a:xfrm>
            <a:off x="542925" y="6343650"/>
            <a:ext cx="357188" cy="357188"/>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2" r:id="rId12"/>
  </p:sldLayoutIdLst>
  <p:hf hd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231775" indent="-231775" algn="l" rtl="0" eaLnBrk="1" fontAlgn="base" hangingPunct="1">
        <a:spcBef>
          <a:spcPct val="20000"/>
        </a:spcBef>
        <a:spcAft>
          <a:spcPct val="0"/>
        </a:spcAft>
        <a:buChar char="•"/>
        <a:defRPr sz="2000">
          <a:solidFill>
            <a:srgbClr val="000000"/>
          </a:solidFill>
          <a:latin typeface="+mn-lt"/>
          <a:ea typeface="+mn-ea"/>
          <a:cs typeface="+mn-cs"/>
        </a:defRPr>
      </a:lvl1pPr>
      <a:lvl2pPr marL="446088" indent="-212725" algn="l" rtl="0" eaLnBrk="1" fontAlgn="base" hangingPunct="1">
        <a:spcBef>
          <a:spcPct val="20000"/>
        </a:spcBef>
        <a:spcAft>
          <a:spcPct val="0"/>
        </a:spcAft>
        <a:buChar char="–"/>
        <a:defRPr sz="2000">
          <a:solidFill>
            <a:srgbClr val="000000"/>
          </a:solidFill>
          <a:latin typeface="+mn-lt"/>
        </a:defRPr>
      </a:lvl2pPr>
      <a:lvl3pPr marL="630238" indent="-182563" algn="l" rtl="0" eaLnBrk="1" fontAlgn="base" hangingPunct="1">
        <a:spcBef>
          <a:spcPct val="20000"/>
        </a:spcBef>
        <a:spcAft>
          <a:spcPct val="0"/>
        </a:spcAft>
        <a:buChar char="•"/>
        <a:defRPr sz="1600">
          <a:solidFill>
            <a:srgbClr val="000000"/>
          </a:solidFill>
          <a:latin typeface="+mn-lt"/>
        </a:defRPr>
      </a:lvl3pPr>
      <a:lvl4pPr marL="1027113" indent="-228600" algn="l" rtl="0" eaLnBrk="1" fontAlgn="base" hangingPunct="1">
        <a:spcBef>
          <a:spcPct val="20000"/>
        </a:spcBef>
        <a:spcAft>
          <a:spcPct val="0"/>
        </a:spcAft>
        <a:buChar char="–"/>
        <a:defRPr sz="1600">
          <a:solidFill>
            <a:srgbClr val="000000"/>
          </a:solidFill>
          <a:latin typeface="+mn-lt"/>
        </a:defRPr>
      </a:lvl4pPr>
      <a:lvl5pPr marL="1257300" indent="-228600" algn="l" rtl="0" eaLnBrk="1" fontAlgn="base" hangingPunct="1">
        <a:spcBef>
          <a:spcPct val="20000"/>
        </a:spcBef>
        <a:spcAft>
          <a:spcPct val="0"/>
        </a:spcAft>
        <a:buChar char="–"/>
        <a:defRPr sz="1600">
          <a:solidFill>
            <a:srgbClr val="000000"/>
          </a:solidFill>
          <a:latin typeface="+mn-lt"/>
        </a:defRPr>
      </a:lvl5pPr>
      <a:lvl6pPr marL="1714500" indent="-228600" algn="l" rtl="0" eaLnBrk="1" fontAlgn="base" hangingPunct="1">
        <a:spcBef>
          <a:spcPct val="20000"/>
        </a:spcBef>
        <a:spcAft>
          <a:spcPct val="0"/>
        </a:spcAft>
        <a:buChar char="–"/>
        <a:defRPr sz="1600">
          <a:solidFill>
            <a:srgbClr val="000000"/>
          </a:solidFill>
          <a:latin typeface="+mn-lt"/>
        </a:defRPr>
      </a:lvl6pPr>
      <a:lvl7pPr marL="2171700" indent="-228600" algn="l" rtl="0" eaLnBrk="1" fontAlgn="base" hangingPunct="1">
        <a:spcBef>
          <a:spcPct val="20000"/>
        </a:spcBef>
        <a:spcAft>
          <a:spcPct val="0"/>
        </a:spcAft>
        <a:buChar char="–"/>
        <a:defRPr sz="1600">
          <a:solidFill>
            <a:srgbClr val="000000"/>
          </a:solidFill>
          <a:latin typeface="+mn-lt"/>
        </a:defRPr>
      </a:lvl7pPr>
      <a:lvl8pPr marL="2628900" indent="-228600" algn="l" rtl="0" eaLnBrk="1" fontAlgn="base" hangingPunct="1">
        <a:spcBef>
          <a:spcPct val="20000"/>
        </a:spcBef>
        <a:spcAft>
          <a:spcPct val="0"/>
        </a:spcAft>
        <a:buChar char="–"/>
        <a:defRPr sz="1600">
          <a:solidFill>
            <a:srgbClr val="000000"/>
          </a:solidFill>
          <a:latin typeface="+mn-lt"/>
        </a:defRPr>
      </a:lvl8pPr>
      <a:lvl9pPr marL="3086100" indent="-228600" algn="l" rtl="0" eaLnBrk="1" fontAlgn="base" hangingPunct="1">
        <a:spcBef>
          <a:spcPct val="20000"/>
        </a:spcBef>
        <a:spcAft>
          <a:spcPct val="0"/>
        </a:spcAft>
        <a:buChar char="–"/>
        <a:defRPr sz="16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fontAlgn="base">
        <a:spcBef>
          <a:spcPct val="0"/>
        </a:spcBef>
        <a:spcAft>
          <a:spcPct val="0"/>
        </a:spcAft>
        <a:defRPr sz="3200">
          <a:solidFill>
            <a:schemeClr val="tx2"/>
          </a:solidFill>
          <a:latin typeface="+mj-lt"/>
          <a:ea typeface="+mj-ea"/>
          <a:cs typeface="+mj-cs"/>
        </a:defRPr>
      </a:lvl1pPr>
      <a:lvl2pPr algn="l" rtl="0" fontAlgn="base">
        <a:spcBef>
          <a:spcPct val="0"/>
        </a:spcBef>
        <a:spcAft>
          <a:spcPct val="0"/>
        </a:spcAft>
        <a:defRPr sz="3200">
          <a:solidFill>
            <a:schemeClr val="tx2"/>
          </a:solidFill>
          <a:latin typeface="Times" pitchFamily="18" charset="0"/>
        </a:defRPr>
      </a:lvl2pPr>
      <a:lvl3pPr algn="l" rtl="0" fontAlgn="base">
        <a:spcBef>
          <a:spcPct val="0"/>
        </a:spcBef>
        <a:spcAft>
          <a:spcPct val="0"/>
        </a:spcAft>
        <a:defRPr sz="3200">
          <a:solidFill>
            <a:schemeClr val="tx2"/>
          </a:solidFill>
          <a:latin typeface="Times" pitchFamily="18" charset="0"/>
        </a:defRPr>
      </a:lvl3pPr>
      <a:lvl4pPr algn="l" rtl="0" fontAlgn="base">
        <a:spcBef>
          <a:spcPct val="0"/>
        </a:spcBef>
        <a:spcAft>
          <a:spcPct val="0"/>
        </a:spcAft>
        <a:defRPr sz="3200">
          <a:solidFill>
            <a:schemeClr val="tx2"/>
          </a:solidFill>
          <a:latin typeface="Times" pitchFamily="18" charset="0"/>
        </a:defRPr>
      </a:lvl4pPr>
      <a:lvl5pPr algn="l" rtl="0" fontAlgn="base">
        <a:spcBef>
          <a:spcPct val="0"/>
        </a:spcBef>
        <a:spcAft>
          <a:spcPct val="0"/>
        </a:spcAft>
        <a:defRPr sz="3200">
          <a:solidFill>
            <a:schemeClr val="tx2"/>
          </a:solidFill>
          <a:latin typeface="Times" pitchFamily="18" charset="0"/>
        </a:defRPr>
      </a:lvl5pPr>
      <a:lvl6pPr marL="457200" algn="l" rtl="0" fontAlgn="base">
        <a:spcBef>
          <a:spcPct val="0"/>
        </a:spcBef>
        <a:spcAft>
          <a:spcPct val="0"/>
        </a:spcAft>
        <a:defRPr sz="3200">
          <a:solidFill>
            <a:schemeClr val="tx2"/>
          </a:solidFill>
          <a:latin typeface="Times" pitchFamily="18" charset="0"/>
        </a:defRPr>
      </a:lvl6pPr>
      <a:lvl7pPr marL="914400" algn="l" rtl="0" fontAlgn="base">
        <a:spcBef>
          <a:spcPct val="0"/>
        </a:spcBef>
        <a:spcAft>
          <a:spcPct val="0"/>
        </a:spcAft>
        <a:defRPr sz="3200">
          <a:solidFill>
            <a:schemeClr val="tx2"/>
          </a:solidFill>
          <a:latin typeface="Times" pitchFamily="18" charset="0"/>
        </a:defRPr>
      </a:lvl7pPr>
      <a:lvl8pPr marL="1371600" algn="l" rtl="0" fontAlgn="base">
        <a:spcBef>
          <a:spcPct val="0"/>
        </a:spcBef>
        <a:spcAft>
          <a:spcPct val="0"/>
        </a:spcAft>
        <a:defRPr sz="3200">
          <a:solidFill>
            <a:schemeClr val="tx2"/>
          </a:solidFill>
          <a:latin typeface="Times" pitchFamily="18" charset="0"/>
        </a:defRPr>
      </a:lvl8pPr>
      <a:lvl9pPr marL="1828800" algn="l" rtl="0" fontAlgn="base">
        <a:spcBef>
          <a:spcPct val="0"/>
        </a:spcBef>
        <a:spcAft>
          <a:spcPct val="0"/>
        </a:spcAft>
        <a:defRPr sz="3200">
          <a:solidFill>
            <a:schemeClr val="tx2"/>
          </a:solidFill>
          <a:latin typeface="Times" pitchFamily="18" charset="0"/>
        </a:defRPr>
      </a:lvl9pPr>
    </p:titleStyle>
    <p:bodyStyle>
      <a:lvl1pPr marL="231775" indent="-231775" algn="l" rtl="0" fontAlgn="base">
        <a:spcBef>
          <a:spcPct val="20000"/>
        </a:spcBef>
        <a:spcAft>
          <a:spcPct val="0"/>
        </a:spcAft>
        <a:buChar char="•"/>
        <a:defRPr sz="2400">
          <a:solidFill>
            <a:srgbClr val="000000"/>
          </a:solidFill>
          <a:latin typeface="+mn-lt"/>
          <a:ea typeface="+mn-ea"/>
          <a:cs typeface="+mn-cs"/>
        </a:defRPr>
      </a:lvl1pPr>
      <a:lvl2pPr marL="446088" indent="-212725" algn="l" rtl="0" fontAlgn="base">
        <a:spcBef>
          <a:spcPct val="20000"/>
        </a:spcBef>
        <a:spcAft>
          <a:spcPct val="0"/>
        </a:spcAft>
        <a:buChar char="–"/>
        <a:defRPr sz="2400">
          <a:solidFill>
            <a:srgbClr val="000000"/>
          </a:solidFill>
          <a:latin typeface="+mn-lt"/>
        </a:defRPr>
      </a:lvl2pPr>
      <a:lvl3pPr marL="630238" indent="-182563" algn="l" rtl="0" fontAlgn="base">
        <a:spcBef>
          <a:spcPct val="20000"/>
        </a:spcBef>
        <a:spcAft>
          <a:spcPct val="0"/>
        </a:spcAft>
        <a:defRPr sz="2000">
          <a:solidFill>
            <a:srgbClr val="000000"/>
          </a:solidFill>
          <a:latin typeface="+mn-lt"/>
        </a:defRPr>
      </a:lvl3pPr>
      <a:lvl4pPr marL="1027113" indent="-228600" algn="l" rtl="0" fontAlgn="base">
        <a:spcBef>
          <a:spcPct val="20000"/>
        </a:spcBef>
        <a:spcAft>
          <a:spcPct val="0"/>
        </a:spcAft>
        <a:buChar char="–"/>
        <a:defRPr sz="2000">
          <a:solidFill>
            <a:srgbClr val="000000"/>
          </a:solidFill>
          <a:latin typeface="+mn-lt"/>
        </a:defRPr>
      </a:lvl4pPr>
      <a:lvl5pPr marL="1257300" indent="-228600" algn="l" rtl="0" fontAlgn="base">
        <a:spcBef>
          <a:spcPct val="20000"/>
        </a:spcBef>
        <a:spcAft>
          <a:spcPct val="0"/>
        </a:spcAft>
        <a:buChar char="»"/>
        <a:defRPr sz="2000">
          <a:solidFill>
            <a:srgbClr val="000000"/>
          </a:solidFill>
          <a:latin typeface="+mn-lt"/>
        </a:defRPr>
      </a:lvl5pPr>
      <a:lvl6pPr marL="1714500" indent="-228600" algn="l" rtl="0" fontAlgn="base">
        <a:spcBef>
          <a:spcPct val="20000"/>
        </a:spcBef>
        <a:spcAft>
          <a:spcPct val="0"/>
        </a:spcAft>
        <a:buChar char="»"/>
        <a:defRPr sz="2000">
          <a:solidFill>
            <a:srgbClr val="000000"/>
          </a:solidFill>
          <a:latin typeface="+mn-lt"/>
        </a:defRPr>
      </a:lvl6pPr>
      <a:lvl7pPr marL="2171700" indent="-228600" algn="l" rtl="0" fontAlgn="base">
        <a:spcBef>
          <a:spcPct val="20000"/>
        </a:spcBef>
        <a:spcAft>
          <a:spcPct val="0"/>
        </a:spcAft>
        <a:buChar char="»"/>
        <a:defRPr sz="2000">
          <a:solidFill>
            <a:srgbClr val="000000"/>
          </a:solidFill>
          <a:latin typeface="+mn-lt"/>
        </a:defRPr>
      </a:lvl7pPr>
      <a:lvl8pPr marL="2628900" indent="-228600" algn="l" rtl="0" fontAlgn="base">
        <a:spcBef>
          <a:spcPct val="20000"/>
        </a:spcBef>
        <a:spcAft>
          <a:spcPct val="0"/>
        </a:spcAft>
        <a:buChar char="»"/>
        <a:defRPr sz="2000">
          <a:solidFill>
            <a:srgbClr val="000000"/>
          </a:solidFill>
          <a:latin typeface="+mn-lt"/>
        </a:defRPr>
      </a:lvl8pPr>
      <a:lvl9pPr marL="3086100" indent="-228600" algn="l" rtl="0" fontAlgn="base">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7.png"/></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828800" y="2617787"/>
            <a:ext cx="7254815" cy="1195087"/>
          </a:xfrm>
        </p:spPr>
        <p:txBody>
          <a:bodyPr/>
          <a:lstStyle/>
          <a:p>
            <a:r>
              <a:rPr lang="en-US" sz="2800" dirty="0" smtClean="0">
                <a:latin typeface="Calibri" panose="020F0502020204030204" pitchFamily="34" charset="0"/>
                <a:cs typeface="Calibri" panose="020F0502020204030204" pitchFamily="34" charset="0"/>
              </a:rPr>
              <a:t>Updating order process market practice for ISO 20022 MX release 2017</a:t>
            </a:r>
            <a:endParaRPr lang="en-GB" sz="2800" dirty="0">
              <a:latin typeface="Calibri" panose="020F0502020204030204" pitchFamily="34" charset="0"/>
              <a:cs typeface="Calibri" panose="020F0502020204030204" pitchFamily="34" charset="0"/>
            </a:endParaRPr>
          </a:p>
        </p:txBody>
      </p:sp>
      <p:sp>
        <p:nvSpPr>
          <p:cNvPr id="4" name="TextBox 3"/>
          <p:cNvSpPr txBox="1"/>
          <p:nvPr/>
        </p:nvSpPr>
        <p:spPr>
          <a:xfrm>
            <a:off x="1819275" y="4805086"/>
            <a:ext cx="2733954" cy="369332"/>
          </a:xfrm>
          <a:prstGeom prst="rect">
            <a:avLst/>
          </a:prstGeom>
          <a:noFill/>
        </p:spPr>
        <p:txBody>
          <a:bodyPr wrap="none" rtlCol="0">
            <a:spAutoFit/>
          </a:bodyPr>
          <a:lstStyle/>
          <a:p>
            <a:r>
              <a:rPr lang="en-US" sz="1800" b="1" dirty="0" smtClean="0">
                <a:latin typeface="Calibri" panose="020F0502020204030204" pitchFamily="34" charset="0"/>
                <a:cs typeface="Calibri" panose="020F0502020204030204" pitchFamily="34" charset="0"/>
              </a:rPr>
              <a:t>Last updated </a:t>
            </a:r>
            <a:r>
              <a:rPr lang="en-US" sz="1800" b="1" dirty="0" smtClean="0">
                <a:latin typeface="Calibri" panose="020F0502020204030204" pitchFamily="34" charset="0"/>
                <a:cs typeface="Calibri" panose="020F0502020204030204" pitchFamily="34" charset="0"/>
              </a:rPr>
              <a:t>21 </a:t>
            </a:r>
            <a:r>
              <a:rPr lang="en-US" sz="1800" b="1" dirty="0" smtClean="0">
                <a:latin typeface="Calibri" panose="020F0502020204030204" pitchFamily="34" charset="0"/>
                <a:cs typeface="Calibri" panose="020F0502020204030204" pitchFamily="34" charset="0"/>
              </a:rPr>
              <a:t>April 2017</a:t>
            </a:r>
            <a:endParaRPr lang="en-GB" sz="1800" b="1" dirty="0">
              <a:latin typeface="Calibri" panose="020F0502020204030204" pitchFamily="34" charset="0"/>
              <a:cs typeface="Calibri" panose="020F0502020204030204" pitchFamily="34" charset="0"/>
            </a:endParaRPr>
          </a:p>
        </p:txBody>
      </p:sp>
      <p:sp>
        <p:nvSpPr>
          <p:cNvPr id="2" name="TextBox 1"/>
          <p:cNvSpPr txBox="1"/>
          <p:nvPr/>
        </p:nvSpPr>
        <p:spPr>
          <a:xfrm>
            <a:off x="1801338" y="3705932"/>
            <a:ext cx="7182273" cy="523220"/>
          </a:xfrm>
          <a:prstGeom prst="rect">
            <a:avLst/>
          </a:prstGeom>
          <a:noFill/>
        </p:spPr>
        <p:txBody>
          <a:bodyPr wrap="square" rtlCol="0">
            <a:spAutoFit/>
          </a:bodyPr>
          <a:lstStyle/>
          <a:p>
            <a:r>
              <a:rPr lang="en-GB" sz="2800" b="1" dirty="0" smtClean="0">
                <a:solidFill>
                  <a:schemeClr val="bg1">
                    <a:lumMod val="50000"/>
                  </a:schemeClr>
                </a:solidFill>
                <a:latin typeface="Calibri" panose="020F0502020204030204" pitchFamily="34" charset="0"/>
                <a:cs typeface="Calibri" panose="020F0502020204030204" pitchFamily="34" charset="0"/>
              </a:rPr>
              <a:t>Inclusion of hedge/alternative funds MP</a:t>
            </a:r>
            <a:endParaRPr lang="en-GB" sz="2800" b="1" dirty="0">
              <a:solidFill>
                <a:schemeClr val="bg1">
                  <a:lumMod val="50000"/>
                </a:schemeClr>
              </a:solidFill>
              <a:latin typeface="Calibri" panose="020F0502020204030204" pitchFamily="34" charset="0"/>
              <a:cs typeface="Calibri" panose="020F0502020204030204" pitchFamily="34" charset="0"/>
            </a:endParaRPr>
          </a:p>
        </p:txBody>
      </p:sp>
      <p:sp>
        <p:nvSpPr>
          <p:cNvPr id="5" name="TextBox 4"/>
          <p:cNvSpPr txBox="1"/>
          <p:nvPr/>
        </p:nvSpPr>
        <p:spPr>
          <a:xfrm>
            <a:off x="112143" y="5201765"/>
            <a:ext cx="216726" cy="261610"/>
          </a:xfrm>
          <a:prstGeom prst="rect">
            <a:avLst/>
          </a:prstGeom>
          <a:noFill/>
        </p:spPr>
        <p:txBody>
          <a:bodyPr wrap="none" rtlCol="0">
            <a:spAutoFit/>
          </a:bodyPr>
          <a:lstStyle/>
          <a:p>
            <a:r>
              <a:rPr lang="en-GB" sz="1100" b="1" dirty="0" smtClean="0">
                <a:latin typeface="Calibri" panose="020F0502020204030204" pitchFamily="34" charset="0"/>
                <a:cs typeface="Calibri" panose="020F0502020204030204" pitchFamily="34" charset="0"/>
              </a:rPr>
              <a:t> </a:t>
            </a:r>
            <a:endParaRPr lang="en-GB"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872789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bwMode="auto">
          <a:xfrm>
            <a:off x="280324" y="472300"/>
            <a:ext cx="4752432" cy="6014764"/>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GB" dirty="0"/>
              <a:t>Differences between ‘classic’ and hedge – </a:t>
            </a:r>
            <a:r>
              <a:rPr lang="en-GB" dirty="0" smtClean="0"/>
              <a:t>setr.010 (3 </a:t>
            </a:r>
            <a:r>
              <a:rPr lang="en-GB" dirty="0"/>
              <a:t>of 5)</a:t>
            </a:r>
          </a:p>
        </p:txBody>
      </p:sp>
      <p:sp>
        <p:nvSpPr>
          <p:cNvPr id="4" name="Slide Number Placeholder 3"/>
          <p:cNvSpPr>
            <a:spLocks noGrp="1"/>
          </p:cNvSpPr>
          <p:nvPr>
            <p:ph type="sldNum" sz="quarter" idx="11"/>
          </p:nvPr>
        </p:nvSpPr>
        <p:spPr/>
        <p:txBody>
          <a:bodyPr/>
          <a:lstStyle/>
          <a:p>
            <a:fld id="{EA52E39D-21CE-4915-B848-429A65988FB2}" type="slidenum">
              <a:rPr lang="en-GB" smtClean="0"/>
              <a:pPr/>
              <a:t>10</a:t>
            </a:fld>
            <a:endParaRPr lang="en-GB" dirty="0"/>
          </a:p>
        </p:txBody>
      </p:sp>
      <p:pic>
        <p:nvPicPr>
          <p:cNvPr id="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3975" y="115306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3551" y="147627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6480" y="207168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9294" y="360259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2420" y="389213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4454" y="513521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6239" y="540983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1" name="Footer Placeholder 30"/>
          <p:cNvSpPr>
            <a:spLocks noGrp="1"/>
          </p:cNvSpPr>
          <p:nvPr>
            <p:ph type="ftr" sz="quarter" idx="10"/>
          </p:nvPr>
        </p:nvSpPr>
        <p:spPr/>
        <p:txBody>
          <a:bodyPr/>
          <a:lstStyle/>
          <a:p>
            <a:r>
              <a:rPr lang="en-US" dirty="0" smtClean="0"/>
              <a:t>SMPG IF Order MP &amp; Hedge</a:t>
            </a:r>
            <a:endParaRPr lang="en-GB" dirty="0"/>
          </a:p>
        </p:txBody>
      </p:sp>
      <p:sp>
        <p:nvSpPr>
          <p:cNvPr id="3" name="Rectangle 2"/>
          <p:cNvSpPr/>
          <p:nvPr/>
        </p:nvSpPr>
        <p:spPr bwMode="auto">
          <a:xfrm>
            <a:off x="163902" y="6471151"/>
            <a:ext cx="5098211" cy="38684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2" name="Rectangle 31"/>
          <p:cNvSpPr/>
          <p:nvPr/>
        </p:nvSpPr>
        <p:spPr bwMode="auto">
          <a:xfrm>
            <a:off x="314829" y="1752685"/>
            <a:ext cx="3690105"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3" name="Rectangle 32"/>
          <p:cNvSpPr/>
          <p:nvPr/>
        </p:nvSpPr>
        <p:spPr bwMode="auto">
          <a:xfrm>
            <a:off x="948923" y="3281223"/>
            <a:ext cx="2213497"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4" name="Rectangle 33"/>
          <p:cNvSpPr/>
          <p:nvPr/>
        </p:nvSpPr>
        <p:spPr bwMode="auto">
          <a:xfrm>
            <a:off x="314829" y="4193105"/>
            <a:ext cx="3045376"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5" name="Rectangle 34"/>
          <p:cNvSpPr/>
          <p:nvPr/>
        </p:nvSpPr>
        <p:spPr bwMode="auto">
          <a:xfrm>
            <a:off x="314829" y="6010879"/>
            <a:ext cx="3101460"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TextBox 6"/>
          <p:cNvSpPr txBox="1"/>
          <p:nvPr/>
        </p:nvSpPr>
        <p:spPr>
          <a:xfrm>
            <a:off x="258493" y="462055"/>
            <a:ext cx="4606806" cy="5940088"/>
          </a:xfrm>
          <a:prstGeom prst="rect">
            <a:avLst/>
          </a:prstGeom>
          <a:noFill/>
        </p:spPr>
        <p:txBody>
          <a:bodyPr wrap="square" rtlCol="0">
            <a:spAutoFit/>
          </a:bodyPr>
          <a:lstStyle/>
          <a:p>
            <a:pPr>
              <a:spcAft>
                <a:spcPts val="0"/>
              </a:spcAft>
              <a:tabLst>
                <a:tab pos="630238" algn="l"/>
                <a:tab pos="690563" algn="l"/>
                <a:tab pos="1147763" algn="l"/>
              </a:tabLst>
            </a:pPr>
            <a:r>
              <a:rPr lang="en-GB" sz="2000" b="1" dirty="0" smtClean="0">
                <a:latin typeface="Calibri" panose="020F0502020204030204" pitchFamily="34" charset="0"/>
                <a:cs typeface="Calibri" panose="020F0502020204030204" pitchFamily="34" charset="0"/>
              </a:rPr>
              <a:t>Individual </a:t>
            </a:r>
            <a:r>
              <a:rPr lang="en-GB" sz="2000" b="1" dirty="0">
                <a:latin typeface="Calibri" panose="020F0502020204030204" pitchFamily="34" charset="0"/>
                <a:cs typeface="Calibri" panose="020F0502020204030204" pitchFamily="34" charset="0"/>
              </a:rPr>
              <a:t>Order </a:t>
            </a:r>
            <a:r>
              <a:rPr lang="en-GB" sz="2000" b="1" dirty="0" smtClean="0">
                <a:latin typeface="Calibri" panose="020F0502020204030204" pitchFamily="34" charset="0"/>
                <a:cs typeface="Calibri" panose="020F0502020204030204" pitchFamily="34" charset="0"/>
              </a:rPr>
              <a:t>Details (1 of 2)</a:t>
            </a:r>
            <a:endParaRPr lang="en-GB" sz="2000" b="1" dirty="0">
              <a:latin typeface="Calibri" panose="020F0502020204030204" pitchFamily="34" charset="0"/>
              <a:cs typeface="Calibri" panose="020F0502020204030204" pitchFamily="34" charset="0"/>
            </a:endParaRPr>
          </a:p>
          <a:p>
            <a:pPr>
              <a:spcAft>
                <a:spcPts val="0"/>
              </a:spcAft>
              <a:tabLst>
                <a:tab pos="690563" algn="l"/>
                <a:tab pos="1147763" algn="l"/>
              </a:tabLst>
            </a:pPr>
            <a:r>
              <a:rPr lang="en-GB" sz="2000" b="1" dirty="0" smtClean="0">
                <a:latin typeface="Calibri" panose="020F0502020204030204" pitchFamily="34" charset="0"/>
                <a:cs typeface="Calibri" panose="020F0502020204030204" pitchFamily="34" charset="0"/>
              </a:rPr>
              <a:t>[</a:t>
            </a:r>
            <a:r>
              <a:rPr lang="en-GB" sz="2000" b="1" dirty="0">
                <a:latin typeface="Calibri" panose="020F0502020204030204" pitchFamily="34" charset="0"/>
                <a:cs typeface="Calibri" panose="020F0502020204030204" pitchFamily="34" charset="0"/>
              </a:rPr>
              <a:t>1.1]	Order Reference</a:t>
            </a:r>
          </a:p>
          <a:p>
            <a:pPr>
              <a:spcAft>
                <a:spcPts val="0"/>
              </a:spcAft>
              <a:tabLst>
                <a:tab pos="690563" algn="l"/>
                <a:tab pos="1147763" algn="l"/>
              </a:tabLst>
            </a:pPr>
            <a:r>
              <a:rPr lang="en-GB" sz="2000" b="1" dirty="0" smtClean="0">
                <a:latin typeface="Calibri" panose="020F0502020204030204" pitchFamily="34" charset="0"/>
                <a:cs typeface="Calibri" panose="020F0502020204030204" pitchFamily="34" charset="0"/>
              </a:rPr>
              <a:t>[</a:t>
            </a:r>
            <a:r>
              <a:rPr lang="en-GB" sz="2000" b="1" dirty="0">
                <a:latin typeface="Calibri" panose="020F0502020204030204" pitchFamily="34" charset="0"/>
                <a:cs typeface="Calibri" panose="020F0502020204030204" pitchFamily="34" charset="0"/>
              </a:rPr>
              <a:t>0.1]	Client Reference 	</a:t>
            </a:r>
          </a:p>
          <a:p>
            <a:pPr>
              <a:spcAft>
                <a:spcPts val="0"/>
              </a:spcAft>
              <a:tabLst>
                <a:tab pos="690563" algn="l"/>
                <a:tab pos="1147763" algn="l"/>
              </a:tabLst>
            </a:pPr>
            <a:r>
              <a:rPr lang="en-GB" sz="2000" b="1" dirty="0" smtClean="0">
                <a:latin typeface="Calibri" panose="020F0502020204030204" pitchFamily="34" charset="0"/>
                <a:cs typeface="Calibri" panose="020F0502020204030204" pitchFamily="34" charset="0"/>
              </a:rPr>
              <a:t>[</a:t>
            </a:r>
            <a:r>
              <a:rPr lang="en-GB" sz="2000" b="1" dirty="0">
                <a:latin typeface="Calibri" panose="020F0502020204030204" pitchFamily="34" charset="0"/>
                <a:cs typeface="Calibri" panose="020F0502020204030204" pitchFamily="34" charset="0"/>
              </a:rPr>
              <a:t>0.10]	Order Type </a:t>
            </a:r>
            <a:endParaRPr lang="en-GB" sz="2000" b="1" dirty="0" smtClean="0">
              <a:latin typeface="Calibri" panose="020F0502020204030204" pitchFamily="34" charset="0"/>
              <a:cs typeface="Calibri" panose="020F0502020204030204" pitchFamily="34" charset="0"/>
            </a:endParaRPr>
          </a:p>
          <a:p>
            <a:pPr>
              <a:spcAft>
                <a:spcPts val="0"/>
              </a:spcAft>
              <a:tabLst>
                <a:tab pos="690563" algn="l"/>
                <a:tab pos="1147763" algn="l"/>
              </a:tabLst>
            </a:pPr>
            <a:r>
              <a:rPr lang="en-GB" sz="2000" b="1" dirty="0" smtClean="0">
                <a:latin typeface="Calibri" panose="020F0502020204030204" pitchFamily="34" charset="0"/>
                <a:cs typeface="Calibri" panose="020F0502020204030204" pitchFamily="34" charset="0"/>
              </a:rPr>
              <a:t>[</a:t>
            </a:r>
            <a:r>
              <a:rPr lang="en-GB" sz="2000" b="1" dirty="0">
                <a:latin typeface="Calibri" panose="020F0502020204030204" pitchFamily="34" charset="0"/>
                <a:cs typeface="Calibri" panose="020F0502020204030204" pitchFamily="34" charset="0"/>
              </a:rPr>
              <a:t>1.1]	Financial Instrument Details</a:t>
            </a:r>
            <a:endParaRPr lang="en-GB" sz="2000" b="1" i="1" dirty="0">
              <a:latin typeface="Calibri" panose="020F0502020204030204" pitchFamily="34" charset="0"/>
              <a:cs typeface="Calibri" panose="020F0502020204030204" pitchFamily="34" charset="0"/>
            </a:endParaRPr>
          </a:p>
          <a:p>
            <a:pPr>
              <a:spcAft>
                <a:spcPts val="0"/>
              </a:spcAft>
              <a:tabLst>
                <a:tab pos="690563" algn="l"/>
                <a:tab pos="1147763" algn="l"/>
              </a:tabLst>
            </a:pPr>
            <a:r>
              <a:rPr lang="en-GB" sz="2000" b="1" dirty="0" smtClean="0">
                <a:latin typeface="Calibri" panose="020F0502020204030204" pitchFamily="34" charset="0"/>
                <a:cs typeface="Calibri" panose="020F0502020204030204" pitchFamily="34" charset="0"/>
              </a:rPr>
              <a:t>[</a:t>
            </a:r>
            <a:r>
              <a:rPr lang="en-GB" sz="2000" b="1" dirty="0">
                <a:latin typeface="Calibri" panose="020F0502020204030204" pitchFamily="34" charset="0"/>
                <a:cs typeface="Calibri" panose="020F0502020204030204" pitchFamily="34" charset="0"/>
              </a:rPr>
              <a:t>0.1]	Sub Account For Holding</a:t>
            </a:r>
          </a:p>
          <a:p>
            <a:pPr>
              <a:spcAft>
                <a:spcPts val="0"/>
              </a:spcAft>
              <a:tabLst>
                <a:tab pos="690563" algn="l"/>
                <a:tab pos="1147763" algn="l"/>
              </a:tabLst>
            </a:pPr>
            <a:r>
              <a:rPr lang="en-GB" sz="2000" b="1" dirty="0" smtClean="0">
                <a:latin typeface="Calibri" panose="020F0502020204030204" pitchFamily="34" charset="0"/>
                <a:cs typeface="Calibri" panose="020F0502020204030204" pitchFamily="34" charset="0"/>
              </a:rPr>
              <a:t>[</a:t>
            </a:r>
            <a:r>
              <a:rPr lang="en-GB" sz="2000" b="1" dirty="0">
                <a:latin typeface="Calibri" panose="020F0502020204030204" pitchFamily="34" charset="0"/>
                <a:cs typeface="Calibri" panose="020F0502020204030204" pitchFamily="34" charset="0"/>
              </a:rPr>
              <a:t>1.1]	Amount Or </a:t>
            </a:r>
            <a:r>
              <a:rPr lang="en-GB" sz="2000" b="1" dirty="0" smtClean="0">
                <a:latin typeface="Calibri" panose="020F0502020204030204" pitchFamily="34" charset="0"/>
                <a:cs typeface="Calibri" panose="020F0502020204030204" pitchFamily="34" charset="0"/>
              </a:rPr>
              <a:t>Units (choice)</a:t>
            </a:r>
            <a:endParaRPr lang="en-GB" sz="2000" b="1" i="1" dirty="0">
              <a:latin typeface="Calibri" panose="020F0502020204030204" pitchFamily="34" charset="0"/>
              <a:cs typeface="Calibri" panose="020F0502020204030204" pitchFamily="34" charset="0"/>
              <a:sym typeface="Wingdings" panose="05000000000000000000" pitchFamily="2" charset="2"/>
            </a:endParaRPr>
          </a:p>
          <a:p>
            <a:pPr>
              <a:spcAft>
                <a:spcPts val="0"/>
              </a:spcAft>
              <a:tabLst>
                <a:tab pos="690563" algn="l"/>
                <a:tab pos="1311275" algn="l"/>
              </a:tabLst>
            </a:pPr>
            <a:r>
              <a:rPr lang="en-GB" sz="2000" b="1" dirty="0" smtClean="0">
                <a:latin typeface="Calibri" panose="020F0502020204030204" pitchFamily="34" charset="0"/>
                <a:cs typeface="Calibri" panose="020F0502020204030204" pitchFamily="34" charset="0"/>
              </a:rPr>
              <a:t>	[</a:t>
            </a:r>
            <a:r>
              <a:rPr lang="en-GB" sz="2000" b="1" dirty="0">
                <a:latin typeface="Calibri" panose="020F0502020204030204" pitchFamily="34" charset="0"/>
                <a:cs typeface="Calibri" panose="020F0502020204030204" pitchFamily="34" charset="0"/>
              </a:rPr>
              <a:t>1.1]	Units Number </a:t>
            </a:r>
          </a:p>
          <a:p>
            <a:pPr>
              <a:spcAft>
                <a:spcPts val="0"/>
              </a:spcAft>
              <a:tabLst>
                <a:tab pos="690563" algn="l"/>
                <a:tab pos="1311275" algn="l"/>
              </a:tabLst>
            </a:pPr>
            <a:r>
              <a:rPr lang="en-GB" sz="2000" b="1" dirty="0" smtClean="0">
                <a:latin typeface="Calibri" panose="020F0502020204030204" pitchFamily="34" charset="0"/>
                <a:cs typeface="Calibri" panose="020F0502020204030204" pitchFamily="34" charset="0"/>
              </a:rPr>
              <a:t>	[</a:t>
            </a:r>
            <a:r>
              <a:rPr lang="en-GB" sz="2000" b="1" dirty="0">
                <a:latin typeface="Calibri" panose="020F0502020204030204" pitchFamily="34" charset="0"/>
                <a:cs typeface="Calibri" panose="020F0502020204030204" pitchFamily="34" charset="0"/>
              </a:rPr>
              <a:t>1.1]	Gross </a:t>
            </a:r>
            <a:r>
              <a:rPr lang="en-GB" sz="2000" b="1" dirty="0" smtClean="0">
                <a:latin typeface="Calibri" panose="020F0502020204030204" pitchFamily="34" charset="0"/>
                <a:cs typeface="Calibri" panose="020F0502020204030204" pitchFamily="34" charset="0"/>
              </a:rPr>
              <a:t>Amount</a:t>
            </a:r>
            <a:endParaRPr lang="en-GB" sz="2000" b="1" i="1" dirty="0">
              <a:latin typeface="Calibri" panose="020F0502020204030204" pitchFamily="34" charset="0"/>
              <a:cs typeface="Calibri" panose="020F0502020204030204" pitchFamily="34" charset="0"/>
            </a:endParaRPr>
          </a:p>
          <a:p>
            <a:pPr>
              <a:spcAft>
                <a:spcPts val="0"/>
              </a:spcAft>
              <a:tabLst>
                <a:tab pos="690563" algn="l"/>
                <a:tab pos="1311275" algn="l"/>
              </a:tabLst>
            </a:pPr>
            <a:r>
              <a:rPr lang="en-GB" sz="2000" b="1" dirty="0" smtClean="0">
                <a:latin typeface="Calibri" panose="020F0502020204030204" pitchFamily="34" charset="0"/>
                <a:cs typeface="Calibri" panose="020F0502020204030204" pitchFamily="34" charset="0"/>
              </a:rPr>
              <a:t>	[</a:t>
            </a:r>
            <a:r>
              <a:rPr lang="en-GB" sz="2000" b="1" dirty="0">
                <a:latin typeface="Calibri" panose="020F0502020204030204" pitchFamily="34" charset="0"/>
                <a:cs typeface="Calibri" panose="020F0502020204030204" pitchFamily="34" charset="0"/>
              </a:rPr>
              <a:t>1.1]	Net </a:t>
            </a:r>
            <a:r>
              <a:rPr lang="en-GB" sz="2000" b="1" dirty="0" smtClean="0">
                <a:latin typeface="Calibri" panose="020F0502020204030204" pitchFamily="34" charset="0"/>
                <a:cs typeface="Calibri" panose="020F0502020204030204" pitchFamily="34" charset="0"/>
              </a:rPr>
              <a:t>Amount</a:t>
            </a:r>
            <a:endParaRPr lang="en-GB" sz="2000" b="1" i="1" dirty="0">
              <a:latin typeface="Calibri" panose="020F0502020204030204" pitchFamily="34" charset="0"/>
              <a:cs typeface="Calibri" panose="020F0502020204030204" pitchFamily="34" charset="0"/>
            </a:endParaRPr>
          </a:p>
          <a:p>
            <a:pPr>
              <a:spcAft>
                <a:spcPts val="0"/>
              </a:spcAft>
              <a:tabLst>
                <a:tab pos="690563" algn="l"/>
                <a:tab pos="1147763" algn="l"/>
              </a:tabLst>
            </a:pPr>
            <a:r>
              <a:rPr lang="en-GB" sz="2000" b="1" dirty="0" smtClean="0">
                <a:latin typeface="Calibri" panose="020F0502020204030204" pitchFamily="34" charset="0"/>
                <a:cs typeface="Calibri" panose="020F0502020204030204" pitchFamily="34" charset="0"/>
              </a:rPr>
              <a:t>[0.1</a:t>
            </a:r>
            <a:r>
              <a:rPr lang="en-GB" sz="2000" b="1" dirty="0">
                <a:latin typeface="Calibri" panose="020F0502020204030204" pitchFamily="34" charset="0"/>
                <a:cs typeface="Calibri" panose="020F0502020204030204" pitchFamily="34" charset="0"/>
              </a:rPr>
              <a:t>]	Rounding</a:t>
            </a:r>
          </a:p>
          <a:p>
            <a:pPr>
              <a:spcAft>
                <a:spcPts val="0"/>
              </a:spcAft>
              <a:tabLst>
                <a:tab pos="690563" algn="l"/>
                <a:tab pos="1147763" algn="l"/>
              </a:tabLst>
            </a:pPr>
            <a:r>
              <a:rPr lang="en-GB" sz="2000" b="1" dirty="0" smtClean="0">
                <a:latin typeface="Calibri" panose="020F0502020204030204" pitchFamily="34" charset="0"/>
                <a:cs typeface="Calibri" panose="020F0502020204030204" pitchFamily="34" charset="0"/>
              </a:rPr>
              <a:t>[0.1</a:t>
            </a:r>
            <a:r>
              <a:rPr lang="en-GB" sz="2000" b="1" dirty="0">
                <a:latin typeface="Calibri" panose="020F0502020204030204" pitchFamily="34" charset="0"/>
                <a:cs typeface="Calibri" panose="020F0502020204030204" pitchFamily="34" charset="0"/>
              </a:rPr>
              <a:t>]	Settlement Amount</a:t>
            </a:r>
          </a:p>
          <a:p>
            <a:pPr>
              <a:spcAft>
                <a:spcPts val="0"/>
              </a:spcAft>
              <a:tabLst>
                <a:tab pos="690563" algn="l"/>
                <a:tab pos="1147763" algn="l"/>
              </a:tabLst>
            </a:pPr>
            <a:r>
              <a:rPr lang="en-GB" sz="2000" b="1" dirty="0" smtClean="0">
                <a:latin typeface="Calibri" panose="020F0502020204030204" pitchFamily="34" charset="0"/>
                <a:cs typeface="Calibri" panose="020F0502020204030204" pitchFamily="34" charset="0"/>
              </a:rPr>
              <a:t>[</a:t>
            </a:r>
            <a:r>
              <a:rPr lang="en-GB" sz="2000" b="1" dirty="0">
                <a:latin typeface="Calibri" panose="020F0502020204030204" pitchFamily="34" charset="0"/>
                <a:cs typeface="Calibri" panose="020F0502020204030204" pitchFamily="34" charset="0"/>
              </a:rPr>
              <a:t>0.1]	Cash Settlement Date</a:t>
            </a:r>
          </a:p>
          <a:p>
            <a:pPr>
              <a:spcAft>
                <a:spcPts val="0"/>
              </a:spcAft>
              <a:tabLst>
                <a:tab pos="690563" algn="l"/>
                <a:tab pos="1147763" algn="l"/>
              </a:tabLst>
            </a:pPr>
            <a:r>
              <a:rPr lang="en-GB" sz="2000" b="1" dirty="0" smtClean="0">
                <a:latin typeface="Calibri" panose="020F0502020204030204" pitchFamily="34" charset="0"/>
                <a:cs typeface="Calibri" panose="020F0502020204030204" pitchFamily="34" charset="0"/>
              </a:rPr>
              <a:t>[</a:t>
            </a:r>
            <a:r>
              <a:rPr lang="en-GB" sz="2000" b="1" dirty="0">
                <a:latin typeface="Calibri" panose="020F0502020204030204" pitchFamily="34" charset="0"/>
                <a:cs typeface="Calibri" panose="020F0502020204030204" pitchFamily="34" charset="0"/>
              </a:rPr>
              <a:t>0.1]	Settlement Method</a:t>
            </a:r>
          </a:p>
          <a:p>
            <a:pPr>
              <a:spcAft>
                <a:spcPts val="0"/>
              </a:spcAft>
              <a:tabLst>
                <a:tab pos="690563" algn="l"/>
                <a:tab pos="1147763" algn="l"/>
              </a:tabLst>
            </a:pPr>
            <a:r>
              <a:rPr lang="en-GB" sz="2000" b="1" dirty="0" smtClean="0">
                <a:latin typeface="Calibri" panose="020F0502020204030204" pitchFamily="34" charset="0"/>
                <a:cs typeface="Calibri" panose="020F0502020204030204" pitchFamily="34" charset="0"/>
              </a:rPr>
              <a:t>[</a:t>
            </a:r>
            <a:r>
              <a:rPr lang="en-GB" sz="2000" b="1" dirty="0">
                <a:latin typeface="Calibri" panose="020F0502020204030204" pitchFamily="34" charset="0"/>
                <a:cs typeface="Calibri" panose="020F0502020204030204" pitchFamily="34" charset="0"/>
              </a:rPr>
              <a:t>0.1]	Foreign Exchange </a:t>
            </a:r>
            <a:r>
              <a:rPr lang="en-GB" sz="2000" b="1" dirty="0" smtClean="0">
                <a:latin typeface="Calibri" panose="020F0502020204030204" pitchFamily="34" charset="0"/>
                <a:cs typeface="Calibri" panose="020F0502020204030204" pitchFamily="34" charset="0"/>
              </a:rPr>
              <a:t>Details</a:t>
            </a:r>
            <a:endParaRPr lang="en-GB" sz="2000" b="1" i="1" dirty="0">
              <a:latin typeface="Calibri" panose="020F0502020204030204" pitchFamily="34" charset="0"/>
              <a:cs typeface="Calibri" panose="020F0502020204030204" pitchFamily="34" charset="0"/>
            </a:endParaRPr>
          </a:p>
          <a:p>
            <a:pPr>
              <a:spcAft>
                <a:spcPts val="0"/>
              </a:spcAft>
              <a:tabLst>
                <a:tab pos="690563" algn="l"/>
                <a:tab pos="1147763" algn="l"/>
              </a:tabLst>
            </a:pPr>
            <a:r>
              <a:rPr lang="en-GB" sz="2000" b="1" dirty="0" smtClean="0">
                <a:latin typeface="Calibri" panose="020F0502020204030204" pitchFamily="34" charset="0"/>
                <a:cs typeface="Calibri" panose="020F0502020204030204" pitchFamily="34" charset="0"/>
              </a:rPr>
              <a:t>[</a:t>
            </a:r>
            <a:r>
              <a:rPr lang="en-GB" sz="2000" b="1" dirty="0">
                <a:latin typeface="Calibri" panose="020F0502020204030204" pitchFamily="34" charset="0"/>
                <a:cs typeface="Calibri" panose="020F0502020204030204" pitchFamily="34" charset="0"/>
              </a:rPr>
              <a:t>0.1]	Income Preference</a:t>
            </a:r>
            <a:endParaRPr lang="en-GB" sz="2000" b="1" i="1" dirty="0">
              <a:latin typeface="Calibri" panose="020F0502020204030204" pitchFamily="34" charset="0"/>
              <a:cs typeface="Calibri" panose="020F0502020204030204" pitchFamily="34" charset="0"/>
            </a:endParaRPr>
          </a:p>
          <a:p>
            <a:pPr>
              <a:spcAft>
                <a:spcPts val="0"/>
              </a:spcAft>
              <a:tabLst>
                <a:tab pos="690563" algn="l"/>
                <a:tab pos="1147763" algn="l"/>
              </a:tabLst>
            </a:pPr>
            <a:r>
              <a:rPr lang="en-GB" sz="2000" b="1" dirty="0" smtClean="0">
                <a:latin typeface="Calibri" panose="020F0502020204030204" pitchFamily="34" charset="0"/>
                <a:cs typeface="Calibri" panose="020F0502020204030204" pitchFamily="34" charset="0"/>
              </a:rPr>
              <a:t>[</a:t>
            </a:r>
            <a:r>
              <a:rPr lang="en-GB" sz="2000" b="1" dirty="0">
                <a:latin typeface="Calibri" panose="020F0502020204030204" pitchFamily="34" charset="0"/>
                <a:cs typeface="Calibri" panose="020F0502020204030204" pitchFamily="34" charset="0"/>
              </a:rPr>
              <a:t>0.1]	Letter Intent Reference</a:t>
            </a:r>
          </a:p>
          <a:p>
            <a:pPr>
              <a:spcAft>
                <a:spcPts val="0"/>
              </a:spcAft>
              <a:tabLst>
                <a:tab pos="690563" algn="l"/>
                <a:tab pos="1147763" algn="l"/>
              </a:tabLst>
            </a:pPr>
            <a:r>
              <a:rPr lang="en-GB" sz="2000" b="1" dirty="0" smtClean="0">
                <a:latin typeface="Calibri" panose="020F0502020204030204" pitchFamily="34" charset="0"/>
                <a:cs typeface="Calibri" panose="020F0502020204030204" pitchFamily="34" charset="0"/>
              </a:rPr>
              <a:t>[</a:t>
            </a:r>
            <a:r>
              <a:rPr lang="en-GB" sz="2000" b="1" dirty="0">
                <a:latin typeface="Calibri" panose="020F0502020204030204" pitchFamily="34" charset="0"/>
                <a:cs typeface="Calibri" panose="020F0502020204030204" pitchFamily="34" charset="0"/>
              </a:rPr>
              <a:t>0.1]	Accumulation Right Reference</a:t>
            </a:r>
          </a:p>
          <a:p>
            <a:pPr>
              <a:spcAft>
                <a:spcPts val="0"/>
              </a:spcAft>
              <a:tabLst>
                <a:tab pos="690563" algn="l"/>
                <a:tab pos="1147763" algn="l"/>
              </a:tabLst>
            </a:pPr>
            <a:r>
              <a:rPr lang="en-GB" sz="2000" b="1" dirty="0" smtClean="0">
                <a:latin typeface="Calibri" panose="020F0502020204030204" pitchFamily="34" charset="0"/>
                <a:cs typeface="Calibri" panose="020F0502020204030204" pitchFamily="34" charset="0"/>
              </a:rPr>
              <a:t>[</a:t>
            </a:r>
            <a:r>
              <a:rPr lang="en-GB" sz="2000" b="1" dirty="0">
                <a:latin typeface="Calibri" panose="020F0502020204030204" pitchFamily="34" charset="0"/>
                <a:cs typeface="Calibri" panose="020F0502020204030204" pitchFamily="34" charset="0"/>
              </a:rPr>
              <a:t>0.1]	Transaction </a:t>
            </a:r>
            <a:r>
              <a:rPr lang="en-GB" sz="2000" b="1" dirty="0" smtClean="0">
                <a:latin typeface="Calibri" panose="020F0502020204030204" pitchFamily="34" charset="0"/>
                <a:cs typeface="Calibri" panose="020F0502020204030204" pitchFamily="34" charset="0"/>
              </a:rPr>
              <a:t>Overhead</a:t>
            </a:r>
          </a:p>
        </p:txBody>
      </p:sp>
      <p:pic>
        <p:nvPicPr>
          <p:cNvPr id="1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2420" y="449485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4018" y="480199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7125" y="573043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7059" y="602655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5076" y="6045603"/>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9774" y="266800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84278" y="296331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8941" y="175615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06182" y="1756154"/>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4629" y="329089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2" name="Straight Connector 41"/>
          <p:cNvCxnSpPr/>
          <p:nvPr/>
        </p:nvCxnSpPr>
        <p:spPr bwMode="auto">
          <a:xfrm flipH="1">
            <a:off x="3472388" y="3400285"/>
            <a:ext cx="943045"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cxnSp>
        <p:nvCxnSpPr>
          <p:cNvPr id="44" name="Straight Connector 43"/>
          <p:cNvCxnSpPr/>
          <p:nvPr/>
        </p:nvCxnSpPr>
        <p:spPr bwMode="auto">
          <a:xfrm flipH="1" flipV="1">
            <a:off x="3725076" y="4343981"/>
            <a:ext cx="703843" cy="3696"/>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sp>
        <p:nvSpPr>
          <p:cNvPr id="5" name="Rectangle 4"/>
          <p:cNvSpPr/>
          <p:nvPr/>
        </p:nvSpPr>
        <p:spPr bwMode="auto">
          <a:xfrm>
            <a:off x="4942936" y="3281223"/>
            <a:ext cx="207034" cy="24779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5" name="Rectangle 44"/>
          <p:cNvSpPr/>
          <p:nvPr/>
        </p:nvSpPr>
        <p:spPr bwMode="auto">
          <a:xfrm>
            <a:off x="4942936" y="4247064"/>
            <a:ext cx="207034" cy="24779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1" name="TextBox 40"/>
          <p:cNvSpPr txBox="1"/>
          <p:nvPr/>
        </p:nvSpPr>
        <p:spPr>
          <a:xfrm>
            <a:off x="4370000" y="3182865"/>
            <a:ext cx="5096795"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allowed. Hedge not allowed.</a:t>
            </a:r>
            <a:endParaRPr lang="en-GB" sz="2000" b="1" dirty="0">
              <a:latin typeface="Calibri" panose="020F0502020204030204" pitchFamily="34" charset="0"/>
              <a:cs typeface="Calibri" panose="020F0502020204030204" pitchFamily="34" charset="0"/>
            </a:endParaRPr>
          </a:p>
        </p:txBody>
      </p:sp>
      <p:sp>
        <p:nvSpPr>
          <p:cNvPr id="43" name="TextBox 42"/>
          <p:cNvSpPr txBox="1"/>
          <p:nvPr/>
        </p:nvSpPr>
        <p:spPr>
          <a:xfrm>
            <a:off x="4370000" y="4130257"/>
            <a:ext cx="5096795"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not allowed. Hedge not allowed.</a:t>
            </a:r>
            <a:endParaRPr lang="en-GB" sz="2000" b="1" dirty="0">
              <a:latin typeface="Calibri" panose="020F0502020204030204" pitchFamily="34" charset="0"/>
              <a:cs typeface="Calibri" panose="020F0502020204030204" pitchFamily="34" charset="0"/>
            </a:endParaRPr>
          </a:p>
        </p:txBody>
      </p:sp>
      <p:pic>
        <p:nvPicPr>
          <p:cNvPr id="4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6632" y="419310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7" name="Straight Connector 46"/>
          <p:cNvCxnSpPr/>
          <p:nvPr/>
        </p:nvCxnSpPr>
        <p:spPr bwMode="auto">
          <a:xfrm flipH="1">
            <a:off x="3967688" y="6129941"/>
            <a:ext cx="402312"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sp>
        <p:nvSpPr>
          <p:cNvPr id="49" name="Rectangle 48"/>
          <p:cNvSpPr/>
          <p:nvPr/>
        </p:nvSpPr>
        <p:spPr bwMode="auto">
          <a:xfrm>
            <a:off x="4942936" y="6021718"/>
            <a:ext cx="207034" cy="24779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8" name="TextBox 47"/>
          <p:cNvSpPr txBox="1"/>
          <p:nvPr/>
        </p:nvSpPr>
        <p:spPr>
          <a:xfrm>
            <a:off x="4370000" y="5912521"/>
            <a:ext cx="5096795"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allowed. Hedge not allowed.</a:t>
            </a:r>
            <a:endParaRPr lang="en-GB" sz="2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633902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Rectangle 75"/>
          <p:cNvSpPr/>
          <p:nvPr/>
        </p:nvSpPr>
        <p:spPr bwMode="auto">
          <a:xfrm>
            <a:off x="280324" y="472300"/>
            <a:ext cx="4752432" cy="6014764"/>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 name="Footer Placeholder 2"/>
          <p:cNvSpPr>
            <a:spLocks noGrp="1"/>
          </p:cNvSpPr>
          <p:nvPr>
            <p:ph type="ftr" sz="quarter" idx="10"/>
          </p:nvPr>
        </p:nvSpPr>
        <p:spPr/>
        <p:txBody>
          <a:bodyPr/>
          <a:lstStyle/>
          <a:p>
            <a:r>
              <a:rPr lang="en-US" dirty="0" smtClean="0"/>
              <a:t>SMPG IF Order MP &amp; Hedge</a:t>
            </a:r>
            <a:endParaRPr lang="en-GB" dirty="0"/>
          </a:p>
        </p:txBody>
      </p:sp>
      <p:sp>
        <p:nvSpPr>
          <p:cNvPr id="2" name="Title 1"/>
          <p:cNvSpPr>
            <a:spLocks noGrp="1"/>
          </p:cNvSpPr>
          <p:nvPr>
            <p:ph type="title"/>
          </p:nvPr>
        </p:nvSpPr>
        <p:spPr>
          <a:xfrm>
            <a:off x="156712" y="0"/>
            <a:ext cx="9522126" cy="508958"/>
          </a:xfrm>
        </p:spPr>
        <p:txBody>
          <a:bodyPr/>
          <a:lstStyle/>
          <a:p>
            <a:r>
              <a:rPr lang="en-GB" dirty="0"/>
              <a:t>Differences between ‘classic’ and hedge – </a:t>
            </a:r>
            <a:r>
              <a:rPr lang="en-GB" dirty="0" smtClean="0"/>
              <a:t>setr.010 (4 </a:t>
            </a:r>
            <a:r>
              <a:rPr lang="en-GB" dirty="0"/>
              <a:t>of 5)</a:t>
            </a:r>
          </a:p>
        </p:txBody>
      </p:sp>
      <p:sp>
        <p:nvSpPr>
          <p:cNvPr id="9" name="Slide Number Placeholder 8"/>
          <p:cNvSpPr>
            <a:spLocks noGrp="1"/>
          </p:cNvSpPr>
          <p:nvPr>
            <p:ph type="sldNum" sz="quarter" idx="11"/>
          </p:nvPr>
        </p:nvSpPr>
        <p:spPr/>
        <p:txBody>
          <a:bodyPr/>
          <a:lstStyle/>
          <a:p>
            <a:fld id="{EA52E39D-21CE-4915-B848-429A65988FB2}" type="slidenum">
              <a:rPr lang="en-GB" smtClean="0"/>
              <a:pPr/>
              <a:t>11</a:t>
            </a:fld>
            <a:endParaRPr lang="en-GB" dirty="0"/>
          </a:p>
        </p:txBody>
      </p:sp>
      <p:sp>
        <p:nvSpPr>
          <p:cNvPr id="83" name="Rectangle 82"/>
          <p:cNvSpPr/>
          <p:nvPr/>
        </p:nvSpPr>
        <p:spPr bwMode="auto">
          <a:xfrm>
            <a:off x="322368" y="829788"/>
            <a:ext cx="3989571"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85" name="TextBox 84"/>
          <p:cNvSpPr txBox="1"/>
          <p:nvPr/>
        </p:nvSpPr>
        <p:spPr>
          <a:xfrm>
            <a:off x="5189537" y="761622"/>
            <a:ext cx="4032102"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allowed. Hedge not allowed.</a:t>
            </a:r>
            <a:endParaRPr lang="en-GB" sz="2000" b="1" dirty="0">
              <a:latin typeface="Calibri" panose="020F0502020204030204" pitchFamily="34" charset="0"/>
              <a:cs typeface="Calibri" panose="020F0502020204030204" pitchFamily="34" charset="0"/>
            </a:endParaRPr>
          </a:p>
        </p:txBody>
      </p:sp>
      <p:sp>
        <p:nvSpPr>
          <p:cNvPr id="86" name="Rectangle 85"/>
          <p:cNvSpPr/>
          <p:nvPr/>
        </p:nvSpPr>
        <p:spPr bwMode="auto">
          <a:xfrm>
            <a:off x="322368" y="1739510"/>
            <a:ext cx="3989571"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87" name="Rectangle 86"/>
          <p:cNvSpPr/>
          <p:nvPr/>
        </p:nvSpPr>
        <p:spPr bwMode="auto">
          <a:xfrm>
            <a:off x="322368" y="2049888"/>
            <a:ext cx="3302082"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88" name="Rectangle 87"/>
          <p:cNvSpPr/>
          <p:nvPr/>
        </p:nvSpPr>
        <p:spPr bwMode="auto">
          <a:xfrm>
            <a:off x="322368" y="2360266"/>
            <a:ext cx="3234075"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89" name="Rectangle 88"/>
          <p:cNvSpPr/>
          <p:nvPr/>
        </p:nvSpPr>
        <p:spPr bwMode="auto">
          <a:xfrm>
            <a:off x="322368" y="3876213"/>
            <a:ext cx="2879557"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pic>
        <p:nvPicPr>
          <p:cNvPr id="8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7135" y="3917552"/>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784" y="389940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5986" y="204126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3454" y="2371590"/>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23103" y="235343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8168" y="848263"/>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37817" y="83011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52601" y="116173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6161" y="146572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20787" y="176980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3204" y="298876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9219" y="331314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7522" y="358577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99116" y="419816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9543" y="450452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5222" y="480421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1786" y="513478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4866" y="544757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3"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1925" y="569823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15042" y="568329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4" name="Straight Connector 83"/>
          <p:cNvCxnSpPr/>
          <p:nvPr/>
        </p:nvCxnSpPr>
        <p:spPr bwMode="auto">
          <a:xfrm flipH="1">
            <a:off x="4861242" y="979042"/>
            <a:ext cx="400871"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pic>
        <p:nvPicPr>
          <p:cNvPr id="5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9110" y="267066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1" name="TextBox 90"/>
          <p:cNvSpPr txBox="1"/>
          <p:nvPr/>
        </p:nvSpPr>
        <p:spPr>
          <a:xfrm>
            <a:off x="5189537" y="1669946"/>
            <a:ext cx="4032102"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allowed. Hedge not allowed.</a:t>
            </a:r>
            <a:endParaRPr lang="en-GB" sz="2000" b="1" dirty="0">
              <a:latin typeface="Calibri" panose="020F0502020204030204" pitchFamily="34" charset="0"/>
              <a:cs typeface="Calibri" panose="020F0502020204030204" pitchFamily="34" charset="0"/>
            </a:endParaRPr>
          </a:p>
        </p:txBody>
      </p:sp>
      <p:sp>
        <p:nvSpPr>
          <p:cNvPr id="92" name="TextBox 91"/>
          <p:cNvSpPr txBox="1"/>
          <p:nvPr/>
        </p:nvSpPr>
        <p:spPr>
          <a:xfrm>
            <a:off x="5189537" y="1980323"/>
            <a:ext cx="4032102"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allowed. Hedge not allowed.</a:t>
            </a:r>
            <a:endParaRPr lang="en-GB" sz="2000" b="1" dirty="0">
              <a:latin typeface="Calibri" panose="020F0502020204030204" pitchFamily="34" charset="0"/>
              <a:cs typeface="Calibri" panose="020F0502020204030204" pitchFamily="34" charset="0"/>
            </a:endParaRPr>
          </a:p>
        </p:txBody>
      </p:sp>
      <p:sp>
        <p:nvSpPr>
          <p:cNvPr id="93" name="TextBox 92"/>
          <p:cNvSpPr txBox="1"/>
          <p:nvPr/>
        </p:nvSpPr>
        <p:spPr>
          <a:xfrm>
            <a:off x="5189537" y="2269772"/>
            <a:ext cx="4032102"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allowed. Hedge not allowed.</a:t>
            </a:r>
            <a:endParaRPr lang="en-GB" sz="2000" b="1" dirty="0">
              <a:latin typeface="Calibri" panose="020F0502020204030204" pitchFamily="34" charset="0"/>
              <a:cs typeface="Calibri" panose="020F0502020204030204" pitchFamily="34" charset="0"/>
            </a:endParaRPr>
          </a:p>
        </p:txBody>
      </p:sp>
      <p:sp>
        <p:nvSpPr>
          <p:cNvPr id="94" name="TextBox 93"/>
          <p:cNvSpPr txBox="1"/>
          <p:nvPr/>
        </p:nvSpPr>
        <p:spPr>
          <a:xfrm>
            <a:off x="5189537" y="3798051"/>
            <a:ext cx="4032102"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allowed. Hedge not allowed.</a:t>
            </a:r>
            <a:endParaRPr lang="en-GB" sz="2000" b="1" dirty="0">
              <a:latin typeface="Calibri" panose="020F0502020204030204" pitchFamily="34" charset="0"/>
              <a:cs typeface="Calibri" panose="020F0502020204030204" pitchFamily="34" charset="0"/>
            </a:endParaRPr>
          </a:p>
        </p:txBody>
      </p:sp>
      <p:cxnSp>
        <p:nvCxnSpPr>
          <p:cNvPr id="95" name="Straight Connector 94"/>
          <p:cNvCxnSpPr/>
          <p:nvPr/>
        </p:nvCxnSpPr>
        <p:spPr bwMode="auto">
          <a:xfrm flipH="1" flipV="1">
            <a:off x="4588169" y="1888862"/>
            <a:ext cx="673944"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cxnSp>
        <p:nvCxnSpPr>
          <p:cNvPr id="96" name="Straight Connector 95"/>
          <p:cNvCxnSpPr/>
          <p:nvPr/>
        </p:nvCxnSpPr>
        <p:spPr bwMode="auto">
          <a:xfrm flipH="1">
            <a:off x="3966876" y="2200764"/>
            <a:ext cx="1295237"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cxnSp>
        <p:nvCxnSpPr>
          <p:cNvPr id="97" name="Straight Connector 96"/>
          <p:cNvCxnSpPr/>
          <p:nvPr/>
        </p:nvCxnSpPr>
        <p:spPr bwMode="auto">
          <a:xfrm flipH="1">
            <a:off x="4274631" y="2469827"/>
            <a:ext cx="987482"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cxnSp>
        <p:nvCxnSpPr>
          <p:cNvPr id="98" name="Straight Connector 97"/>
          <p:cNvCxnSpPr/>
          <p:nvPr/>
        </p:nvCxnSpPr>
        <p:spPr bwMode="auto">
          <a:xfrm flipH="1">
            <a:off x="3755735" y="4044139"/>
            <a:ext cx="1506378"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sp>
        <p:nvSpPr>
          <p:cNvPr id="99" name="Rectangle 98"/>
          <p:cNvSpPr/>
          <p:nvPr/>
        </p:nvSpPr>
        <p:spPr bwMode="auto">
          <a:xfrm>
            <a:off x="336845" y="5685698"/>
            <a:ext cx="2879557"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7" name="TextBox 76"/>
          <p:cNvSpPr txBox="1"/>
          <p:nvPr/>
        </p:nvSpPr>
        <p:spPr>
          <a:xfrm>
            <a:off x="258493" y="462055"/>
            <a:ext cx="5003620" cy="5632311"/>
          </a:xfrm>
          <a:prstGeom prst="rect">
            <a:avLst/>
          </a:prstGeom>
          <a:noFill/>
        </p:spPr>
        <p:txBody>
          <a:bodyPr wrap="square" rtlCol="0">
            <a:spAutoFit/>
          </a:bodyPr>
          <a:lstStyle/>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Individual Order Details </a:t>
            </a:r>
            <a:r>
              <a:rPr lang="en-GB" sz="2000" b="1" dirty="0" smtClean="0">
                <a:latin typeface="Calibri" panose="020F0502020204030204" pitchFamily="34" charset="0"/>
                <a:cs typeface="Calibri" panose="020F0502020204030204" pitchFamily="34" charset="0"/>
              </a:rPr>
              <a:t>continued (2 of 2)</a:t>
            </a:r>
            <a:endParaRPr lang="en-GB" sz="2000" b="1" dirty="0">
              <a:latin typeface="Calibri" panose="020F0502020204030204" pitchFamily="34" charset="0"/>
              <a:cs typeface="Calibri" panose="020F0502020204030204" pitchFamily="34" charset="0"/>
            </a:endParaRP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[0.1]	Settlement And Custody Details</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[1.1]	Physical Delivery Indicator</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[0.1]	Physical Delivery Details</a:t>
            </a:r>
          </a:p>
          <a:p>
            <a:pPr>
              <a:spcAft>
                <a:spcPts val="0"/>
              </a:spcAft>
              <a:tabLst>
                <a:tab pos="630238" algn="l"/>
                <a:tab pos="1428750" algn="l"/>
              </a:tabLst>
            </a:pPr>
            <a:r>
              <a:rPr lang="en-GB" sz="2000" b="1" dirty="0">
                <a:latin typeface="Calibri" panose="020F0502020204030204" pitchFamily="34" charset="0"/>
                <a:cs typeface="Calibri" panose="020F0502020204030204" pitchFamily="34" charset="0"/>
              </a:rPr>
              <a:t>[0.1]	Requested Settlement Currency</a:t>
            </a:r>
          </a:p>
          <a:p>
            <a:pPr>
              <a:spcAft>
                <a:spcPts val="0"/>
              </a:spcAft>
              <a:tabLst>
                <a:tab pos="630238" algn="l"/>
                <a:tab pos="1428750" algn="l"/>
              </a:tabLst>
            </a:pPr>
            <a:r>
              <a:rPr lang="en-GB" sz="2000" b="1" dirty="0">
                <a:latin typeface="Calibri" panose="020F0502020204030204" pitchFamily="34" charset="0"/>
                <a:cs typeface="Calibri" panose="020F0502020204030204" pitchFamily="34" charset="0"/>
              </a:rPr>
              <a:t>[0.1]	Requested NAV currency</a:t>
            </a:r>
          </a:p>
          <a:p>
            <a:pPr>
              <a:spcAft>
                <a:spcPts val="0"/>
              </a:spcAft>
              <a:tabLst>
                <a:tab pos="630238" algn="l"/>
                <a:tab pos="1428750" algn="l"/>
              </a:tabLst>
            </a:pPr>
            <a:r>
              <a:rPr lang="en-GB" sz="2000" b="1" dirty="0">
                <a:latin typeface="Calibri" panose="020F0502020204030204" pitchFamily="34" charset="0"/>
                <a:cs typeface="Calibri" panose="020F0502020204030204" pitchFamily="34" charset="0"/>
              </a:rPr>
              <a:t>[0.1]	Cash Settlement Details</a:t>
            </a:r>
          </a:p>
          <a:p>
            <a:pPr>
              <a:spcAft>
                <a:spcPts val="0"/>
              </a:spcAft>
              <a:tabLst>
                <a:tab pos="630238" algn="l"/>
                <a:tab pos="1428750" algn="l"/>
              </a:tabLst>
            </a:pPr>
            <a:r>
              <a:rPr lang="en-GB" sz="2000" b="1" dirty="0">
                <a:latin typeface="Calibri" panose="020F0502020204030204" pitchFamily="34" charset="0"/>
                <a:cs typeface="Calibri" panose="020F0502020204030204" pitchFamily="34" charset="0"/>
              </a:rPr>
              <a:t>[0.1]	Non Standard Settlement Information</a:t>
            </a:r>
          </a:p>
          <a:p>
            <a:pPr>
              <a:spcAft>
                <a:spcPts val="0"/>
              </a:spcAft>
              <a:tabLst>
                <a:tab pos="630238" algn="l"/>
                <a:tab pos="1428750" algn="l"/>
              </a:tabLst>
            </a:pPr>
            <a:r>
              <a:rPr lang="en-GB" sz="2000" b="1" dirty="0">
                <a:latin typeface="Calibri" panose="020F0502020204030204" pitchFamily="34" charset="0"/>
                <a:cs typeface="Calibri" panose="020F0502020204030204" pitchFamily="34" charset="0"/>
              </a:rPr>
              <a:t>[0.1]	Staff Client Breakdown</a:t>
            </a:r>
            <a:endParaRPr lang="en-GB" sz="2000" b="1" i="1" dirty="0">
              <a:latin typeface="Calibri" panose="020F0502020204030204" pitchFamily="34" charset="0"/>
              <a:cs typeface="Calibri" panose="020F0502020204030204" pitchFamily="34" charset="0"/>
              <a:sym typeface="Wingdings" panose="05000000000000000000" pitchFamily="2" charset="2"/>
            </a:endParaRPr>
          </a:p>
          <a:p>
            <a:pPr>
              <a:spcAft>
                <a:spcPts val="0"/>
              </a:spcAft>
              <a:tabLst>
                <a:tab pos="630238" algn="l"/>
                <a:tab pos="1428750" algn="l"/>
              </a:tabLst>
            </a:pPr>
            <a:r>
              <a:rPr lang="en-GB" sz="2000" b="1" dirty="0">
                <a:latin typeface="Calibri" panose="020F0502020204030204" pitchFamily="34" charset="0"/>
                <a:cs typeface="Calibri" panose="020F0502020204030204" pitchFamily="34" charset="0"/>
                <a:sym typeface="Wingdings" panose="05000000000000000000" pitchFamily="2" charset="2"/>
              </a:rPr>
              <a:t>[0.1]	Financial Advice</a:t>
            </a:r>
          </a:p>
          <a:p>
            <a:pPr>
              <a:spcAft>
                <a:spcPts val="0"/>
              </a:spcAft>
              <a:tabLst>
                <a:tab pos="630238" algn="l"/>
                <a:tab pos="1428750" algn="l"/>
              </a:tabLst>
            </a:pPr>
            <a:r>
              <a:rPr lang="en-GB" sz="2000" b="1" dirty="0">
                <a:latin typeface="Calibri" panose="020F0502020204030204" pitchFamily="34" charset="0"/>
                <a:cs typeface="Calibri" panose="020F0502020204030204" pitchFamily="34" charset="0"/>
                <a:sym typeface="Wingdings" panose="05000000000000000000" pitchFamily="2" charset="2"/>
              </a:rPr>
              <a:t>[0.1]	Negotiated Trade</a:t>
            </a:r>
          </a:p>
          <a:p>
            <a:pPr>
              <a:spcAft>
                <a:spcPts val="0"/>
              </a:spcAft>
              <a:tabLst>
                <a:tab pos="630238" algn="l"/>
                <a:tab pos="1428750" algn="l"/>
              </a:tabLst>
            </a:pPr>
            <a:r>
              <a:rPr lang="en-GB" sz="2000" b="1" dirty="0">
                <a:latin typeface="Calibri" panose="020F0502020204030204" pitchFamily="34" charset="0"/>
                <a:cs typeface="Calibri" panose="020F0502020204030204" pitchFamily="34" charset="0"/>
                <a:sym typeface="Wingdings" panose="05000000000000000000" pitchFamily="2" charset="2"/>
              </a:rPr>
              <a:t>[0.n]	Related Party Details</a:t>
            </a:r>
          </a:p>
          <a:p>
            <a:pPr>
              <a:spcAft>
                <a:spcPts val="0"/>
              </a:spcAft>
              <a:tabLst>
                <a:tab pos="630238" algn="l"/>
                <a:tab pos="1428750" algn="l"/>
              </a:tabLst>
            </a:pPr>
            <a:r>
              <a:rPr lang="en-GB" sz="2000" b="1" dirty="0">
                <a:latin typeface="Calibri" panose="020F0502020204030204" pitchFamily="34" charset="0"/>
                <a:cs typeface="Calibri" panose="020F0502020204030204" pitchFamily="34" charset="0"/>
                <a:sym typeface="Wingdings" panose="05000000000000000000" pitchFamily="2" charset="2"/>
              </a:rPr>
              <a:t>[0.1]	Equalisation </a:t>
            </a:r>
          </a:p>
          <a:p>
            <a:pPr>
              <a:spcAft>
                <a:spcPts val="0"/>
              </a:spcAft>
              <a:tabLst>
                <a:tab pos="630238" algn="l"/>
                <a:tab pos="1428750" algn="l"/>
              </a:tabLst>
            </a:pPr>
            <a:r>
              <a:rPr lang="en-GB" sz="2000" b="1" dirty="0">
                <a:latin typeface="Calibri" panose="020F0502020204030204" pitchFamily="34" charset="0"/>
                <a:cs typeface="Calibri" panose="020F0502020204030204" pitchFamily="34" charset="0"/>
                <a:sym typeface="Wingdings" panose="05000000000000000000" pitchFamily="2" charset="2"/>
              </a:rPr>
              <a:t>[0.n]	Source of </a:t>
            </a:r>
            <a:r>
              <a:rPr lang="en-GB" sz="2000" b="1" dirty="0" smtClean="0">
                <a:latin typeface="Calibri" panose="020F0502020204030204" pitchFamily="34" charset="0"/>
                <a:cs typeface="Calibri" panose="020F0502020204030204" pitchFamily="34" charset="0"/>
                <a:sym typeface="Wingdings" panose="05000000000000000000" pitchFamily="2" charset="2"/>
              </a:rPr>
              <a:t>Cash</a:t>
            </a:r>
            <a:endParaRPr lang="en-GB" sz="2000" b="1" dirty="0">
              <a:latin typeface="Calibri" panose="020F0502020204030204" pitchFamily="34" charset="0"/>
              <a:cs typeface="Calibri" panose="020F0502020204030204" pitchFamily="34" charset="0"/>
              <a:sym typeface="Wingdings" panose="05000000000000000000" pitchFamily="2" charset="2"/>
            </a:endParaRPr>
          </a:p>
          <a:p>
            <a:pPr>
              <a:spcAft>
                <a:spcPts val="0"/>
              </a:spcAft>
              <a:tabLst>
                <a:tab pos="630238" algn="l"/>
                <a:tab pos="1428750" algn="l"/>
              </a:tabLst>
            </a:pPr>
            <a:r>
              <a:rPr lang="en-GB" sz="2000" b="1" dirty="0">
                <a:latin typeface="Calibri" panose="020F0502020204030204" pitchFamily="34" charset="0"/>
                <a:cs typeface="Calibri" panose="020F0502020204030204" pitchFamily="34" charset="0"/>
                <a:sym typeface="Wingdings" panose="05000000000000000000" pitchFamily="2" charset="2"/>
              </a:rPr>
              <a:t>[0.1]	Customer Conduct </a:t>
            </a:r>
            <a:r>
              <a:rPr lang="en-GB" sz="2000" b="1" dirty="0" smtClean="0">
                <a:latin typeface="Calibri" panose="020F0502020204030204" pitchFamily="34" charset="0"/>
                <a:cs typeface="Calibri" panose="020F0502020204030204" pitchFamily="34" charset="0"/>
                <a:sym typeface="Wingdings" panose="05000000000000000000" pitchFamily="2" charset="2"/>
              </a:rPr>
              <a:t>Classification</a:t>
            </a:r>
            <a:endParaRPr lang="en-GB" sz="2000" b="1" dirty="0">
              <a:latin typeface="Calibri" panose="020F0502020204030204" pitchFamily="34" charset="0"/>
              <a:cs typeface="Calibri" panose="020F0502020204030204" pitchFamily="34" charset="0"/>
              <a:sym typeface="Wingdings" panose="05000000000000000000" pitchFamily="2" charset="2"/>
            </a:endParaRPr>
          </a:p>
          <a:p>
            <a:pPr>
              <a:spcAft>
                <a:spcPts val="0"/>
              </a:spcAft>
              <a:tabLst>
                <a:tab pos="630238" algn="l"/>
                <a:tab pos="1428750" algn="l"/>
              </a:tabLst>
            </a:pPr>
            <a:r>
              <a:rPr lang="en-GB" sz="2000" b="1" dirty="0">
                <a:latin typeface="Calibri" panose="020F0502020204030204" pitchFamily="34" charset="0"/>
                <a:cs typeface="Calibri" panose="020F0502020204030204" pitchFamily="34" charset="0"/>
                <a:sym typeface="Wingdings" panose="05000000000000000000" pitchFamily="2" charset="2"/>
              </a:rPr>
              <a:t>[0.1]	Transaction Channel </a:t>
            </a:r>
            <a:r>
              <a:rPr lang="en-GB" sz="2000" b="1" dirty="0" smtClean="0">
                <a:latin typeface="Calibri" panose="020F0502020204030204" pitchFamily="34" charset="0"/>
                <a:cs typeface="Calibri" panose="020F0502020204030204" pitchFamily="34" charset="0"/>
                <a:sym typeface="Wingdings" panose="05000000000000000000" pitchFamily="2" charset="2"/>
              </a:rPr>
              <a:t>Type</a:t>
            </a:r>
            <a:endParaRPr lang="en-GB" sz="2000" b="1" dirty="0">
              <a:latin typeface="Calibri" panose="020F0502020204030204" pitchFamily="34" charset="0"/>
              <a:cs typeface="Calibri" panose="020F0502020204030204" pitchFamily="34" charset="0"/>
              <a:sym typeface="Wingdings" panose="05000000000000000000" pitchFamily="2" charset="2"/>
            </a:endParaRPr>
          </a:p>
          <a:p>
            <a:pPr>
              <a:spcAft>
                <a:spcPts val="0"/>
              </a:spcAft>
              <a:tabLst>
                <a:tab pos="630238" algn="l"/>
                <a:tab pos="1428750" algn="l"/>
              </a:tabLst>
            </a:pPr>
            <a:r>
              <a:rPr lang="en-GB" sz="2000" b="1" dirty="0">
                <a:latin typeface="Calibri" panose="020F0502020204030204" pitchFamily="34" charset="0"/>
                <a:cs typeface="Calibri" panose="020F0502020204030204" pitchFamily="34" charset="0"/>
                <a:sym typeface="Wingdings" panose="05000000000000000000" pitchFamily="2" charset="2"/>
              </a:rPr>
              <a:t>[0.1]	Signature Type</a:t>
            </a:r>
          </a:p>
          <a:p>
            <a:pPr>
              <a:spcAft>
                <a:spcPts val="0"/>
              </a:spcAft>
              <a:tabLst>
                <a:tab pos="630238" algn="l"/>
                <a:tab pos="1428750" algn="l"/>
              </a:tabLst>
            </a:pPr>
            <a:r>
              <a:rPr lang="en-GB" sz="2000" b="1" dirty="0">
                <a:latin typeface="Calibri" panose="020F0502020204030204" pitchFamily="34" charset="0"/>
                <a:cs typeface="Calibri" panose="020F0502020204030204" pitchFamily="34" charset="0"/>
                <a:sym typeface="Wingdings" panose="05000000000000000000" pitchFamily="2" charset="2"/>
              </a:rPr>
              <a:t>[0.1]	Order Waiver Details </a:t>
            </a:r>
          </a:p>
        </p:txBody>
      </p:sp>
      <p:sp>
        <p:nvSpPr>
          <p:cNvPr id="100" name="TextBox 99"/>
          <p:cNvSpPr txBox="1"/>
          <p:nvPr/>
        </p:nvSpPr>
        <p:spPr>
          <a:xfrm>
            <a:off x="5189537" y="5582143"/>
            <a:ext cx="4032102"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not allowed. Hedge allowed.</a:t>
            </a:r>
            <a:endParaRPr lang="en-GB" sz="2000" b="1" dirty="0">
              <a:latin typeface="Calibri" panose="020F0502020204030204" pitchFamily="34" charset="0"/>
              <a:cs typeface="Calibri" panose="020F0502020204030204" pitchFamily="34" charset="0"/>
            </a:endParaRPr>
          </a:p>
        </p:txBody>
      </p:sp>
      <p:cxnSp>
        <p:nvCxnSpPr>
          <p:cNvPr id="101" name="Straight Connector 100"/>
          <p:cNvCxnSpPr/>
          <p:nvPr/>
        </p:nvCxnSpPr>
        <p:spPr bwMode="auto">
          <a:xfrm flipH="1">
            <a:off x="3873368" y="5799450"/>
            <a:ext cx="1388745"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sp>
        <p:nvSpPr>
          <p:cNvPr id="15" name="Rectangle 14"/>
          <p:cNvSpPr/>
          <p:nvPr/>
        </p:nvSpPr>
        <p:spPr bwMode="auto">
          <a:xfrm>
            <a:off x="284370" y="410299"/>
            <a:ext cx="4754880" cy="141794"/>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1108888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bwMode="auto">
          <a:xfrm>
            <a:off x="280324" y="472300"/>
            <a:ext cx="4752432" cy="5004575"/>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 name="Footer Placeholder 2"/>
          <p:cNvSpPr>
            <a:spLocks noGrp="1"/>
          </p:cNvSpPr>
          <p:nvPr>
            <p:ph type="ftr" sz="quarter" idx="10"/>
          </p:nvPr>
        </p:nvSpPr>
        <p:spPr>
          <a:xfrm>
            <a:off x="828849" y="6264332"/>
            <a:ext cx="5678488" cy="228600"/>
          </a:xfrm>
        </p:spPr>
        <p:txBody>
          <a:bodyPr/>
          <a:lstStyle/>
          <a:p>
            <a:r>
              <a:rPr lang="en-US" dirty="0" smtClean="0"/>
              <a:t>SMPG IF Order MP &amp; Hedge</a:t>
            </a:r>
            <a:endParaRPr lang="en-GB" dirty="0"/>
          </a:p>
        </p:txBody>
      </p:sp>
      <p:sp>
        <p:nvSpPr>
          <p:cNvPr id="2" name="Title 1"/>
          <p:cNvSpPr>
            <a:spLocks noGrp="1"/>
          </p:cNvSpPr>
          <p:nvPr>
            <p:ph type="title"/>
          </p:nvPr>
        </p:nvSpPr>
        <p:spPr/>
        <p:txBody>
          <a:bodyPr/>
          <a:lstStyle/>
          <a:p>
            <a:r>
              <a:rPr lang="en-GB" dirty="0"/>
              <a:t>Differences between ‘classic’ and hedge – </a:t>
            </a:r>
            <a:r>
              <a:rPr lang="en-GB" dirty="0" smtClean="0"/>
              <a:t>setr.010 (5 </a:t>
            </a:r>
            <a:r>
              <a:rPr lang="en-GB" dirty="0"/>
              <a:t>of 5)</a:t>
            </a:r>
          </a:p>
        </p:txBody>
      </p:sp>
      <p:sp>
        <p:nvSpPr>
          <p:cNvPr id="5" name="Slide Number Placeholder 4"/>
          <p:cNvSpPr>
            <a:spLocks noGrp="1"/>
          </p:cNvSpPr>
          <p:nvPr>
            <p:ph type="sldNum" sz="quarter" idx="11"/>
          </p:nvPr>
        </p:nvSpPr>
        <p:spPr/>
        <p:txBody>
          <a:bodyPr/>
          <a:lstStyle/>
          <a:p>
            <a:fld id="{EA52E39D-21CE-4915-B848-429A65988FB2}" type="slidenum">
              <a:rPr lang="en-GB" smtClean="0"/>
              <a:pPr/>
              <a:t>12</a:t>
            </a:fld>
            <a:endParaRPr lang="en-GB" dirty="0"/>
          </a:p>
        </p:txBody>
      </p:sp>
      <p:pic>
        <p:nvPicPr>
          <p:cNvPr id="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9735" y="155093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1933" y="311468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4165" y="201388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93845" y="2466245"/>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3494" y="244809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1" name="Straight Connector 40"/>
          <p:cNvCxnSpPr/>
          <p:nvPr/>
        </p:nvCxnSpPr>
        <p:spPr bwMode="auto">
          <a:xfrm flipH="1">
            <a:off x="5044811" y="2592832"/>
            <a:ext cx="251817"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pic>
        <p:nvPicPr>
          <p:cNvPr id="4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11151" y="283623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6" name="Rectangle 45"/>
          <p:cNvSpPr/>
          <p:nvPr/>
        </p:nvSpPr>
        <p:spPr bwMode="auto">
          <a:xfrm>
            <a:off x="1247498" y="2433330"/>
            <a:ext cx="3370118"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7" name="TextBox 46"/>
          <p:cNvSpPr txBox="1"/>
          <p:nvPr/>
        </p:nvSpPr>
        <p:spPr>
          <a:xfrm>
            <a:off x="5224064" y="2366899"/>
            <a:ext cx="4032102"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not allowed. Hedge allowed.</a:t>
            </a:r>
            <a:endParaRPr lang="en-GB" sz="2000" b="1" dirty="0">
              <a:latin typeface="Calibri" panose="020F0502020204030204" pitchFamily="34" charset="0"/>
              <a:cs typeface="Calibri" panose="020F0502020204030204" pitchFamily="34" charset="0"/>
            </a:endParaRPr>
          </a:p>
        </p:txBody>
      </p:sp>
      <p:sp>
        <p:nvSpPr>
          <p:cNvPr id="48" name="Rectangle 47"/>
          <p:cNvSpPr/>
          <p:nvPr/>
        </p:nvSpPr>
        <p:spPr bwMode="auto">
          <a:xfrm>
            <a:off x="321049" y="2793884"/>
            <a:ext cx="1438001"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9" name="Rectangle 48"/>
          <p:cNvSpPr/>
          <p:nvPr/>
        </p:nvSpPr>
        <p:spPr bwMode="auto">
          <a:xfrm>
            <a:off x="321049" y="3698095"/>
            <a:ext cx="1863571"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cxnSp>
        <p:nvCxnSpPr>
          <p:cNvPr id="50" name="Straight Connector 49"/>
          <p:cNvCxnSpPr/>
          <p:nvPr/>
        </p:nvCxnSpPr>
        <p:spPr bwMode="auto">
          <a:xfrm flipH="1">
            <a:off x="2039558" y="2963810"/>
            <a:ext cx="3257070"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sp>
        <p:nvSpPr>
          <p:cNvPr id="51" name="TextBox 50"/>
          <p:cNvSpPr txBox="1"/>
          <p:nvPr/>
        </p:nvSpPr>
        <p:spPr>
          <a:xfrm>
            <a:off x="5224064" y="2792232"/>
            <a:ext cx="4032102"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not allowed. Hedge allowed.</a:t>
            </a:r>
            <a:endParaRPr lang="en-GB" sz="2000" b="1" dirty="0">
              <a:latin typeface="Calibri" panose="020F0502020204030204" pitchFamily="34" charset="0"/>
              <a:cs typeface="Calibri" panose="020F0502020204030204" pitchFamily="34" charset="0"/>
            </a:endParaRPr>
          </a:p>
        </p:txBody>
      </p:sp>
      <p:sp>
        <p:nvSpPr>
          <p:cNvPr id="55" name="TextBox 54"/>
          <p:cNvSpPr txBox="1"/>
          <p:nvPr/>
        </p:nvSpPr>
        <p:spPr>
          <a:xfrm>
            <a:off x="5224064" y="4848340"/>
            <a:ext cx="3919936" cy="1015663"/>
          </a:xfrm>
          <a:prstGeom prst="rect">
            <a:avLst/>
          </a:prstGeom>
          <a:noFill/>
          <a:ln>
            <a:noFill/>
          </a:ln>
        </p:spPr>
        <p:txBody>
          <a:bodyPr wrap="square" rtlCol="0">
            <a:spAutoFit/>
          </a:bodyPr>
          <a:lstStyle/>
          <a:p>
            <a:r>
              <a:rPr lang="en-GB" sz="2000" i="1" dirty="0" smtClean="0">
                <a:latin typeface="Calibri" panose="020F0502020204030204" pitchFamily="34" charset="0"/>
                <a:cs typeface="Calibri" panose="020F0502020204030204" pitchFamily="34" charset="0"/>
              </a:rPr>
              <a:t>Classic: not allowed. Hedge not allowed (not allowed in subscription).</a:t>
            </a:r>
            <a:endParaRPr lang="en-GB" sz="2000" b="1" i="1" dirty="0">
              <a:latin typeface="Calibri" panose="020F0502020204030204" pitchFamily="34" charset="0"/>
              <a:cs typeface="Calibri" panose="020F0502020204030204" pitchFamily="34" charset="0"/>
            </a:endParaRPr>
          </a:p>
        </p:txBody>
      </p:sp>
      <p:sp>
        <p:nvSpPr>
          <p:cNvPr id="37" name="TextBox 36"/>
          <p:cNvSpPr txBox="1"/>
          <p:nvPr/>
        </p:nvSpPr>
        <p:spPr>
          <a:xfrm>
            <a:off x="258493" y="462055"/>
            <a:ext cx="5003620" cy="4862870"/>
          </a:xfrm>
          <a:prstGeom prst="rect">
            <a:avLst/>
          </a:prstGeom>
          <a:noFill/>
        </p:spPr>
        <p:txBody>
          <a:bodyPr wrap="square" rtlCol="0">
            <a:spAutoFit/>
          </a:bodyPr>
          <a:lstStyle/>
          <a:p>
            <a:pPr>
              <a:spcAft>
                <a:spcPts val="0"/>
              </a:spcAft>
              <a:tabLst>
                <a:tab pos="517525" algn="l"/>
                <a:tab pos="854075" algn="l"/>
                <a:tab pos="1027113" algn="l"/>
                <a:tab pos="1431925" algn="l"/>
                <a:tab pos="1655763" algn="l"/>
              </a:tabLst>
            </a:pPr>
            <a:r>
              <a:rPr lang="en-GB" sz="2000" b="1" dirty="0">
                <a:latin typeface="Calibri" panose="020F0502020204030204" pitchFamily="34" charset="0"/>
                <a:cs typeface="Calibri" panose="020F0502020204030204" pitchFamily="34" charset="0"/>
              </a:rPr>
              <a:t>Financial Instrument Details</a:t>
            </a:r>
            <a:endParaRPr lang="en-GB" sz="2000" b="1" i="1" dirty="0">
              <a:latin typeface="Calibri" panose="020F0502020204030204" pitchFamily="34" charset="0"/>
              <a:cs typeface="Calibri" panose="020F0502020204030204" pitchFamily="34" charset="0"/>
            </a:endParaRPr>
          </a:p>
          <a:p>
            <a:pPr>
              <a:spcAft>
                <a:spcPts val="0"/>
              </a:spcAft>
              <a:tabLst>
                <a:tab pos="630238" algn="l"/>
                <a:tab pos="690563" algn="l"/>
                <a:tab pos="854075" algn="l"/>
                <a:tab pos="1027113" algn="l"/>
                <a:tab pos="1431925" algn="l"/>
                <a:tab pos="1655763" algn="l"/>
              </a:tabLst>
            </a:pPr>
            <a:r>
              <a:rPr lang="en-GB" sz="2000" b="1" dirty="0">
                <a:latin typeface="Calibri" panose="020F0502020204030204" pitchFamily="34" charset="0"/>
                <a:cs typeface="Calibri" panose="020F0502020204030204" pitchFamily="34" charset="0"/>
              </a:rPr>
              <a:t>[1.1]	Identification CHOICE</a:t>
            </a:r>
          </a:p>
          <a:p>
            <a:pPr>
              <a:lnSpc>
                <a:spcPts val="1800"/>
              </a:lnSpc>
              <a:spcAft>
                <a:spcPts val="0"/>
              </a:spcAft>
              <a:tabLst>
                <a:tab pos="630238" algn="l"/>
                <a:tab pos="690563" algn="l"/>
                <a:tab pos="914400" algn="l"/>
                <a:tab pos="1431925" algn="l"/>
                <a:tab pos="1655763"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ISIN</a:t>
            </a:r>
          </a:p>
          <a:p>
            <a:pPr>
              <a:lnSpc>
                <a:spcPts val="1800"/>
              </a:lnSpc>
              <a:spcAft>
                <a:spcPts val="0"/>
              </a:spcAft>
              <a:tabLst>
                <a:tab pos="630238" algn="l"/>
                <a:tab pos="690563" algn="l"/>
                <a:tab pos="914400" algn="l"/>
                <a:tab pos="1431925" algn="l"/>
                <a:tab pos="1655763" algn="l"/>
              </a:tabLst>
            </a:pPr>
            <a:endParaRPr lang="en-GB" sz="2000" b="1" dirty="0">
              <a:latin typeface="Calibri" panose="020F0502020204030204" pitchFamily="34" charset="0"/>
              <a:cs typeface="Calibri" panose="020F0502020204030204" pitchFamily="34" charset="0"/>
            </a:endParaRPr>
          </a:p>
          <a:p>
            <a:pPr>
              <a:lnSpc>
                <a:spcPts val="1800"/>
              </a:lnSpc>
              <a:spcAft>
                <a:spcPts val="0"/>
              </a:spcAft>
              <a:tabLst>
                <a:tab pos="630238" algn="l"/>
                <a:tab pos="690563" algn="l"/>
                <a:tab pos="914400" algn="l"/>
                <a:tab pos="1431925" algn="l"/>
                <a:tab pos="1655763" algn="l"/>
              </a:tabLst>
            </a:pPr>
            <a:r>
              <a:rPr lang="en-GB" sz="2000" b="1" dirty="0">
                <a:latin typeface="Calibri" panose="020F0502020204030204" pitchFamily="34" charset="0"/>
                <a:cs typeface="Calibri" panose="020F0502020204030204" pitchFamily="34" charset="0"/>
              </a:rPr>
              <a:t>			SEDOL</a:t>
            </a:r>
          </a:p>
          <a:p>
            <a:pPr>
              <a:lnSpc>
                <a:spcPts val="1800"/>
              </a:lnSpc>
              <a:spcAft>
                <a:spcPts val="0"/>
              </a:spcAft>
              <a:tabLst>
                <a:tab pos="630238" algn="l"/>
                <a:tab pos="690563" algn="l"/>
                <a:tab pos="914400" algn="l"/>
                <a:tab pos="1431925" algn="l"/>
                <a:tab pos="1655763" algn="l"/>
              </a:tabLst>
            </a:pPr>
            <a:r>
              <a:rPr lang="en-GB" sz="2000" b="1" dirty="0">
                <a:latin typeface="Calibri" panose="020F0502020204030204" pitchFamily="34" charset="0"/>
                <a:cs typeface="Calibri" panose="020F0502020204030204" pitchFamily="34" charset="0"/>
              </a:rPr>
              <a:t>			</a:t>
            </a:r>
          </a:p>
          <a:p>
            <a:pPr>
              <a:lnSpc>
                <a:spcPts val="1800"/>
              </a:lnSpc>
              <a:spcAft>
                <a:spcPts val="0"/>
              </a:spcAft>
              <a:tabLst>
                <a:tab pos="630238" algn="l"/>
                <a:tab pos="690563" algn="l"/>
                <a:tab pos="914400" algn="l"/>
                <a:tab pos="1431925" algn="l"/>
                <a:tab pos="1655763" algn="l"/>
              </a:tabLst>
            </a:pPr>
            <a:r>
              <a:rPr lang="en-GB" sz="2000" b="1" dirty="0">
                <a:latin typeface="Calibri" panose="020F0502020204030204" pitchFamily="34" charset="0"/>
                <a:cs typeface="Calibri" panose="020F0502020204030204" pitchFamily="34" charset="0"/>
              </a:rPr>
              <a:t>			</a:t>
            </a:r>
            <a:r>
              <a:rPr lang="en-GB" sz="2000" b="1" i="1" dirty="0">
                <a:latin typeface="Calibri" panose="020F0502020204030204" pitchFamily="34" charset="0"/>
                <a:cs typeface="Calibri" panose="020F0502020204030204" pitchFamily="34" charset="0"/>
              </a:rPr>
              <a:t>etc</a:t>
            </a:r>
          </a:p>
          <a:p>
            <a:pPr>
              <a:lnSpc>
                <a:spcPts val="1800"/>
              </a:lnSpc>
              <a:spcAft>
                <a:spcPts val="0"/>
              </a:spcAft>
              <a:tabLst>
                <a:tab pos="630238" algn="l"/>
                <a:tab pos="690563" algn="l"/>
                <a:tab pos="914400" algn="l"/>
                <a:tab pos="1431925" algn="l"/>
                <a:tab pos="1655763" algn="l"/>
              </a:tabLst>
            </a:pPr>
            <a:endParaRPr lang="en-GB" sz="2000" b="1" dirty="0">
              <a:latin typeface="Calibri" panose="020F0502020204030204" pitchFamily="34" charset="0"/>
              <a:cs typeface="Calibri" panose="020F0502020204030204" pitchFamily="34" charset="0"/>
            </a:endParaRPr>
          </a:p>
          <a:p>
            <a:pPr>
              <a:lnSpc>
                <a:spcPts val="1800"/>
              </a:lnSpc>
              <a:spcAft>
                <a:spcPts val="600"/>
              </a:spcAft>
              <a:tabLst>
                <a:tab pos="630238" algn="l"/>
                <a:tab pos="690563" algn="l"/>
                <a:tab pos="914400" algn="l"/>
                <a:tab pos="1431925" algn="l"/>
                <a:tab pos="1655763" algn="l"/>
              </a:tabLst>
            </a:pPr>
            <a:r>
              <a:rPr lang="en-GB" sz="2000" b="1" dirty="0">
                <a:latin typeface="Calibri" panose="020F0502020204030204" pitchFamily="34" charset="0"/>
                <a:cs typeface="Calibri" panose="020F0502020204030204" pitchFamily="34" charset="0"/>
              </a:rPr>
              <a:t>			Other Proprietary Identification </a:t>
            </a:r>
          </a:p>
          <a:p>
            <a:pPr>
              <a:spcAft>
                <a:spcPts val="0"/>
              </a:spcAft>
              <a:tabLst>
                <a:tab pos="630238" algn="l"/>
                <a:tab pos="690563" algn="l"/>
                <a:tab pos="854075" algn="l"/>
                <a:tab pos="1027113" algn="l"/>
                <a:tab pos="1431925" algn="l"/>
                <a:tab pos="1655763" algn="l"/>
              </a:tabLst>
            </a:pPr>
            <a:r>
              <a:rPr lang="en-GB" sz="2000" b="1" dirty="0">
                <a:latin typeface="Calibri" panose="020F0502020204030204" pitchFamily="34" charset="0"/>
                <a:cs typeface="Calibri" panose="020F0502020204030204" pitchFamily="34" charset="0"/>
              </a:rPr>
              <a:t>[0.1]	Name</a:t>
            </a:r>
          </a:p>
          <a:p>
            <a:pPr>
              <a:spcAft>
                <a:spcPts val="0"/>
              </a:spcAft>
              <a:tabLst>
                <a:tab pos="630238" algn="l"/>
                <a:tab pos="690563" algn="l"/>
                <a:tab pos="854075" algn="l"/>
                <a:tab pos="1027113" algn="l"/>
                <a:tab pos="1431925" algn="l"/>
                <a:tab pos="1655763" algn="l"/>
              </a:tabLst>
            </a:pPr>
            <a:r>
              <a:rPr lang="en-GB" sz="2000" b="1" dirty="0">
                <a:latin typeface="Calibri" panose="020F0502020204030204" pitchFamily="34" charset="0"/>
                <a:cs typeface="Calibri" panose="020F0502020204030204" pitchFamily="34" charset="0"/>
              </a:rPr>
              <a:t>[0.1]	Short Name</a:t>
            </a:r>
          </a:p>
          <a:p>
            <a:pPr>
              <a:spcAft>
                <a:spcPts val="0"/>
              </a:spcAft>
              <a:tabLst>
                <a:tab pos="630238" algn="l"/>
                <a:tab pos="690563" algn="l"/>
                <a:tab pos="854075" algn="l"/>
                <a:tab pos="1027113" algn="l"/>
                <a:tab pos="1431925" algn="l"/>
                <a:tab pos="1655763" algn="l"/>
              </a:tabLst>
            </a:pPr>
            <a:r>
              <a:rPr lang="en-GB" sz="2000" b="1" dirty="0">
                <a:latin typeface="Calibri" panose="020F0502020204030204" pitchFamily="34" charset="0"/>
                <a:cs typeface="Calibri" panose="020F0502020204030204" pitchFamily="34" charset="0"/>
              </a:rPr>
              <a:t>[0.1]	Supplementary Identification</a:t>
            </a:r>
          </a:p>
          <a:p>
            <a:pPr>
              <a:spcAft>
                <a:spcPts val="0"/>
              </a:spcAft>
              <a:tabLst>
                <a:tab pos="630238" algn="l"/>
                <a:tab pos="690563" algn="l"/>
                <a:tab pos="854075" algn="l"/>
                <a:tab pos="1027113" algn="l"/>
                <a:tab pos="1431925" algn="l"/>
                <a:tab pos="1655763" algn="l"/>
              </a:tabLst>
            </a:pPr>
            <a:r>
              <a:rPr lang="en-GB" sz="2000" b="1" dirty="0">
                <a:latin typeface="Calibri" panose="020F0502020204030204" pitchFamily="34" charset="0"/>
                <a:cs typeface="Calibri" panose="020F0502020204030204" pitchFamily="34" charset="0"/>
              </a:rPr>
              <a:t>[0.1]	Class Type</a:t>
            </a:r>
          </a:p>
          <a:p>
            <a:pPr>
              <a:spcAft>
                <a:spcPts val="0"/>
              </a:spcAft>
              <a:tabLst>
                <a:tab pos="630238" algn="l"/>
                <a:tab pos="690563" algn="l"/>
                <a:tab pos="854075" algn="l"/>
                <a:tab pos="1027113" algn="l"/>
                <a:tab pos="1431925" algn="l"/>
                <a:tab pos="1655763" algn="l"/>
              </a:tabLst>
            </a:pPr>
            <a:r>
              <a:rPr lang="en-GB" sz="2000" b="1" dirty="0">
                <a:latin typeface="Calibri" panose="020F0502020204030204" pitchFamily="34" charset="0"/>
                <a:cs typeface="Calibri" panose="020F0502020204030204" pitchFamily="34" charset="0"/>
              </a:rPr>
              <a:t>[0.1]	Securities Form</a:t>
            </a:r>
          </a:p>
          <a:p>
            <a:pPr>
              <a:spcAft>
                <a:spcPts val="0"/>
              </a:spcAft>
              <a:tabLst>
                <a:tab pos="630238" algn="l"/>
                <a:tab pos="690563" algn="l"/>
                <a:tab pos="854075" algn="l"/>
                <a:tab pos="1027113" algn="l"/>
                <a:tab pos="1431925" algn="l"/>
                <a:tab pos="1655763" algn="l"/>
              </a:tabLst>
            </a:pPr>
            <a:r>
              <a:rPr lang="en-GB" sz="2000" b="1" dirty="0">
                <a:latin typeface="Calibri" panose="020F0502020204030204" pitchFamily="34" charset="0"/>
                <a:cs typeface="Calibri" panose="020F0502020204030204" pitchFamily="34" charset="0"/>
              </a:rPr>
              <a:t>[0.1]	Distribution Policy</a:t>
            </a:r>
          </a:p>
          <a:p>
            <a:pPr>
              <a:spcAft>
                <a:spcPts val="0"/>
              </a:spcAft>
              <a:tabLst>
                <a:tab pos="630238" algn="l"/>
                <a:tab pos="690563" algn="l"/>
                <a:tab pos="854075" algn="l"/>
                <a:tab pos="1027113" algn="l"/>
                <a:tab pos="1431925" algn="l"/>
                <a:tab pos="1655763" algn="l"/>
              </a:tabLst>
            </a:pPr>
            <a:r>
              <a:rPr lang="en-GB" sz="2000" b="1" dirty="0">
                <a:latin typeface="Calibri" panose="020F0502020204030204" pitchFamily="34" charset="0"/>
                <a:cs typeface="Calibri" panose="020F0502020204030204" pitchFamily="34" charset="0"/>
              </a:rPr>
              <a:t>[0.1]	Product Group</a:t>
            </a:r>
          </a:p>
          <a:p>
            <a:pPr>
              <a:spcAft>
                <a:spcPts val="0"/>
              </a:spcAft>
              <a:tabLst>
                <a:tab pos="630238" algn="l"/>
                <a:tab pos="690563" algn="l"/>
                <a:tab pos="854075" algn="l"/>
                <a:tab pos="1027113" algn="l"/>
                <a:tab pos="1431925" algn="l"/>
                <a:tab pos="1655763" algn="l"/>
              </a:tabLst>
            </a:pPr>
            <a:r>
              <a:rPr lang="en-GB" sz="2000" b="1" dirty="0">
                <a:latin typeface="Calibri" panose="020F0502020204030204" pitchFamily="34" charset="0"/>
                <a:cs typeface="Calibri" panose="020F0502020204030204" pitchFamily="34" charset="0"/>
              </a:rPr>
              <a:t>[0.1]	Series </a:t>
            </a:r>
            <a:r>
              <a:rPr lang="en-GB" sz="2000" b="1" dirty="0" smtClean="0">
                <a:latin typeface="Calibri" panose="020F0502020204030204" pitchFamily="34" charset="0"/>
                <a:cs typeface="Calibri" panose="020F0502020204030204" pitchFamily="34" charset="0"/>
              </a:rPr>
              <a:t>Identification</a:t>
            </a:r>
            <a:endParaRPr lang="en-GB" sz="2000" b="1" dirty="0">
              <a:latin typeface="Calibri" panose="020F0502020204030204" pitchFamily="34" charset="0"/>
              <a:cs typeface="Calibri" panose="020F0502020204030204" pitchFamily="34" charset="0"/>
            </a:endParaRPr>
          </a:p>
        </p:txBody>
      </p:sp>
      <p:pic>
        <p:nvPicPr>
          <p:cNvPr id="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5420" y="432738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9712" y="465527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8295" y="496415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0799" y="341406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7574" y="375535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3792" y="401799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4045" y="495233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2" name="TextBox 51"/>
          <p:cNvSpPr txBox="1"/>
          <p:nvPr/>
        </p:nvSpPr>
        <p:spPr>
          <a:xfrm>
            <a:off x="5224064" y="3590264"/>
            <a:ext cx="4032102"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not allowed. Hedge allowed.</a:t>
            </a:r>
            <a:endParaRPr lang="en-GB" sz="2000" b="1" dirty="0">
              <a:latin typeface="Calibri" panose="020F0502020204030204" pitchFamily="34" charset="0"/>
              <a:cs typeface="Calibri" panose="020F0502020204030204" pitchFamily="34" charset="0"/>
            </a:endParaRPr>
          </a:p>
        </p:txBody>
      </p:sp>
      <p:cxnSp>
        <p:nvCxnSpPr>
          <p:cNvPr id="53" name="Straight Connector 52"/>
          <p:cNvCxnSpPr/>
          <p:nvPr/>
        </p:nvCxnSpPr>
        <p:spPr bwMode="auto">
          <a:xfrm flipH="1">
            <a:off x="2428820" y="3874414"/>
            <a:ext cx="2867808"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cxnSp>
        <p:nvCxnSpPr>
          <p:cNvPr id="56" name="Straight Connector 55"/>
          <p:cNvCxnSpPr/>
          <p:nvPr/>
        </p:nvCxnSpPr>
        <p:spPr bwMode="auto">
          <a:xfrm flipH="1">
            <a:off x="3671290" y="5083220"/>
            <a:ext cx="1625338"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spTree>
    <p:extLst>
      <p:ext uri="{BB962C8B-B14F-4D97-AF65-F5344CB8AC3E}">
        <p14:creationId xmlns:p14="http://schemas.microsoft.com/office/powerpoint/2010/main" val="35668244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SMPG IF Order MP &amp; Hedge</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13</a:t>
            </a:fld>
            <a:endParaRPr lang="en-GB" dirty="0"/>
          </a:p>
        </p:txBody>
      </p:sp>
      <p:sp>
        <p:nvSpPr>
          <p:cNvPr id="5" name="TextBox 4"/>
          <p:cNvSpPr txBox="1"/>
          <p:nvPr/>
        </p:nvSpPr>
        <p:spPr>
          <a:xfrm>
            <a:off x="847725" y="2476500"/>
            <a:ext cx="7410450" cy="1815882"/>
          </a:xfrm>
          <a:prstGeom prst="rect">
            <a:avLst/>
          </a:prstGeom>
          <a:noFill/>
        </p:spPr>
        <p:txBody>
          <a:bodyPr wrap="square" rtlCol="0">
            <a:spAutoFit/>
          </a:bodyPr>
          <a:lstStyle/>
          <a:p>
            <a:pPr algn="ctr"/>
            <a:r>
              <a:rPr lang="en-GB" sz="2800" dirty="0" smtClean="0">
                <a:latin typeface="Verdana" panose="020B0604030504040204" pitchFamily="34" charset="0"/>
                <a:ea typeface="Verdana" panose="020B0604030504040204" pitchFamily="34" charset="0"/>
                <a:cs typeface="Verdana" panose="020B0604030504040204" pitchFamily="34" charset="0"/>
              </a:rPr>
              <a:t>Differences between market practice for ‘classic</a:t>
            </a:r>
            <a:r>
              <a:rPr lang="en-GB" sz="2800" dirty="0">
                <a:latin typeface="Verdana" panose="020B0604030504040204" pitchFamily="34" charset="0"/>
                <a:ea typeface="Verdana" panose="020B0604030504040204" pitchFamily="34" charset="0"/>
                <a:cs typeface="Verdana" panose="020B0604030504040204" pitchFamily="34" charset="0"/>
              </a:rPr>
              <a:t>’ and </a:t>
            </a:r>
            <a:r>
              <a:rPr lang="en-GB" sz="2800" dirty="0" smtClean="0">
                <a:latin typeface="Verdana" panose="020B0604030504040204" pitchFamily="34" charset="0"/>
                <a:ea typeface="Verdana" panose="020B0604030504040204" pitchFamily="34" charset="0"/>
                <a:cs typeface="Verdana" panose="020B0604030504040204" pitchFamily="34" charset="0"/>
              </a:rPr>
              <a:t>alternative/hedge for the subscription order confirmation setr.012.001.04</a:t>
            </a:r>
            <a:endParaRPr lang="en-GB" sz="2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51729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bwMode="auto">
          <a:xfrm>
            <a:off x="280324" y="472300"/>
            <a:ext cx="4989962" cy="5850862"/>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GB" dirty="0"/>
              <a:t>Differences between ‘classic’ and hedge – </a:t>
            </a:r>
            <a:r>
              <a:rPr lang="en-GB" dirty="0" smtClean="0">
                <a:solidFill>
                  <a:srgbClr val="9933FF"/>
                </a:solidFill>
              </a:rPr>
              <a:t>setr.012</a:t>
            </a:r>
            <a:r>
              <a:rPr lang="en-GB" dirty="0" smtClean="0"/>
              <a:t> (1 </a:t>
            </a:r>
            <a:r>
              <a:rPr lang="en-GB" dirty="0"/>
              <a:t>of </a:t>
            </a:r>
            <a:r>
              <a:rPr lang="en-GB" dirty="0" smtClean="0"/>
              <a:t>6)</a:t>
            </a:r>
            <a:endParaRPr lang="en-GB" dirty="0"/>
          </a:p>
        </p:txBody>
      </p:sp>
      <p:sp>
        <p:nvSpPr>
          <p:cNvPr id="3" name="Footer Placeholder 2"/>
          <p:cNvSpPr>
            <a:spLocks noGrp="1"/>
          </p:cNvSpPr>
          <p:nvPr>
            <p:ph type="ftr" sz="quarter" idx="10"/>
          </p:nvPr>
        </p:nvSpPr>
        <p:spPr/>
        <p:txBody>
          <a:bodyPr/>
          <a:lstStyle/>
          <a:p>
            <a:r>
              <a:rPr lang="en-US" dirty="0" smtClean="0"/>
              <a:t>SMPG IF Order MP &amp; Hedge</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14</a:t>
            </a:fld>
            <a:endParaRPr lang="en-GB" dirty="0"/>
          </a:p>
        </p:txBody>
      </p:sp>
      <p:sp>
        <p:nvSpPr>
          <p:cNvPr id="9" name="TextBox 8"/>
          <p:cNvSpPr txBox="1"/>
          <p:nvPr/>
        </p:nvSpPr>
        <p:spPr>
          <a:xfrm>
            <a:off x="5294941" y="2008249"/>
            <a:ext cx="3908542"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allowed. Hedge ‘do not use’.</a:t>
            </a:r>
            <a:endParaRPr lang="en-GB" sz="2000" b="1" dirty="0">
              <a:latin typeface="Calibri" panose="020F0502020204030204" pitchFamily="34" charset="0"/>
              <a:cs typeface="Calibri" panose="020F0502020204030204" pitchFamily="34" charset="0"/>
            </a:endParaRPr>
          </a:p>
        </p:txBody>
      </p:sp>
      <p:pic>
        <p:nvPicPr>
          <p:cNvPr id="3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0691" y="88491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0691" y="114891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0691" y="145488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3345" y="240091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0671" y="265329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9987" y="573546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0" name="Rectangle 49"/>
          <p:cNvSpPr/>
          <p:nvPr/>
        </p:nvSpPr>
        <p:spPr bwMode="auto">
          <a:xfrm>
            <a:off x="921228" y="2056749"/>
            <a:ext cx="3133187"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pic>
        <p:nvPicPr>
          <p:cNvPr id="5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4237" y="603622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2" name="Straight Connector 51"/>
          <p:cNvCxnSpPr/>
          <p:nvPr/>
        </p:nvCxnSpPr>
        <p:spPr bwMode="auto">
          <a:xfrm flipH="1" flipV="1">
            <a:off x="3992252" y="2208304"/>
            <a:ext cx="1371600"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sp>
        <p:nvSpPr>
          <p:cNvPr id="59" name="Rectangle 58"/>
          <p:cNvSpPr/>
          <p:nvPr/>
        </p:nvSpPr>
        <p:spPr bwMode="auto">
          <a:xfrm>
            <a:off x="921228" y="2947863"/>
            <a:ext cx="2515193"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0" name="Rectangle 59"/>
          <p:cNvSpPr/>
          <p:nvPr/>
        </p:nvSpPr>
        <p:spPr bwMode="auto">
          <a:xfrm>
            <a:off x="921228" y="3257534"/>
            <a:ext cx="2882544"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6" name="TextBox 15"/>
          <p:cNvSpPr txBox="1"/>
          <p:nvPr/>
        </p:nvSpPr>
        <p:spPr>
          <a:xfrm>
            <a:off x="258491" y="462055"/>
            <a:ext cx="5141645" cy="5940088"/>
          </a:xfrm>
          <a:prstGeom prst="rect">
            <a:avLst/>
          </a:prstGeom>
          <a:noFill/>
        </p:spPr>
        <p:txBody>
          <a:bodyPr wrap="square" rtlCol="0">
            <a:spAutoFit/>
          </a:bodyPr>
          <a:lstStyle/>
          <a:p>
            <a:pPr>
              <a:spcAft>
                <a:spcPts val="0"/>
              </a:spcAft>
              <a:tabLst>
                <a:tab pos="114300" algn="l"/>
                <a:tab pos="630238" algn="l"/>
                <a:tab pos="1027113" algn="l"/>
              </a:tabLst>
            </a:pPr>
            <a:r>
              <a:rPr lang="en-GB" sz="2000" b="1" dirty="0">
                <a:latin typeface="Calibri" panose="020F0502020204030204" pitchFamily="34" charset="0"/>
                <a:cs typeface="Calibri" panose="020F0502020204030204" pitchFamily="34" charset="0"/>
              </a:rPr>
              <a:t>[1.1]	Message Identification </a:t>
            </a:r>
          </a:p>
          <a:p>
            <a:pPr>
              <a:spcAft>
                <a:spcPts val="0"/>
              </a:spcAft>
              <a:tabLst>
                <a:tab pos="114300" algn="l"/>
                <a:tab pos="630238" algn="l"/>
                <a:tab pos="1027113" algn="l"/>
              </a:tabLst>
            </a:pPr>
            <a:r>
              <a:rPr lang="en-GB" sz="2000" b="1" dirty="0">
                <a:latin typeface="Calibri" panose="020F0502020204030204" pitchFamily="34" charset="0"/>
                <a:cs typeface="Calibri" panose="020F0502020204030204" pitchFamily="34" charset="0"/>
              </a:rPr>
              <a:t>[0.1]	Pool Reference  </a:t>
            </a:r>
          </a:p>
          <a:p>
            <a:pPr>
              <a:spcAft>
                <a:spcPts val="0"/>
              </a:spcAft>
              <a:tabLst>
                <a:tab pos="114300" algn="l"/>
                <a:tab pos="630238" algn="l"/>
                <a:tab pos="1027113" algn="l"/>
              </a:tabLst>
            </a:pPr>
            <a:r>
              <a:rPr lang="en-GB" sz="2000" b="1" dirty="0">
                <a:latin typeface="Calibri" panose="020F0502020204030204" pitchFamily="34" charset="0"/>
                <a:cs typeface="Calibri" panose="020F0502020204030204" pitchFamily="34" charset="0"/>
              </a:rPr>
              <a:t>[0.n]	Previous Reference</a:t>
            </a:r>
          </a:p>
          <a:p>
            <a:pPr>
              <a:spcAft>
                <a:spcPts val="0"/>
              </a:spcAft>
              <a:tabLst>
                <a:tab pos="114300" algn="l"/>
                <a:tab pos="630238" algn="l"/>
                <a:tab pos="1027113" algn="l"/>
              </a:tabLst>
            </a:pPr>
            <a:r>
              <a:rPr lang="en-GB" sz="2000" b="1" dirty="0">
                <a:latin typeface="Calibri" panose="020F0502020204030204" pitchFamily="34" charset="0"/>
                <a:cs typeface="Calibri" panose="020F0502020204030204" pitchFamily="34" charset="0"/>
              </a:rPr>
              <a:t>[0.1]	Related Reference</a:t>
            </a:r>
          </a:p>
          <a:p>
            <a:pPr>
              <a:spcAft>
                <a:spcPts val="0"/>
              </a:spcAft>
              <a:tabLst>
                <a:tab pos="114300" algn="l"/>
                <a:tab pos="630238" algn="l"/>
                <a:tab pos="1027113" algn="l"/>
              </a:tabLst>
            </a:pPr>
            <a:r>
              <a:rPr lang="en-GB" sz="2000" b="1" dirty="0">
                <a:latin typeface="Calibri" panose="020F0502020204030204" pitchFamily="34" charset="0"/>
                <a:cs typeface="Calibri" panose="020F0502020204030204" pitchFamily="34" charset="0"/>
              </a:rPr>
              <a:t>[1.1]	Multiple Order Details </a:t>
            </a:r>
          </a:p>
          <a:p>
            <a:pPr>
              <a:spcAft>
                <a:spcPts val="0"/>
              </a:spcAft>
              <a:tabLst>
                <a:tab pos="114300" algn="l"/>
                <a:tab pos="630238" algn="l"/>
                <a:tab pos="1258888" algn="l"/>
              </a:tabLst>
            </a:pPr>
            <a:r>
              <a:rPr lang="en-GB" sz="2000" b="1" dirty="0">
                <a:solidFill>
                  <a:srgbClr val="00B0F0"/>
                </a:solidFill>
                <a:latin typeface="Calibri" panose="020F0502020204030204" pitchFamily="34" charset="0"/>
                <a:cs typeface="Calibri" panose="020F0502020204030204" pitchFamily="34" charset="0"/>
              </a:rPr>
              <a:t>		</a:t>
            </a:r>
            <a:r>
              <a:rPr lang="en-GB" sz="2000" b="1" dirty="0">
                <a:latin typeface="Calibri" panose="020F0502020204030204" pitchFamily="34" charset="0"/>
                <a:cs typeface="Calibri" panose="020F0502020204030204" pitchFamily="34" charset="0"/>
              </a:rPr>
              <a:t>[0.1]	Amendment Indicator</a:t>
            </a:r>
          </a:p>
          <a:p>
            <a:pPr>
              <a:spcAft>
                <a:spcPts val="0"/>
              </a:spcAft>
              <a:tabLst>
                <a:tab pos="114300" algn="l"/>
                <a:tab pos="630238" algn="l"/>
                <a:tab pos="1258888" algn="l"/>
              </a:tabLst>
            </a:pPr>
            <a:r>
              <a:rPr lang="en-GB" sz="2000" b="1" dirty="0">
                <a:latin typeface="Calibri" panose="020F0502020204030204" pitchFamily="34" charset="0"/>
                <a:cs typeface="Calibri" panose="020F0502020204030204" pitchFamily="34" charset="0"/>
              </a:rPr>
              <a:t>		[0.1]	Master Reference </a:t>
            </a:r>
          </a:p>
          <a:p>
            <a:pPr>
              <a:spcAft>
                <a:spcPts val="0"/>
              </a:spcAft>
              <a:tabLst>
                <a:tab pos="114300" algn="l"/>
                <a:tab pos="630238" algn="l"/>
                <a:tab pos="1258888" algn="l"/>
              </a:tabLst>
            </a:pPr>
            <a:r>
              <a:rPr lang="en-GB" sz="2000" b="1" dirty="0">
                <a:latin typeface="Calibri" panose="020F0502020204030204" pitchFamily="34" charset="0"/>
                <a:cs typeface="Calibri" panose="020F0502020204030204" pitchFamily="34" charset="0"/>
              </a:rPr>
              <a:t>		[0.1]	Place Of Trade </a:t>
            </a:r>
          </a:p>
          <a:p>
            <a:pPr>
              <a:spcAft>
                <a:spcPts val="0"/>
              </a:spcAft>
              <a:tabLst>
                <a:tab pos="114300" algn="l"/>
                <a:tab pos="630238" algn="l"/>
                <a:tab pos="1258888" algn="l"/>
              </a:tabLst>
            </a:pPr>
            <a:r>
              <a:rPr lang="en-GB" sz="2000" b="1" dirty="0">
                <a:latin typeface="Calibri" panose="020F0502020204030204" pitchFamily="34" charset="0"/>
                <a:cs typeface="Calibri" panose="020F0502020204030204" pitchFamily="34" charset="0"/>
              </a:rPr>
              <a:t>		[0.1]	Order Date Time  </a:t>
            </a:r>
          </a:p>
          <a:p>
            <a:pPr>
              <a:spcAft>
                <a:spcPts val="0"/>
              </a:spcAft>
              <a:tabLst>
                <a:tab pos="114300" algn="l"/>
                <a:tab pos="630238" algn="l"/>
                <a:tab pos="1258888" algn="l"/>
              </a:tabLst>
            </a:pPr>
            <a:r>
              <a:rPr lang="en-GB" sz="2000" b="1" dirty="0">
                <a:latin typeface="Calibri" panose="020F0502020204030204" pitchFamily="34" charset="0"/>
                <a:cs typeface="Calibri" panose="020F0502020204030204" pitchFamily="34" charset="0"/>
              </a:rPr>
              <a:t>		[0.1]	Received Date Time</a:t>
            </a:r>
            <a:r>
              <a:rPr lang="en-GB" sz="2000" b="1" dirty="0">
                <a:solidFill>
                  <a:srgbClr val="00B0F0"/>
                </a:solidFill>
                <a:latin typeface="Calibri" panose="020F0502020204030204" pitchFamily="34" charset="0"/>
                <a:cs typeface="Calibri" panose="020F0502020204030204" pitchFamily="34" charset="0"/>
              </a:rPr>
              <a:t> </a:t>
            </a:r>
          </a:p>
          <a:p>
            <a:pPr>
              <a:spcAft>
                <a:spcPts val="0"/>
              </a:spcAft>
              <a:tabLst>
                <a:tab pos="114300" algn="l"/>
                <a:tab pos="630238" algn="l"/>
                <a:tab pos="1258888" algn="l"/>
              </a:tabLst>
            </a:pPr>
            <a:r>
              <a:rPr lang="en-GB" sz="2000" b="1" dirty="0">
                <a:latin typeface="Calibri" panose="020F0502020204030204" pitchFamily="34" charset="0"/>
                <a:cs typeface="Calibri" panose="020F0502020204030204" pitchFamily="34" charset="0"/>
              </a:rPr>
              <a:t>		[0.1]	Requested Future Trade Date </a:t>
            </a:r>
          </a:p>
          <a:p>
            <a:pPr>
              <a:spcAft>
                <a:spcPts val="0"/>
              </a:spcAft>
              <a:tabLst>
                <a:tab pos="114300" algn="l"/>
                <a:tab pos="630238" algn="l"/>
                <a:tab pos="1258888" algn="l"/>
              </a:tabLst>
            </a:pPr>
            <a:r>
              <a:rPr lang="en-GB" sz="2000" b="1" dirty="0">
                <a:latin typeface="Calibri" panose="020F0502020204030204" pitchFamily="34" charset="0"/>
                <a:cs typeface="Calibri" panose="020F0502020204030204" pitchFamily="34" charset="0"/>
              </a:rPr>
              <a:t>		[0.1]	Cancellation Right  </a:t>
            </a:r>
          </a:p>
          <a:p>
            <a:pPr>
              <a:spcAft>
                <a:spcPts val="0"/>
              </a:spcAft>
              <a:tabLst>
                <a:tab pos="114300" algn="l"/>
                <a:tab pos="630238" algn="l"/>
                <a:tab pos="1258888" algn="l"/>
              </a:tabLst>
            </a:pPr>
            <a:r>
              <a:rPr lang="en-GB" sz="2000" b="1" dirty="0">
                <a:latin typeface="Calibri" panose="020F0502020204030204" pitchFamily="34" charset="0"/>
                <a:cs typeface="Calibri" panose="020F0502020204030204" pitchFamily="34" charset="0"/>
              </a:rPr>
              <a:t>		[1.1]	Investment Account Details </a:t>
            </a:r>
          </a:p>
          <a:p>
            <a:pPr>
              <a:spcAft>
                <a:spcPts val="0"/>
              </a:spcAft>
              <a:tabLst>
                <a:tab pos="114300" algn="l"/>
                <a:tab pos="630238" algn="l"/>
                <a:tab pos="1258888" algn="l"/>
              </a:tabLst>
            </a:pPr>
            <a:r>
              <a:rPr lang="en-GB" sz="2000" b="1" dirty="0">
                <a:latin typeface="Calibri" panose="020F0502020204030204" pitchFamily="34" charset="0"/>
                <a:cs typeface="Calibri" panose="020F0502020204030204" pitchFamily="34" charset="0"/>
              </a:rPr>
              <a:t>		[0.n]	Beneficiary Details </a:t>
            </a:r>
          </a:p>
          <a:p>
            <a:pPr>
              <a:spcAft>
                <a:spcPts val="0"/>
              </a:spcAft>
              <a:tabLst>
                <a:tab pos="114300" algn="l"/>
                <a:tab pos="630238" algn="l"/>
                <a:tab pos="1258888" algn="l"/>
              </a:tabLst>
            </a:pPr>
            <a:r>
              <a:rPr lang="en-GB" sz="2000" b="1" dirty="0">
                <a:latin typeface="Calibri" panose="020F0502020204030204" pitchFamily="34" charset="0"/>
                <a:cs typeface="Calibri" panose="020F0502020204030204" pitchFamily="34" charset="0"/>
              </a:rPr>
              <a:t>		[1.n]	Individual Execution </a:t>
            </a:r>
            <a:r>
              <a:rPr lang="en-GB" sz="2000" b="1" dirty="0" smtClean="0">
                <a:latin typeface="Calibri" panose="020F0502020204030204" pitchFamily="34" charset="0"/>
                <a:cs typeface="Calibri" panose="020F0502020204030204" pitchFamily="34" charset="0"/>
              </a:rPr>
              <a:t>Details </a:t>
            </a:r>
            <a:r>
              <a:rPr lang="en-GB" sz="2000" b="1" dirty="0">
                <a:solidFill>
                  <a:srgbClr val="FF6600"/>
                </a:solidFill>
                <a:latin typeface="Calibri" panose="020F0502020204030204" pitchFamily="34" charset="0"/>
                <a:cs typeface="Calibri" panose="020F0502020204030204" pitchFamily="34" charset="0"/>
              </a:rPr>
              <a:t>[1.1</a:t>
            </a:r>
            <a:r>
              <a:rPr lang="en-GB" sz="2000" b="1" dirty="0" smtClean="0">
                <a:solidFill>
                  <a:srgbClr val="FF6600"/>
                </a:solidFill>
                <a:latin typeface="Calibri" panose="020F0502020204030204" pitchFamily="34" charset="0"/>
                <a:cs typeface="Calibri" panose="020F0502020204030204" pitchFamily="34" charset="0"/>
              </a:rPr>
              <a:t>]</a:t>
            </a:r>
            <a:r>
              <a:rPr lang="en-GB" sz="2000" b="1" dirty="0" smtClean="0">
                <a:latin typeface="Calibri" panose="020F0502020204030204" pitchFamily="34" charset="0"/>
                <a:cs typeface="Calibri" panose="020F0502020204030204" pitchFamily="34" charset="0"/>
              </a:rPr>
              <a:t> </a:t>
            </a:r>
            <a:endParaRPr lang="en-GB" sz="2000" b="1" dirty="0">
              <a:latin typeface="Calibri" panose="020F0502020204030204" pitchFamily="34" charset="0"/>
              <a:cs typeface="Calibri" panose="020F0502020204030204" pitchFamily="34" charset="0"/>
            </a:endParaRPr>
          </a:p>
          <a:p>
            <a:pPr>
              <a:spcAft>
                <a:spcPts val="0"/>
              </a:spcAft>
              <a:tabLst>
                <a:tab pos="114300" algn="l"/>
                <a:tab pos="630238" algn="l"/>
                <a:tab pos="1258888" algn="l"/>
              </a:tabLst>
            </a:pPr>
            <a:r>
              <a:rPr lang="en-GB" sz="2000" b="1" dirty="0">
                <a:latin typeface="Calibri" panose="020F0502020204030204" pitchFamily="34" charset="0"/>
                <a:cs typeface="Calibri" panose="020F0502020204030204" pitchFamily="34" charset="0"/>
              </a:rPr>
              <a:t>		[0.1]	Total Settlement Amount</a:t>
            </a:r>
          </a:p>
          <a:p>
            <a:pPr>
              <a:spcAft>
                <a:spcPts val="0"/>
              </a:spcAft>
              <a:tabLst>
                <a:tab pos="114300" algn="l"/>
                <a:tab pos="630238" algn="l"/>
                <a:tab pos="1258888" algn="l"/>
              </a:tabLst>
            </a:pPr>
            <a:r>
              <a:rPr lang="en-GB" sz="2000" b="1" dirty="0">
                <a:latin typeface="Calibri" panose="020F0502020204030204" pitchFamily="34" charset="0"/>
                <a:cs typeface="Calibri" panose="020F0502020204030204" pitchFamily="34" charset="0"/>
              </a:rPr>
              <a:t>		[0.1]	Bulk Cash Settlement Details </a:t>
            </a:r>
          </a:p>
          <a:p>
            <a:pPr>
              <a:spcAft>
                <a:spcPts val="0"/>
              </a:spcAft>
              <a:tabLst>
                <a:tab pos="114300" algn="l"/>
                <a:tab pos="630238" algn="l"/>
                <a:tab pos="1027113" algn="l"/>
              </a:tabLst>
            </a:pPr>
            <a:r>
              <a:rPr lang="en-GB" sz="2000" b="1" dirty="0">
                <a:latin typeface="Calibri" panose="020F0502020204030204" pitchFamily="34" charset="0"/>
                <a:cs typeface="Calibri" panose="020F0502020204030204" pitchFamily="34" charset="0"/>
              </a:rPr>
              <a:t>[0.1]	Copy Details </a:t>
            </a:r>
          </a:p>
          <a:p>
            <a:pPr>
              <a:spcAft>
                <a:spcPts val="0"/>
              </a:spcAft>
              <a:tabLst>
                <a:tab pos="114300" algn="l"/>
                <a:tab pos="630238" algn="l"/>
                <a:tab pos="1027113" algn="l"/>
              </a:tabLst>
            </a:pPr>
            <a:r>
              <a:rPr lang="en-GB" sz="2000" b="1" dirty="0">
                <a:latin typeface="Calibri" panose="020F0502020204030204" pitchFamily="34" charset="0"/>
                <a:cs typeface="Calibri" panose="020F0502020204030204" pitchFamily="34" charset="0"/>
              </a:rPr>
              <a:t>[0.n]	Extension</a:t>
            </a:r>
          </a:p>
        </p:txBody>
      </p:sp>
      <p:pic>
        <p:nvPicPr>
          <p:cNvPr id="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0008" y="296352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6" name="TextBox 55"/>
          <p:cNvSpPr txBox="1"/>
          <p:nvPr/>
        </p:nvSpPr>
        <p:spPr>
          <a:xfrm>
            <a:off x="5294941" y="2902817"/>
            <a:ext cx="3908542"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allowed. Hedge ‘do not use’.</a:t>
            </a:r>
            <a:endParaRPr lang="en-GB" sz="2000" b="1" dirty="0">
              <a:latin typeface="Calibri" panose="020F0502020204030204" pitchFamily="34" charset="0"/>
              <a:cs typeface="Calibri" panose="020F0502020204030204" pitchFamily="34" charset="0"/>
            </a:endParaRPr>
          </a:p>
        </p:txBody>
      </p:sp>
      <p:cxnSp>
        <p:nvCxnSpPr>
          <p:cNvPr id="57" name="Straight Connector 56"/>
          <p:cNvCxnSpPr/>
          <p:nvPr/>
        </p:nvCxnSpPr>
        <p:spPr bwMode="auto">
          <a:xfrm flipH="1">
            <a:off x="3673090" y="3102872"/>
            <a:ext cx="1690762"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sp>
        <p:nvSpPr>
          <p:cNvPr id="61" name="TextBox 60"/>
          <p:cNvSpPr txBox="1"/>
          <p:nvPr/>
        </p:nvSpPr>
        <p:spPr>
          <a:xfrm>
            <a:off x="5294941" y="3219165"/>
            <a:ext cx="3908542"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allowed. Hedge ‘do not use’.</a:t>
            </a:r>
            <a:endParaRPr lang="en-GB" sz="2000" b="1" dirty="0">
              <a:latin typeface="Calibri" panose="020F0502020204030204" pitchFamily="34" charset="0"/>
              <a:cs typeface="Calibri" panose="020F0502020204030204" pitchFamily="34" charset="0"/>
            </a:endParaRPr>
          </a:p>
        </p:txBody>
      </p:sp>
      <p:cxnSp>
        <p:nvCxnSpPr>
          <p:cNvPr id="62" name="Straight Connector 61"/>
          <p:cNvCxnSpPr/>
          <p:nvPr/>
        </p:nvCxnSpPr>
        <p:spPr bwMode="auto">
          <a:xfrm flipH="1">
            <a:off x="3725758" y="3436472"/>
            <a:ext cx="1638094"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pic>
        <p:nvPicPr>
          <p:cNvPr id="4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7411" y="479298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5145" y="360202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7158" y="391831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1662" y="450511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8484" y="511522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3524" y="539648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1592" y="4208198"/>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4"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59058" y="519925"/>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32" name="Group 31"/>
          <p:cNvGrpSpPr/>
          <p:nvPr/>
        </p:nvGrpSpPr>
        <p:grpSpPr>
          <a:xfrm>
            <a:off x="5520991" y="5162378"/>
            <a:ext cx="3699209" cy="1631216"/>
            <a:chOff x="5444791" y="4971878"/>
            <a:chExt cx="3699209" cy="1631216"/>
          </a:xfrm>
        </p:grpSpPr>
        <p:pic>
          <p:nvPicPr>
            <p:cNvPr id="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4791" y="508269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2" name="TextBox 41"/>
            <p:cNvSpPr txBox="1"/>
            <p:nvPr/>
          </p:nvSpPr>
          <p:spPr>
            <a:xfrm>
              <a:off x="5721016" y="4971878"/>
              <a:ext cx="3422984" cy="1631216"/>
            </a:xfrm>
            <a:prstGeom prst="rect">
              <a:avLst/>
            </a:prstGeom>
            <a:noFill/>
            <a:ln>
              <a:noFill/>
            </a:ln>
          </p:spPr>
          <p:txBody>
            <a:bodyPr wrap="square" rtlCol="0">
              <a:spAutoFit/>
            </a:bodyPr>
            <a:lstStyle/>
            <a:p>
              <a:r>
                <a:rPr lang="en-GB" sz="2000" i="1" dirty="0" smtClean="0">
                  <a:latin typeface="Calibri" panose="020F0502020204030204" pitchFamily="34" charset="0"/>
                  <a:cs typeface="Calibri" panose="020F0502020204030204" pitchFamily="34" charset="0"/>
                </a:rPr>
                <a:t>= ‘do not use’. If an xsd </a:t>
              </a:r>
            </a:p>
            <a:p>
              <a:r>
                <a:rPr lang="en-GB" sz="2000" i="1" dirty="0" smtClean="0">
                  <a:latin typeface="Calibri" panose="020F0502020204030204" pitchFamily="34" charset="0"/>
                  <a:cs typeface="Calibri" panose="020F0502020204030204" pitchFamily="34" charset="0"/>
                </a:rPr>
                <a:t>schema of the usage guideline is generated via MyStandards, this element would not be in the xsd schema</a:t>
              </a:r>
              <a:endParaRPr lang="en-GB" sz="2000" b="1" i="1" dirty="0">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25089760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bwMode="auto">
          <a:xfrm>
            <a:off x="280324" y="472301"/>
            <a:ext cx="3843102" cy="2676341"/>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GB" dirty="0"/>
              <a:t>Differences between ‘classic’ and hedge – </a:t>
            </a:r>
            <a:r>
              <a:rPr lang="en-GB" dirty="0" smtClean="0"/>
              <a:t>setr.012 (2 </a:t>
            </a:r>
            <a:r>
              <a:rPr lang="en-GB" dirty="0"/>
              <a:t>of </a:t>
            </a:r>
            <a:r>
              <a:rPr lang="en-GB" dirty="0" smtClean="0"/>
              <a:t>6)</a:t>
            </a:r>
            <a:endParaRPr lang="en-GB" dirty="0"/>
          </a:p>
        </p:txBody>
      </p:sp>
      <p:sp>
        <p:nvSpPr>
          <p:cNvPr id="3" name="Footer Placeholder 2"/>
          <p:cNvSpPr>
            <a:spLocks noGrp="1"/>
          </p:cNvSpPr>
          <p:nvPr>
            <p:ph type="ftr" sz="quarter" idx="10"/>
          </p:nvPr>
        </p:nvSpPr>
        <p:spPr/>
        <p:txBody>
          <a:bodyPr/>
          <a:lstStyle/>
          <a:p>
            <a:r>
              <a:rPr lang="en-US" dirty="0" smtClean="0"/>
              <a:t>SMPG IF Order MP &amp; Hedge</a:t>
            </a:r>
            <a:endParaRPr lang="en-GB" dirty="0"/>
          </a:p>
        </p:txBody>
      </p:sp>
      <p:sp>
        <p:nvSpPr>
          <p:cNvPr id="6" name="Slide Number Placeholder 5"/>
          <p:cNvSpPr>
            <a:spLocks noGrp="1"/>
          </p:cNvSpPr>
          <p:nvPr>
            <p:ph type="sldNum" sz="quarter" idx="11"/>
          </p:nvPr>
        </p:nvSpPr>
        <p:spPr/>
        <p:txBody>
          <a:bodyPr/>
          <a:lstStyle/>
          <a:p>
            <a:fld id="{EA52E39D-21CE-4915-B848-429A65988FB2}" type="slidenum">
              <a:rPr lang="en-GB" smtClean="0"/>
              <a:pPr/>
              <a:t>15</a:t>
            </a:fld>
            <a:endParaRPr lang="en-GB" dirty="0"/>
          </a:p>
        </p:txBody>
      </p:sp>
      <p:sp>
        <p:nvSpPr>
          <p:cNvPr id="34" name="TextBox 33"/>
          <p:cNvSpPr txBox="1"/>
          <p:nvPr/>
        </p:nvSpPr>
        <p:spPr>
          <a:xfrm>
            <a:off x="4293654" y="2557599"/>
            <a:ext cx="5096795"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allowed. Hedge not allowed.</a:t>
            </a:r>
            <a:endParaRPr lang="en-GB" sz="2000" b="1" dirty="0">
              <a:latin typeface="Calibri" panose="020F0502020204030204" pitchFamily="34" charset="0"/>
              <a:cs typeface="Calibri" panose="020F0502020204030204" pitchFamily="34" charset="0"/>
            </a:endParaRPr>
          </a:p>
        </p:txBody>
      </p:sp>
      <p:pic>
        <p:nvPicPr>
          <p:cNvPr id="3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2344" y="113615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84279" y="264902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7416" y="174795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0292" y="176734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1044" y="207330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6540" y="240065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0292" y="143757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7" name="Rectangle 46"/>
          <p:cNvSpPr/>
          <p:nvPr/>
        </p:nvSpPr>
        <p:spPr bwMode="auto">
          <a:xfrm>
            <a:off x="317975" y="2654466"/>
            <a:ext cx="2809569"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7" name="TextBox 36"/>
          <p:cNvSpPr txBox="1"/>
          <p:nvPr/>
        </p:nvSpPr>
        <p:spPr>
          <a:xfrm>
            <a:off x="258492" y="462055"/>
            <a:ext cx="3744165" cy="2554545"/>
          </a:xfrm>
          <a:prstGeom prst="rect">
            <a:avLst/>
          </a:prstGeom>
          <a:noFill/>
        </p:spPr>
        <p:txBody>
          <a:bodyPr wrap="square" rtlCol="0">
            <a:spAutoFit/>
          </a:bodyPr>
          <a:lstStyle/>
          <a:p>
            <a:pPr>
              <a:spcAft>
                <a:spcPts val="0"/>
              </a:spcAft>
              <a:tabLst>
                <a:tab pos="569913" algn="l"/>
                <a:tab pos="801688" algn="l"/>
                <a:tab pos="1087438" algn="l"/>
                <a:tab pos="1428750" algn="l"/>
              </a:tabLst>
            </a:pPr>
            <a:r>
              <a:rPr lang="en-GB" sz="2000" b="1" dirty="0">
                <a:latin typeface="Calibri" panose="020F0502020204030204" pitchFamily="34" charset="0"/>
                <a:cs typeface="Calibri" panose="020F0502020204030204" pitchFamily="34" charset="0"/>
              </a:rPr>
              <a:t>Investment Account Details</a:t>
            </a:r>
          </a:p>
          <a:p>
            <a:pPr>
              <a:spcAft>
                <a:spcPts val="0"/>
              </a:spcAft>
              <a:tabLst>
                <a:tab pos="569913" algn="l"/>
                <a:tab pos="801688" algn="l"/>
                <a:tab pos="1087438" algn="l"/>
                <a:tab pos="1428750" algn="l"/>
              </a:tabLst>
            </a:pPr>
            <a:r>
              <a:rPr lang="en-GB" sz="2000" b="1" dirty="0">
                <a:latin typeface="Calibri" panose="020F0502020204030204" pitchFamily="34" charset="0"/>
                <a:cs typeface="Calibri" panose="020F0502020204030204" pitchFamily="34" charset="0"/>
              </a:rPr>
              <a:t>[1.1]	Account Identification</a:t>
            </a:r>
          </a:p>
          <a:p>
            <a:pPr>
              <a:spcAft>
                <a:spcPts val="0"/>
              </a:spcAft>
              <a:tabLst>
                <a:tab pos="569913" algn="l"/>
                <a:tab pos="801688" algn="l"/>
                <a:tab pos="1087438" algn="l"/>
                <a:tab pos="1428750" algn="l"/>
              </a:tabLst>
            </a:pPr>
            <a:r>
              <a:rPr lang="en-GB" sz="2000" b="1" dirty="0">
                <a:latin typeface="Calibri" panose="020F0502020204030204" pitchFamily="34" charset="0"/>
                <a:cs typeface="Calibri" panose="020F0502020204030204" pitchFamily="34" charset="0"/>
              </a:rPr>
              <a:t>[0.1]	Account Name</a:t>
            </a:r>
          </a:p>
          <a:p>
            <a:pPr>
              <a:spcAft>
                <a:spcPts val="0"/>
              </a:spcAft>
              <a:tabLst>
                <a:tab pos="569913" algn="l"/>
                <a:tab pos="801688" algn="l"/>
                <a:tab pos="1087438" algn="l"/>
                <a:tab pos="1428750" algn="l"/>
              </a:tabLst>
            </a:pPr>
            <a:r>
              <a:rPr lang="en-GB" sz="2000" b="1" dirty="0">
                <a:latin typeface="Calibri" panose="020F0502020204030204" pitchFamily="34" charset="0"/>
                <a:cs typeface="Calibri" panose="020F0502020204030204" pitchFamily="34" charset="0"/>
              </a:rPr>
              <a:t>[0.1]	Account Designation </a:t>
            </a:r>
          </a:p>
          <a:p>
            <a:pPr>
              <a:spcAft>
                <a:spcPts val="0"/>
              </a:spcAft>
              <a:tabLst>
                <a:tab pos="569913" algn="l"/>
                <a:tab pos="801688" algn="l"/>
                <a:tab pos="1087438" algn="l"/>
                <a:tab pos="1428750" algn="l"/>
              </a:tabLst>
            </a:pPr>
            <a:r>
              <a:rPr lang="en-GB" sz="2000" b="1" dirty="0">
                <a:latin typeface="Calibri" panose="020F0502020204030204" pitchFamily="34" charset="0"/>
                <a:cs typeface="Calibri" panose="020F0502020204030204" pitchFamily="34" charset="0"/>
              </a:rPr>
              <a:t>[0.n]	Owner Identification</a:t>
            </a:r>
            <a:endParaRPr lang="en-GB" sz="2000" b="1" i="1" dirty="0">
              <a:latin typeface="Calibri" panose="020F0502020204030204" pitchFamily="34" charset="0"/>
              <a:cs typeface="Calibri" panose="020F0502020204030204" pitchFamily="34" charset="0"/>
            </a:endParaRPr>
          </a:p>
          <a:p>
            <a:pPr>
              <a:spcAft>
                <a:spcPts val="0"/>
              </a:spcAft>
              <a:tabLst>
                <a:tab pos="569913" algn="l"/>
                <a:tab pos="801688" algn="l"/>
                <a:tab pos="1087438" algn="l"/>
                <a:tab pos="1428750" algn="l"/>
              </a:tabLst>
            </a:pPr>
            <a:r>
              <a:rPr lang="en-GB" sz="2000" b="1" dirty="0">
                <a:latin typeface="Calibri" panose="020F0502020204030204" pitchFamily="34" charset="0"/>
                <a:cs typeface="Calibri" panose="020F0502020204030204" pitchFamily="34" charset="0"/>
              </a:rPr>
              <a:t>[0.1]	Account Servicer</a:t>
            </a:r>
          </a:p>
          <a:p>
            <a:pPr>
              <a:spcAft>
                <a:spcPts val="0"/>
              </a:spcAft>
              <a:tabLst>
                <a:tab pos="569913" algn="l"/>
                <a:tab pos="801688" algn="l"/>
                <a:tab pos="1087438" algn="l"/>
                <a:tab pos="1428750" algn="l"/>
              </a:tabLst>
            </a:pPr>
            <a:r>
              <a:rPr lang="en-GB" sz="2000" b="1" dirty="0">
                <a:latin typeface="Calibri" panose="020F0502020204030204" pitchFamily="34" charset="0"/>
                <a:cs typeface="Calibri" panose="020F0502020204030204" pitchFamily="34" charset="0"/>
              </a:rPr>
              <a:t>[0.1]	Order Originator</a:t>
            </a:r>
          </a:p>
          <a:p>
            <a:pPr>
              <a:spcAft>
                <a:spcPts val="0"/>
              </a:spcAft>
              <a:tabLst>
                <a:tab pos="569913" algn="l"/>
                <a:tab pos="801688" algn="l"/>
                <a:tab pos="1087438" algn="l"/>
                <a:tab pos="1428750" algn="l"/>
              </a:tabLst>
            </a:pPr>
            <a:r>
              <a:rPr lang="en-GB" sz="2000" b="1" dirty="0">
                <a:latin typeface="Calibri" panose="020F0502020204030204" pitchFamily="34" charset="0"/>
                <a:cs typeface="Calibri" panose="020F0502020204030204" pitchFamily="34" charset="0"/>
              </a:rPr>
              <a:t>[0.1]	Sub Account Details</a:t>
            </a:r>
          </a:p>
        </p:txBody>
      </p:sp>
      <p:cxnSp>
        <p:nvCxnSpPr>
          <p:cNvPr id="48" name="Straight Connector 47"/>
          <p:cNvCxnSpPr/>
          <p:nvPr/>
        </p:nvCxnSpPr>
        <p:spPr bwMode="auto">
          <a:xfrm flipH="1">
            <a:off x="3786996" y="2802441"/>
            <a:ext cx="574323"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pic>
        <p:nvPicPr>
          <p:cNvPr id="5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70029" y="2638777"/>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08276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bwMode="auto">
          <a:xfrm>
            <a:off x="280324" y="472300"/>
            <a:ext cx="4989962" cy="5850862"/>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GB" dirty="0"/>
              <a:t>Differences between ‘classic’ and hedge – </a:t>
            </a:r>
            <a:r>
              <a:rPr lang="en-GB" dirty="0" smtClean="0">
                <a:solidFill>
                  <a:srgbClr val="9933FF"/>
                </a:solidFill>
              </a:rPr>
              <a:t>setr.012</a:t>
            </a:r>
            <a:r>
              <a:rPr lang="en-GB" dirty="0" smtClean="0"/>
              <a:t> (3 </a:t>
            </a:r>
            <a:r>
              <a:rPr lang="en-GB" dirty="0"/>
              <a:t>of </a:t>
            </a:r>
            <a:r>
              <a:rPr lang="en-GB" dirty="0" smtClean="0"/>
              <a:t>6)</a:t>
            </a:r>
            <a:endParaRPr lang="en-GB" dirty="0"/>
          </a:p>
        </p:txBody>
      </p:sp>
      <p:sp>
        <p:nvSpPr>
          <p:cNvPr id="3" name="Footer Placeholder 2"/>
          <p:cNvSpPr>
            <a:spLocks noGrp="1"/>
          </p:cNvSpPr>
          <p:nvPr>
            <p:ph type="ftr" sz="quarter" idx="10"/>
          </p:nvPr>
        </p:nvSpPr>
        <p:spPr/>
        <p:txBody>
          <a:bodyPr/>
          <a:lstStyle/>
          <a:p>
            <a:r>
              <a:rPr lang="en-US" dirty="0" smtClean="0"/>
              <a:t>SMPG IF Order MP &amp; Hedge</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16</a:t>
            </a:fld>
            <a:endParaRPr lang="en-GB" dirty="0"/>
          </a:p>
        </p:txBody>
      </p:sp>
      <p:sp>
        <p:nvSpPr>
          <p:cNvPr id="69" name="Rectangle 68"/>
          <p:cNvSpPr/>
          <p:nvPr/>
        </p:nvSpPr>
        <p:spPr bwMode="auto">
          <a:xfrm>
            <a:off x="326601" y="4179308"/>
            <a:ext cx="3327155"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pic>
        <p:nvPicPr>
          <p:cNvPr id="3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7144" y="149872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5728" y="177019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7139" y="238311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7837" y="267726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7837" y="292455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4"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5075" y="2075944"/>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3712" y="3554523"/>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8"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92252" y="3842338"/>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9467" y="382328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7384" y="418793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7837" y="324947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0116" y="354149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1" name="Rectangle 70"/>
          <p:cNvSpPr/>
          <p:nvPr/>
        </p:nvSpPr>
        <p:spPr bwMode="auto">
          <a:xfrm>
            <a:off x="326601" y="4771655"/>
            <a:ext cx="3081492"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pic>
        <p:nvPicPr>
          <p:cNvPr id="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2641" y="539275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0772" y="572728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4509" y="599991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9" name="Rectangle 78"/>
          <p:cNvSpPr/>
          <p:nvPr/>
        </p:nvSpPr>
        <p:spPr bwMode="auto">
          <a:xfrm>
            <a:off x="326601" y="5109331"/>
            <a:ext cx="2860038"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6" name="TextBox 15"/>
          <p:cNvSpPr txBox="1"/>
          <p:nvPr/>
        </p:nvSpPr>
        <p:spPr>
          <a:xfrm>
            <a:off x="258491" y="462055"/>
            <a:ext cx="5141645" cy="6247864"/>
          </a:xfrm>
          <a:prstGeom prst="rect">
            <a:avLst/>
          </a:prstGeom>
          <a:noFill/>
        </p:spPr>
        <p:txBody>
          <a:bodyPr wrap="square" rtlCol="0">
            <a:spAutoFit/>
          </a:bodyPr>
          <a:lstStyle/>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Individual Execution Details</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[1.1]	Order Reference</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[1.1]	Deal Reference</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[0.1]	Client Reference 	</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[0.10]	Order Type </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[1.1]	Financial Instrument Details</a:t>
            </a:r>
            <a:endParaRPr lang="en-GB" sz="2000" b="1" i="1" dirty="0">
              <a:latin typeface="Calibri" panose="020F0502020204030204" pitchFamily="34" charset="0"/>
              <a:cs typeface="Calibri" panose="020F0502020204030204" pitchFamily="34" charset="0"/>
            </a:endParaRP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[0.1]	Sub Account For Holding</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[1.1]	Units Number </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[0.1]	Net Amount</a:t>
            </a:r>
            <a:endParaRPr lang="en-GB" sz="2000" b="1" i="1" dirty="0">
              <a:latin typeface="Calibri" panose="020F0502020204030204" pitchFamily="34" charset="0"/>
              <a:cs typeface="Calibri" panose="020F0502020204030204" pitchFamily="34" charset="0"/>
            </a:endParaRP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[0.1]	Gross Amount</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[1.1]	Trade Date Time</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[1.1]	Dealing Price Details</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[0.2]	Informative Price Details</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[1.1]	Settlement </a:t>
            </a:r>
            <a:r>
              <a:rPr lang="en-GB" sz="2000" b="1" dirty="0" smtClean="0">
                <a:latin typeface="Calibri" panose="020F0502020204030204" pitchFamily="34" charset="0"/>
                <a:cs typeface="Calibri" panose="020F0502020204030204" pitchFamily="34" charset="0"/>
              </a:rPr>
              <a:t>Amount</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0.1]	Cash Settlement Date</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[0.1]	Settlement Method</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[1.1]	Partially Executed Indicator</a:t>
            </a:r>
            <a:endParaRPr lang="en-GB" sz="2000" b="1" i="1" dirty="0">
              <a:latin typeface="Calibri" panose="020F0502020204030204" pitchFamily="34" charset="0"/>
              <a:cs typeface="Calibri" panose="020F0502020204030204" pitchFamily="34" charset="0"/>
            </a:endParaRP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[0.1]	Best Execution</a:t>
            </a:r>
            <a:endParaRPr lang="en-GB" sz="2000" b="1" i="1" dirty="0">
              <a:latin typeface="Calibri" panose="020F0502020204030204" pitchFamily="34" charset="0"/>
              <a:cs typeface="Calibri" panose="020F0502020204030204" pitchFamily="34" charset="0"/>
            </a:endParaRP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[1.1]	Cum Dividend Indicator</a:t>
            </a:r>
          </a:p>
          <a:p>
            <a:pPr>
              <a:spcAft>
                <a:spcPts val="0"/>
              </a:spcAft>
              <a:tabLst>
                <a:tab pos="630238" algn="l"/>
                <a:tab pos="690563" algn="l"/>
                <a:tab pos="1147763" algn="l"/>
              </a:tabLst>
            </a:pPr>
            <a:endParaRPr lang="en-GB" sz="2000" b="1" dirty="0">
              <a:latin typeface="Calibri" panose="020F0502020204030204" pitchFamily="34" charset="0"/>
              <a:cs typeface="Calibri" panose="020F0502020204030204" pitchFamily="34" charset="0"/>
            </a:endParaRPr>
          </a:p>
        </p:txBody>
      </p:sp>
      <p:pic>
        <p:nvPicPr>
          <p:cNvPr id="7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7384" y="448106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2116" y="480346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0753" y="510933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0" name="TextBox 79"/>
          <p:cNvSpPr txBox="1"/>
          <p:nvPr/>
        </p:nvSpPr>
        <p:spPr>
          <a:xfrm>
            <a:off x="5270286" y="4106941"/>
            <a:ext cx="4037157"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allowed. Hedge not allowed.</a:t>
            </a:r>
            <a:endParaRPr lang="en-GB" sz="2000" b="1" dirty="0">
              <a:latin typeface="Calibri" panose="020F0502020204030204" pitchFamily="34" charset="0"/>
              <a:cs typeface="Calibri" panose="020F0502020204030204" pitchFamily="34" charset="0"/>
            </a:endParaRPr>
          </a:p>
        </p:txBody>
      </p:sp>
      <p:cxnSp>
        <p:nvCxnSpPr>
          <p:cNvPr id="81" name="Straight Connector 80"/>
          <p:cNvCxnSpPr/>
          <p:nvPr/>
        </p:nvCxnSpPr>
        <p:spPr bwMode="auto">
          <a:xfrm flipH="1">
            <a:off x="3892706" y="4325905"/>
            <a:ext cx="1461156"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sp>
        <p:nvSpPr>
          <p:cNvPr id="82" name="TextBox 81"/>
          <p:cNvSpPr txBox="1"/>
          <p:nvPr/>
        </p:nvSpPr>
        <p:spPr>
          <a:xfrm>
            <a:off x="5270286" y="4683110"/>
            <a:ext cx="4037157"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optional. Hedge mandatory.</a:t>
            </a:r>
            <a:endParaRPr lang="en-GB" sz="2000" b="1" dirty="0">
              <a:latin typeface="Calibri" panose="020F0502020204030204" pitchFamily="34" charset="0"/>
              <a:cs typeface="Calibri" panose="020F0502020204030204" pitchFamily="34" charset="0"/>
            </a:endParaRPr>
          </a:p>
        </p:txBody>
      </p:sp>
      <p:cxnSp>
        <p:nvCxnSpPr>
          <p:cNvPr id="83" name="Straight Connector 82"/>
          <p:cNvCxnSpPr/>
          <p:nvPr/>
        </p:nvCxnSpPr>
        <p:spPr bwMode="auto">
          <a:xfrm flipH="1" flipV="1">
            <a:off x="3763776" y="4913905"/>
            <a:ext cx="1590086"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sp>
        <p:nvSpPr>
          <p:cNvPr id="84" name="TextBox 83"/>
          <p:cNvSpPr txBox="1"/>
          <p:nvPr/>
        </p:nvSpPr>
        <p:spPr>
          <a:xfrm>
            <a:off x="5270286" y="5036851"/>
            <a:ext cx="4037157"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allowed. Hedge not allowed.</a:t>
            </a:r>
            <a:endParaRPr lang="en-GB" sz="2000" b="1" dirty="0">
              <a:latin typeface="Calibri" panose="020F0502020204030204" pitchFamily="34" charset="0"/>
              <a:cs typeface="Calibri" panose="020F0502020204030204" pitchFamily="34" charset="0"/>
            </a:endParaRPr>
          </a:p>
        </p:txBody>
      </p:sp>
      <p:cxnSp>
        <p:nvCxnSpPr>
          <p:cNvPr id="85" name="Straight Connector 84"/>
          <p:cNvCxnSpPr/>
          <p:nvPr/>
        </p:nvCxnSpPr>
        <p:spPr bwMode="auto">
          <a:xfrm flipH="1" flipV="1">
            <a:off x="3636504" y="5260207"/>
            <a:ext cx="1717358"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spTree>
    <p:extLst>
      <p:ext uri="{BB962C8B-B14F-4D97-AF65-F5344CB8AC3E}">
        <p14:creationId xmlns:p14="http://schemas.microsoft.com/office/powerpoint/2010/main" val="23637900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bwMode="auto">
          <a:xfrm>
            <a:off x="280324" y="472300"/>
            <a:ext cx="4989962" cy="5850862"/>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GB" dirty="0"/>
              <a:t>Differences between ‘classic’ and hedge – </a:t>
            </a:r>
            <a:r>
              <a:rPr lang="en-GB" dirty="0" smtClean="0">
                <a:solidFill>
                  <a:srgbClr val="9933FF"/>
                </a:solidFill>
              </a:rPr>
              <a:t>setr.012</a:t>
            </a:r>
            <a:r>
              <a:rPr lang="en-GB" dirty="0" smtClean="0"/>
              <a:t> (4 </a:t>
            </a:r>
            <a:r>
              <a:rPr lang="en-GB" dirty="0"/>
              <a:t>of </a:t>
            </a:r>
            <a:r>
              <a:rPr lang="en-GB" dirty="0" smtClean="0"/>
              <a:t>6)</a:t>
            </a:r>
            <a:endParaRPr lang="en-GB" dirty="0"/>
          </a:p>
        </p:txBody>
      </p:sp>
      <p:sp>
        <p:nvSpPr>
          <p:cNvPr id="3" name="Footer Placeholder 2"/>
          <p:cNvSpPr>
            <a:spLocks noGrp="1"/>
          </p:cNvSpPr>
          <p:nvPr>
            <p:ph type="ftr" sz="quarter" idx="10"/>
          </p:nvPr>
        </p:nvSpPr>
        <p:spPr/>
        <p:txBody>
          <a:bodyPr/>
          <a:lstStyle/>
          <a:p>
            <a:r>
              <a:rPr lang="en-US" dirty="0" smtClean="0"/>
              <a:t>SMPG IF Order MP &amp; Hedge</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17</a:t>
            </a:fld>
            <a:endParaRPr lang="en-GB" dirty="0"/>
          </a:p>
        </p:txBody>
      </p:sp>
      <p:sp>
        <p:nvSpPr>
          <p:cNvPr id="79" name="Rectangle 78"/>
          <p:cNvSpPr/>
          <p:nvPr/>
        </p:nvSpPr>
        <p:spPr bwMode="auto">
          <a:xfrm>
            <a:off x="312704" y="2944245"/>
            <a:ext cx="4067308"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80" name="TextBox 79"/>
          <p:cNvSpPr txBox="1"/>
          <p:nvPr/>
        </p:nvSpPr>
        <p:spPr>
          <a:xfrm>
            <a:off x="5295725" y="2896550"/>
            <a:ext cx="4037157"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allowed. Hedge not allowed.</a:t>
            </a:r>
            <a:endParaRPr lang="en-GB" sz="2000" b="1" dirty="0">
              <a:latin typeface="Calibri" panose="020F0502020204030204" pitchFamily="34" charset="0"/>
              <a:cs typeface="Calibri" panose="020F0502020204030204" pitchFamily="34" charset="0"/>
            </a:endParaRPr>
          </a:p>
        </p:txBody>
      </p:sp>
      <p:sp>
        <p:nvSpPr>
          <p:cNvPr id="5" name="Rectangle 4"/>
          <p:cNvSpPr/>
          <p:nvPr/>
        </p:nvSpPr>
        <p:spPr bwMode="auto">
          <a:xfrm>
            <a:off x="289849" y="436177"/>
            <a:ext cx="4980437" cy="15904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pic>
        <p:nvPicPr>
          <p:cNvPr id="3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0091" y="86133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0842" y="111940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0091" y="233648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375" y="294424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127" y="357641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0012" y="389963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6"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9123" y="2964536"/>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6721" y="147191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5153" y="172783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8866" y="202561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395" y="265740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9784" y="263499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2349" y="447631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2742" y="479334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20842" y="2347100"/>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4153" y="570205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5142" y="601431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7" name="Rectangle 66"/>
          <p:cNvSpPr/>
          <p:nvPr/>
        </p:nvSpPr>
        <p:spPr bwMode="auto">
          <a:xfrm>
            <a:off x="312704" y="5103511"/>
            <a:ext cx="3202449"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6" name="TextBox 15"/>
          <p:cNvSpPr txBox="1"/>
          <p:nvPr/>
        </p:nvSpPr>
        <p:spPr>
          <a:xfrm>
            <a:off x="258491" y="462055"/>
            <a:ext cx="5141645" cy="5940088"/>
          </a:xfrm>
          <a:prstGeom prst="rect">
            <a:avLst/>
          </a:prstGeom>
          <a:noFill/>
        </p:spPr>
        <p:txBody>
          <a:bodyPr wrap="square" rtlCol="0">
            <a:spAutoFit/>
          </a:bodyPr>
          <a:lstStyle/>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Individual Execution </a:t>
            </a:r>
            <a:r>
              <a:rPr lang="en-GB" sz="2000" b="1" dirty="0" smtClean="0">
                <a:latin typeface="Calibri" panose="020F0502020204030204" pitchFamily="34" charset="0"/>
                <a:cs typeface="Calibri" panose="020F0502020204030204" pitchFamily="34" charset="0"/>
              </a:rPr>
              <a:t>Details continued</a:t>
            </a:r>
            <a:endParaRPr lang="en-GB" sz="2000" b="1" dirty="0">
              <a:latin typeface="Calibri" panose="020F0502020204030204" pitchFamily="34" charset="0"/>
              <a:cs typeface="Calibri" panose="020F0502020204030204" pitchFamily="34" charset="0"/>
            </a:endParaRP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[0.1]	Interim Profit Amount</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[0.n]	Foreign Exchange Details</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[0.1]	Income Preference</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[0.1]	Letter Intent Reference</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[0.1]	Accumulation Right Reference</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[0.1]	Transaction Overhead</a:t>
            </a:r>
          </a:p>
          <a:p>
            <a:pPr>
              <a:spcAft>
                <a:spcPts val="0"/>
              </a:spcAft>
              <a:tabLst>
                <a:tab pos="630238" algn="l"/>
                <a:tab pos="690563" algn="l"/>
                <a:tab pos="1147763" algn="l"/>
              </a:tabLst>
            </a:pPr>
            <a:r>
              <a:rPr lang="en-GB" sz="2000" b="1" dirty="0">
                <a:solidFill>
                  <a:schemeClr val="tx2"/>
                </a:solidFill>
                <a:latin typeface="Calibri" panose="020F0502020204030204" pitchFamily="34" charset="0"/>
                <a:cs typeface="Calibri" panose="020F0502020204030204" pitchFamily="34" charset="0"/>
              </a:rPr>
              <a:t>[0.1]	Informative Tax Details</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[0.1]	Settlement And Custody Details</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[1.1]	Physical Delivery Indicator</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[0.1]	Physical Delivery Details</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[0.1]	Requested Settlement Currency</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[0.1]	Requested NAV Currency</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[0.1]	Refund</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[0.1]	Subscription Interest</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[0.1]	Cash Settlement Details</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[0.1]	Non Standard Settlement Information</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[0.1]	Partial Settlement of Units</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[0.1]	Partial Settlement of </a:t>
            </a:r>
            <a:r>
              <a:rPr lang="en-GB" sz="2000" b="1" dirty="0" smtClean="0">
                <a:latin typeface="Calibri" panose="020F0502020204030204" pitchFamily="34" charset="0"/>
                <a:cs typeface="Calibri" panose="020F0502020204030204" pitchFamily="34" charset="0"/>
              </a:rPr>
              <a:t>Cash</a:t>
            </a:r>
            <a:endParaRPr lang="en-GB" sz="2000" b="1" dirty="0">
              <a:latin typeface="Calibri" panose="020F0502020204030204" pitchFamily="34" charset="0"/>
              <a:cs typeface="Calibri" panose="020F0502020204030204" pitchFamily="34" charset="0"/>
            </a:endParaRPr>
          </a:p>
        </p:txBody>
      </p:sp>
      <p:pic>
        <p:nvPicPr>
          <p:cNvPr id="4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1278" y="422210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999" y="5120763"/>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4536" y="544784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0" name="Straight Connector 69"/>
          <p:cNvCxnSpPr/>
          <p:nvPr/>
        </p:nvCxnSpPr>
        <p:spPr bwMode="auto">
          <a:xfrm flipH="1">
            <a:off x="4930471" y="3093257"/>
            <a:ext cx="452413"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cxnSp>
        <p:nvCxnSpPr>
          <p:cNvPr id="74" name="Straight Connector 73"/>
          <p:cNvCxnSpPr/>
          <p:nvPr/>
        </p:nvCxnSpPr>
        <p:spPr bwMode="auto">
          <a:xfrm flipH="1">
            <a:off x="3780094" y="5268877"/>
            <a:ext cx="1602790"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sp>
        <p:nvSpPr>
          <p:cNvPr id="86" name="TextBox 85"/>
          <p:cNvSpPr txBox="1"/>
          <p:nvPr/>
        </p:nvSpPr>
        <p:spPr>
          <a:xfrm>
            <a:off x="5295725" y="5025988"/>
            <a:ext cx="4037157"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allowed. Hedge not allowed.</a:t>
            </a:r>
            <a:endParaRPr lang="en-GB" sz="2000" b="1" dirty="0">
              <a:latin typeface="Calibri" panose="020F0502020204030204" pitchFamily="34" charset="0"/>
              <a:cs typeface="Calibri" panose="020F0502020204030204" pitchFamily="34" charset="0"/>
            </a:endParaRPr>
          </a:p>
        </p:txBody>
      </p:sp>
      <p:sp>
        <p:nvSpPr>
          <p:cNvPr id="87" name="Rectangle 86"/>
          <p:cNvSpPr/>
          <p:nvPr/>
        </p:nvSpPr>
        <p:spPr bwMode="auto">
          <a:xfrm>
            <a:off x="286713" y="6271671"/>
            <a:ext cx="4980437" cy="15904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38372537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bwMode="auto">
          <a:xfrm>
            <a:off x="280324" y="472300"/>
            <a:ext cx="4989962" cy="3868867"/>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GB" dirty="0"/>
              <a:t>Differences between ‘classic’ and hedge – </a:t>
            </a:r>
            <a:r>
              <a:rPr lang="en-GB" dirty="0" smtClean="0">
                <a:solidFill>
                  <a:srgbClr val="9933FF"/>
                </a:solidFill>
              </a:rPr>
              <a:t>setr.012</a:t>
            </a:r>
            <a:r>
              <a:rPr lang="en-GB" dirty="0" smtClean="0"/>
              <a:t> (5 </a:t>
            </a:r>
            <a:r>
              <a:rPr lang="en-GB" dirty="0"/>
              <a:t>of </a:t>
            </a:r>
            <a:r>
              <a:rPr lang="en-GB" dirty="0" smtClean="0"/>
              <a:t>6)</a:t>
            </a:r>
            <a:endParaRPr lang="en-GB" dirty="0"/>
          </a:p>
        </p:txBody>
      </p:sp>
      <p:sp>
        <p:nvSpPr>
          <p:cNvPr id="3" name="Footer Placeholder 2"/>
          <p:cNvSpPr>
            <a:spLocks noGrp="1"/>
          </p:cNvSpPr>
          <p:nvPr>
            <p:ph type="ftr" sz="quarter" idx="10"/>
          </p:nvPr>
        </p:nvSpPr>
        <p:spPr/>
        <p:txBody>
          <a:bodyPr/>
          <a:lstStyle/>
          <a:p>
            <a:r>
              <a:rPr lang="en-US" dirty="0" smtClean="0"/>
              <a:t>SMPG IF Order MP &amp; Hedge</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18</a:t>
            </a:fld>
            <a:endParaRPr lang="en-GB" dirty="0"/>
          </a:p>
        </p:txBody>
      </p:sp>
      <p:sp>
        <p:nvSpPr>
          <p:cNvPr id="80" name="TextBox 79"/>
          <p:cNvSpPr txBox="1"/>
          <p:nvPr/>
        </p:nvSpPr>
        <p:spPr>
          <a:xfrm>
            <a:off x="5286200" y="1972625"/>
            <a:ext cx="4037157"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allowed. Hedge not allowed.</a:t>
            </a:r>
            <a:endParaRPr lang="en-GB" sz="2000" b="1" dirty="0">
              <a:latin typeface="Calibri" panose="020F0502020204030204" pitchFamily="34" charset="0"/>
              <a:cs typeface="Calibri" panose="020F0502020204030204" pitchFamily="34" charset="0"/>
            </a:endParaRPr>
          </a:p>
        </p:txBody>
      </p:sp>
      <p:sp>
        <p:nvSpPr>
          <p:cNvPr id="5" name="Rectangle 4"/>
          <p:cNvSpPr/>
          <p:nvPr/>
        </p:nvSpPr>
        <p:spPr bwMode="auto">
          <a:xfrm>
            <a:off x="289849" y="436177"/>
            <a:ext cx="4980437" cy="15904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0" name="Rectangle 39"/>
          <p:cNvSpPr/>
          <p:nvPr/>
        </p:nvSpPr>
        <p:spPr bwMode="auto">
          <a:xfrm>
            <a:off x="312705" y="2036461"/>
            <a:ext cx="2982946"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54" name="Rectangle 53"/>
          <p:cNvSpPr/>
          <p:nvPr/>
        </p:nvSpPr>
        <p:spPr bwMode="auto">
          <a:xfrm>
            <a:off x="312705" y="2359108"/>
            <a:ext cx="2224475"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6" name="TextBox 15"/>
          <p:cNvSpPr txBox="1"/>
          <p:nvPr/>
        </p:nvSpPr>
        <p:spPr>
          <a:xfrm>
            <a:off x="258491" y="462055"/>
            <a:ext cx="5141645" cy="4093428"/>
          </a:xfrm>
          <a:prstGeom prst="rect">
            <a:avLst/>
          </a:prstGeom>
          <a:noFill/>
        </p:spPr>
        <p:txBody>
          <a:bodyPr wrap="square" rtlCol="0">
            <a:spAutoFit/>
          </a:bodyPr>
          <a:lstStyle/>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Individual Execution </a:t>
            </a:r>
            <a:r>
              <a:rPr lang="en-GB" sz="2000" b="1" dirty="0" smtClean="0">
                <a:latin typeface="Calibri" panose="020F0502020204030204" pitchFamily="34" charset="0"/>
                <a:cs typeface="Calibri" panose="020F0502020204030204" pitchFamily="34" charset="0"/>
              </a:rPr>
              <a:t>Details continued</a:t>
            </a:r>
            <a:endParaRPr lang="en-GB" sz="2000" b="1" dirty="0">
              <a:latin typeface="Calibri" panose="020F0502020204030204" pitchFamily="34" charset="0"/>
              <a:cs typeface="Calibri" panose="020F0502020204030204" pitchFamily="34" charset="0"/>
            </a:endParaRP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[0.4]	Staff Client Breakdown</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[0.1]	Financial Advice</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[0.1]	Negotiated Trade</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[0.1]	Late Report</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[0.n]	Related Party Details</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[0.1]	Equalisation </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[0.1]	Source Of Cash</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[0.1]	Customer Conduct Classification</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[0.1]	Transaction Channel Type</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[0.1]	Signature Type</a:t>
            </a:r>
          </a:p>
          <a:p>
            <a:pPr>
              <a:spcAft>
                <a:spcPts val="0"/>
              </a:spcAft>
              <a:tabLst>
                <a:tab pos="630238" algn="l"/>
                <a:tab pos="690563" algn="l"/>
                <a:tab pos="1147763" algn="l"/>
              </a:tabLst>
            </a:pPr>
            <a:r>
              <a:rPr lang="en-GB" sz="2000" b="1" dirty="0">
                <a:latin typeface="Calibri" panose="020F0502020204030204" pitchFamily="34" charset="0"/>
                <a:cs typeface="Calibri" panose="020F0502020204030204" pitchFamily="34" charset="0"/>
              </a:rPr>
              <a:t>[0.10	Order Waiver Details</a:t>
            </a:r>
          </a:p>
          <a:p>
            <a:pPr>
              <a:spcAft>
                <a:spcPts val="0"/>
              </a:spcAft>
              <a:tabLst>
                <a:tab pos="630238" algn="l"/>
                <a:tab pos="690563" algn="l"/>
                <a:tab pos="1147763" algn="l"/>
              </a:tabLst>
            </a:pPr>
            <a:endParaRPr lang="en-GB" sz="2000" b="1" dirty="0">
              <a:latin typeface="Calibri" panose="020F0502020204030204" pitchFamily="34" charset="0"/>
              <a:cs typeface="Calibri" panose="020F0502020204030204" pitchFamily="34" charset="0"/>
            </a:endParaRPr>
          </a:p>
        </p:txBody>
      </p:sp>
      <p:cxnSp>
        <p:nvCxnSpPr>
          <p:cNvPr id="70" name="Straight Connector 69"/>
          <p:cNvCxnSpPr/>
          <p:nvPr/>
        </p:nvCxnSpPr>
        <p:spPr bwMode="auto">
          <a:xfrm flipH="1">
            <a:off x="3854917" y="2198959"/>
            <a:ext cx="1526169"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pic>
        <p:nvPicPr>
          <p:cNvPr id="4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6291" y="86133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9616" y="206220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5366" y="2082265"/>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6191" y="235910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1941" y="2379168"/>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5305" y="113279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0080" y="144235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1430" y="176023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8335" y="266086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4555" y="297754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6521" y="330429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6230" y="360808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0271" y="387954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3" name="TextBox 72"/>
          <p:cNvSpPr txBox="1"/>
          <p:nvPr/>
        </p:nvSpPr>
        <p:spPr>
          <a:xfrm>
            <a:off x="5286200" y="2298880"/>
            <a:ext cx="4037157"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not allowed. Hedge allowed.</a:t>
            </a:r>
            <a:endParaRPr lang="en-GB" sz="2000" b="1" dirty="0">
              <a:latin typeface="Calibri" panose="020F0502020204030204" pitchFamily="34" charset="0"/>
              <a:cs typeface="Calibri" panose="020F0502020204030204" pitchFamily="34" charset="0"/>
            </a:endParaRPr>
          </a:p>
        </p:txBody>
      </p:sp>
      <p:cxnSp>
        <p:nvCxnSpPr>
          <p:cNvPr id="75" name="Straight Connector 74"/>
          <p:cNvCxnSpPr/>
          <p:nvPr/>
        </p:nvCxnSpPr>
        <p:spPr bwMode="auto">
          <a:xfrm flipH="1">
            <a:off x="3121492" y="2518193"/>
            <a:ext cx="2259594"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spTree>
    <p:extLst>
      <p:ext uri="{BB962C8B-B14F-4D97-AF65-F5344CB8AC3E}">
        <p14:creationId xmlns:p14="http://schemas.microsoft.com/office/powerpoint/2010/main" val="24073526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bwMode="auto">
          <a:xfrm>
            <a:off x="280324" y="472300"/>
            <a:ext cx="4752432" cy="4775681"/>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 name="Footer Placeholder 2"/>
          <p:cNvSpPr>
            <a:spLocks noGrp="1"/>
          </p:cNvSpPr>
          <p:nvPr>
            <p:ph type="ftr" sz="quarter" idx="10"/>
          </p:nvPr>
        </p:nvSpPr>
        <p:spPr/>
        <p:txBody>
          <a:bodyPr/>
          <a:lstStyle/>
          <a:p>
            <a:r>
              <a:rPr lang="en-US" dirty="0" smtClean="0"/>
              <a:t>SMPG IF Order MP &amp; Hedge</a:t>
            </a:r>
            <a:endParaRPr lang="en-GB" dirty="0"/>
          </a:p>
        </p:txBody>
      </p:sp>
      <p:sp>
        <p:nvSpPr>
          <p:cNvPr id="2" name="Title 1"/>
          <p:cNvSpPr>
            <a:spLocks noGrp="1"/>
          </p:cNvSpPr>
          <p:nvPr>
            <p:ph type="title"/>
          </p:nvPr>
        </p:nvSpPr>
        <p:spPr/>
        <p:txBody>
          <a:bodyPr/>
          <a:lstStyle/>
          <a:p>
            <a:r>
              <a:rPr lang="en-GB" dirty="0"/>
              <a:t>Differences between ‘classic’ and hedge – </a:t>
            </a:r>
            <a:r>
              <a:rPr lang="en-GB" dirty="0" smtClean="0"/>
              <a:t>setr.012 (6 </a:t>
            </a:r>
            <a:r>
              <a:rPr lang="en-GB" dirty="0"/>
              <a:t>of </a:t>
            </a:r>
            <a:r>
              <a:rPr lang="en-GB" dirty="0" smtClean="0"/>
              <a:t>6)</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19</a:t>
            </a:fld>
            <a:endParaRPr lang="en-GB" dirty="0"/>
          </a:p>
        </p:txBody>
      </p:sp>
      <p:pic>
        <p:nvPicPr>
          <p:cNvPr id="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9735" y="155093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6" name="Rectangle 45"/>
          <p:cNvSpPr/>
          <p:nvPr/>
        </p:nvSpPr>
        <p:spPr bwMode="auto">
          <a:xfrm>
            <a:off x="1247498" y="2414280"/>
            <a:ext cx="3395996"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7" name="TextBox 46"/>
          <p:cNvSpPr txBox="1"/>
          <p:nvPr/>
        </p:nvSpPr>
        <p:spPr>
          <a:xfrm>
            <a:off x="5224064" y="2366899"/>
            <a:ext cx="4032102"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not allowed. Hedge allowed.</a:t>
            </a:r>
            <a:endParaRPr lang="en-GB" sz="2000" b="1" dirty="0">
              <a:latin typeface="Calibri" panose="020F0502020204030204" pitchFamily="34" charset="0"/>
              <a:cs typeface="Calibri" panose="020F0502020204030204" pitchFamily="34" charset="0"/>
            </a:endParaRPr>
          </a:p>
        </p:txBody>
      </p:sp>
      <p:sp>
        <p:nvSpPr>
          <p:cNvPr id="48" name="Rectangle 47"/>
          <p:cNvSpPr/>
          <p:nvPr/>
        </p:nvSpPr>
        <p:spPr bwMode="auto">
          <a:xfrm>
            <a:off x="321049" y="2736734"/>
            <a:ext cx="1438001"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9" name="Rectangle 48"/>
          <p:cNvSpPr/>
          <p:nvPr/>
        </p:nvSpPr>
        <p:spPr bwMode="auto">
          <a:xfrm>
            <a:off x="321049" y="3650470"/>
            <a:ext cx="1863571"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51" name="TextBox 50"/>
          <p:cNvSpPr txBox="1"/>
          <p:nvPr/>
        </p:nvSpPr>
        <p:spPr>
          <a:xfrm>
            <a:off x="5224064" y="2735082"/>
            <a:ext cx="4032102"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not allowed. Hedge allowed.</a:t>
            </a:r>
            <a:endParaRPr lang="en-GB" sz="2000" b="1" dirty="0">
              <a:latin typeface="Calibri" panose="020F0502020204030204" pitchFamily="34" charset="0"/>
              <a:cs typeface="Calibri" panose="020F0502020204030204" pitchFamily="34" charset="0"/>
            </a:endParaRPr>
          </a:p>
        </p:txBody>
      </p:sp>
      <p:sp>
        <p:nvSpPr>
          <p:cNvPr id="52" name="TextBox 51"/>
          <p:cNvSpPr txBox="1"/>
          <p:nvPr/>
        </p:nvSpPr>
        <p:spPr>
          <a:xfrm>
            <a:off x="5224064" y="3533114"/>
            <a:ext cx="4032102"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not allowed. Hedge allowed.</a:t>
            </a:r>
            <a:endParaRPr lang="en-GB" sz="2000" b="1" dirty="0">
              <a:latin typeface="Calibri" panose="020F0502020204030204" pitchFamily="34" charset="0"/>
              <a:cs typeface="Calibri" panose="020F0502020204030204" pitchFamily="34" charset="0"/>
            </a:endParaRPr>
          </a:p>
        </p:txBody>
      </p:sp>
      <p:sp>
        <p:nvSpPr>
          <p:cNvPr id="55" name="TextBox 54"/>
          <p:cNvSpPr txBox="1"/>
          <p:nvPr/>
        </p:nvSpPr>
        <p:spPr>
          <a:xfrm>
            <a:off x="5224064" y="4791190"/>
            <a:ext cx="4032102"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not allowed. Hedge allowed.</a:t>
            </a:r>
            <a:endParaRPr lang="en-GB" sz="2000" b="1" dirty="0">
              <a:latin typeface="Calibri" panose="020F0502020204030204" pitchFamily="34" charset="0"/>
              <a:cs typeface="Calibri" panose="020F0502020204030204" pitchFamily="34" charset="0"/>
            </a:endParaRPr>
          </a:p>
        </p:txBody>
      </p:sp>
      <p:sp>
        <p:nvSpPr>
          <p:cNvPr id="33" name="Rectangle 32"/>
          <p:cNvSpPr/>
          <p:nvPr/>
        </p:nvSpPr>
        <p:spPr bwMode="auto">
          <a:xfrm>
            <a:off x="321049" y="4546294"/>
            <a:ext cx="2263021"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4" name="Rectangle 33"/>
          <p:cNvSpPr/>
          <p:nvPr/>
        </p:nvSpPr>
        <p:spPr bwMode="auto">
          <a:xfrm>
            <a:off x="321049" y="4850915"/>
            <a:ext cx="2906226"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7" name="TextBox 36"/>
          <p:cNvSpPr txBox="1"/>
          <p:nvPr/>
        </p:nvSpPr>
        <p:spPr>
          <a:xfrm>
            <a:off x="258493" y="462055"/>
            <a:ext cx="5003620" cy="4785926"/>
          </a:xfrm>
          <a:prstGeom prst="rect">
            <a:avLst/>
          </a:prstGeom>
          <a:noFill/>
        </p:spPr>
        <p:txBody>
          <a:bodyPr wrap="square" rtlCol="0">
            <a:spAutoFit/>
          </a:bodyPr>
          <a:lstStyle/>
          <a:p>
            <a:pPr>
              <a:spcAft>
                <a:spcPts val="0"/>
              </a:spcAft>
              <a:tabLst>
                <a:tab pos="517525" algn="l"/>
                <a:tab pos="854075" algn="l"/>
                <a:tab pos="1027113" algn="l"/>
                <a:tab pos="1431925" algn="l"/>
                <a:tab pos="1655763" algn="l"/>
              </a:tabLst>
            </a:pPr>
            <a:r>
              <a:rPr lang="en-GB" sz="2000" b="1" dirty="0">
                <a:latin typeface="Calibri" panose="020F0502020204030204" pitchFamily="34" charset="0"/>
                <a:cs typeface="Calibri" panose="020F0502020204030204" pitchFamily="34" charset="0"/>
              </a:rPr>
              <a:t>Financial Instrument Details</a:t>
            </a:r>
            <a:endParaRPr lang="en-GB" sz="2000" b="1" i="1" dirty="0">
              <a:latin typeface="Calibri" panose="020F0502020204030204" pitchFamily="34" charset="0"/>
              <a:cs typeface="Calibri" panose="020F0502020204030204" pitchFamily="34" charset="0"/>
            </a:endParaRPr>
          </a:p>
          <a:p>
            <a:pPr>
              <a:spcAft>
                <a:spcPts val="0"/>
              </a:spcAft>
              <a:tabLst>
                <a:tab pos="630238" algn="l"/>
                <a:tab pos="690563" algn="l"/>
                <a:tab pos="854075" algn="l"/>
                <a:tab pos="1027113" algn="l"/>
                <a:tab pos="1431925" algn="l"/>
                <a:tab pos="1655763" algn="l"/>
              </a:tabLst>
            </a:pPr>
            <a:r>
              <a:rPr lang="en-GB" sz="2000" b="1" dirty="0">
                <a:latin typeface="Calibri" panose="020F0502020204030204" pitchFamily="34" charset="0"/>
                <a:cs typeface="Calibri" panose="020F0502020204030204" pitchFamily="34" charset="0"/>
              </a:rPr>
              <a:t>[1.1]	Identification CHOICE</a:t>
            </a:r>
          </a:p>
          <a:p>
            <a:pPr>
              <a:lnSpc>
                <a:spcPts val="1800"/>
              </a:lnSpc>
              <a:spcAft>
                <a:spcPts val="0"/>
              </a:spcAft>
              <a:tabLst>
                <a:tab pos="630238" algn="l"/>
                <a:tab pos="690563" algn="l"/>
                <a:tab pos="914400" algn="l"/>
                <a:tab pos="1431925" algn="l"/>
                <a:tab pos="1655763"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ISIN</a:t>
            </a:r>
          </a:p>
          <a:p>
            <a:pPr>
              <a:lnSpc>
                <a:spcPts val="1800"/>
              </a:lnSpc>
              <a:spcAft>
                <a:spcPts val="0"/>
              </a:spcAft>
              <a:tabLst>
                <a:tab pos="630238" algn="l"/>
                <a:tab pos="690563" algn="l"/>
                <a:tab pos="914400" algn="l"/>
                <a:tab pos="1431925" algn="l"/>
                <a:tab pos="1655763" algn="l"/>
              </a:tabLst>
            </a:pPr>
            <a:endParaRPr lang="en-GB" sz="2000" b="1" dirty="0">
              <a:latin typeface="Calibri" panose="020F0502020204030204" pitchFamily="34" charset="0"/>
              <a:cs typeface="Calibri" panose="020F0502020204030204" pitchFamily="34" charset="0"/>
            </a:endParaRPr>
          </a:p>
          <a:p>
            <a:pPr>
              <a:lnSpc>
                <a:spcPts val="1800"/>
              </a:lnSpc>
              <a:spcAft>
                <a:spcPts val="0"/>
              </a:spcAft>
              <a:tabLst>
                <a:tab pos="630238" algn="l"/>
                <a:tab pos="690563" algn="l"/>
                <a:tab pos="914400" algn="l"/>
                <a:tab pos="1431925" algn="l"/>
                <a:tab pos="1655763" algn="l"/>
              </a:tabLst>
            </a:pPr>
            <a:r>
              <a:rPr lang="en-GB" sz="2000" b="1" dirty="0">
                <a:latin typeface="Calibri" panose="020F0502020204030204" pitchFamily="34" charset="0"/>
                <a:cs typeface="Calibri" panose="020F0502020204030204" pitchFamily="34" charset="0"/>
              </a:rPr>
              <a:t>			SEDOL</a:t>
            </a:r>
          </a:p>
          <a:p>
            <a:pPr>
              <a:lnSpc>
                <a:spcPts val="1800"/>
              </a:lnSpc>
              <a:spcAft>
                <a:spcPts val="0"/>
              </a:spcAft>
              <a:tabLst>
                <a:tab pos="630238" algn="l"/>
                <a:tab pos="690563" algn="l"/>
                <a:tab pos="914400" algn="l"/>
                <a:tab pos="1431925" algn="l"/>
                <a:tab pos="1655763" algn="l"/>
              </a:tabLst>
            </a:pPr>
            <a:r>
              <a:rPr lang="en-GB" sz="2000" b="1" dirty="0">
                <a:latin typeface="Calibri" panose="020F0502020204030204" pitchFamily="34" charset="0"/>
                <a:cs typeface="Calibri" panose="020F0502020204030204" pitchFamily="34" charset="0"/>
              </a:rPr>
              <a:t>			</a:t>
            </a:r>
          </a:p>
          <a:p>
            <a:pPr>
              <a:lnSpc>
                <a:spcPts val="1800"/>
              </a:lnSpc>
              <a:spcAft>
                <a:spcPts val="0"/>
              </a:spcAft>
              <a:tabLst>
                <a:tab pos="630238" algn="l"/>
                <a:tab pos="690563" algn="l"/>
                <a:tab pos="914400" algn="l"/>
                <a:tab pos="1431925" algn="l"/>
                <a:tab pos="1655763" algn="l"/>
              </a:tabLst>
            </a:pPr>
            <a:r>
              <a:rPr lang="en-GB" sz="2000" b="1" dirty="0">
                <a:latin typeface="Calibri" panose="020F0502020204030204" pitchFamily="34" charset="0"/>
                <a:cs typeface="Calibri" panose="020F0502020204030204" pitchFamily="34" charset="0"/>
              </a:rPr>
              <a:t>			</a:t>
            </a:r>
            <a:r>
              <a:rPr lang="en-GB" sz="2000" b="1" i="1" dirty="0">
                <a:latin typeface="Calibri" panose="020F0502020204030204" pitchFamily="34" charset="0"/>
                <a:cs typeface="Calibri" panose="020F0502020204030204" pitchFamily="34" charset="0"/>
              </a:rPr>
              <a:t>etc</a:t>
            </a:r>
          </a:p>
          <a:p>
            <a:pPr>
              <a:lnSpc>
                <a:spcPts val="1800"/>
              </a:lnSpc>
              <a:spcAft>
                <a:spcPts val="0"/>
              </a:spcAft>
              <a:tabLst>
                <a:tab pos="630238" algn="l"/>
                <a:tab pos="690563" algn="l"/>
                <a:tab pos="914400" algn="l"/>
                <a:tab pos="1431925" algn="l"/>
                <a:tab pos="1655763" algn="l"/>
              </a:tabLst>
            </a:pPr>
            <a:endParaRPr lang="en-GB" sz="2000" b="1" dirty="0">
              <a:latin typeface="Calibri" panose="020F0502020204030204" pitchFamily="34" charset="0"/>
              <a:cs typeface="Calibri" panose="020F0502020204030204" pitchFamily="34" charset="0"/>
            </a:endParaRPr>
          </a:p>
          <a:p>
            <a:pPr>
              <a:lnSpc>
                <a:spcPts val="1800"/>
              </a:lnSpc>
              <a:spcAft>
                <a:spcPts val="0"/>
              </a:spcAft>
              <a:tabLst>
                <a:tab pos="630238" algn="l"/>
                <a:tab pos="690563" algn="l"/>
                <a:tab pos="914400" algn="l"/>
                <a:tab pos="1431925" algn="l"/>
                <a:tab pos="1655763" algn="l"/>
              </a:tabLst>
            </a:pPr>
            <a:r>
              <a:rPr lang="en-GB" sz="2000" b="1" dirty="0">
                <a:latin typeface="Calibri" panose="020F0502020204030204" pitchFamily="34" charset="0"/>
                <a:cs typeface="Calibri" panose="020F0502020204030204" pitchFamily="34" charset="0"/>
              </a:rPr>
              <a:t>			Other Proprietary Identification </a:t>
            </a:r>
          </a:p>
          <a:p>
            <a:pPr>
              <a:spcAft>
                <a:spcPts val="0"/>
              </a:spcAft>
              <a:tabLst>
                <a:tab pos="630238" algn="l"/>
                <a:tab pos="690563" algn="l"/>
                <a:tab pos="854075" algn="l"/>
                <a:tab pos="1027113" algn="l"/>
                <a:tab pos="1431925" algn="l"/>
                <a:tab pos="1655763" algn="l"/>
              </a:tabLst>
            </a:pPr>
            <a:r>
              <a:rPr lang="en-GB" sz="2000" b="1" dirty="0">
                <a:latin typeface="Calibri" panose="020F0502020204030204" pitchFamily="34" charset="0"/>
                <a:cs typeface="Calibri" panose="020F0502020204030204" pitchFamily="34" charset="0"/>
              </a:rPr>
              <a:t>[0.1]	Name</a:t>
            </a:r>
          </a:p>
          <a:p>
            <a:pPr>
              <a:spcAft>
                <a:spcPts val="0"/>
              </a:spcAft>
              <a:tabLst>
                <a:tab pos="630238" algn="l"/>
                <a:tab pos="690563" algn="l"/>
                <a:tab pos="854075" algn="l"/>
                <a:tab pos="1027113" algn="l"/>
                <a:tab pos="1431925" algn="l"/>
                <a:tab pos="1655763" algn="l"/>
              </a:tabLst>
            </a:pPr>
            <a:r>
              <a:rPr lang="en-GB" sz="2000" b="1" dirty="0">
                <a:latin typeface="Calibri" panose="020F0502020204030204" pitchFamily="34" charset="0"/>
                <a:cs typeface="Calibri" panose="020F0502020204030204" pitchFamily="34" charset="0"/>
              </a:rPr>
              <a:t>[0.1]	Short Name</a:t>
            </a:r>
          </a:p>
          <a:p>
            <a:pPr>
              <a:spcAft>
                <a:spcPts val="0"/>
              </a:spcAft>
              <a:tabLst>
                <a:tab pos="630238" algn="l"/>
                <a:tab pos="690563" algn="l"/>
                <a:tab pos="854075" algn="l"/>
                <a:tab pos="1027113" algn="l"/>
                <a:tab pos="1431925" algn="l"/>
                <a:tab pos="1655763" algn="l"/>
              </a:tabLst>
            </a:pPr>
            <a:r>
              <a:rPr lang="en-GB" sz="2000" b="1" dirty="0">
                <a:latin typeface="Calibri" panose="020F0502020204030204" pitchFamily="34" charset="0"/>
                <a:cs typeface="Calibri" panose="020F0502020204030204" pitchFamily="34" charset="0"/>
              </a:rPr>
              <a:t>[0.1]	Supplementary Identification</a:t>
            </a:r>
          </a:p>
          <a:p>
            <a:pPr>
              <a:spcAft>
                <a:spcPts val="0"/>
              </a:spcAft>
              <a:tabLst>
                <a:tab pos="630238" algn="l"/>
                <a:tab pos="690563" algn="l"/>
                <a:tab pos="854075" algn="l"/>
                <a:tab pos="1027113" algn="l"/>
                <a:tab pos="1431925" algn="l"/>
                <a:tab pos="1655763" algn="l"/>
              </a:tabLst>
            </a:pPr>
            <a:r>
              <a:rPr lang="en-GB" sz="2000" b="1" dirty="0">
                <a:latin typeface="Calibri" panose="020F0502020204030204" pitchFamily="34" charset="0"/>
                <a:cs typeface="Calibri" panose="020F0502020204030204" pitchFamily="34" charset="0"/>
              </a:rPr>
              <a:t>[0.1]	Class Type</a:t>
            </a:r>
          </a:p>
          <a:p>
            <a:pPr>
              <a:spcAft>
                <a:spcPts val="0"/>
              </a:spcAft>
              <a:tabLst>
                <a:tab pos="630238" algn="l"/>
                <a:tab pos="690563" algn="l"/>
                <a:tab pos="854075" algn="l"/>
                <a:tab pos="1027113" algn="l"/>
                <a:tab pos="1431925" algn="l"/>
                <a:tab pos="1655763" algn="l"/>
              </a:tabLst>
            </a:pPr>
            <a:r>
              <a:rPr lang="en-GB" sz="2000" b="1" dirty="0">
                <a:latin typeface="Calibri" panose="020F0502020204030204" pitchFamily="34" charset="0"/>
                <a:cs typeface="Calibri" panose="020F0502020204030204" pitchFamily="34" charset="0"/>
              </a:rPr>
              <a:t>[0.1]	Securities Form</a:t>
            </a:r>
          </a:p>
          <a:p>
            <a:pPr>
              <a:spcAft>
                <a:spcPts val="0"/>
              </a:spcAft>
              <a:tabLst>
                <a:tab pos="630238" algn="l"/>
                <a:tab pos="690563" algn="l"/>
                <a:tab pos="854075" algn="l"/>
                <a:tab pos="1027113" algn="l"/>
                <a:tab pos="1431925" algn="l"/>
                <a:tab pos="1655763" algn="l"/>
              </a:tabLst>
            </a:pPr>
            <a:r>
              <a:rPr lang="en-GB" sz="2000" b="1" dirty="0">
                <a:latin typeface="Calibri" panose="020F0502020204030204" pitchFamily="34" charset="0"/>
                <a:cs typeface="Calibri" panose="020F0502020204030204" pitchFamily="34" charset="0"/>
              </a:rPr>
              <a:t>[0.1]	Distribution Policy</a:t>
            </a:r>
          </a:p>
          <a:p>
            <a:pPr>
              <a:spcAft>
                <a:spcPts val="0"/>
              </a:spcAft>
              <a:tabLst>
                <a:tab pos="630238" algn="l"/>
                <a:tab pos="690563" algn="l"/>
                <a:tab pos="854075" algn="l"/>
                <a:tab pos="1027113" algn="l"/>
                <a:tab pos="1431925" algn="l"/>
                <a:tab pos="1655763" algn="l"/>
              </a:tabLst>
            </a:pPr>
            <a:r>
              <a:rPr lang="en-GB" sz="2000" b="1" dirty="0">
                <a:latin typeface="Calibri" panose="020F0502020204030204" pitchFamily="34" charset="0"/>
                <a:cs typeface="Calibri" panose="020F0502020204030204" pitchFamily="34" charset="0"/>
              </a:rPr>
              <a:t>[0.1]	Product Group</a:t>
            </a:r>
          </a:p>
          <a:p>
            <a:pPr>
              <a:spcAft>
                <a:spcPts val="0"/>
              </a:spcAft>
              <a:tabLst>
                <a:tab pos="630238" algn="l"/>
                <a:tab pos="690563" algn="l"/>
                <a:tab pos="854075" algn="l"/>
                <a:tab pos="1027113" algn="l"/>
                <a:tab pos="1431925" algn="l"/>
                <a:tab pos="1655763" algn="l"/>
              </a:tabLst>
            </a:pPr>
            <a:r>
              <a:rPr lang="en-GB" sz="2000" b="1" dirty="0">
                <a:latin typeface="Calibri" panose="020F0502020204030204" pitchFamily="34" charset="0"/>
                <a:cs typeface="Calibri" panose="020F0502020204030204" pitchFamily="34" charset="0"/>
              </a:rPr>
              <a:t>[0.1]	Series </a:t>
            </a:r>
            <a:r>
              <a:rPr lang="en-GB" sz="2000" b="1" dirty="0" smtClean="0">
                <a:latin typeface="Calibri" panose="020F0502020204030204" pitchFamily="34" charset="0"/>
                <a:cs typeface="Calibri" panose="020F0502020204030204" pitchFamily="34" charset="0"/>
              </a:rPr>
              <a:t>Identification</a:t>
            </a:r>
            <a:endParaRPr lang="en-GB" sz="2000" b="1" dirty="0">
              <a:latin typeface="Calibri" panose="020F0502020204030204" pitchFamily="34" charset="0"/>
              <a:cs typeface="Calibri" panose="020F0502020204030204" pitchFamily="34" charset="0"/>
            </a:endParaRPr>
          </a:p>
        </p:txBody>
      </p:sp>
      <p:sp>
        <p:nvSpPr>
          <p:cNvPr id="35" name="TextBox 34"/>
          <p:cNvSpPr txBox="1"/>
          <p:nvPr/>
        </p:nvSpPr>
        <p:spPr>
          <a:xfrm>
            <a:off x="5224064" y="4466495"/>
            <a:ext cx="4032102"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not allowed. Hedge allowed.</a:t>
            </a:r>
            <a:endParaRPr lang="en-GB" sz="2000" b="1" dirty="0">
              <a:latin typeface="Calibri" panose="020F0502020204030204" pitchFamily="34" charset="0"/>
              <a:cs typeface="Calibri" panose="020F0502020204030204" pitchFamily="34" charset="0"/>
            </a:endParaRPr>
          </a:p>
        </p:txBody>
      </p:sp>
      <p:pic>
        <p:nvPicPr>
          <p:cNvPr id="2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1933" y="305753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5420" y="427023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0799" y="335691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4165" y="201388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93845" y="2466245"/>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3494" y="244809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1" name="Straight Connector 40"/>
          <p:cNvCxnSpPr/>
          <p:nvPr/>
        </p:nvCxnSpPr>
        <p:spPr bwMode="auto">
          <a:xfrm flipH="1">
            <a:off x="5035286" y="2592832"/>
            <a:ext cx="251817"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pic>
        <p:nvPicPr>
          <p:cNvPr id="4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11151" y="277908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7574" y="365057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3792" y="396084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52120" y="489518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0" name="Straight Connector 49"/>
          <p:cNvCxnSpPr/>
          <p:nvPr/>
        </p:nvCxnSpPr>
        <p:spPr bwMode="auto">
          <a:xfrm flipH="1">
            <a:off x="2030033" y="2906660"/>
            <a:ext cx="3257070"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cxnSp>
        <p:nvCxnSpPr>
          <p:cNvPr id="53" name="Straight Connector 52"/>
          <p:cNvCxnSpPr/>
          <p:nvPr/>
        </p:nvCxnSpPr>
        <p:spPr bwMode="auto">
          <a:xfrm flipH="1">
            <a:off x="2419295" y="3769639"/>
            <a:ext cx="2867808"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cxnSp>
        <p:nvCxnSpPr>
          <p:cNvPr id="56" name="Straight Connector 55"/>
          <p:cNvCxnSpPr/>
          <p:nvPr/>
        </p:nvCxnSpPr>
        <p:spPr bwMode="auto">
          <a:xfrm flipH="1" flipV="1">
            <a:off x="3528345" y="5014243"/>
            <a:ext cx="1758758"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pic>
        <p:nvPicPr>
          <p:cNvPr id="3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32060" y="458134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4" name="Straight Connector 53"/>
          <p:cNvCxnSpPr/>
          <p:nvPr/>
        </p:nvCxnSpPr>
        <p:spPr bwMode="auto">
          <a:xfrm flipH="1">
            <a:off x="2970486" y="4666550"/>
            <a:ext cx="2316617"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spTree>
    <p:extLst>
      <p:ext uri="{BB962C8B-B14F-4D97-AF65-F5344CB8AC3E}">
        <p14:creationId xmlns:p14="http://schemas.microsoft.com/office/powerpoint/2010/main" val="1554055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Topics</a:t>
            </a:r>
            <a:endParaRPr lang="en-GB" dirty="0"/>
          </a:p>
        </p:txBody>
      </p:sp>
      <p:sp>
        <p:nvSpPr>
          <p:cNvPr id="3" name="Footer Placeholder 2"/>
          <p:cNvSpPr>
            <a:spLocks noGrp="1"/>
          </p:cNvSpPr>
          <p:nvPr>
            <p:ph type="ftr" sz="quarter" idx="10"/>
          </p:nvPr>
        </p:nvSpPr>
        <p:spPr/>
        <p:txBody>
          <a:bodyPr/>
          <a:lstStyle/>
          <a:p>
            <a:r>
              <a:rPr lang="en-US" dirty="0" smtClean="0"/>
              <a:t>SMPG IF Order MP &amp; Hedge</a:t>
            </a:r>
            <a:endParaRPr lang="en-GB" dirty="0"/>
          </a:p>
        </p:txBody>
      </p:sp>
      <p:sp>
        <p:nvSpPr>
          <p:cNvPr id="6" name="Slide Number Placeholder 5"/>
          <p:cNvSpPr>
            <a:spLocks noGrp="1"/>
          </p:cNvSpPr>
          <p:nvPr>
            <p:ph type="sldNum" sz="quarter" idx="11"/>
          </p:nvPr>
        </p:nvSpPr>
        <p:spPr/>
        <p:txBody>
          <a:bodyPr/>
          <a:lstStyle/>
          <a:p>
            <a:fld id="{EA52E39D-21CE-4915-B848-429A65988FB2}" type="slidenum">
              <a:rPr lang="en-GB" smtClean="0"/>
              <a:pPr/>
              <a:t>2</a:t>
            </a:fld>
            <a:endParaRPr lang="en-GB" dirty="0"/>
          </a:p>
        </p:txBody>
      </p:sp>
      <p:sp>
        <p:nvSpPr>
          <p:cNvPr id="4" name="TextBox 3"/>
          <p:cNvSpPr txBox="1"/>
          <p:nvPr/>
        </p:nvSpPr>
        <p:spPr>
          <a:xfrm>
            <a:off x="443722" y="1289238"/>
            <a:ext cx="8143336" cy="3508653"/>
          </a:xfrm>
          <a:prstGeom prst="rect">
            <a:avLst/>
          </a:prstGeom>
          <a:noFill/>
        </p:spPr>
        <p:txBody>
          <a:bodyPr wrap="square" rtlCol="0">
            <a:spAutoFit/>
          </a:bodyPr>
          <a:lstStyle/>
          <a:p>
            <a:pPr marL="569913" indent="-569913">
              <a:spcAft>
                <a:spcPts val="1200"/>
              </a:spcAft>
            </a:pPr>
            <a:r>
              <a:rPr lang="en-GB" dirty="0" smtClean="0"/>
              <a:t>[1]	</a:t>
            </a:r>
            <a:r>
              <a:rPr lang="en-GB" dirty="0" smtClean="0"/>
              <a:t>Background to alternative / hedge funds</a:t>
            </a:r>
          </a:p>
          <a:p>
            <a:pPr marL="569913" indent="-569913">
              <a:spcAft>
                <a:spcPts val="1200"/>
              </a:spcAft>
            </a:pPr>
            <a:r>
              <a:rPr lang="en-GB" dirty="0" smtClean="0"/>
              <a:t>[2]	Differences </a:t>
            </a:r>
            <a:r>
              <a:rPr lang="en-GB" dirty="0" smtClean="0"/>
              <a:t>between ‘classic’ and alternative/hedge</a:t>
            </a:r>
          </a:p>
          <a:p>
            <a:pPr marL="569913" indent="-569913">
              <a:spcAft>
                <a:spcPts val="1200"/>
              </a:spcAft>
            </a:pPr>
            <a:r>
              <a:rPr lang="en-GB" dirty="0" smtClean="0"/>
              <a:t>[3]</a:t>
            </a:r>
            <a:r>
              <a:rPr lang="en-GB" dirty="0" smtClean="0"/>
              <a:t>	General principals for the incorporation of alternative hedge market practice into the usage guidelines of the ‘classic’ fund.</a:t>
            </a:r>
          </a:p>
          <a:p>
            <a:pPr marL="569913" indent="-569913">
              <a:spcAft>
                <a:spcPts val="1200"/>
              </a:spcAft>
            </a:pPr>
            <a:r>
              <a:rPr lang="en-GB" dirty="0" smtClean="0"/>
              <a:t>[4]</a:t>
            </a:r>
            <a:r>
              <a:rPr lang="en-GB" dirty="0" smtClean="0"/>
              <a:t>	How might this look? – a ‘trial’ has been done for the subscription order (setr.010) and the subscription order confirmation (setr.012</a:t>
            </a:r>
            <a:r>
              <a:rPr lang="en-GB" dirty="0" smtClean="0"/>
              <a:t>) </a:t>
            </a:r>
            <a:endParaRPr lang="en-GB" dirty="0"/>
          </a:p>
        </p:txBody>
      </p:sp>
    </p:spTree>
    <p:extLst>
      <p:ext uri="{BB962C8B-B14F-4D97-AF65-F5344CB8AC3E}">
        <p14:creationId xmlns:p14="http://schemas.microsoft.com/office/powerpoint/2010/main" val="4300600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bwMode="auto">
          <a:xfrm>
            <a:off x="280324" y="3105151"/>
            <a:ext cx="4752432" cy="488904"/>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GB" dirty="0"/>
              <a:t>Differences between ‘classic’ and hedge – setr.012 </a:t>
            </a:r>
            <a:r>
              <a:rPr lang="en-GB" dirty="0" smtClean="0"/>
              <a:t>(7 </a:t>
            </a:r>
            <a:r>
              <a:rPr lang="en-GB" dirty="0"/>
              <a:t>of </a:t>
            </a:r>
            <a:r>
              <a:rPr lang="en-GB" dirty="0" smtClean="0"/>
              <a:t>7)</a:t>
            </a:r>
            <a:endParaRPr lang="en-GB" dirty="0"/>
          </a:p>
        </p:txBody>
      </p:sp>
      <p:sp>
        <p:nvSpPr>
          <p:cNvPr id="3" name="Footer Placeholder 2"/>
          <p:cNvSpPr>
            <a:spLocks noGrp="1"/>
          </p:cNvSpPr>
          <p:nvPr>
            <p:ph type="ftr" sz="quarter" idx="10"/>
          </p:nvPr>
        </p:nvSpPr>
        <p:spPr/>
        <p:txBody>
          <a:bodyPr/>
          <a:lstStyle/>
          <a:p>
            <a:r>
              <a:rPr lang="en-US" dirty="0" smtClean="0"/>
              <a:t>SMPG IF Order MP &amp; Hedge</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20</a:t>
            </a:fld>
            <a:endParaRPr lang="en-GB" dirty="0"/>
          </a:p>
        </p:txBody>
      </p:sp>
      <p:sp>
        <p:nvSpPr>
          <p:cNvPr id="5" name="Rectangle 4"/>
          <p:cNvSpPr/>
          <p:nvPr/>
        </p:nvSpPr>
        <p:spPr bwMode="auto">
          <a:xfrm>
            <a:off x="280324" y="472301"/>
            <a:ext cx="4752432" cy="2537599"/>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5" name="TextBox 34"/>
          <p:cNvSpPr txBox="1"/>
          <p:nvPr/>
        </p:nvSpPr>
        <p:spPr>
          <a:xfrm>
            <a:off x="5224064" y="1683070"/>
            <a:ext cx="4032102"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allowed. Hedge not allowed.</a:t>
            </a:r>
            <a:endParaRPr lang="en-GB" sz="2000" b="1" dirty="0">
              <a:latin typeface="Calibri" panose="020F0502020204030204" pitchFamily="34" charset="0"/>
              <a:cs typeface="Calibri" panose="020F0502020204030204" pitchFamily="34" charset="0"/>
            </a:endParaRPr>
          </a:p>
        </p:txBody>
      </p:sp>
      <p:sp>
        <p:nvSpPr>
          <p:cNvPr id="36" name="Rectangle 35"/>
          <p:cNvSpPr/>
          <p:nvPr/>
        </p:nvSpPr>
        <p:spPr bwMode="auto">
          <a:xfrm>
            <a:off x="326844" y="1740921"/>
            <a:ext cx="4349931"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pic>
        <p:nvPicPr>
          <p:cNvPr id="3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3020" y="321149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9381" y="176406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TextBox 15"/>
          <p:cNvSpPr txBox="1"/>
          <p:nvPr/>
        </p:nvSpPr>
        <p:spPr>
          <a:xfrm>
            <a:off x="258493" y="462055"/>
            <a:ext cx="5003620" cy="3093154"/>
          </a:xfrm>
          <a:prstGeom prst="rect">
            <a:avLst/>
          </a:prstGeom>
          <a:noFill/>
        </p:spPr>
        <p:txBody>
          <a:bodyPr wrap="square" rtlCol="0">
            <a:spAutoFit/>
          </a:bodyPr>
          <a:lstStyle/>
          <a:p>
            <a:pPr>
              <a:spcAft>
                <a:spcPts val="0"/>
              </a:spcAft>
              <a:tabLst>
                <a:tab pos="457200" algn="l"/>
                <a:tab pos="974725" algn="l"/>
                <a:tab pos="1371600" algn="l"/>
                <a:tab pos="1428750" algn="l"/>
              </a:tabLst>
            </a:pPr>
            <a:r>
              <a:rPr lang="en-GB" sz="2000" b="1" dirty="0">
                <a:latin typeface="Calibri" panose="020F0502020204030204" pitchFamily="34" charset="0"/>
                <a:cs typeface="Calibri" panose="020F0502020204030204" pitchFamily="34" charset="0"/>
              </a:rPr>
              <a:t>Transaction </a:t>
            </a:r>
            <a:r>
              <a:rPr lang="en-GB" sz="2000" b="1" dirty="0" smtClean="0">
                <a:latin typeface="Calibri" panose="020F0502020204030204" pitchFamily="34" charset="0"/>
                <a:cs typeface="Calibri" panose="020F0502020204030204" pitchFamily="34" charset="0"/>
              </a:rPr>
              <a:t>Overhead </a:t>
            </a:r>
            <a:endParaRPr lang="en-GB" sz="2000" b="1" dirty="0">
              <a:latin typeface="Calibri" panose="020F0502020204030204" pitchFamily="34" charset="0"/>
              <a:cs typeface="Calibri" panose="020F0502020204030204" pitchFamily="34" charset="0"/>
            </a:endParaRPr>
          </a:p>
          <a:p>
            <a:pPr>
              <a:spcAft>
                <a:spcPts val="0"/>
              </a:spcAft>
              <a:tabLst>
                <a:tab pos="173038" algn="l"/>
                <a:tab pos="628650" algn="l"/>
                <a:tab pos="1371600" algn="l"/>
                <a:tab pos="1428750" algn="l"/>
              </a:tabLst>
            </a:pPr>
            <a:r>
              <a:rPr lang="en-GB" sz="2000" b="1" dirty="0" smtClean="0">
                <a:latin typeface="Calibri" panose="020F0502020204030204" pitchFamily="34" charset="0"/>
                <a:cs typeface="Calibri" panose="020F0502020204030204" pitchFamily="34" charset="0"/>
              </a:rPr>
              <a:t>[</a:t>
            </a:r>
            <a:r>
              <a:rPr lang="en-GB" sz="2000" b="1" dirty="0">
                <a:latin typeface="Calibri" panose="020F0502020204030204" pitchFamily="34" charset="0"/>
                <a:cs typeface="Calibri" panose="020F0502020204030204" pitchFamily="34" charset="0"/>
              </a:rPr>
              <a:t>0.1]	Total Overhead Applied</a:t>
            </a:r>
          </a:p>
          <a:p>
            <a:pPr>
              <a:spcAft>
                <a:spcPts val="0"/>
              </a:spcAft>
              <a:tabLst>
                <a:tab pos="173038" algn="l"/>
                <a:tab pos="628650" algn="l"/>
                <a:tab pos="1371600" algn="l"/>
                <a:tab pos="1428750" algn="l"/>
              </a:tabLst>
            </a:pPr>
            <a:r>
              <a:rPr lang="en-GB" sz="2000" b="1" dirty="0" smtClean="0">
                <a:latin typeface="Calibri" panose="020F0502020204030204" pitchFamily="34" charset="0"/>
                <a:cs typeface="Calibri" panose="020F0502020204030204" pitchFamily="34" charset="0"/>
              </a:rPr>
              <a:t>[</a:t>
            </a:r>
            <a:r>
              <a:rPr lang="en-GB" sz="2000" b="1" dirty="0">
                <a:latin typeface="Calibri" panose="020F0502020204030204" pitchFamily="34" charset="0"/>
                <a:cs typeface="Calibri" panose="020F0502020204030204" pitchFamily="34" charset="0"/>
              </a:rPr>
              <a:t>0.1]	Total Fees</a:t>
            </a:r>
          </a:p>
          <a:p>
            <a:pPr>
              <a:spcAft>
                <a:spcPts val="0"/>
              </a:spcAft>
              <a:tabLst>
                <a:tab pos="173038" algn="l"/>
                <a:tab pos="628650" algn="l"/>
                <a:tab pos="1371600" algn="l"/>
                <a:tab pos="1428750" algn="l"/>
              </a:tabLst>
            </a:pPr>
            <a:r>
              <a:rPr lang="en-GB" sz="2000" b="1" dirty="0" smtClean="0">
                <a:latin typeface="Calibri" panose="020F0502020204030204" pitchFamily="34" charset="0"/>
                <a:cs typeface="Calibri" panose="020F0502020204030204" pitchFamily="34" charset="0"/>
              </a:rPr>
              <a:t>[</a:t>
            </a:r>
            <a:r>
              <a:rPr lang="en-GB" sz="2000" b="1" dirty="0">
                <a:latin typeface="Calibri" panose="020F0502020204030204" pitchFamily="34" charset="0"/>
                <a:cs typeface="Calibri" panose="020F0502020204030204" pitchFamily="34" charset="0"/>
              </a:rPr>
              <a:t>0.1]	Total Taxes</a:t>
            </a:r>
          </a:p>
          <a:p>
            <a:pPr>
              <a:spcBef>
                <a:spcPts val="0"/>
              </a:spcBef>
              <a:spcAft>
                <a:spcPts val="600"/>
              </a:spcAft>
              <a:tabLst>
                <a:tab pos="173038" algn="l"/>
                <a:tab pos="628650" algn="l"/>
                <a:tab pos="1371600" algn="l"/>
                <a:tab pos="1428750" algn="l"/>
              </a:tabLst>
            </a:pPr>
            <a:r>
              <a:rPr lang="en-GB" sz="2000" b="1" dirty="0" smtClean="0">
                <a:latin typeface="Calibri" panose="020F0502020204030204" pitchFamily="34" charset="0"/>
                <a:cs typeface="Calibri" panose="020F0502020204030204" pitchFamily="34" charset="0"/>
              </a:rPr>
              <a:t>[</a:t>
            </a:r>
            <a:r>
              <a:rPr lang="en-GB" sz="2000" b="1" dirty="0">
                <a:latin typeface="Calibri" panose="020F0502020204030204" pitchFamily="34" charset="0"/>
                <a:cs typeface="Calibri" panose="020F0502020204030204" pitchFamily="34" charset="0"/>
              </a:rPr>
              <a:t>0.1]	Commercial Agreement </a:t>
            </a:r>
            <a:r>
              <a:rPr lang="en-GB" sz="2000" b="1" dirty="0" smtClean="0">
                <a:latin typeface="Calibri" panose="020F0502020204030204" pitchFamily="34" charset="0"/>
                <a:cs typeface="Calibri" panose="020F0502020204030204" pitchFamily="34" charset="0"/>
              </a:rPr>
              <a:t>Reference</a:t>
            </a:r>
            <a:endParaRPr lang="en-GB" sz="2000" b="1" dirty="0">
              <a:latin typeface="Calibri" panose="020F0502020204030204" pitchFamily="34" charset="0"/>
              <a:cs typeface="Calibri" panose="020F0502020204030204" pitchFamily="34" charset="0"/>
            </a:endParaRPr>
          </a:p>
          <a:p>
            <a:pPr>
              <a:spcBef>
                <a:spcPts val="0"/>
              </a:spcBef>
              <a:spcAft>
                <a:spcPts val="600"/>
              </a:spcAft>
              <a:tabLst>
                <a:tab pos="173038" algn="l"/>
                <a:tab pos="628650" algn="l"/>
                <a:tab pos="1371600" algn="l"/>
                <a:tab pos="1428750" algn="l"/>
              </a:tabLst>
            </a:pPr>
            <a:r>
              <a:rPr lang="en-GB" sz="2000" b="1" dirty="0" smtClean="0">
                <a:latin typeface="Calibri" panose="020F0502020204030204" pitchFamily="34" charset="0"/>
                <a:cs typeface="Calibri" panose="020F0502020204030204" pitchFamily="34" charset="0"/>
              </a:rPr>
              <a:t>[0.n]	Individual Fee</a:t>
            </a:r>
          </a:p>
          <a:p>
            <a:pPr>
              <a:spcAft>
                <a:spcPts val="600"/>
              </a:spcAft>
              <a:tabLst>
                <a:tab pos="173038" algn="l"/>
                <a:tab pos="628650" algn="l"/>
                <a:tab pos="1371600" algn="l"/>
                <a:tab pos="1428750" algn="l"/>
              </a:tabLst>
            </a:pPr>
            <a:r>
              <a:rPr lang="en-GB" sz="2000" b="1" dirty="0" smtClean="0">
                <a:latin typeface="Calibri" panose="020F0502020204030204" pitchFamily="34" charset="0"/>
                <a:cs typeface="Calibri" panose="020F0502020204030204" pitchFamily="34" charset="0"/>
              </a:rPr>
              <a:t>[0.n]	Individual Tax</a:t>
            </a:r>
          </a:p>
          <a:p>
            <a:pPr>
              <a:spcAft>
                <a:spcPts val="0"/>
              </a:spcAft>
              <a:tabLst>
                <a:tab pos="173038" algn="l"/>
                <a:tab pos="741363" algn="l"/>
                <a:tab pos="1371600" algn="l"/>
                <a:tab pos="1428750" algn="l"/>
              </a:tabLst>
            </a:pPr>
            <a:endParaRPr lang="en-GB" sz="2000" b="1" dirty="0">
              <a:latin typeface="Calibri" panose="020F0502020204030204" pitchFamily="34" charset="0"/>
              <a:cs typeface="Calibri" panose="020F0502020204030204" pitchFamily="34" charset="0"/>
            </a:endParaRPr>
          </a:p>
          <a:p>
            <a:pPr>
              <a:spcAft>
                <a:spcPts val="0"/>
              </a:spcAft>
              <a:tabLst>
                <a:tab pos="173038" algn="l"/>
                <a:tab pos="741363" algn="l"/>
                <a:tab pos="1371600" algn="l"/>
                <a:tab pos="1428750" algn="l"/>
              </a:tabLst>
            </a:pPr>
            <a:r>
              <a:rPr lang="en-GB" sz="2000" b="1" dirty="0" smtClean="0">
                <a:latin typeface="Calibri" panose="020F0502020204030204" pitchFamily="34" charset="0"/>
                <a:cs typeface="Calibri" panose="020F0502020204030204" pitchFamily="34" charset="0"/>
              </a:rPr>
              <a:t>Informative Tax Details </a:t>
            </a:r>
            <a:endParaRPr lang="en-GB" sz="2000" b="1" dirty="0">
              <a:latin typeface="Calibri" panose="020F0502020204030204" pitchFamily="34" charset="0"/>
              <a:cs typeface="Calibri" panose="020F0502020204030204" pitchFamily="34" charset="0"/>
            </a:endParaRPr>
          </a:p>
        </p:txBody>
      </p:sp>
      <p:cxnSp>
        <p:nvCxnSpPr>
          <p:cNvPr id="41" name="Straight Connector 40"/>
          <p:cNvCxnSpPr>
            <a:stCxn id="35" idx="1"/>
          </p:cNvCxnSpPr>
          <p:nvPr/>
        </p:nvCxnSpPr>
        <p:spPr bwMode="auto">
          <a:xfrm flipH="1" flipV="1">
            <a:off x="4934148" y="1882273"/>
            <a:ext cx="365760" cy="852"/>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pic>
        <p:nvPicPr>
          <p:cNvPr id="4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2240" y="213553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6"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3510" y="2145063"/>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5" name="TextBox 54"/>
          <p:cNvSpPr txBox="1"/>
          <p:nvPr/>
        </p:nvSpPr>
        <p:spPr>
          <a:xfrm>
            <a:off x="2163687" y="1351633"/>
            <a:ext cx="1760613" cy="400110"/>
          </a:xfrm>
          <a:prstGeom prst="rect">
            <a:avLst/>
          </a:prstGeom>
          <a:noFill/>
          <a:ln>
            <a:noFill/>
          </a:ln>
        </p:spPr>
        <p:txBody>
          <a:bodyPr wrap="square" rtlCol="0">
            <a:spAutoFit/>
          </a:bodyPr>
          <a:lstStyle/>
          <a:p>
            <a:r>
              <a:rPr lang="en-GB" sz="2000" b="1" i="1" dirty="0" smtClean="0">
                <a:solidFill>
                  <a:srgbClr val="0070C0"/>
                </a:solidFill>
                <a:latin typeface="Calibri" panose="020F0502020204030204" pitchFamily="34" charset="0"/>
                <a:cs typeface="Calibri" panose="020F0502020204030204" pitchFamily="34" charset="0"/>
              </a:rPr>
              <a:t>See next slide</a:t>
            </a:r>
            <a:endParaRPr lang="en-GB" sz="2000" b="1" i="1" dirty="0">
              <a:solidFill>
                <a:srgbClr val="0070C0"/>
              </a:solidFill>
              <a:latin typeface="Calibri" panose="020F0502020204030204" pitchFamily="34" charset="0"/>
              <a:cs typeface="Calibri" panose="020F0502020204030204" pitchFamily="34" charset="0"/>
            </a:endParaRPr>
          </a:p>
        </p:txBody>
      </p:sp>
      <p:sp>
        <p:nvSpPr>
          <p:cNvPr id="56" name="TextBox 55"/>
          <p:cNvSpPr txBox="1"/>
          <p:nvPr/>
        </p:nvSpPr>
        <p:spPr>
          <a:xfrm>
            <a:off x="2452426" y="2427958"/>
            <a:ext cx="1760613" cy="400110"/>
          </a:xfrm>
          <a:prstGeom prst="rect">
            <a:avLst/>
          </a:prstGeom>
          <a:noFill/>
          <a:ln>
            <a:noFill/>
          </a:ln>
        </p:spPr>
        <p:txBody>
          <a:bodyPr wrap="square" rtlCol="0">
            <a:spAutoFit/>
          </a:bodyPr>
          <a:lstStyle/>
          <a:p>
            <a:r>
              <a:rPr lang="en-GB" sz="2000" b="1" i="1" dirty="0" smtClean="0">
                <a:solidFill>
                  <a:srgbClr val="0070C0"/>
                </a:solidFill>
                <a:latin typeface="Calibri" panose="020F0502020204030204" pitchFamily="34" charset="0"/>
                <a:cs typeface="Calibri" panose="020F0502020204030204" pitchFamily="34" charset="0"/>
              </a:rPr>
              <a:t>See next slide</a:t>
            </a:r>
            <a:endParaRPr lang="en-GB" sz="2000" b="1" i="1" dirty="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824911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bwMode="auto">
          <a:xfrm>
            <a:off x="3488943" y="2530782"/>
            <a:ext cx="5607432" cy="1074952"/>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0" name="Rectangle 9"/>
          <p:cNvSpPr/>
          <p:nvPr/>
        </p:nvSpPr>
        <p:spPr bwMode="auto">
          <a:xfrm>
            <a:off x="3479418" y="522717"/>
            <a:ext cx="5607432" cy="1938992"/>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 name="Rectangle 5"/>
          <p:cNvSpPr/>
          <p:nvPr/>
        </p:nvSpPr>
        <p:spPr bwMode="auto">
          <a:xfrm>
            <a:off x="227223" y="1922892"/>
            <a:ext cx="3153133" cy="1620408"/>
          </a:xfrm>
          <a:prstGeom prst="rect">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GB" dirty="0"/>
              <a:t>Differences between ‘classic’ and hedge – setr.012 </a:t>
            </a:r>
            <a:r>
              <a:rPr lang="en-GB" dirty="0" smtClean="0"/>
              <a:t>(8 </a:t>
            </a:r>
            <a:r>
              <a:rPr lang="en-GB" dirty="0"/>
              <a:t>of </a:t>
            </a:r>
            <a:r>
              <a:rPr lang="en-GB" dirty="0" smtClean="0"/>
              <a:t>7)</a:t>
            </a:r>
            <a:endParaRPr lang="en-GB" dirty="0"/>
          </a:p>
        </p:txBody>
      </p:sp>
      <p:sp>
        <p:nvSpPr>
          <p:cNvPr id="3" name="Footer Placeholder 2"/>
          <p:cNvSpPr>
            <a:spLocks noGrp="1"/>
          </p:cNvSpPr>
          <p:nvPr>
            <p:ph type="ftr" sz="quarter" idx="10"/>
          </p:nvPr>
        </p:nvSpPr>
        <p:spPr/>
        <p:txBody>
          <a:bodyPr/>
          <a:lstStyle/>
          <a:p>
            <a:r>
              <a:rPr lang="en-US" dirty="0" smtClean="0"/>
              <a:t>SMPG IF Order MP &amp; Hedge</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21</a:t>
            </a:fld>
            <a:endParaRPr lang="en-GB" dirty="0"/>
          </a:p>
        </p:txBody>
      </p:sp>
      <p:sp>
        <p:nvSpPr>
          <p:cNvPr id="49" name="TextBox 48"/>
          <p:cNvSpPr txBox="1"/>
          <p:nvPr/>
        </p:nvSpPr>
        <p:spPr>
          <a:xfrm>
            <a:off x="209850" y="2332527"/>
            <a:ext cx="2999057" cy="923330"/>
          </a:xfrm>
          <a:prstGeom prst="rect">
            <a:avLst/>
          </a:prstGeom>
          <a:noFill/>
        </p:spPr>
        <p:txBody>
          <a:bodyPr wrap="square" rtlCol="0">
            <a:spAutoFit/>
          </a:bodyPr>
          <a:lstStyle/>
          <a:p>
            <a:pPr>
              <a:spcAft>
                <a:spcPts val="1200"/>
              </a:spcAft>
              <a:tabLst>
                <a:tab pos="173038" algn="l"/>
                <a:tab pos="685800" algn="l"/>
                <a:tab pos="1371600" algn="l"/>
                <a:tab pos="1428750" algn="l"/>
              </a:tabLst>
            </a:pPr>
            <a:r>
              <a:rPr lang="en-GB" sz="2200" b="1" dirty="0" smtClean="0">
                <a:latin typeface="Calibri" panose="020F0502020204030204" pitchFamily="34" charset="0"/>
                <a:cs typeface="Calibri" panose="020F0502020204030204" pitchFamily="34" charset="0"/>
              </a:rPr>
              <a:t>[</a:t>
            </a:r>
            <a:r>
              <a:rPr lang="en-GB" sz="2200" b="1" dirty="0">
                <a:latin typeface="Calibri" panose="020F0502020204030204" pitchFamily="34" charset="0"/>
                <a:cs typeface="Calibri" panose="020F0502020204030204" pitchFamily="34" charset="0"/>
              </a:rPr>
              <a:t>0.1]	Total </a:t>
            </a:r>
            <a:r>
              <a:rPr lang="en-GB" sz="2200" b="1" dirty="0" smtClean="0">
                <a:latin typeface="Calibri" panose="020F0502020204030204" pitchFamily="34" charset="0"/>
                <a:cs typeface="Calibri" panose="020F0502020204030204" pitchFamily="34" charset="0"/>
              </a:rPr>
              <a:t>Taxes</a:t>
            </a:r>
          </a:p>
          <a:p>
            <a:pPr>
              <a:spcAft>
                <a:spcPts val="0"/>
              </a:spcAft>
              <a:tabLst>
                <a:tab pos="173038" algn="l"/>
                <a:tab pos="685800" algn="l"/>
                <a:tab pos="1371600" algn="l"/>
                <a:tab pos="1428750" algn="l"/>
              </a:tabLst>
            </a:pPr>
            <a:r>
              <a:rPr lang="en-GB" sz="2200" b="1" dirty="0">
                <a:latin typeface="Calibri" panose="020F0502020204030204" pitchFamily="34" charset="0"/>
                <a:cs typeface="Calibri" panose="020F0502020204030204" pitchFamily="34" charset="0"/>
              </a:rPr>
              <a:t>[0.n]	Individual </a:t>
            </a:r>
            <a:r>
              <a:rPr lang="en-GB" sz="2200" b="1" dirty="0" smtClean="0">
                <a:latin typeface="Calibri" panose="020F0502020204030204" pitchFamily="34" charset="0"/>
                <a:cs typeface="Calibri" panose="020F0502020204030204" pitchFamily="34" charset="0"/>
              </a:rPr>
              <a:t>Tax</a:t>
            </a:r>
            <a:endParaRPr lang="en-GB" sz="2200" b="1" dirty="0">
              <a:latin typeface="Calibri" panose="020F0502020204030204" pitchFamily="34" charset="0"/>
              <a:cs typeface="Calibri" panose="020F0502020204030204" pitchFamily="34" charset="0"/>
            </a:endParaRPr>
          </a:p>
        </p:txBody>
      </p:sp>
      <p:sp>
        <p:nvSpPr>
          <p:cNvPr id="50" name="TextBox 49"/>
          <p:cNvSpPr txBox="1"/>
          <p:nvPr/>
        </p:nvSpPr>
        <p:spPr>
          <a:xfrm>
            <a:off x="227224" y="1922892"/>
            <a:ext cx="3153133" cy="430887"/>
          </a:xfrm>
          <a:prstGeom prst="rect">
            <a:avLst/>
          </a:prstGeom>
          <a:noFill/>
          <a:ln>
            <a:noFill/>
          </a:ln>
        </p:spPr>
        <p:txBody>
          <a:bodyPr wrap="square" rtlCol="0">
            <a:spAutoFit/>
          </a:bodyPr>
          <a:lstStyle/>
          <a:p>
            <a:r>
              <a:rPr lang="en-GB" sz="2200" b="1" i="1" dirty="0" smtClean="0">
                <a:latin typeface="Calibri" panose="020F0502020204030204" pitchFamily="34" charset="0"/>
                <a:cs typeface="Calibri" panose="020F0502020204030204" pitchFamily="34" charset="0"/>
              </a:rPr>
              <a:t>SMPG ‘Classic</a:t>
            </a:r>
            <a:endParaRPr lang="en-GB" sz="2200" b="1" i="1" dirty="0">
              <a:latin typeface="Calibri" panose="020F0502020204030204" pitchFamily="34" charset="0"/>
              <a:cs typeface="Calibri" panose="020F0502020204030204" pitchFamily="34" charset="0"/>
            </a:endParaRPr>
          </a:p>
        </p:txBody>
      </p:sp>
      <p:sp>
        <p:nvSpPr>
          <p:cNvPr id="53" name="Rectangle 52"/>
          <p:cNvSpPr/>
          <p:nvPr/>
        </p:nvSpPr>
        <p:spPr>
          <a:xfrm>
            <a:off x="3438525" y="522717"/>
            <a:ext cx="5762625" cy="1938992"/>
          </a:xfrm>
          <a:prstGeom prst="rect">
            <a:avLst/>
          </a:prstGeom>
          <a:noFill/>
          <a:ln>
            <a:noFill/>
          </a:ln>
        </p:spPr>
        <p:txBody>
          <a:bodyPr wrap="square">
            <a:spAutoFit/>
          </a:bodyPr>
          <a:lstStyle/>
          <a:p>
            <a:r>
              <a:rPr lang="en-US" sz="2000" dirty="0" smtClean="0">
                <a:latin typeface="Calibri" panose="020F0502020204030204" pitchFamily="34" charset="0"/>
                <a:cs typeface="Calibri" panose="020F0502020204030204" pitchFamily="34" charset="0"/>
              </a:rPr>
              <a:t>Although SMPG designates TotalTaxes as ‘do not use’ because it makes no recommendation about tax in general, it is recommended that TotalTaxes is the sum of the AppliedAmount elements in the iterations of IndividualTax. Do not use if the currencies of the amounts in IndividualTax are not the same</a:t>
            </a:r>
            <a:endParaRPr lang="en-GB" sz="2000" dirty="0">
              <a:latin typeface="Calibri" panose="020F0502020204030204" pitchFamily="34" charset="0"/>
              <a:cs typeface="Calibri" panose="020F0502020204030204" pitchFamily="34" charset="0"/>
            </a:endParaRPr>
          </a:p>
        </p:txBody>
      </p:sp>
      <p:sp>
        <p:nvSpPr>
          <p:cNvPr id="54" name="Rectangle 53"/>
          <p:cNvSpPr/>
          <p:nvPr/>
        </p:nvSpPr>
        <p:spPr>
          <a:xfrm>
            <a:off x="3467101" y="2590070"/>
            <a:ext cx="5562600" cy="1015663"/>
          </a:xfrm>
          <a:prstGeom prst="rect">
            <a:avLst/>
          </a:prstGeom>
          <a:noFill/>
          <a:ln>
            <a:noFill/>
          </a:ln>
        </p:spPr>
        <p:txBody>
          <a:bodyPr wrap="square">
            <a:spAutoFit/>
          </a:bodyPr>
          <a:lstStyle/>
          <a:p>
            <a:r>
              <a:rPr lang="en-US" sz="2000" dirty="0">
                <a:latin typeface="Calibri" panose="020F0502020204030204" pitchFamily="34" charset="0"/>
                <a:cs typeface="Calibri" panose="020F0502020204030204" pitchFamily="34" charset="0"/>
              </a:rPr>
              <a:t>Each market will have to define its own use for tax and therefore SMPG does not make any recommendations. </a:t>
            </a:r>
            <a:endParaRPr lang="en-GB" sz="2000" dirty="0">
              <a:latin typeface="Calibri" panose="020F0502020204030204" pitchFamily="34" charset="0"/>
              <a:cs typeface="Calibri" panose="020F0502020204030204" pitchFamily="34" charset="0"/>
            </a:endParaRPr>
          </a:p>
        </p:txBody>
      </p:sp>
      <p:pic>
        <p:nvPicPr>
          <p:cNvPr id="2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5788" y="242600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7903" y="290846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89865" y="243270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8" name="Straight Connector 27"/>
          <p:cNvCxnSpPr/>
          <p:nvPr/>
        </p:nvCxnSpPr>
        <p:spPr bwMode="auto">
          <a:xfrm flipH="1">
            <a:off x="2843548" y="2138335"/>
            <a:ext cx="640080" cy="413435"/>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pic>
        <p:nvPicPr>
          <p:cNvPr id="3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4128" y="289893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2" name="Straight Connector 31"/>
          <p:cNvCxnSpPr/>
          <p:nvPr/>
        </p:nvCxnSpPr>
        <p:spPr bwMode="auto">
          <a:xfrm flipH="1">
            <a:off x="3123183" y="3017998"/>
            <a:ext cx="365760"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sp>
        <p:nvSpPr>
          <p:cNvPr id="42" name="TextBox 41"/>
          <p:cNvSpPr txBox="1"/>
          <p:nvPr/>
        </p:nvSpPr>
        <p:spPr>
          <a:xfrm>
            <a:off x="132810" y="4094592"/>
            <a:ext cx="8725439" cy="1785104"/>
          </a:xfrm>
          <a:prstGeom prst="rect">
            <a:avLst/>
          </a:prstGeom>
          <a:noFill/>
          <a:ln>
            <a:noFill/>
          </a:ln>
        </p:spPr>
        <p:txBody>
          <a:bodyPr wrap="square" rtlCol="0">
            <a:spAutoFit/>
          </a:bodyPr>
          <a:lstStyle/>
          <a:p>
            <a:r>
              <a:rPr lang="en-GB" sz="2200" b="1" dirty="0" smtClean="0">
                <a:latin typeface="Calibri" panose="020F0502020204030204" pitchFamily="34" charset="0"/>
                <a:cs typeface="Calibri" panose="020F0502020204030204" pitchFamily="34" charset="0"/>
              </a:rPr>
              <a:t>GAIA has both Total Taxes and Individual Tax as ‘allowed’ but no specific usage on the tax type codes, but does say only Type and tax </a:t>
            </a:r>
            <a:r>
              <a:rPr lang="en-GB" sz="2200" b="1" dirty="0">
                <a:latin typeface="Calibri" panose="020F0502020204030204" pitchFamily="34" charset="0"/>
                <a:cs typeface="Calibri" panose="020F0502020204030204" pitchFamily="34" charset="0"/>
              </a:rPr>
              <a:t>a</a:t>
            </a:r>
            <a:r>
              <a:rPr lang="en-GB" sz="2200" b="1" dirty="0" smtClean="0">
                <a:latin typeface="Calibri" panose="020F0502020204030204" pitchFamily="34" charset="0"/>
                <a:cs typeface="Calibri" panose="020F0502020204030204" pitchFamily="34" charset="0"/>
              </a:rPr>
              <a:t>mount are to be used</a:t>
            </a:r>
            <a:r>
              <a:rPr lang="en-GB" sz="2200" b="1" dirty="0" smtClean="0">
                <a:latin typeface="Calibri" panose="020F0502020204030204" pitchFamily="34" charset="0"/>
                <a:cs typeface="Calibri" panose="020F0502020204030204" pitchFamily="34" charset="0"/>
              </a:rPr>
              <a:t>).</a:t>
            </a:r>
            <a:endParaRPr lang="en-GB" sz="2200" b="1" dirty="0" smtClean="0">
              <a:latin typeface="Calibri" panose="020F0502020204030204" pitchFamily="34" charset="0"/>
              <a:cs typeface="Calibri" panose="020F0502020204030204" pitchFamily="34" charset="0"/>
            </a:endParaRPr>
          </a:p>
          <a:p>
            <a:r>
              <a:rPr lang="en-GB" sz="2200" b="1" dirty="0" smtClean="0">
                <a:latin typeface="Calibri" panose="020F0502020204030204" pitchFamily="34" charset="0"/>
                <a:cs typeface="Calibri" panose="020F0502020204030204" pitchFamily="34" charset="0"/>
              </a:rPr>
              <a:t>In other words, the GAIA document would have to say something “GAIA makes no recommendations about the inclusion of tax”.)</a:t>
            </a:r>
            <a:endParaRPr lang="en-GB" sz="2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488724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Differences between ‘classic’ and hedge – setr.012 </a:t>
            </a:r>
            <a:r>
              <a:rPr lang="en-GB" dirty="0" smtClean="0"/>
              <a:t>(9 </a:t>
            </a:r>
            <a:r>
              <a:rPr lang="en-GB" dirty="0"/>
              <a:t>of </a:t>
            </a:r>
            <a:r>
              <a:rPr lang="en-GB" dirty="0" smtClean="0"/>
              <a:t>7)</a:t>
            </a:r>
            <a:endParaRPr lang="en-GB" dirty="0"/>
          </a:p>
        </p:txBody>
      </p:sp>
      <p:sp>
        <p:nvSpPr>
          <p:cNvPr id="3" name="Footer Placeholder 2"/>
          <p:cNvSpPr>
            <a:spLocks noGrp="1"/>
          </p:cNvSpPr>
          <p:nvPr>
            <p:ph type="ftr" sz="quarter" idx="10"/>
          </p:nvPr>
        </p:nvSpPr>
        <p:spPr/>
        <p:txBody>
          <a:bodyPr/>
          <a:lstStyle/>
          <a:p>
            <a:r>
              <a:rPr lang="en-US" dirty="0" smtClean="0"/>
              <a:t>SMPG IF Order MP &amp; Hedge</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22</a:t>
            </a:fld>
            <a:endParaRPr lang="en-GB" dirty="0"/>
          </a:p>
        </p:txBody>
      </p:sp>
      <p:sp>
        <p:nvSpPr>
          <p:cNvPr id="5" name="Rectangle 4"/>
          <p:cNvSpPr/>
          <p:nvPr/>
        </p:nvSpPr>
        <p:spPr bwMode="auto">
          <a:xfrm>
            <a:off x="280324" y="472301"/>
            <a:ext cx="4501226" cy="3831831"/>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pic>
        <p:nvPicPr>
          <p:cNvPr id="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7365" y="87513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 name="Rectangle 29"/>
          <p:cNvSpPr/>
          <p:nvPr/>
        </p:nvSpPr>
        <p:spPr bwMode="auto">
          <a:xfrm>
            <a:off x="324897" y="2232216"/>
            <a:ext cx="2615446"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1" name="Rectangle 30"/>
          <p:cNvSpPr/>
          <p:nvPr/>
        </p:nvSpPr>
        <p:spPr bwMode="auto">
          <a:xfrm>
            <a:off x="324897" y="1533511"/>
            <a:ext cx="2901196"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2" name="Rectangle 31"/>
          <p:cNvSpPr/>
          <p:nvPr/>
        </p:nvSpPr>
        <p:spPr bwMode="auto">
          <a:xfrm>
            <a:off x="324896" y="3233673"/>
            <a:ext cx="4132803"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3" name="Rectangle 32"/>
          <p:cNvSpPr/>
          <p:nvPr/>
        </p:nvSpPr>
        <p:spPr bwMode="auto">
          <a:xfrm>
            <a:off x="324897" y="3592434"/>
            <a:ext cx="3551778"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6" name="TextBox 15"/>
          <p:cNvSpPr txBox="1"/>
          <p:nvPr/>
        </p:nvSpPr>
        <p:spPr>
          <a:xfrm>
            <a:off x="258493" y="462055"/>
            <a:ext cx="4199207" cy="3842077"/>
          </a:xfrm>
          <a:prstGeom prst="rect">
            <a:avLst/>
          </a:prstGeom>
          <a:noFill/>
        </p:spPr>
        <p:txBody>
          <a:bodyPr wrap="square" rtlCol="0">
            <a:spAutoFit/>
          </a:bodyPr>
          <a:lstStyle/>
          <a:p>
            <a:pPr>
              <a:spcAft>
                <a:spcPts val="0"/>
              </a:spcAft>
              <a:tabLst>
                <a:tab pos="457200" algn="l"/>
                <a:tab pos="974725" algn="l"/>
                <a:tab pos="1371600" algn="l"/>
                <a:tab pos="1428750" algn="l"/>
              </a:tabLst>
            </a:pPr>
            <a:r>
              <a:rPr lang="en-GB" sz="2200" b="1" dirty="0" smtClean="0">
                <a:latin typeface="Calibri" panose="020F0502020204030204" pitchFamily="34" charset="0"/>
                <a:cs typeface="Calibri" panose="020F0502020204030204" pitchFamily="34" charset="0"/>
              </a:rPr>
              <a:t>Individual Fee</a:t>
            </a:r>
            <a:endParaRPr lang="en-GB" sz="2200" b="1" dirty="0">
              <a:latin typeface="Calibri" panose="020F0502020204030204" pitchFamily="34" charset="0"/>
              <a:cs typeface="Calibri" panose="020F0502020204030204" pitchFamily="34" charset="0"/>
            </a:endParaRPr>
          </a:p>
          <a:p>
            <a:pPr>
              <a:spcAft>
                <a:spcPts val="0"/>
              </a:spcAft>
              <a:tabLst>
                <a:tab pos="685800" algn="l"/>
                <a:tab pos="974725" algn="l"/>
                <a:tab pos="1147763" algn="l"/>
                <a:tab pos="1428750" algn="l"/>
                <a:tab pos="1716088" algn="l"/>
              </a:tabLst>
            </a:pPr>
            <a:r>
              <a:rPr lang="en-GB" sz="2200" b="1" dirty="0">
                <a:latin typeface="Calibri" panose="020F0502020204030204" pitchFamily="34" charset="0"/>
                <a:cs typeface="Calibri" panose="020F0502020204030204" pitchFamily="34" charset="0"/>
              </a:rPr>
              <a:t>[1.1]	Type </a:t>
            </a:r>
          </a:p>
          <a:p>
            <a:pPr>
              <a:spcAft>
                <a:spcPts val="0"/>
              </a:spcAft>
              <a:tabLst>
                <a:tab pos="685800" algn="l"/>
                <a:tab pos="974725" algn="l"/>
                <a:tab pos="1147763" algn="l"/>
                <a:tab pos="1428750" algn="l"/>
                <a:tab pos="1716088" algn="l"/>
              </a:tabLst>
            </a:pPr>
            <a:r>
              <a:rPr lang="en-GB" sz="2200" b="1" dirty="0" smtClean="0">
                <a:latin typeface="Calibri" panose="020F0502020204030204" pitchFamily="34" charset="0"/>
                <a:cs typeface="Calibri" panose="020F0502020204030204" pitchFamily="34" charset="0"/>
              </a:rPr>
              <a:t>[</a:t>
            </a:r>
            <a:r>
              <a:rPr lang="en-GB" sz="2200" b="1" dirty="0">
                <a:latin typeface="Calibri" panose="020F0502020204030204" pitchFamily="34" charset="0"/>
                <a:cs typeface="Calibri" panose="020F0502020204030204" pitchFamily="34" charset="0"/>
              </a:rPr>
              <a:t>0.1]	Basis </a:t>
            </a:r>
          </a:p>
          <a:p>
            <a:pPr>
              <a:spcAft>
                <a:spcPts val="0"/>
              </a:spcAft>
              <a:tabLst>
                <a:tab pos="685800" algn="l"/>
                <a:tab pos="974725" algn="l"/>
                <a:tab pos="1147763" algn="l"/>
                <a:tab pos="1428750" algn="l"/>
                <a:tab pos="1716088" algn="l"/>
              </a:tabLst>
            </a:pPr>
            <a:r>
              <a:rPr lang="en-GB" sz="2200" b="1" dirty="0" smtClean="0">
                <a:latin typeface="Calibri" panose="020F0502020204030204" pitchFamily="34" charset="0"/>
                <a:cs typeface="Calibri" panose="020F0502020204030204" pitchFamily="34" charset="0"/>
              </a:rPr>
              <a:t>[</a:t>
            </a:r>
            <a:r>
              <a:rPr lang="en-GB" sz="2200" b="1" dirty="0">
                <a:latin typeface="Calibri" panose="020F0502020204030204" pitchFamily="34" charset="0"/>
                <a:cs typeface="Calibri" panose="020F0502020204030204" pitchFamily="34" charset="0"/>
              </a:rPr>
              <a:t>0.1]	Standard Amount</a:t>
            </a:r>
          </a:p>
          <a:p>
            <a:pPr>
              <a:spcAft>
                <a:spcPts val="200"/>
              </a:spcAft>
              <a:tabLst>
                <a:tab pos="685800" algn="l"/>
                <a:tab pos="974725" algn="l"/>
                <a:tab pos="1147763" algn="l"/>
                <a:tab pos="1428750" algn="l"/>
                <a:tab pos="1716088" algn="l"/>
              </a:tabLst>
            </a:pPr>
            <a:r>
              <a:rPr lang="en-GB" sz="2200" b="1" dirty="0" smtClean="0">
                <a:latin typeface="Calibri" panose="020F0502020204030204" pitchFamily="34" charset="0"/>
                <a:cs typeface="Calibri" panose="020F0502020204030204" pitchFamily="34" charset="0"/>
              </a:rPr>
              <a:t>[</a:t>
            </a:r>
            <a:r>
              <a:rPr lang="en-GB" sz="2200" b="1" dirty="0">
                <a:latin typeface="Calibri" panose="020F0502020204030204" pitchFamily="34" charset="0"/>
                <a:cs typeface="Calibri" panose="020F0502020204030204" pitchFamily="34" charset="0"/>
              </a:rPr>
              <a:t>0.1]	Standard Rate</a:t>
            </a:r>
          </a:p>
          <a:p>
            <a:pPr>
              <a:spcAft>
                <a:spcPts val="0"/>
              </a:spcAft>
              <a:tabLst>
                <a:tab pos="685800" algn="l"/>
                <a:tab pos="974725" algn="l"/>
                <a:tab pos="1147763" algn="l"/>
                <a:tab pos="1428750" algn="l"/>
                <a:tab pos="1716088" algn="l"/>
              </a:tabLst>
            </a:pPr>
            <a:r>
              <a:rPr lang="en-GB" sz="2200" b="1" dirty="0" smtClean="0">
                <a:latin typeface="Calibri" panose="020F0502020204030204" pitchFamily="34" charset="0"/>
                <a:cs typeface="Calibri" panose="020F0502020204030204" pitchFamily="34" charset="0"/>
              </a:rPr>
              <a:t>[</a:t>
            </a:r>
            <a:r>
              <a:rPr lang="en-GB" sz="2200" b="1" dirty="0">
                <a:latin typeface="Calibri" panose="020F0502020204030204" pitchFamily="34" charset="0"/>
                <a:cs typeface="Calibri" panose="020F0502020204030204" pitchFamily="34" charset="0"/>
              </a:rPr>
              <a:t>0.1]	Discount </a:t>
            </a:r>
            <a:r>
              <a:rPr lang="en-GB" sz="2200" b="1" dirty="0" smtClean="0">
                <a:latin typeface="Calibri" panose="020F0502020204030204" pitchFamily="34" charset="0"/>
                <a:cs typeface="Calibri" panose="020F0502020204030204" pitchFamily="34" charset="0"/>
              </a:rPr>
              <a:t>Details</a:t>
            </a:r>
            <a:r>
              <a:rPr lang="en-GB" sz="2200" b="1" dirty="0">
                <a:latin typeface="Calibri" panose="020F0502020204030204" pitchFamily="34" charset="0"/>
                <a:cs typeface="Calibri" panose="020F0502020204030204" pitchFamily="34" charset="0"/>
              </a:rPr>
              <a:t>	</a:t>
            </a:r>
          </a:p>
          <a:p>
            <a:pPr>
              <a:spcAft>
                <a:spcPts val="0"/>
              </a:spcAft>
              <a:tabLst>
                <a:tab pos="685800" algn="l"/>
                <a:tab pos="974725" algn="l"/>
                <a:tab pos="1147763" algn="l"/>
                <a:tab pos="1428750" algn="l"/>
                <a:tab pos="1716088" algn="l"/>
              </a:tabLst>
            </a:pPr>
            <a:r>
              <a:rPr lang="en-GB" sz="2200" b="1" dirty="0" smtClean="0">
                <a:latin typeface="Calibri" panose="020F0502020204030204" pitchFamily="34" charset="0"/>
                <a:cs typeface="Calibri" panose="020F0502020204030204" pitchFamily="34" charset="0"/>
              </a:rPr>
              <a:t>[</a:t>
            </a:r>
            <a:r>
              <a:rPr lang="en-GB" sz="2200" b="1" dirty="0">
                <a:latin typeface="Calibri" panose="020F0502020204030204" pitchFamily="34" charset="0"/>
                <a:cs typeface="Calibri" panose="020F0502020204030204" pitchFamily="34" charset="0"/>
              </a:rPr>
              <a:t>0.1]	Applied Amount</a:t>
            </a:r>
          </a:p>
          <a:p>
            <a:pPr>
              <a:spcAft>
                <a:spcPts val="0"/>
              </a:spcAft>
              <a:tabLst>
                <a:tab pos="685800" algn="l"/>
                <a:tab pos="974725" algn="l"/>
                <a:tab pos="1147763" algn="l"/>
                <a:tab pos="1428750" algn="l"/>
                <a:tab pos="1716088" algn="l"/>
              </a:tabLst>
            </a:pPr>
            <a:r>
              <a:rPr lang="en-GB" sz="2200" b="1" dirty="0" smtClean="0">
                <a:latin typeface="Calibri" panose="020F0502020204030204" pitchFamily="34" charset="0"/>
                <a:cs typeface="Calibri" panose="020F0502020204030204" pitchFamily="34" charset="0"/>
              </a:rPr>
              <a:t>[</a:t>
            </a:r>
            <a:r>
              <a:rPr lang="en-GB" sz="2200" b="1" dirty="0">
                <a:latin typeface="Calibri" panose="020F0502020204030204" pitchFamily="34" charset="0"/>
                <a:cs typeface="Calibri" panose="020F0502020204030204" pitchFamily="34" charset="0"/>
              </a:rPr>
              <a:t>0.1]	Applied Rate</a:t>
            </a:r>
          </a:p>
          <a:p>
            <a:pPr>
              <a:spcAft>
                <a:spcPts val="0"/>
              </a:spcAft>
              <a:tabLst>
                <a:tab pos="685800" algn="l"/>
                <a:tab pos="974725" algn="l"/>
                <a:tab pos="1147763" algn="l"/>
                <a:tab pos="1428750" algn="l"/>
                <a:tab pos="1716088" algn="l"/>
              </a:tabLst>
            </a:pPr>
            <a:r>
              <a:rPr lang="en-GB" sz="2200" b="1" dirty="0" smtClean="0">
                <a:latin typeface="Calibri" panose="020F0502020204030204" pitchFamily="34" charset="0"/>
                <a:cs typeface="Calibri" panose="020F0502020204030204" pitchFamily="34" charset="0"/>
              </a:rPr>
              <a:t>[</a:t>
            </a:r>
            <a:r>
              <a:rPr lang="en-GB" sz="2200" b="1" dirty="0">
                <a:latin typeface="Calibri" panose="020F0502020204030204" pitchFamily="34" charset="0"/>
                <a:cs typeface="Calibri" panose="020F0502020204030204" pitchFamily="34" charset="0"/>
              </a:rPr>
              <a:t>0.1]	Non Standard SLA </a:t>
            </a:r>
            <a:r>
              <a:rPr lang="en-GB" sz="2200" b="1" dirty="0" smtClean="0">
                <a:latin typeface="Calibri" panose="020F0502020204030204" pitchFamily="34" charset="0"/>
                <a:cs typeface="Calibri" panose="020F0502020204030204" pitchFamily="34" charset="0"/>
              </a:rPr>
              <a:t>Reference</a:t>
            </a:r>
            <a:endParaRPr lang="en-GB" sz="2200" b="1" dirty="0">
              <a:latin typeface="Calibri" panose="020F0502020204030204" pitchFamily="34" charset="0"/>
              <a:cs typeface="Calibri" panose="020F0502020204030204" pitchFamily="34" charset="0"/>
            </a:endParaRPr>
          </a:p>
          <a:p>
            <a:pPr>
              <a:spcAft>
                <a:spcPts val="0"/>
              </a:spcAft>
              <a:tabLst>
                <a:tab pos="685800" algn="l"/>
                <a:tab pos="974725" algn="l"/>
                <a:tab pos="1147763" algn="l"/>
                <a:tab pos="1428750" algn="l"/>
                <a:tab pos="1716088" algn="l"/>
              </a:tabLst>
            </a:pPr>
            <a:r>
              <a:rPr lang="en-GB" sz="2200" b="1" dirty="0" smtClean="0">
                <a:latin typeface="Calibri" panose="020F0502020204030204" pitchFamily="34" charset="0"/>
                <a:cs typeface="Calibri" panose="020F0502020204030204" pitchFamily="34" charset="0"/>
              </a:rPr>
              <a:t>[</a:t>
            </a:r>
            <a:r>
              <a:rPr lang="en-GB" sz="2200" b="1" dirty="0">
                <a:latin typeface="Calibri" panose="020F0502020204030204" pitchFamily="34" charset="0"/>
                <a:cs typeface="Calibri" panose="020F0502020204030204" pitchFamily="34" charset="0"/>
              </a:rPr>
              <a:t>0.1]	Recipient Identification </a:t>
            </a:r>
            <a:r>
              <a:rPr lang="en-GB" sz="2200" b="1" dirty="0">
                <a:latin typeface="Calibri" panose="020F0502020204030204" pitchFamily="34" charset="0"/>
                <a:cs typeface="Calibri" panose="020F0502020204030204" pitchFamily="34" charset="0"/>
                <a:sym typeface="Wingdings" panose="05000000000000000000" pitchFamily="2" charset="2"/>
              </a:rPr>
              <a:t>	</a:t>
            </a:r>
          </a:p>
          <a:p>
            <a:pPr>
              <a:spcAft>
                <a:spcPts val="0"/>
              </a:spcAft>
              <a:tabLst>
                <a:tab pos="685800" algn="l"/>
                <a:tab pos="974725" algn="l"/>
                <a:tab pos="1147763" algn="l"/>
                <a:tab pos="1428750" algn="l"/>
                <a:tab pos="1716088" algn="l"/>
              </a:tabLst>
            </a:pPr>
            <a:r>
              <a:rPr lang="en-GB" sz="2200" b="1" dirty="0" smtClean="0">
                <a:latin typeface="Calibri" panose="020F0502020204030204" pitchFamily="34" charset="0"/>
                <a:cs typeface="Calibri" panose="020F0502020204030204" pitchFamily="34" charset="0"/>
                <a:sym typeface="Wingdings" panose="05000000000000000000" pitchFamily="2" charset="2"/>
              </a:rPr>
              <a:t>[</a:t>
            </a:r>
            <a:r>
              <a:rPr lang="en-GB" sz="2200" b="1" dirty="0">
                <a:latin typeface="Calibri" panose="020F0502020204030204" pitchFamily="34" charset="0"/>
                <a:cs typeface="Calibri" panose="020F0502020204030204" pitchFamily="34" charset="0"/>
                <a:sym typeface="Wingdings" panose="05000000000000000000" pitchFamily="2" charset="2"/>
              </a:rPr>
              <a:t>1.1]	Informative </a:t>
            </a:r>
            <a:r>
              <a:rPr lang="en-GB" sz="2200" b="1" dirty="0" smtClean="0">
                <a:latin typeface="Calibri" panose="020F0502020204030204" pitchFamily="34" charset="0"/>
                <a:cs typeface="Calibri" panose="020F0502020204030204" pitchFamily="34" charset="0"/>
                <a:sym typeface="Wingdings" panose="05000000000000000000" pitchFamily="2" charset="2"/>
              </a:rPr>
              <a:t>Indicator</a:t>
            </a:r>
            <a:endParaRPr lang="en-GB" sz="2200" b="1" dirty="0">
              <a:latin typeface="Calibri" panose="020F0502020204030204" pitchFamily="34" charset="0"/>
              <a:cs typeface="Calibri" panose="020F0502020204030204" pitchFamily="34" charset="0"/>
            </a:endParaRPr>
          </a:p>
        </p:txBody>
      </p:sp>
      <p:pic>
        <p:nvPicPr>
          <p:cNvPr id="1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7365" y="123990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6078" y="154304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3115" y="894182"/>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5115" y="188760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8443" y="224498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64193" y="2264030"/>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0865" y="259079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1887" y="291630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7225" y="324801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5250" y="362424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4250" y="394334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7" name="TextBox 36"/>
          <p:cNvSpPr txBox="1"/>
          <p:nvPr/>
        </p:nvSpPr>
        <p:spPr>
          <a:xfrm>
            <a:off x="4976414" y="1458982"/>
            <a:ext cx="4032102"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allowed. Hedge not allowed.</a:t>
            </a:r>
            <a:endParaRPr lang="en-GB" sz="2000" b="1" dirty="0">
              <a:latin typeface="Calibri" panose="020F0502020204030204" pitchFamily="34" charset="0"/>
              <a:cs typeface="Calibri" panose="020F0502020204030204" pitchFamily="34" charset="0"/>
            </a:endParaRPr>
          </a:p>
        </p:txBody>
      </p:sp>
      <p:cxnSp>
        <p:nvCxnSpPr>
          <p:cNvPr id="40" name="Straight Connector 39"/>
          <p:cNvCxnSpPr/>
          <p:nvPr/>
        </p:nvCxnSpPr>
        <p:spPr bwMode="auto">
          <a:xfrm flipH="1">
            <a:off x="3525602" y="1659037"/>
            <a:ext cx="1522648"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cxnSp>
        <p:nvCxnSpPr>
          <p:cNvPr id="42" name="Straight Connector 41"/>
          <p:cNvCxnSpPr/>
          <p:nvPr/>
        </p:nvCxnSpPr>
        <p:spPr bwMode="auto">
          <a:xfrm flipH="1">
            <a:off x="3463291" y="2364042"/>
            <a:ext cx="1584959"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cxnSp>
        <p:nvCxnSpPr>
          <p:cNvPr id="43" name="Straight Connector 42"/>
          <p:cNvCxnSpPr/>
          <p:nvPr/>
        </p:nvCxnSpPr>
        <p:spPr bwMode="auto">
          <a:xfrm flipH="1">
            <a:off x="4728210" y="3384549"/>
            <a:ext cx="320040"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sp>
        <p:nvSpPr>
          <p:cNvPr id="45" name="TextBox 44"/>
          <p:cNvSpPr txBox="1"/>
          <p:nvPr/>
        </p:nvSpPr>
        <p:spPr>
          <a:xfrm>
            <a:off x="4976414" y="3160643"/>
            <a:ext cx="4032102"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allowed. Hedge not allowed.</a:t>
            </a:r>
            <a:endParaRPr lang="en-GB" sz="2000" b="1" dirty="0">
              <a:latin typeface="Calibri" panose="020F0502020204030204" pitchFamily="34" charset="0"/>
              <a:cs typeface="Calibri" panose="020F0502020204030204" pitchFamily="34" charset="0"/>
            </a:endParaRPr>
          </a:p>
        </p:txBody>
      </p:sp>
      <p:sp>
        <p:nvSpPr>
          <p:cNvPr id="47" name="TextBox 46"/>
          <p:cNvSpPr txBox="1"/>
          <p:nvPr/>
        </p:nvSpPr>
        <p:spPr>
          <a:xfrm>
            <a:off x="4976414" y="3497325"/>
            <a:ext cx="4032102"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allowed. Hedge not allowed.</a:t>
            </a:r>
            <a:endParaRPr lang="en-GB" sz="2000" b="1" dirty="0">
              <a:latin typeface="Calibri" panose="020F0502020204030204" pitchFamily="34" charset="0"/>
              <a:cs typeface="Calibri" panose="020F0502020204030204" pitchFamily="34" charset="0"/>
            </a:endParaRPr>
          </a:p>
        </p:txBody>
      </p:sp>
      <p:cxnSp>
        <p:nvCxnSpPr>
          <p:cNvPr id="48" name="Straight Connector 47"/>
          <p:cNvCxnSpPr/>
          <p:nvPr/>
        </p:nvCxnSpPr>
        <p:spPr bwMode="auto">
          <a:xfrm flipH="1">
            <a:off x="4127353" y="3735480"/>
            <a:ext cx="920897"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sp>
        <p:nvSpPr>
          <p:cNvPr id="49" name="TextBox 48"/>
          <p:cNvSpPr txBox="1"/>
          <p:nvPr/>
        </p:nvSpPr>
        <p:spPr>
          <a:xfrm>
            <a:off x="4976414" y="2220975"/>
            <a:ext cx="4032102"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allowed. Hedge not allowed.</a:t>
            </a:r>
            <a:endParaRPr lang="en-GB" sz="2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634898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Differences between ‘classic’ and hedge – setr.012 </a:t>
            </a:r>
            <a:r>
              <a:rPr lang="en-GB" dirty="0" smtClean="0"/>
              <a:t>(10 </a:t>
            </a:r>
            <a:r>
              <a:rPr lang="en-GB" dirty="0"/>
              <a:t>of </a:t>
            </a:r>
            <a:r>
              <a:rPr lang="en-GB" dirty="0" smtClean="0"/>
              <a:t>7)</a:t>
            </a:r>
            <a:endParaRPr lang="en-GB" dirty="0"/>
          </a:p>
        </p:txBody>
      </p:sp>
      <p:sp>
        <p:nvSpPr>
          <p:cNvPr id="3" name="Footer Placeholder 2"/>
          <p:cNvSpPr>
            <a:spLocks noGrp="1"/>
          </p:cNvSpPr>
          <p:nvPr>
            <p:ph type="ftr" sz="quarter" idx="10"/>
          </p:nvPr>
        </p:nvSpPr>
        <p:spPr/>
        <p:txBody>
          <a:bodyPr/>
          <a:lstStyle/>
          <a:p>
            <a:r>
              <a:rPr lang="en-US" dirty="0" smtClean="0"/>
              <a:t>SMPG IF Order MP &amp; Hedge</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23</a:t>
            </a:fld>
            <a:endParaRPr lang="en-GB" dirty="0"/>
          </a:p>
        </p:txBody>
      </p:sp>
      <p:sp>
        <p:nvSpPr>
          <p:cNvPr id="5" name="Rectangle 4"/>
          <p:cNvSpPr/>
          <p:nvPr/>
        </p:nvSpPr>
        <p:spPr bwMode="auto">
          <a:xfrm>
            <a:off x="280323" y="472301"/>
            <a:ext cx="5006051" cy="6019521"/>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7" name="TextBox 36"/>
          <p:cNvSpPr txBox="1"/>
          <p:nvPr/>
        </p:nvSpPr>
        <p:spPr>
          <a:xfrm>
            <a:off x="5283546" y="1686177"/>
            <a:ext cx="4032102"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allowed. Hedge not allowed.</a:t>
            </a:r>
            <a:endParaRPr lang="en-GB" sz="2000" b="1" dirty="0">
              <a:latin typeface="Calibri" panose="020F0502020204030204" pitchFamily="34" charset="0"/>
              <a:cs typeface="Calibri" panose="020F0502020204030204" pitchFamily="34" charset="0"/>
            </a:endParaRPr>
          </a:p>
        </p:txBody>
      </p:sp>
      <p:pic>
        <p:nvPicPr>
          <p:cNvPr id="7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6946" y="85615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6946" y="117048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6946" y="148664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3950" y="147797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6946" y="176717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6946" y="208625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6946" y="271838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6946" y="239105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6946" y="301610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6946" y="360700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6946" y="396770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6946" y="427020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6946" y="450833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6946" y="483311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6946" y="513561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6946" y="543811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6946" y="574061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6946" y="604311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8" name="Straight Connector 87"/>
          <p:cNvCxnSpPr/>
          <p:nvPr/>
        </p:nvCxnSpPr>
        <p:spPr bwMode="auto">
          <a:xfrm flipH="1">
            <a:off x="4914900" y="1886232"/>
            <a:ext cx="457200" cy="1687"/>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cxnSp>
        <p:nvCxnSpPr>
          <p:cNvPr id="89" name="Straight Connector 88"/>
          <p:cNvCxnSpPr/>
          <p:nvPr/>
        </p:nvCxnSpPr>
        <p:spPr bwMode="auto">
          <a:xfrm flipH="1">
            <a:off x="4914900" y="3133483"/>
            <a:ext cx="457200" cy="1687"/>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sp>
        <p:nvSpPr>
          <p:cNvPr id="90" name="TextBox 89"/>
          <p:cNvSpPr txBox="1"/>
          <p:nvPr/>
        </p:nvSpPr>
        <p:spPr>
          <a:xfrm>
            <a:off x="5283546" y="2923457"/>
            <a:ext cx="4032102"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allowed. Hedge not allowed.</a:t>
            </a:r>
            <a:endParaRPr lang="en-GB" sz="2000" b="1" dirty="0">
              <a:latin typeface="Calibri" panose="020F0502020204030204" pitchFamily="34" charset="0"/>
              <a:cs typeface="Calibri" panose="020F0502020204030204" pitchFamily="34" charset="0"/>
            </a:endParaRPr>
          </a:p>
        </p:txBody>
      </p:sp>
      <p:sp>
        <p:nvSpPr>
          <p:cNvPr id="91" name="TextBox 90"/>
          <p:cNvSpPr txBox="1"/>
          <p:nvPr/>
        </p:nvSpPr>
        <p:spPr>
          <a:xfrm>
            <a:off x="5283546" y="3511751"/>
            <a:ext cx="4032102"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allowed. Hedge not allowed.</a:t>
            </a:r>
            <a:endParaRPr lang="en-GB" sz="2000" b="1" dirty="0">
              <a:latin typeface="Calibri" panose="020F0502020204030204" pitchFamily="34" charset="0"/>
              <a:cs typeface="Calibri" panose="020F0502020204030204" pitchFamily="34" charset="0"/>
            </a:endParaRPr>
          </a:p>
        </p:txBody>
      </p:sp>
      <p:cxnSp>
        <p:nvCxnSpPr>
          <p:cNvPr id="92" name="Straight Connector 91"/>
          <p:cNvCxnSpPr/>
          <p:nvPr/>
        </p:nvCxnSpPr>
        <p:spPr bwMode="auto">
          <a:xfrm flipH="1">
            <a:off x="4914900" y="3724376"/>
            <a:ext cx="457200" cy="1687"/>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sp>
        <p:nvSpPr>
          <p:cNvPr id="93" name="Rectangle 92"/>
          <p:cNvSpPr/>
          <p:nvPr/>
        </p:nvSpPr>
        <p:spPr bwMode="auto">
          <a:xfrm>
            <a:off x="346998" y="1765456"/>
            <a:ext cx="4352049"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94" name="Rectangle 93"/>
          <p:cNvSpPr/>
          <p:nvPr/>
        </p:nvSpPr>
        <p:spPr bwMode="auto">
          <a:xfrm>
            <a:off x="346998" y="2984294"/>
            <a:ext cx="4352049"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95" name="Rectangle 94"/>
          <p:cNvSpPr/>
          <p:nvPr/>
        </p:nvSpPr>
        <p:spPr bwMode="auto">
          <a:xfrm>
            <a:off x="346998" y="3581817"/>
            <a:ext cx="4352049"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6" name="TextBox 15"/>
          <p:cNvSpPr txBox="1"/>
          <p:nvPr/>
        </p:nvSpPr>
        <p:spPr>
          <a:xfrm>
            <a:off x="268018" y="462055"/>
            <a:ext cx="4875482" cy="5970865"/>
          </a:xfrm>
          <a:prstGeom prst="rect">
            <a:avLst/>
          </a:prstGeom>
          <a:noFill/>
        </p:spPr>
        <p:txBody>
          <a:bodyPr wrap="square" rtlCol="0">
            <a:spAutoFit/>
          </a:bodyPr>
          <a:lstStyle/>
          <a:p>
            <a:pPr>
              <a:spcAft>
                <a:spcPts val="0"/>
              </a:spcAft>
              <a:tabLst>
                <a:tab pos="685800" algn="l"/>
                <a:tab pos="974725" algn="l"/>
                <a:tab pos="1147763" algn="l"/>
                <a:tab pos="1428750" algn="l"/>
                <a:tab pos="1716088" algn="l"/>
              </a:tabLst>
            </a:pPr>
            <a:r>
              <a:rPr lang="en-GB" sz="2200" b="1" dirty="0" smtClean="0">
                <a:latin typeface="Calibri" panose="020F0502020204030204" pitchFamily="34" charset="0"/>
                <a:cs typeface="Calibri" panose="020F0502020204030204" pitchFamily="34" charset="0"/>
              </a:rPr>
              <a:t>Type </a:t>
            </a:r>
            <a:endParaRPr lang="en-GB" sz="2200" b="1" dirty="0">
              <a:latin typeface="Calibri" panose="020F0502020204030204" pitchFamily="34" charset="0"/>
              <a:cs typeface="Calibri" panose="020F0502020204030204" pitchFamily="34" charset="0"/>
            </a:endParaRPr>
          </a:p>
          <a:p>
            <a:pPr>
              <a:tabLst>
                <a:tab pos="569913" algn="l"/>
                <a:tab pos="3543300" algn="l"/>
              </a:tabLst>
            </a:pPr>
            <a:r>
              <a:rPr lang="en-GB" sz="2000" dirty="0">
                <a:latin typeface="Calibri" panose="020F0502020204030204" pitchFamily="34" charset="0"/>
                <a:cs typeface="Calibri" panose="020F0502020204030204" pitchFamily="34" charset="0"/>
              </a:rPr>
              <a:t>Additional Fee	ADDF</a:t>
            </a:r>
          </a:p>
          <a:p>
            <a:pPr>
              <a:tabLst>
                <a:tab pos="569913" algn="l"/>
                <a:tab pos="3543300" algn="l"/>
              </a:tabLst>
            </a:pPr>
            <a:r>
              <a:rPr lang="en-GB" sz="2000" dirty="0">
                <a:latin typeface="Calibri" panose="020F0502020204030204" pitchFamily="34" charset="0"/>
                <a:cs typeface="Calibri" panose="020F0502020204030204" pitchFamily="34" charset="0"/>
              </a:rPr>
              <a:t>Back End Load</a:t>
            </a:r>
            <a:r>
              <a:rPr lang="en-GB" sz="2000" b="1" dirty="0">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rPr>
              <a:t>BEND</a:t>
            </a:r>
          </a:p>
          <a:p>
            <a:pPr>
              <a:tabLst>
                <a:tab pos="569913" algn="l"/>
                <a:tab pos="3543300" algn="l"/>
              </a:tabLst>
            </a:pPr>
            <a:r>
              <a:rPr lang="en-GB" sz="2000" dirty="0">
                <a:latin typeface="Calibri" panose="020F0502020204030204" pitchFamily="34" charset="0"/>
                <a:cs typeface="Calibri" panose="020F0502020204030204" pitchFamily="34" charset="0"/>
              </a:rPr>
              <a:t>Brokerage Fee</a:t>
            </a:r>
            <a:r>
              <a:rPr lang="en-GB" sz="2000" b="1" dirty="0">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rPr>
              <a:t>BRKF</a:t>
            </a:r>
          </a:p>
          <a:p>
            <a:pPr>
              <a:tabLst>
                <a:tab pos="569913" algn="l"/>
                <a:tab pos="3543300" algn="l"/>
              </a:tabLst>
            </a:pPr>
            <a:r>
              <a:rPr lang="en-GB" sz="2000" b="1" dirty="0" smtClean="0">
                <a:latin typeface="Calibri" panose="020F0502020204030204" pitchFamily="34" charset="0"/>
                <a:cs typeface="Calibri" panose="020F0502020204030204" pitchFamily="34" charset="0"/>
              </a:rPr>
              <a:t>Commission	COMM</a:t>
            </a:r>
            <a:endParaRPr lang="en-GB" sz="2000" b="1" dirty="0">
              <a:latin typeface="Calibri" panose="020F0502020204030204" pitchFamily="34" charset="0"/>
              <a:cs typeface="Calibri" panose="020F0502020204030204" pitchFamily="34" charset="0"/>
            </a:endParaRPr>
          </a:p>
          <a:p>
            <a:pPr>
              <a:tabLst>
                <a:tab pos="569913" algn="l"/>
                <a:tab pos="3543300" algn="l"/>
              </a:tabLst>
            </a:pPr>
            <a:r>
              <a:rPr lang="en-GB" sz="2000" dirty="0">
                <a:latin typeface="Calibri" panose="020F0502020204030204" pitchFamily="34" charset="0"/>
                <a:cs typeface="Calibri" panose="020F0502020204030204" pitchFamily="34" charset="0"/>
              </a:rPr>
              <a:t>Commission De Placement</a:t>
            </a:r>
            <a:r>
              <a:rPr lang="en-GB" sz="2000" b="1" dirty="0">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rPr>
              <a:t>CDPL</a:t>
            </a:r>
          </a:p>
          <a:p>
            <a:pPr>
              <a:tabLst>
                <a:tab pos="569913" algn="l"/>
                <a:tab pos="3543300" algn="l"/>
              </a:tabLst>
            </a:pPr>
            <a:r>
              <a:rPr lang="en-GB" sz="2000" dirty="0">
                <a:latin typeface="Calibri" panose="020F0502020204030204" pitchFamily="34" charset="0"/>
                <a:cs typeface="Calibri" panose="020F0502020204030204" pitchFamily="34" charset="0"/>
              </a:rPr>
              <a:t>Contingent Deferred </a:t>
            </a:r>
            <a:r>
              <a:rPr lang="en-GB" sz="2000" dirty="0" smtClean="0">
                <a:latin typeface="Calibri" panose="020F0502020204030204" pitchFamily="34" charset="0"/>
                <a:cs typeface="Calibri" panose="020F0502020204030204" pitchFamily="34" charset="0"/>
              </a:rPr>
              <a:t>Sales Charge CDSC</a:t>
            </a:r>
            <a:endParaRPr lang="en-GB" sz="2000" dirty="0">
              <a:latin typeface="Calibri" panose="020F0502020204030204" pitchFamily="34" charset="0"/>
              <a:cs typeface="Calibri" panose="020F0502020204030204" pitchFamily="34" charset="0"/>
            </a:endParaRPr>
          </a:p>
          <a:p>
            <a:pPr>
              <a:tabLst>
                <a:tab pos="569913" algn="l"/>
                <a:tab pos="3543300" algn="l"/>
              </a:tabLst>
            </a:pPr>
            <a:r>
              <a:rPr lang="en-GB" sz="2000" dirty="0">
                <a:latin typeface="Calibri" panose="020F0502020204030204" pitchFamily="34" charset="0"/>
                <a:cs typeface="Calibri" panose="020F0502020204030204" pitchFamily="34" charset="0"/>
              </a:rPr>
              <a:t>Correspondent Bank Charge</a:t>
            </a:r>
            <a:r>
              <a:rPr lang="en-GB" sz="2000" b="1" dirty="0">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rPr>
              <a:t>CBCH</a:t>
            </a:r>
          </a:p>
          <a:p>
            <a:pPr>
              <a:tabLst>
                <a:tab pos="569913" algn="l"/>
                <a:tab pos="3543300" algn="l"/>
              </a:tabLst>
            </a:pPr>
            <a:r>
              <a:rPr lang="en-GB" sz="2000" b="1" dirty="0">
                <a:latin typeface="Calibri" panose="020F0502020204030204" pitchFamily="34" charset="0"/>
                <a:cs typeface="Calibri" panose="020F0502020204030204" pitchFamily="34" charset="0"/>
              </a:rPr>
              <a:t>Dilution Levy	DLEV</a:t>
            </a:r>
          </a:p>
          <a:p>
            <a:pPr>
              <a:tabLst>
                <a:tab pos="569913" algn="l"/>
                <a:tab pos="3543300" algn="l"/>
              </a:tabLst>
            </a:pPr>
            <a:r>
              <a:rPr lang="en-GB" sz="2000" b="1" dirty="0">
                <a:latin typeface="Calibri" panose="020F0502020204030204" pitchFamily="34" charset="0"/>
                <a:cs typeface="Calibri" panose="020F0502020204030204" pitchFamily="34" charset="0"/>
              </a:rPr>
              <a:t>Front End Load	FEND</a:t>
            </a:r>
          </a:p>
          <a:p>
            <a:pPr>
              <a:tabLst>
                <a:tab pos="569913" algn="l"/>
                <a:tab pos="3543300" algn="l"/>
              </a:tabLst>
            </a:pPr>
            <a:r>
              <a:rPr lang="en-GB" sz="2000" b="1" dirty="0">
                <a:latin typeface="Calibri" panose="020F0502020204030204" pitchFamily="34" charset="0"/>
                <a:cs typeface="Calibri" panose="020F0502020204030204" pitchFamily="34" charset="0"/>
              </a:rPr>
              <a:t>Initial Charge	INIT	</a:t>
            </a:r>
          </a:p>
          <a:p>
            <a:pPr>
              <a:tabLst>
                <a:tab pos="569913" algn="l"/>
                <a:tab pos="3543300" algn="l"/>
              </a:tabLst>
            </a:pPr>
            <a:r>
              <a:rPr lang="en-GB" sz="2000" dirty="0">
                <a:latin typeface="Calibri" panose="020F0502020204030204" pitchFamily="34" charset="0"/>
                <a:cs typeface="Calibri" panose="020F0502020204030204" pitchFamily="34" charset="0"/>
              </a:rPr>
              <a:t>Postage	POST</a:t>
            </a:r>
          </a:p>
          <a:p>
            <a:pPr>
              <a:tabLst>
                <a:tab pos="569913" algn="l"/>
                <a:tab pos="3543300" algn="l"/>
              </a:tabLst>
            </a:pPr>
            <a:r>
              <a:rPr lang="en-GB" sz="2000" dirty="0">
                <a:latin typeface="Calibri" panose="020F0502020204030204" pitchFamily="34" charset="0"/>
                <a:cs typeface="Calibri" panose="020F0502020204030204" pitchFamily="34" charset="0"/>
              </a:rPr>
              <a:t>Premium</a:t>
            </a:r>
            <a:r>
              <a:rPr lang="en-GB" sz="2000" b="1" dirty="0">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rPr>
              <a:t>PREM</a:t>
            </a:r>
          </a:p>
          <a:p>
            <a:pPr>
              <a:tabLst>
                <a:tab pos="569913" algn="l"/>
                <a:tab pos="3543300" algn="l"/>
              </a:tabLst>
            </a:pPr>
            <a:r>
              <a:rPr lang="en-GB" sz="2000" b="1" dirty="0">
                <a:latin typeface="Calibri" panose="020F0502020204030204" pitchFamily="34" charset="0"/>
                <a:cs typeface="Calibri" panose="020F0502020204030204" pitchFamily="34" charset="0"/>
              </a:rPr>
              <a:t>Service Provision Fee	CHAR</a:t>
            </a:r>
          </a:p>
          <a:p>
            <a:pPr>
              <a:tabLst>
                <a:tab pos="569913" algn="l"/>
                <a:tab pos="3543300" algn="l"/>
              </a:tabLst>
            </a:pPr>
            <a:r>
              <a:rPr lang="en-GB" sz="2000" dirty="0">
                <a:latin typeface="Calibri" panose="020F0502020204030204" pitchFamily="34" charset="0"/>
                <a:cs typeface="Calibri" panose="020F0502020204030204" pitchFamily="34" charset="0"/>
              </a:rPr>
              <a:t>Shipping	SHIP</a:t>
            </a:r>
          </a:p>
          <a:p>
            <a:pPr>
              <a:tabLst>
                <a:tab pos="569913" algn="l"/>
                <a:tab pos="3543300" algn="l"/>
              </a:tabLst>
            </a:pPr>
            <a:r>
              <a:rPr lang="en-GB" sz="2000" dirty="0">
                <a:latin typeface="Calibri" panose="020F0502020204030204" pitchFamily="34" charset="0"/>
                <a:cs typeface="Calibri" panose="020F0502020204030204" pitchFamily="34" charset="0"/>
              </a:rPr>
              <a:t>Switch	SWIT</a:t>
            </a:r>
          </a:p>
          <a:p>
            <a:pPr>
              <a:tabLst>
                <a:tab pos="569913" algn="l"/>
                <a:tab pos="3543300" algn="l"/>
              </a:tabLst>
            </a:pPr>
            <a:r>
              <a:rPr lang="en-GB" sz="2000" dirty="0">
                <a:latin typeface="Calibri" panose="020F0502020204030204" pitchFamily="34" charset="0"/>
                <a:cs typeface="Calibri" panose="020F0502020204030204" pitchFamily="34" charset="0"/>
              </a:rPr>
              <a:t>UCITS Commission	UCIC</a:t>
            </a:r>
          </a:p>
          <a:p>
            <a:pPr>
              <a:tabLst>
                <a:tab pos="569913" algn="l"/>
                <a:tab pos="3543300" algn="l"/>
              </a:tabLst>
            </a:pPr>
            <a:r>
              <a:rPr lang="en-GB" sz="2000" dirty="0">
                <a:latin typeface="Calibri" panose="020F0502020204030204" pitchFamily="34" charset="0"/>
                <a:cs typeface="Calibri" panose="020F0502020204030204" pitchFamily="34" charset="0"/>
              </a:rPr>
              <a:t>Regulatory Fee	REGF</a:t>
            </a:r>
          </a:p>
          <a:p>
            <a:pPr>
              <a:tabLst>
                <a:tab pos="569913" algn="l"/>
                <a:tab pos="3543300" algn="l"/>
              </a:tabLst>
            </a:pPr>
            <a:r>
              <a:rPr lang="en-GB" sz="2000" dirty="0">
                <a:latin typeface="Calibri" panose="020F0502020204030204" pitchFamily="34" charset="0"/>
                <a:cs typeface="Calibri" panose="020F0502020204030204" pitchFamily="34" charset="0"/>
              </a:rPr>
              <a:t>Penalty</a:t>
            </a:r>
            <a:r>
              <a:rPr lang="en-GB" sz="2000" b="1"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PENA</a:t>
            </a:r>
            <a:endParaRPr lang="en-GB"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211805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Incorporating hedge MP into ‘classic’</a:t>
            </a:r>
          </a:p>
        </p:txBody>
      </p:sp>
      <p:sp>
        <p:nvSpPr>
          <p:cNvPr id="3" name="Footer Placeholder 2"/>
          <p:cNvSpPr>
            <a:spLocks noGrp="1"/>
          </p:cNvSpPr>
          <p:nvPr>
            <p:ph type="ftr" sz="quarter" idx="10"/>
          </p:nvPr>
        </p:nvSpPr>
        <p:spPr/>
        <p:txBody>
          <a:bodyPr/>
          <a:lstStyle/>
          <a:p>
            <a:r>
              <a:rPr lang="en-US" dirty="0" smtClean="0"/>
              <a:t>SMPG IF Order MP &amp; Hedge</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24</a:t>
            </a:fld>
            <a:endParaRPr lang="en-GB" dirty="0"/>
          </a:p>
        </p:txBody>
      </p:sp>
      <p:sp>
        <p:nvSpPr>
          <p:cNvPr id="5" name="TextBox 4"/>
          <p:cNvSpPr txBox="1"/>
          <p:nvPr/>
        </p:nvSpPr>
        <p:spPr>
          <a:xfrm>
            <a:off x="181160" y="517594"/>
            <a:ext cx="1905073" cy="461665"/>
          </a:xfrm>
          <a:prstGeom prst="rect">
            <a:avLst/>
          </a:prstGeom>
          <a:noFill/>
        </p:spPr>
        <p:txBody>
          <a:bodyPr wrap="none" rtlCol="0">
            <a:spAutoFit/>
          </a:bodyPr>
          <a:lstStyle/>
          <a:p>
            <a:r>
              <a:rPr lang="en-GB" b="1" dirty="0" smtClean="0">
                <a:latin typeface="Calibri" panose="020F0502020204030204" pitchFamily="34" charset="0"/>
                <a:cs typeface="Calibri" panose="020F0502020204030204" pitchFamily="34" charset="0"/>
              </a:rPr>
              <a:t>APPROACH 1 </a:t>
            </a:r>
            <a:endParaRPr lang="en-GB" b="1" i="1" dirty="0">
              <a:latin typeface="Calibri" panose="020F0502020204030204" pitchFamily="34" charset="0"/>
              <a:cs typeface="Calibri" panose="020F0502020204030204" pitchFamily="34" charset="0"/>
            </a:endParaRPr>
          </a:p>
        </p:txBody>
      </p:sp>
      <p:sp>
        <p:nvSpPr>
          <p:cNvPr id="6" name="Rectangle 5"/>
          <p:cNvSpPr/>
          <p:nvPr/>
        </p:nvSpPr>
        <p:spPr>
          <a:xfrm>
            <a:off x="188503" y="1733390"/>
            <a:ext cx="8888821" cy="830997"/>
          </a:xfrm>
          <a:prstGeom prst="rect">
            <a:avLst/>
          </a:prstGeom>
        </p:spPr>
        <p:txBody>
          <a:bodyPr wrap="square">
            <a:spAutoFit/>
          </a:bodyPr>
          <a:lstStyle/>
          <a:p>
            <a:pPr>
              <a:tabLst>
                <a:tab pos="5486400" algn="l"/>
                <a:tab pos="5715000" algn="l"/>
              </a:tabLst>
            </a:pPr>
            <a:r>
              <a:rPr lang="en-GB" dirty="0" smtClean="0">
                <a:latin typeface="Calibri" panose="020F0502020204030204" pitchFamily="34" charset="0"/>
                <a:cs typeface="Calibri" panose="020F0502020204030204" pitchFamily="34" charset="0"/>
              </a:rPr>
              <a:t>An element that is currently ‘do not use’ 	would have to be set to ‘allowed’ and usage information added, for example:</a:t>
            </a:r>
          </a:p>
        </p:txBody>
      </p:sp>
      <p:sp>
        <p:nvSpPr>
          <p:cNvPr id="7" name="Rectangle 6"/>
          <p:cNvSpPr/>
          <p:nvPr/>
        </p:nvSpPr>
        <p:spPr>
          <a:xfrm>
            <a:off x="188503" y="1037905"/>
            <a:ext cx="9384121" cy="461665"/>
          </a:xfrm>
          <a:prstGeom prst="rect">
            <a:avLst/>
          </a:prstGeom>
        </p:spPr>
        <p:txBody>
          <a:bodyPr wrap="square">
            <a:spAutoFit/>
          </a:bodyPr>
          <a:lstStyle/>
          <a:p>
            <a:r>
              <a:rPr lang="en-GB" dirty="0" smtClean="0">
                <a:solidFill>
                  <a:srgbClr val="C00000"/>
                </a:solidFill>
                <a:latin typeface="Calibri" panose="020F0502020204030204" pitchFamily="34" charset="0"/>
                <a:cs typeface="Calibri" panose="020F0502020204030204" pitchFamily="34" charset="0"/>
              </a:rPr>
              <a:t>Incorporate hedge usage into ‘classic’ message usage guideline</a:t>
            </a:r>
            <a:endParaRPr lang="en-GB" b="1" i="1" dirty="0">
              <a:solidFill>
                <a:srgbClr val="C00000"/>
              </a:solidFill>
              <a:latin typeface="Calibri" panose="020F0502020204030204" pitchFamily="34" charset="0"/>
              <a:cs typeface="Calibri" panose="020F0502020204030204" pitchFamily="34" charset="0"/>
            </a:endParaRPr>
          </a:p>
        </p:txBody>
      </p:sp>
      <p:sp>
        <p:nvSpPr>
          <p:cNvPr id="10" name="TextBox 9"/>
          <p:cNvSpPr txBox="1"/>
          <p:nvPr/>
        </p:nvSpPr>
        <p:spPr>
          <a:xfrm>
            <a:off x="188503" y="4235059"/>
            <a:ext cx="8822145" cy="1938992"/>
          </a:xfrm>
          <a:prstGeom prst="rect">
            <a:avLst/>
          </a:prstGeom>
          <a:noFill/>
        </p:spPr>
        <p:txBody>
          <a:bodyPr wrap="square" rtlCol="0">
            <a:spAutoFit/>
          </a:bodyPr>
          <a:lstStyle/>
          <a:p>
            <a:pPr>
              <a:tabLst>
                <a:tab pos="2346325" algn="l"/>
              </a:tabLst>
            </a:pPr>
            <a:r>
              <a:rPr lang="en-GB" b="1" dirty="0" smtClean="0">
                <a:latin typeface="Calibri" panose="020F0502020204030204" pitchFamily="34" charset="0"/>
                <a:cs typeface="Calibri" panose="020F0502020204030204" pitchFamily="34" charset="0"/>
              </a:rPr>
              <a:t>DISADVANTAGE</a:t>
            </a:r>
          </a:p>
          <a:p>
            <a:pPr>
              <a:tabLst>
                <a:tab pos="2346325" algn="l"/>
              </a:tabLst>
            </a:pPr>
            <a:r>
              <a:rPr lang="en-GB" b="1" dirty="0" smtClean="0">
                <a:latin typeface="Calibri" panose="020F0502020204030204" pitchFamily="34" charset="0"/>
                <a:cs typeface="Calibri" panose="020F0502020204030204" pitchFamily="34" charset="0"/>
              </a:rPr>
              <a:t>Previously an element is ‘do not use’ – now, it’s allowed and you have to read the usage </a:t>
            </a:r>
            <a:r>
              <a:rPr lang="en-GB" b="1" dirty="0" smtClean="0">
                <a:latin typeface="Calibri" panose="020F0502020204030204" pitchFamily="34" charset="0"/>
                <a:cs typeface="Calibri" panose="020F0502020204030204" pitchFamily="34" charset="0"/>
              </a:rPr>
              <a:t>information </a:t>
            </a:r>
            <a:r>
              <a:rPr lang="en-GB" b="1" dirty="0" smtClean="0">
                <a:latin typeface="Calibri" panose="020F0502020204030204" pitchFamily="34" charset="0"/>
                <a:cs typeface="Calibri" panose="020F0502020204030204" pitchFamily="34" charset="0"/>
              </a:rPr>
              <a:t>in </a:t>
            </a:r>
            <a:r>
              <a:rPr lang="en-GB" b="1" dirty="0" smtClean="0">
                <a:latin typeface="Calibri" panose="020F0502020204030204" pitchFamily="34" charset="0"/>
                <a:cs typeface="Calibri" panose="020F0502020204030204" pitchFamily="34" charset="0"/>
              </a:rPr>
              <a:t>order to know if the element is allowed or not. </a:t>
            </a:r>
            <a:r>
              <a:rPr lang="en-GB" b="1" dirty="0">
                <a:solidFill>
                  <a:srgbClr val="00B0F0"/>
                </a:solidFill>
                <a:latin typeface="Calibri" panose="020F0502020204030204" pitchFamily="34" charset="0"/>
                <a:cs typeface="Calibri" panose="020F0502020204030204" pitchFamily="34" charset="0"/>
              </a:rPr>
              <a:t>This is a dilution of the ‘formalism’ we previously had. </a:t>
            </a:r>
          </a:p>
        </p:txBody>
      </p:sp>
      <p:pic>
        <p:nvPicPr>
          <p:cNvPr id="1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5596" y="185628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Rectangle 11"/>
          <p:cNvSpPr/>
          <p:nvPr/>
        </p:nvSpPr>
        <p:spPr>
          <a:xfrm>
            <a:off x="683803" y="2564387"/>
            <a:ext cx="8460197" cy="1569660"/>
          </a:xfrm>
          <a:prstGeom prst="rect">
            <a:avLst/>
          </a:prstGeom>
        </p:spPr>
        <p:txBody>
          <a:bodyPr wrap="square">
            <a:spAutoFit/>
          </a:bodyPr>
          <a:lstStyle/>
          <a:p>
            <a:r>
              <a:rPr lang="en-GB" b="1" dirty="0" smtClean="0">
                <a:solidFill>
                  <a:srgbClr val="00B050"/>
                </a:solidFill>
                <a:latin typeface="Calibri" panose="020F0502020204030204" pitchFamily="34" charset="0"/>
                <a:cs typeface="Calibri" panose="020F0502020204030204" pitchFamily="34" charset="0"/>
              </a:rPr>
              <a:t>“</a:t>
            </a:r>
            <a:r>
              <a:rPr lang="en-GB" b="1" i="1" dirty="0">
                <a:solidFill>
                  <a:srgbClr val="00B050"/>
                </a:solidFill>
                <a:latin typeface="Calibri" panose="020F0502020204030204" pitchFamily="34" charset="0"/>
                <a:cs typeface="Calibri" panose="020F0502020204030204" pitchFamily="34" charset="0"/>
              </a:rPr>
              <a:t>If the financial instrument is an alternative/hedge fund, then Requested Future Trade Date is allowed. If the financial instrument is a 'classic' fund, then Requested Future Trade Date is NOT allowed.”</a:t>
            </a:r>
            <a:endParaRPr lang="en-GB" b="1" i="1" dirty="0">
              <a:solidFill>
                <a:srgbClr val="00B050"/>
              </a:solidFill>
            </a:endParaRPr>
          </a:p>
        </p:txBody>
      </p:sp>
    </p:spTree>
    <p:extLst>
      <p:ext uri="{BB962C8B-B14F-4D97-AF65-F5344CB8AC3E}">
        <p14:creationId xmlns:p14="http://schemas.microsoft.com/office/powerpoint/2010/main" val="35462981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Incorporating hedge MP into ‘classic’</a:t>
            </a:r>
          </a:p>
        </p:txBody>
      </p:sp>
      <p:sp>
        <p:nvSpPr>
          <p:cNvPr id="3" name="Footer Placeholder 2"/>
          <p:cNvSpPr>
            <a:spLocks noGrp="1"/>
          </p:cNvSpPr>
          <p:nvPr>
            <p:ph type="ftr" sz="quarter" idx="10"/>
          </p:nvPr>
        </p:nvSpPr>
        <p:spPr/>
        <p:txBody>
          <a:bodyPr/>
          <a:lstStyle/>
          <a:p>
            <a:r>
              <a:rPr lang="en-US" dirty="0" smtClean="0"/>
              <a:t>SMPG IF Order MP &amp; Hedge</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25</a:t>
            </a:fld>
            <a:endParaRPr lang="en-GB" dirty="0"/>
          </a:p>
        </p:txBody>
      </p:sp>
      <p:sp>
        <p:nvSpPr>
          <p:cNvPr id="5" name="TextBox 4"/>
          <p:cNvSpPr txBox="1"/>
          <p:nvPr/>
        </p:nvSpPr>
        <p:spPr>
          <a:xfrm>
            <a:off x="181160" y="517594"/>
            <a:ext cx="1905073" cy="461665"/>
          </a:xfrm>
          <a:prstGeom prst="rect">
            <a:avLst/>
          </a:prstGeom>
          <a:noFill/>
        </p:spPr>
        <p:txBody>
          <a:bodyPr wrap="none" rtlCol="0">
            <a:spAutoFit/>
          </a:bodyPr>
          <a:lstStyle/>
          <a:p>
            <a:r>
              <a:rPr lang="en-GB" b="1" dirty="0" smtClean="0">
                <a:latin typeface="Calibri" panose="020F0502020204030204" pitchFamily="34" charset="0"/>
                <a:cs typeface="Calibri" panose="020F0502020204030204" pitchFamily="34" charset="0"/>
              </a:rPr>
              <a:t>APPROACH 1 </a:t>
            </a:r>
            <a:endParaRPr lang="en-GB" b="1" i="1" dirty="0">
              <a:latin typeface="Calibri" panose="020F0502020204030204" pitchFamily="34" charset="0"/>
              <a:cs typeface="Calibri" panose="020F0502020204030204" pitchFamily="34" charset="0"/>
            </a:endParaRPr>
          </a:p>
        </p:txBody>
      </p:sp>
      <p:sp>
        <p:nvSpPr>
          <p:cNvPr id="6" name="Rectangle 5"/>
          <p:cNvSpPr/>
          <p:nvPr/>
        </p:nvSpPr>
        <p:spPr>
          <a:xfrm>
            <a:off x="188504" y="1733390"/>
            <a:ext cx="8660222" cy="1200329"/>
          </a:xfrm>
          <a:prstGeom prst="rect">
            <a:avLst/>
          </a:prstGeom>
        </p:spPr>
        <p:txBody>
          <a:bodyPr wrap="square">
            <a:spAutoFit/>
          </a:bodyPr>
          <a:lstStyle/>
          <a:p>
            <a:pPr>
              <a:tabLst>
                <a:tab pos="971550" algn="l"/>
                <a:tab pos="5715000" algn="l"/>
              </a:tabLst>
            </a:pPr>
            <a:r>
              <a:rPr lang="en-GB" dirty="0" smtClean="0">
                <a:latin typeface="Calibri" panose="020F0502020204030204" pitchFamily="34" charset="0"/>
                <a:cs typeface="Calibri" panose="020F0502020204030204" pitchFamily="34" charset="0"/>
              </a:rPr>
              <a:t>For hedge funds usage there are lots of elements that are </a:t>
            </a:r>
          </a:p>
          <a:p>
            <a:pPr>
              <a:tabLst>
                <a:tab pos="1714500" algn="l"/>
                <a:tab pos="5715000" algn="l"/>
              </a:tabLst>
            </a:pPr>
            <a:r>
              <a:rPr lang="en-GB" dirty="0" smtClean="0">
                <a:latin typeface="Calibri" panose="020F0502020204030204" pitchFamily="34" charset="0"/>
                <a:cs typeface="Calibri" panose="020F0502020204030204" pitchFamily="34" charset="0"/>
              </a:rPr>
              <a:t>‘do not use’ 	. Now many elements would have to be ‘allowed’ to cater for the ‘classic’ funds usage. For example: </a:t>
            </a:r>
          </a:p>
        </p:txBody>
      </p:sp>
      <p:sp>
        <p:nvSpPr>
          <p:cNvPr id="10" name="TextBox 9"/>
          <p:cNvSpPr txBox="1"/>
          <p:nvPr/>
        </p:nvSpPr>
        <p:spPr>
          <a:xfrm>
            <a:off x="188503" y="3911209"/>
            <a:ext cx="8955497" cy="1569660"/>
          </a:xfrm>
          <a:prstGeom prst="rect">
            <a:avLst/>
          </a:prstGeom>
          <a:noFill/>
        </p:spPr>
        <p:txBody>
          <a:bodyPr wrap="square" rtlCol="0">
            <a:spAutoFit/>
          </a:bodyPr>
          <a:lstStyle/>
          <a:p>
            <a:pPr>
              <a:tabLst>
                <a:tab pos="2346325" algn="l"/>
              </a:tabLst>
            </a:pPr>
            <a:r>
              <a:rPr lang="en-GB" b="1" dirty="0" smtClean="0">
                <a:latin typeface="Calibri" panose="020F0502020204030204" pitchFamily="34" charset="0"/>
                <a:cs typeface="Calibri" panose="020F0502020204030204" pitchFamily="34" charset="0"/>
              </a:rPr>
              <a:t>DISADVANTAGE</a:t>
            </a:r>
          </a:p>
          <a:p>
            <a:pPr>
              <a:tabLst>
                <a:tab pos="2346325" algn="l"/>
              </a:tabLst>
            </a:pPr>
            <a:r>
              <a:rPr lang="en-GB" b="1" dirty="0" smtClean="0">
                <a:latin typeface="Calibri" panose="020F0502020204030204" pitchFamily="34" charset="0"/>
                <a:cs typeface="Calibri" panose="020F0502020204030204" pitchFamily="34" charset="0"/>
              </a:rPr>
              <a:t>The hedge funds is a slim and easy market practice. But there will be many elements that are allowed and for each one you have to read the usage </a:t>
            </a:r>
            <a:r>
              <a:rPr lang="en-GB" b="1" dirty="0" smtClean="0">
                <a:latin typeface="Calibri" panose="020F0502020204030204" pitchFamily="34" charset="0"/>
                <a:cs typeface="Calibri" panose="020F0502020204030204" pitchFamily="34" charset="0"/>
              </a:rPr>
              <a:t>guideline in </a:t>
            </a:r>
            <a:r>
              <a:rPr lang="en-GB" b="1" dirty="0" smtClean="0">
                <a:latin typeface="Calibri" panose="020F0502020204030204" pitchFamily="34" charset="0"/>
                <a:cs typeface="Calibri" panose="020F0502020204030204" pitchFamily="34" charset="0"/>
              </a:rPr>
              <a:t>order to know if the element is allowed or not.</a:t>
            </a:r>
          </a:p>
        </p:txBody>
      </p:sp>
      <p:pic>
        <p:nvPicPr>
          <p:cNvPr id="1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4196" y="221449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Rectangle 11"/>
          <p:cNvSpPr/>
          <p:nvPr/>
        </p:nvSpPr>
        <p:spPr>
          <a:xfrm>
            <a:off x="598077" y="2962345"/>
            <a:ext cx="8460197" cy="830997"/>
          </a:xfrm>
          <a:prstGeom prst="rect">
            <a:avLst/>
          </a:prstGeom>
        </p:spPr>
        <p:txBody>
          <a:bodyPr wrap="square">
            <a:spAutoFit/>
          </a:bodyPr>
          <a:lstStyle/>
          <a:p>
            <a:r>
              <a:rPr lang="en-GB" b="1" dirty="0" smtClean="0">
                <a:solidFill>
                  <a:srgbClr val="00B050"/>
                </a:solidFill>
                <a:latin typeface="Calibri" panose="020F0502020204030204" pitchFamily="34" charset="0"/>
                <a:cs typeface="Calibri" panose="020F0502020204030204" pitchFamily="34" charset="0"/>
              </a:rPr>
              <a:t>“</a:t>
            </a:r>
            <a:r>
              <a:rPr lang="en-GB" b="1" i="1" dirty="0" smtClean="0">
                <a:solidFill>
                  <a:srgbClr val="00B050"/>
                </a:solidFill>
                <a:latin typeface="Calibri" panose="020F0502020204030204" pitchFamily="34" charset="0"/>
                <a:cs typeface="Calibri" panose="020F0502020204030204" pitchFamily="34" charset="0"/>
              </a:rPr>
              <a:t>If </a:t>
            </a:r>
            <a:r>
              <a:rPr lang="en-GB" b="1" i="1" dirty="0">
                <a:solidFill>
                  <a:srgbClr val="00B050"/>
                </a:solidFill>
                <a:latin typeface="Calibri" panose="020F0502020204030204" pitchFamily="34" charset="0"/>
                <a:cs typeface="Calibri" panose="020F0502020204030204" pitchFamily="34" charset="0"/>
              </a:rPr>
              <a:t>the financial instrument is an alternative/hedge fund, then Order Date Time is NOT allowed</a:t>
            </a:r>
            <a:r>
              <a:rPr lang="en-GB" b="1" i="1" dirty="0" smtClean="0">
                <a:solidFill>
                  <a:srgbClr val="00B050"/>
                </a:solidFill>
                <a:latin typeface="Calibri" panose="020F0502020204030204" pitchFamily="34" charset="0"/>
                <a:cs typeface="Calibri" panose="020F0502020204030204" pitchFamily="34" charset="0"/>
              </a:rPr>
              <a:t>.”</a:t>
            </a:r>
            <a:endParaRPr lang="en-GB" b="1" i="1" dirty="0">
              <a:solidFill>
                <a:srgbClr val="00B050"/>
              </a:solidFill>
              <a:latin typeface="Calibri" panose="020F0502020204030204" pitchFamily="34" charset="0"/>
              <a:cs typeface="Calibri" panose="020F0502020204030204" pitchFamily="34" charset="0"/>
            </a:endParaRPr>
          </a:p>
        </p:txBody>
      </p:sp>
      <p:sp>
        <p:nvSpPr>
          <p:cNvPr id="13" name="TextBox 12"/>
          <p:cNvSpPr txBox="1"/>
          <p:nvPr/>
        </p:nvSpPr>
        <p:spPr>
          <a:xfrm>
            <a:off x="188503" y="5450693"/>
            <a:ext cx="8822145" cy="830997"/>
          </a:xfrm>
          <a:prstGeom prst="rect">
            <a:avLst/>
          </a:prstGeom>
          <a:noFill/>
        </p:spPr>
        <p:txBody>
          <a:bodyPr wrap="square" rtlCol="0">
            <a:spAutoFit/>
          </a:bodyPr>
          <a:lstStyle/>
          <a:p>
            <a:pPr>
              <a:tabLst>
                <a:tab pos="2346325" algn="l"/>
              </a:tabLst>
            </a:pPr>
            <a:r>
              <a:rPr lang="en-GB" b="1" dirty="0" smtClean="0">
                <a:solidFill>
                  <a:srgbClr val="00B0F0"/>
                </a:solidFill>
                <a:latin typeface="Calibri" panose="020F0502020204030204" pitchFamily="34" charset="0"/>
                <a:cs typeface="Calibri" panose="020F0502020204030204" pitchFamily="34" charset="0"/>
              </a:rPr>
              <a:t>This approach means we would lose much of the ‘formalism’ that should be possible.</a:t>
            </a:r>
            <a:endParaRPr lang="en-GB" b="1" dirty="0">
              <a:solidFill>
                <a:srgbClr val="00B0F0"/>
              </a:solidFill>
              <a:latin typeface="Calibri" panose="020F0502020204030204" pitchFamily="34" charset="0"/>
              <a:cs typeface="Calibri" panose="020F0502020204030204" pitchFamily="34" charset="0"/>
            </a:endParaRPr>
          </a:p>
        </p:txBody>
      </p:sp>
      <p:sp>
        <p:nvSpPr>
          <p:cNvPr id="14" name="Rectangle 13"/>
          <p:cNvSpPr/>
          <p:nvPr/>
        </p:nvSpPr>
        <p:spPr>
          <a:xfrm>
            <a:off x="188503" y="1037905"/>
            <a:ext cx="9384121" cy="461665"/>
          </a:xfrm>
          <a:prstGeom prst="rect">
            <a:avLst/>
          </a:prstGeom>
        </p:spPr>
        <p:txBody>
          <a:bodyPr wrap="square">
            <a:spAutoFit/>
          </a:bodyPr>
          <a:lstStyle/>
          <a:p>
            <a:r>
              <a:rPr lang="en-GB" dirty="0" smtClean="0">
                <a:solidFill>
                  <a:srgbClr val="C00000"/>
                </a:solidFill>
                <a:latin typeface="Calibri" panose="020F0502020204030204" pitchFamily="34" charset="0"/>
                <a:cs typeface="Calibri" panose="020F0502020204030204" pitchFamily="34" charset="0"/>
              </a:rPr>
              <a:t>Incorporate hedge usage into ‘classic’ message usage guideline</a:t>
            </a:r>
            <a:endParaRPr lang="en-GB" b="1" i="1"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597343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Incorporating hedge MP into ‘classic’</a:t>
            </a:r>
          </a:p>
        </p:txBody>
      </p:sp>
      <p:sp>
        <p:nvSpPr>
          <p:cNvPr id="3" name="Footer Placeholder 2"/>
          <p:cNvSpPr>
            <a:spLocks noGrp="1"/>
          </p:cNvSpPr>
          <p:nvPr>
            <p:ph type="ftr" sz="quarter" idx="10"/>
          </p:nvPr>
        </p:nvSpPr>
        <p:spPr/>
        <p:txBody>
          <a:bodyPr/>
          <a:lstStyle/>
          <a:p>
            <a:r>
              <a:rPr lang="en-US" dirty="0" smtClean="0"/>
              <a:t>SMPG IF Order MP &amp; Hedge</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26</a:t>
            </a:fld>
            <a:endParaRPr lang="en-GB" dirty="0"/>
          </a:p>
        </p:txBody>
      </p:sp>
      <p:sp>
        <p:nvSpPr>
          <p:cNvPr id="8" name="Rectangle 7"/>
          <p:cNvSpPr/>
          <p:nvPr/>
        </p:nvSpPr>
        <p:spPr>
          <a:xfrm>
            <a:off x="573476" y="2799870"/>
            <a:ext cx="8393503" cy="3046988"/>
          </a:xfrm>
          <a:prstGeom prst="rect">
            <a:avLst/>
          </a:prstGeom>
        </p:spPr>
        <p:txBody>
          <a:bodyPr wrap="square">
            <a:spAutoFit/>
          </a:bodyPr>
          <a:lstStyle/>
          <a:p>
            <a:r>
              <a:rPr lang="en-US" b="1" dirty="0">
                <a:latin typeface="Calibri" panose="020F0502020204030204" pitchFamily="34" charset="0"/>
                <a:cs typeface="Calibri" panose="020F0502020204030204" pitchFamily="34" charset="0"/>
              </a:rPr>
              <a:t>If usage information is not </a:t>
            </a:r>
            <a:r>
              <a:rPr lang="en-US" b="1" dirty="0" smtClean="0">
                <a:latin typeface="Calibri" panose="020F0502020204030204" pitchFamily="34" charset="0"/>
                <a:cs typeface="Calibri" panose="020F0502020204030204" pitchFamily="34" charset="0"/>
              </a:rPr>
              <a:t>preceded by:</a:t>
            </a:r>
          </a:p>
          <a:p>
            <a:endParaRPr lang="en-US" b="1" dirty="0">
              <a:latin typeface="Calibri" panose="020F0502020204030204" pitchFamily="34" charset="0"/>
              <a:cs typeface="Calibri" panose="020F0502020204030204" pitchFamily="34" charset="0"/>
            </a:endParaRPr>
          </a:p>
          <a:p>
            <a:r>
              <a:rPr lang="en-US" b="1" dirty="0" smtClean="0">
                <a:solidFill>
                  <a:srgbClr val="00B0F0"/>
                </a:solidFill>
                <a:latin typeface="Calibri" panose="020F0502020204030204" pitchFamily="34" charset="0"/>
                <a:cs typeface="Calibri" panose="020F0502020204030204" pitchFamily="34" charset="0"/>
              </a:rPr>
              <a:t>"if </a:t>
            </a:r>
            <a:r>
              <a:rPr lang="en-US" b="1" dirty="0">
                <a:solidFill>
                  <a:srgbClr val="00B0F0"/>
                </a:solidFill>
                <a:latin typeface="Calibri" panose="020F0502020204030204" pitchFamily="34" charset="0"/>
                <a:cs typeface="Calibri" panose="020F0502020204030204" pitchFamily="34" charset="0"/>
              </a:rPr>
              <a:t>the financial instrument is an alternative/hedge fund" </a:t>
            </a:r>
            <a:endParaRPr lang="en-US" b="1" dirty="0" smtClean="0">
              <a:solidFill>
                <a:srgbClr val="00B0F0"/>
              </a:solidFill>
              <a:latin typeface="Calibri" panose="020F0502020204030204" pitchFamily="34" charset="0"/>
              <a:cs typeface="Calibri" panose="020F0502020204030204" pitchFamily="34" charset="0"/>
            </a:endParaRPr>
          </a:p>
          <a:p>
            <a:r>
              <a:rPr lang="en-US" b="1" dirty="0" smtClean="0">
                <a:latin typeface="Calibri" panose="020F0502020204030204" pitchFamily="34" charset="0"/>
                <a:cs typeface="Calibri" panose="020F0502020204030204" pitchFamily="34" charset="0"/>
              </a:rPr>
              <a:t>or </a:t>
            </a:r>
          </a:p>
          <a:p>
            <a:r>
              <a:rPr lang="en-US" b="1" dirty="0" smtClean="0">
                <a:solidFill>
                  <a:srgbClr val="00B0F0"/>
                </a:solidFill>
                <a:latin typeface="Calibri" panose="020F0502020204030204" pitchFamily="34" charset="0"/>
                <a:cs typeface="Calibri" panose="020F0502020204030204" pitchFamily="34" charset="0"/>
              </a:rPr>
              <a:t>"</a:t>
            </a:r>
            <a:r>
              <a:rPr lang="en-US" b="1" dirty="0">
                <a:solidFill>
                  <a:srgbClr val="00B0F0"/>
                </a:solidFill>
                <a:latin typeface="Calibri" panose="020F0502020204030204" pitchFamily="34" charset="0"/>
                <a:cs typeface="Calibri" panose="020F0502020204030204" pitchFamily="34" charset="0"/>
              </a:rPr>
              <a:t>if the financial instrument is a 'classic' fund" </a:t>
            </a:r>
            <a:endParaRPr lang="en-US" b="1" dirty="0" smtClean="0">
              <a:solidFill>
                <a:srgbClr val="00B0F0"/>
              </a:solidFill>
              <a:latin typeface="Calibri" panose="020F0502020204030204" pitchFamily="34" charset="0"/>
              <a:cs typeface="Calibri" panose="020F0502020204030204" pitchFamily="34" charset="0"/>
            </a:endParaRPr>
          </a:p>
          <a:p>
            <a:endParaRPr lang="en-US" b="1" dirty="0">
              <a:latin typeface="Calibri" panose="020F0502020204030204" pitchFamily="34" charset="0"/>
              <a:cs typeface="Calibri" panose="020F0502020204030204" pitchFamily="34" charset="0"/>
            </a:endParaRPr>
          </a:p>
          <a:p>
            <a:r>
              <a:rPr lang="en-US" b="1" dirty="0" smtClean="0">
                <a:latin typeface="Calibri" panose="020F0502020204030204" pitchFamily="34" charset="0"/>
                <a:cs typeface="Calibri" panose="020F0502020204030204" pitchFamily="34" charset="0"/>
              </a:rPr>
              <a:t>then </a:t>
            </a:r>
            <a:r>
              <a:rPr lang="en-US" b="1" dirty="0">
                <a:latin typeface="Calibri" panose="020F0502020204030204" pitchFamily="34" charset="0"/>
                <a:cs typeface="Calibri" panose="020F0502020204030204" pitchFamily="34" charset="0"/>
              </a:rPr>
              <a:t>the usage applies to both the </a:t>
            </a:r>
            <a:r>
              <a:rPr lang="en-US" b="1" dirty="0" smtClean="0">
                <a:latin typeface="Calibri" panose="020F0502020204030204" pitchFamily="34" charset="0"/>
                <a:cs typeface="Calibri" panose="020F0502020204030204" pitchFamily="34" charset="0"/>
              </a:rPr>
              <a:t>'classic</a:t>
            </a:r>
            <a:r>
              <a:rPr lang="en-US" b="1" dirty="0">
                <a:latin typeface="Calibri" panose="020F0502020204030204" pitchFamily="34" charset="0"/>
                <a:cs typeface="Calibri" panose="020F0502020204030204" pitchFamily="34" charset="0"/>
              </a:rPr>
              <a:t>' funds and </a:t>
            </a:r>
            <a:r>
              <a:rPr lang="en-US" b="1" dirty="0" smtClean="0">
                <a:latin typeface="Calibri" panose="020F0502020204030204" pitchFamily="34" charset="0"/>
                <a:cs typeface="Calibri" panose="020F0502020204030204" pitchFamily="34" charset="0"/>
              </a:rPr>
              <a:t>the alternative/hedge funds.</a:t>
            </a:r>
            <a:endParaRPr lang="en-GB" b="1" i="1" dirty="0">
              <a:solidFill>
                <a:srgbClr val="00B050"/>
              </a:solidFill>
              <a:latin typeface="Calibri" panose="020F0502020204030204" pitchFamily="34" charset="0"/>
              <a:cs typeface="Calibri" panose="020F0502020204030204" pitchFamily="34" charset="0"/>
            </a:endParaRPr>
          </a:p>
        </p:txBody>
      </p:sp>
      <p:sp>
        <p:nvSpPr>
          <p:cNvPr id="6" name="TextBox 5"/>
          <p:cNvSpPr txBox="1"/>
          <p:nvPr/>
        </p:nvSpPr>
        <p:spPr>
          <a:xfrm>
            <a:off x="181160" y="517594"/>
            <a:ext cx="1836144" cy="461665"/>
          </a:xfrm>
          <a:prstGeom prst="rect">
            <a:avLst/>
          </a:prstGeom>
          <a:noFill/>
        </p:spPr>
        <p:txBody>
          <a:bodyPr wrap="none" rtlCol="0">
            <a:spAutoFit/>
          </a:bodyPr>
          <a:lstStyle/>
          <a:p>
            <a:r>
              <a:rPr lang="en-GB" b="1" dirty="0" smtClean="0">
                <a:latin typeface="Calibri" panose="020F0502020204030204" pitchFamily="34" charset="0"/>
                <a:cs typeface="Calibri" panose="020F0502020204030204" pitchFamily="34" charset="0"/>
              </a:rPr>
              <a:t>APPROACH 1</a:t>
            </a:r>
            <a:endParaRPr lang="en-GB" b="1" dirty="0">
              <a:latin typeface="Calibri" panose="020F0502020204030204" pitchFamily="34" charset="0"/>
              <a:cs typeface="Calibri" panose="020F0502020204030204" pitchFamily="34" charset="0"/>
            </a:endParaRPr>
          </a:p>
        </p:txBody>
      </p:sp>
      <p:sp>
        <p:nvSpPr>
          <p:cNvPr id="9" name="Rectangle 8"/>
          <p:cNvSpPr/>
          <p:nvPr/>
        </p:nvSpPr>
        <p:spPr>
          <a:xfrm>
            <a:off x="178978" y="1923730"/>
            <a:ext cx="8788001" cy="830997"/>
          </a:xfrm>
          <a:prstGeom prst="rect">
            <a:avLst/>
          </a:prstGeom>
        </p:spPr>
        <p:txBody>
          <a:bodyPr wrap="square">
            <a:spAutoFit/>
          </a:bodyPr>
          <a:lstStyle/>
          <a:p>
            <a:r>
              <a:rPr lang="en-GB" dirty="0" smtClean="0">
                <a:latin typeface="Calibri" panose="020F0502020204030204" pitchFamily="34" charset="0"/>
                <a:cs typeface="Calibri" panose="020F0502020204030204" pitchFamily="34" charset="0"/>
              </a:rPr>
              <a:t>In addition, we will need an explanatory note, something along the lines of:</a:t>
            </a:r>
            <a:endParaRPr lang="en-GB" b="1" i="1" dirty="0">
              <a:solidFill>
                <a:srgbClr val="00B050"/>
              </a:solidFill>
              <a:latin typeface="Calibri" panose="020F0502020204030204" pitchFamily="34" charset="0"/>
              <a:cs typeface="Calibri" panose="020F0502020204030204" pitchFamily="34" charset="0"/>
            </a:endParaRPr>
          </a:p>
        </p:txBody>
      </p:sp>
      <p:sp>
        <p:nvSpPr>
          <p:cNvPr id="10" name="Rectangle 9"/>
          <p:cNvSpPr/>
          <p:nvPr/>
        </p:nvSpPr>
        <p:spPr>
          <a:xfrm>
            <a:off x="188503" y="1037905"/>
            <a:ext cx="9384121" cy="461665"/>
          </a:xfrm>
          <a:prstGeom prst="rect">
            <a:avLst/>
          </a:prstGeom>
        </p:spPr>
        <p:txBody>
          <a:bodyPr wrap="square">
            <a:spAutoFit/>
          </a:bodyPr>
          <a:lstStyle/>
          <a:p>
            <a:r>
              <a:rPr lang="en-GB" dirty="0" smtClean="0">
                <a:solidFill>
                  <a:srgbClr val="C00000"/>
                </a:solidFill>
                <a:latin typeface="Calibri" panose="020F0502020204030204" pitchFamily="34" charset="0"/>
                <a:cs typeface="Calibri" panose="020F0502020204030204" pitchFamily="34" charset="0"/>
              </a:rPr>
              <a:t>Incorporate hedge usage into ‘classic’ message usage guideline</a:t>
            </a:r>
            <a:endParaRPr lang="en-GB" b="1" i="1"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536890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363" y="2533650"/>
            <a:ext cx="7915275"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GB" dirty="0" smtClean="0"/>
              <a:t>Incorporating hedge MP into ‘classic’</a:t>
            </a:r>
            <a:endParaRPr lang="en-GB" dirty="0"/>
          </a:p>
        </p:txBody>
      </p:sp>
      <p:sp>
        <p:nvSpPr>
          <p:cNvPr id="3" name="Footer Placeholder 2"/>
          <p:cNvSpPr>
            <a:spLocks noGrp="1"/>
          </p:cNvSpPr>
          <p:nvPr>
            <p:ph type="ftr" sz="quarter" idx="10"/>
          </p:nvPr>
        </p:nvSpPr>
        <p:spPr/>
        <p:txBody>
          <a:bodyPr/>
          <a:lstStyle/>
          <a:p>
            <a:r>
              <a:rPr lang="en-US" dirty="0" smtClean="0"/>
              <a:t>SMPG IF Order MP &amp; Hedge</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27</a:t>
            </a:fld>
            <a:endParaRPr lang="en-GB" dirty="0"/>
          </a:p>
        </p:txBody>
      </p:sp>
      <p:sp>
        <p:nvSpPr>
          <p:cNvPr id="5" name="TextBox 4"/>
          <p:cNvSpPr txBox="1"/>
          <p:nvPr/>
        </p:nvSpPr>
        <p:spPr>
          <a:xfrm>
            <a:off x="172533" y="1621227"/>
            <a:ext cx="8971467" cy="830997"/>
          </a:xfrm>
          <a:prstGeom prst="rect">
            <a:avLst/>
          </a:prstGeom>
          <a:noFill/>
        </p:spPr>
        <p:txBody>
          <a:bodyPr wrap="square" rtlCol="0">
            <a:spAutoFit/>
          </a:bodyPr>
          <a:lstStyle/>
          <a:p>
            <a:r>
              <a:rPr lang="en-GB" dirty="0" smtClean="0">
                <a:latin typeface="Calibri" panose="020F0502020204030204" pitchFamily="34" charset="0"/>
                <a:cs typeface="Calibri" panose="020F0502020204030204" pitchFamily="34" charset="0"/>
              </a:rPr>
              <a:t>As a trial run, one example of incorporating hedge into classic has been done, this has been done on MyStandards for setr.010 &amp; setr.012</a:t>
            </a:r>
            <a:endParaRPr lang="en-GB" dirty="0">
              <a:latin typeface="Calibri" panose="020F0502020204030204" pitchFamily="34" charset="0"/>
              <a:cs typeface="Calibri" panose="020F0502020204030204" pitchFamily="34" charset="0"/>
            </a:endParaRPr>
          </a:p>
        </p:txBody>
      </p:sp>
      <p:cxnSp>
        <p:nvCxnSpPr>
          <p:cNvPr id="7" name="Straight Arrow Connector 6"/>
          <p:cNvCxnSpPr/>
          <p:nvPr/>
        </p:nvCxnSpPr>
        <p:spPr bwMode="auto">
          <a:xfrm>
            <a:off x="6834098" y="2349244"/>
            <a:ext cx="0" cy="1946531"/>
          </a:xfrm>
          <a:prstGeom prst="straightConnector1">
            <a:avLst/>
          </a:prstGeom>
          <a:solidFill>
            <a:schemeClr val="accent1"/>
          </a:solidFill>
          <a:ln w="28575" cap="flat" cmpd="sng" algn="ctr">
            <a:solidFill>
              <a:srgbClr val="00B0F0"/>
            </a:solidFill>
            <a:prstDash val="dash"/>
            <a:round/>
            <a:headEnd type="none" w="lg" len="med"/>
            <a:tailEnd type="triangle" w="lg" len="med"/>
          </a:ln>
          <a:effectLst/>
        </p:spPr>
      </p:cxn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6813" y="5548313"/>
            <a:ext cx="6391275"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Arrow Connector 9"/>
          <p:cNvCxnSpPr/>
          <p:nvPr/>
        </p:nvCxnSpPr>
        <p:spPr bwMode="auto">
          <a:xfrm>
            <a:off x="7338923" y="2330194"/>
            <a:ext cx="0" cy="3199069"/>
          </a:xfrm>
          <a:prstGeom prst="straightConnector1">
            <a:avLst/>
          </a:prstGeom>
          <a:solidFill>
            <a:schemeClr val="accent1"/>
          </a:solidFill>
          <a:ln w="28575" cap="flat" cmpd="sng" algn="ctr">
            <a:solidFill>
              <a:srgbClr val="00B0F0"/>
            </a:solidFill>
            <a:prstDash val="dash"/>
            <a:round/>
            <a:headEnd type="none" w="lg" len="med"/>
            <a:tailEnd type="triangle" w="lg" len="med"/>
          </a:ln>
          <a:effectLst/>
        </p:spPr>
      </p:cxnSp>
      <p:sp>
        <p:nvSpPr>
          <p:cNvPr id="11" name="TextBox 10"/>
          <p:cNvSpPr txBox="1"/>
          <p:nvPr/>
        </p:nvSpPr>
        <p:spPr>
          <a:xfrm>
            <a:off x="181160" y="517594"/>
            <a:ext cx="1836144" cy="461665"/>
          </a:xfrm>
          <a:prstGeom prst="rect">
            <a:avLst/>
          </a:prstGeom>
          <a:noFill/>
        </p:spPr>
        <p:txBody>
          <a:bodyPr wrap="none" rtlCol="0">
            <a:spAutoFit/>
          </a:bodyPr>
          <a:lstStyle/>
          <a:p>
            <a:r>
              <a:rPr lang="en-GB" b="1" dirty="0" smtClean="0">
                <a:latin typeface="Calibri" panose="020F0502020204030204" pitchFamily="34" charset="0"/>
                <a:cs typeface="Calibri" panose="020F0502020204030204" pitchFamily="34" charset="0"/>
              </a:rPr>
              <a:t>APPROACH 1</a:t>
            </a:r>
            <a:endParaRPr lang="en-GB" b="1" dirty="0">
              <a:latin typeface="Calibri" panose="020F0502020204030204" pitchFamily="34" charset="0"/>
              <a:cs typeface="Calibri" panose="020F0502020204030204" pitchFamily="34" charset="0"/>
            </a:endParaRPr>
          </a:p>
        </p:txBody>
      </p:sp>
      <p:sp>
        <p:nvSpPr>
          <p:cNvPr id="13" name="Rectangle 12"/>
          <p:cNvSpPr/>
          <p:nvPr/>
        </p:nvSpPr>
        <p:spPr>
          <a:xfrm>
            <a:off x="188503" y="1037905"/>
            <a:ext cx="9384121" cy="461665"/>
          </a:xfrm>
          <a:prstGeom prst="rect">
            <a:avLst/>
          </a:prstGeom>
        </p:spPr>
        <p:txBody>
          <a:bodyPr wrap="square">
            <a:spAutoFit/>
          </a:bodyPr>
          <a:lstStyle/>
          <a:p>
            <a:r>
              <a:rPr lang="en-GB" dirty="0" smtClean="0">
                <a:solidFill>
                  <a:srgbClr val="C00000"/>
                </a:solidFill>
                <a:latin typeface="Calibri" panose="020F0502020204030204" pitchFamily="34" charset="0"/>
                <a:cs typeface="Calibri" panose="020F0502020204030204" pitchFamily="34" charset="0"/>
              </a:rPr>
              <a:t>Incorporate hedge usage into ‘classic’ message usage guideline</a:t>
            </a:r>
            <a:endParaRPr lang="en-GB" b="1" i="1"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510079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7"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1398" y="464133"/>
            <a:ext cx="3800475" cy="571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GB" dirty="0" smtClean="0"/>
              <a:t>APPROACH 1: What does it look like? (1 of 2)</a:t>
            </a:r>
            <a:endParaRPr lang="en-GB" dirty="0"/>
          </a:p>
        </p:txBody>
      </p:sp>
      <p:sp>
        <p:nvSpPr>
          <p:cNvPr id="3" name="Footer Placeholder 2"/>
          <p:cNvSpPr>
            <a:spLocks noGrp="1"/>
          </p:cNvSpPr>
          <p:nvPr>
            <p:ph type="ftr" sz="quarter" idx="10"/>
          </p:nvPr>
        </p:nvSpPr>
        <p:spPr/>
        <p:txBody>
          <a:bodyPr/>
          <a:lstStyle/>
          <a:p>
            <a:r>
              <a:rPr lang="en-US" dirty="0" smtClean="0"/>
              <a:t>SMPG IF Order MP &amp; Hedge</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28</a:t>
            </a:fld>
            <a:endParaRPr lang="en-GB" dirty="0"/>
          </a:p>
        </p:txBody>
      </p:sp>
      <p:sp>
        <p:nvSpPr>
          <p:cNvPr id="9" name="TextBox 8"/>
          <p:cNvSpPr txBox="1"/>
          <p:nvPr/>
        </p:nvSpPr>
        <p:spPr>
          <a:xfrm>
            <a:off x="5512845" y="3000034"/>
            <a:ext cx="2862515" cy="400110"/>
          </a:xfrm>
          <a:prstGeom prst="rect">
            <a:avLst/>
          </a:prstGeom>
          <a:noFill/>
        </p:spPr>
        <p:txBody>
          <a:bodyPr wrap="none" rtlCol="0">
            <a:spAutoFit/>
          </a:bodyPr>
          <a:lstStyle/>
          <a:p>
            <a:r>
              <a:rPr lang="en-GB" sz="2000" b="1" dirty="0" smtClean="0">
                <a:latin typeface="Calibri" panose="020F0502020204030204" pitchFamily="34" charset="0"/>
                <a:cs typeface="Calibri" panose="020F0502020204030204" pitchFamily="34" charset="0"/>
              </a:rPr>
              <a:t>SMPG Usage Information</a:t>
            </a:r>
            <a:endParaRPr lang="en-GB" sz="2000" b="1" dirty="0">
              <a:latin typeface="Calibri" panose="020F0502020204030204" pitchFamily="34" charset="0"/>
              <a:cs typeface="Calibri" panose="020F0502020204030204" pitchFamily="34" charset="0"/>
            </a:endParaRPr>
          </a:p>
        </p:txBody>
      </p:sp>
      <p:sp>
        <p:nvSpPr>
          <p:cNvPr id="10" name="TextBox 9"/>
          <p:cNvSpPr txBox="1"/>
          <p:nvPr/>
        </p:nvSpPr>
        <p:spPr>
          <a:xfrm>
            <a:off x="5273390" y="3335169"/>
            <a:ext cx="3853354" cy="1938992"/>
          </a:xfrm>
          <a:prstGeom prst="rect">
            <a:avLst/>
          </a:prstGeom>
          <a:noFill/>
        </p:spPr>
        <p:txBody>
          <a:bodyPr wrap="square" rtlCol="0">
            <a:spAutoFit/>
          </a:bodyPr>
          <a:lstStyle/>
          <a:p>
            <a:r>
              <a:rPr lang="en-US" sz="2000" dirty="0" smtClean="0">
                <a:latin typeface="Calibri" panose="020F0502020204030204" pitchFamily="34" charset="0"/>
                <a:cs typeface="Calibri" panose="020F0502020204030204" pitchFamily="34" charset="0"/>
              </a:rPr>
              <a:t>If </a:t>
            </a:r>
            <a:r>
              <a:rPr lang="en-US" sz="2000" dirty="0">
                <a:latin typeface="Calibri" panose="020F0502020204030204" pitchFamily="34" charset="0"/>
                <a:cs typeface="Calibri" panose="020F0502020204030204" pitchFamily="34" charset="0"/>
              </a:rPr>
              <a:t>the financial instrument is an alternative/hedge fund, then </a:t>
            </a:r>
            <a:r>
              <a:rPr lang="en-US" sz="2000" dirty="0" smtClean="0">
                <a:latin typeface="Calibri" panose="020F0502020204030204" pitchFamily="34" charset="0"/>
                <a:cs typeface="Calibri" panose="020F0502020204030204" pitchFamily="34" charset="0"/>
              </a:rPr>
              <a:t>RequestedFutureTradeDate </a:t>
            </a:r>
            <a:r>
              <a:rPr lang="en-US" sz="2000" dirty="0">
                <a:latin typeface="Calibri" panose="020F0502020204030204" pitchFamily="34" charset="0"/>
                <a:cs typeface="Calibri" panose="020F0502020204030204" pitchFamily="34" charset="0"/>
              </a:rPr>
              <a:t>is allowed. If the financial instrument is a 'classic' fund, then </a:t>
            </a:r>
            <a:r>
              <a:rPr lang="en-US" sz="2000" dirty="0" smtClean="0">
                <a:latin typeface="Calibri" panose="020F0502020204030204" pitchFamily="34" charset="0"/>
                <a:cs typeface="Calibri" panose="020F0502020204030204" pitchFamily="34" charset="0"/>
              </a:rPr>
              <a:t>Requested FutureTradeDate </a:t>
            </a:r>
            <a:r>
              <a:rPr lang="en-US" sz="2000" dirty="0">
                <a:latin typeface="Calibri" panose="020F0502020204030204" pitchFamily="34" charset="0"/>
                <a:cs typeface="Calibri" panose="020F0502020204030204" pitchFamily="34" charset="0"/>
              </a:rPr>
              <a:t>is not allowed.</a:t>
            </a:r>
            <a:endParaRPr lang="en-GB" sz="2000" dirty="0">
              <a:latin typeface="Calibri" panose="020F0502020204030204" pitchFamily="34" charset="0"/>
              <a:cs typeface="Calibri" panose="020F0502020204030204" pitchFamily="34" charset="0"/>
            </a:endParaRPr>
          </a:p>
        </p:txBody>
      </p:sp>
      <p:pic>
        <p:nvPicPr>
          <p:cNvPr id="1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1518" y="308102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extBox 16"/>
          <p:cNvSpPr txBox="1"/>
          <p:nvPr/>
        </p:nvSpPr>
        <p:spPr>
          <a:xfrm>
            <a:off x="5273389" y="1282378"/>
            <a:ext cx="3853354" cy="1631216"/>
          </a:xfrm>
          <a:prstGeom prst="rect">
            <a:avLst/>
          </a:prstGeom>
          <a:noFill/>
        </p:spPr>
        <p:txBody>
          <a:bodyPr wrap="square" rtlCol="0">
            <a:spAutoFit/>
          </a:bodyPr>
          <a:lstStyle/>
          <a:p>
            <a:r>
              <a:rPr lang="en-US" sz="2000" dirty="0" smtClean="0">
                <a:latin typeface="Calibri" panose="020F0502020204030204" pitchFamily="34" charset="0"/>
                <a:cs typeface="Calibri" panose="020F0502020204030204" pitchFamily="34" charset="0"/>
              </a:rPr>
              <a:t>If </a:t>
            </a:r>
            <a:r>
              <a:rPr lang="en-US" sz="2000" dirty="0">
                <a:latin typeface="Calibri" panose="020F0502020204030204" pitchFamily="34" charset="0"/>
                <a:cs typeface="Calibri" panose="020F0502020204030204" pitchFamily="34" charset="0"/>
              </a:rPr>
              <a:t>the financial instrument is an alternative/hedge fund and the </a:t>
            </a:r>
            <a:endParaRPr lang="en-US" sz="2000" dirty="0" smtClean="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trade </a:t>
            </a:r>
            <a:r>
              <a:rPr lang="en-US" sz="2000" dirty="0">
                <a:latin typeface="Calibri" panose="020F0502020204030204" pitchFamily="34" charset="0"/>
                <a:cs typeface="Calibri" panose="020F0502020204030204" pitchFamily="34" charset="0"/>
              </a:rPr>
              <a:t>is to be routed by the AIP service, then </a:t>
            </a:r>
            <a:r>
              <a:rPr lang="en-US" sz="2000" dirty="0" smtClean="0">
                <a:latin typeface="Calibri" panose="020F0502020204030204" pitchFamily="34" charset="0"/>
                <a:cs typeface="Calibri" panose="020F0502020204030204" pitchFamily="34" charset="0"/>
              </a:rPr>
              <a:t>Requested Future </a:t>
            </a:r>
          </a:p>
          <a:p>
            <a:r>
              <a:rPr lang="en-US" sz="2000" dirty="0" smtClean="0">
                <a:latin typeface="Calibri" panose="020F0502020204030204" pitchFamily="34" charset="0"/>
                <a:cs typeface="Calibri" panose="020F0502020204030204" pitchFamily="34" charset="0"/>
              </a:rPr>
              <a:t>Trade Date </a:t>
            </a:r>
            <a:r>
              <a:rPr lang="en-US" sz="2000" dirty="0">
                <a:latin typeface="Calibri" panose="020F0502020204030204" pitchFamily="34" charset="0"/>
                <a:cs typeface="Calibri" panose="020F0502020204030204" pitchFamily="34" charset="0"/>
              </a:rPr>
              <a:t>must be present. </a:t>
            </a:r>
            <a:endParaRPr lang="en-GB" sz="2000" dirty="0">
              <a:latin typeface="Calibri" panose="020F0502020204030204" pitchFamily="34" charset="0"/>
              <a:cs typeface="Calibri" panose="020F0502020204030204" pitchFamily="34" charset="0"/>
            </a:endParaRPr>
          </a:p>
        </p:txBody>
      </p:sp>
      <p:sp>
        <p:nvSpPr>
          <p:cNvPr id="5" name="TextBox 4"/>
          <p:cNvSpPr txBox="1"/>
          <p:nvPr/>
        </p:nvSpPr>
        <p:spPr>
          <a:xfrm>
            <a:off x="5247510" y="473582"/>
            <a:ext cx="3279937" cy="400110"/>
          </a:xfrm>
          <a:prstGeom prst="rect">
            <a:avLst/>
          </a:prstGeom>
          <a:noFill/>
        </p:spPr>
        <p:txBody>
          <a:bodyPr wrap="none" rtlCol="0">
            <a:spAutoFit/>
          </a:bodyPr>
          <a:lstStyle/>
          <a:p>
            <a:r>
              <a:rPr lang="en-GB" sz="2000" b="1" dirty="0" smtClean="0">
                <a:solidFill>
                  <a:schemeClr val="tx1">
                    <a:lumMod val="65000"/>
                    <a:lumOff val="35000"/>
                  </a:schemeClr>
                </a:solidFill>
                <a:latin typeface="Calibri" panose="020F0502020204030204" pitchFamily="34" charset="0"/>
                <a:cs typeface="Calibri" panose="020F0502020204030204" pitchFamily="34" charset="0"/>
              </a:rPr>
              <a:t>Requested Future Trade Date</a:t>
            </a:r>
            <a:endParaRPr lang="en-GB" sz="2000" b="1" dirty="0">
              <a:solidFill>
                <a:schemeClr val="tx1">
                  <a:lumMod val="65000"/>
                  <a:lumOff val="35000"/>
                </a:schemeClr>
              </a:solidFill>
              <a:latin typeface="Calibri" panose="020F0502020204030204" pitchFamily="34" charset="0"/>
              <a:cs typeface="Calibri" panose="020F0502020204030204" pitchFamily="34" charset="0"/>
            </a:endParaRPr>
          </a:p>
        </p:txBody>
      </p:sp>
      <p:cxnSp>
        <p:nvCxnSpPr>
          <p:cNvPr id="11" name="Straight Connector 10"/>
          <p:cNvCxnSpPr/>
          <p:nvPr/>
        </p:nvCxnSpPr>
        <p:spPr bwMode="auto">
          <a:xfrm>
            <a:off x="5277014" y="966162"/>
            <a:ext cx="0" cy="4333877"/>
          </a:xfrm>
          <a:prstGeom prst="line">
            <a:avLst/>
          </a:prstGeom>
          <a:solidFill>
            <a:schemeClr val="accent1"/>
          </a:solidFill>
          <a:ln w="19050" cap="flat" cmpd="sng" algn="ctr">
            <a:solidFill>
              <a:schemeClr val="bg1">
                <a:lumMod val="85000"/>
              </a:schemeClr>
            </a:solidFill>
            <a:prstDash val="solid"/>
            <a:round/>
            <a:headEnd type="none" w="med" len="med"/>
            <a:tailEnd type="none" w="med" len="med"/>
          </a:ln>
          <a:effectLst/>
        </p:spPr>
      </p:cxnSp>
      <p:cxnSp>
        <p:nvCxnSpPr>
          <p:cNvPr id="22" name="Straight Connector 21"/>
          <p:cNvCxnSpPr/>
          <p:nvPr/>
        </p:nvCxnSpPr>
        <p:spPr bwMode="auto">
          <a:xfrm>
            <a:off x="9001824" y="955815"/>
            <a:ext cx="0" cy="4343056"/>
          </a:xfrm>
          <a:prstGeom prst="line">
            <a:avLst/>
          </a:prstGeom>
          <a:solidFill>
            <a:schemeClr val="accent1"/>
          </a:solidFill>
          <a:ln w="19050" cap="flat" cmpd="sng" algn="ctr">
            <a:solidFill>
              <a:schemeClr val="bg1">
                <a:lumMod val="85000"/>
              </a:schemeClr>
            </a:solidFill>
            <a:prstDash val="solid"/>
            <a:round/>
            <a:headEnd type="none" w="med" len="med"/>
            <a:tailEnd type="none" w="med" len="med"/>
          </a:ln>
          <a:effectLst/>
        </p:spPr>
      </p:cxnSp>
      <p:sp>
        <p:nvSpPr>
          <p:cNvPr id="8" name="TextBox 7"/>
          <p:cNvSpPr txBox="1"/>
          <p:nvPr/>
        </p:nvSpPr>
        <p:spPr>
          <a:xfrm>
            <a:off x="5512845" y="931179"/>
            <a:ext cx="3743285" cy="400110"/>
          </a:xfrm>
          <a:prstGeom prst="rect">
            <a:avLst/>
          </a:prstGeom>
          <a:noFill/>
        </p:spPr>
        <p:txBody>
          <a:bodyPr wrap="square" rtlCol="0">
            <a:spAutoFit/>
          </a:bodyPr>
          <a:lstStyle/>
          <a:p>
            <a:r>
              <a:rPr lang="en-GB" sz="2000" b="1" dirty="0" smtClean="0">
                <a:latin typeface="Calibri" panose="020F0502020204030204" pitchFamily="34" charset="0"/>
                <a:cs typeface="Calibri" panose="020F0502020204030204" pitchFamily="34" charset="0"/>
              </a:rPr>
              <a:t>Rule “SMPG Routing Rule”</a:t>
            </a:r>
          </a:p>
        </p:txBody>
      </p:sp>
      <p:pic>
        <p:nvPicPr>
          <p:cNvPr id="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1518" y="100757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7" name="Straight Connector 26"/>
          <p:cNvCxnSpPr/>
          <p:nvPr/>
        </p:nvCxnSpPr>
        <p:spPr bwMode="auto">
          <a:xfrm flipH="1">
            <a:off x="5271395" y="5298871"/>
            <a:ext cx="3730429" cy="0"/>
          </a:xfrm>
          <a:prstGeom prst="line">
            <a:avLst/>
          </a:prstGeom>
          <a:solidFill>
            <a:schemeClr val="accent1"/>
          </a:solidFill>
          <a:ln w="19050" cap="flat" cmpd="sng" algn="ctr">
            <a:solidFill>
              <a:schemeClr val="bg1">
                <a:lumMod val="85000"/>
              </a:schemeClr>
            </a:solidFill>
            <a:prstDash val="solid"/>
            <a:round/>
            <a:headEnd type="none" w="med" len="med"/>
            <a:tailEnd type="none" w="med" len="med"/>
          </a:ln>
          <a:effectLst/>
        </p:spPr>
      </p:cxnSp>
      <p:sp>
        <p:nvSpPr>
          <p:cNvPr id="21" name="TextBox 20"/>
          <p:cNvSpPr txBox="1"/>
          <p:nvPr/>
        </p:nvSpPr>
        <p:spPr>
          <a:xfrm>
            <a:off x="157167" y="3347069"/>
            <a:ext cx="5355677" cy="2308324"/>
          </a:xfrm>
          <a:prstGeom prst="rect">
            <a:avLst/>
          </a:prstGeom>
          <a:noFill/>
        </p:spPr>
        <p:txBody>
          <a:bodyPr wrap="square" rtlCol="0">
            <a:spAutoFit/>
          </a:bodyPr>
          <a:lstStyle/>
          <a:p>
            <a:pPr>
              <a:tabLst>
                <a:tab pos="2346325" algn="l"/>
              </a:tabLst>
            </a:pPr>
            <a:r>
              <a:rPr lang="en-GB" b="1" dirty="0" smtClean="0">
                <a:latin typeface="Calibri" panose="020F0502020204030204" pitchFamily="34" charset="0"/>
                <a:cs typeface="Calibri" panose="020F0502020204030204" pitchFamily="34" charset="0"/>
              </a:rPr>
              <a:t>So, previously, Requested Future </a:t>
            </a:r>
          </a:p>
          <a:p>
            <a:pPr>
              <a:tabLst>
                <a:tab pos="2346325" algn="l"/>
              </a:tabLst>
            </a:pPr>
            <a:r>
              <a:rPr lang="en-GB" b="1" dirty="0" smtClean="0">
                <a:latin typeface="Calibri" panose="020F0502020204030204" pitchFamily="34" charset="0"/>
                <a:cs typeface="Calibri" panose="020F0502020204030204" pitchFamily="34" charset="0"/>
              </a:rPr>
              <a:t>Trade Date was	.</a:t>
            </a:r>
          </a:p>
          <a:p>
            <a:r>
              <a:rPr lang="en-GB" b="1" dirty="0" smtClean="0">
                <a:latin typeface="Calibri" panose="020F0502020204030204" pitchFamily="34" charset="0"/>
                <a:cs typeface="Calibri" panose="020F0502020204030204" pitchFamily="34" charset="0"/>
              </a:rPr>
              <a:t>In order to accommodate hedge, it </a:t>
            </a:r>
          </a:p>
          <a:p>
            <a:r>
              <a:rPr lang="en-GB" b="1" dirty="0" smtClean="0">
                <a:latin typeface="Calibri" panose="020F0502020204030204" pitchFamily="34" charset="0"/>
                <a:cs typeface="Calibri" panose="020F0502020204030204" pitchFamily="34" charset="0"/>
              </a:rPr>
              <a:t>has been designated ‘allowed’ and </a:t>
            </a:r>
          </a:p>
          <a:p>
            <a:r>
              <a:rPr lang="en-GB" b="1" dirty="0" smtClean="0">
                <a:latin typeface="Calibri" panose="020F0502020204030204" pitchFamily="34" charset="0"/>
                <a:cs typeface="Calibri" panose="020F0502020204030204" pitchFamily="34" charset="0"/>
              </a:rPr>
              <a:t>there is a usage annotation to </a:t>
            </a:r>
          </a:p>
          <a:p>
            <a:r>
              <a:rPr lang="en-GB" b="1" dirty="0" smtClean="0">
                <a:latin typeface="Calibri" panose="020F0502020204030204" pitchFamily="34" charset="0"/>
                <a:cs typeface="Calibri" panose="020F0502020204030204" pitchFamily="34" charset="0"/>
              </a:rPr>
              <a:t>indicate it must not be used for ‘classic’. </a:t>
            </a:r>
            <a:endParaRPr lang="en-GB" b="1" dirty="0">
              <a:latin typeface="Calibri" panose="020F0502020204030204" pitchFamily="34" charset="0"/>
              <a:cs typeface="Calibri" panose="020F0502020204030204" pitchFamily="34" charset="0"/>
            </a:endParaRPr>
          </a:p>
        </p:txBody>
      </p:sp>
      <p:pic>
        <p:nvPicPr>
          <p:cNvPr id="3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87027" y="3799126"/>
            <a:ext cx="345758" cy="2881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Left Brace 22"/>
          <p:cNvSpPr/>
          <p:nvPr/>
        </p:nvSpPr>
        <p:spPr bwMode="auto">
          <a:xfrm>
            <a:off x="4837916" y="3108423"/>
            <a:ext cx="406007" cy="2151602"/>
          </a:xfrm>
          <a:prstGeom prst="leftBrace">
            <a:avLst/>
          </a:prstGeom>
          <a:noFill/>
          <a:ln w="285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4" name="TextBox 33"/>
          <p:cNvSpPr txBox="1"/>
          <p:nvPr/>
        </p:nvSpPr>
        <p:spPr>
          <a:xfrm>
            <a:off x="157167" y="5692384"/>
            <a:ext cx="8884706" cy="461665"/>
          </a:xfrm>
          <a:prstGeom prst="rect">
            <a:avLst/>
          </a:prstGeom>
          <a:noFill/>
        </p:spPr>
        <p:txBody>
          <a:bodyPr wrap="square" rtlCol="0">
            <a:spAutoFit/>
          </a:bodyPr>
          <a:lstStyle/>
          <a:p>
            <a:pPr>
              <a:tabLst>
                <a:tab pos="2346325" algn="l"/>
              </a:tabLst>
            </a:pPr>
            <a:r>
              <a:rPr lang="en-GB" b="1" dirty="0" smtClean="0">
                <a:solidFill>
                  <a:srgbClr val="00B0F0"/>
                </a:solidFill>
                <a:latin typeface="Calibri" panose="020F0502020204030204" pitchFamily="34" charset="0"/>
                <a:cs typeface="Calibri" panose="020F0502020204030204" pitchFamily="34" charset="0"/>
              </a:rPr>
              <a:t>As said, this is a dilution of the ‘formalism’ we previously had. </a:t>
            </a:r>
            <a:endParaRPr lang="en-GB" b="1" dirty="0">
              <a:solidFill>
                <a:srgbClr val="00B0F0"/>
              </a:solidFill>
              <a:latin typeface="Calibri" panose="020F0502020204030204" pitchFamily="34" charset="0"/>
              <a:cs typeface="Calibri" panose="020F0502020204030204" pitchFamily="34" charset="0"/>
            </a:endParaRPr>
          </a:p>
        </p:txBody>
      </p:sp>
      <p:pic>
        <p:nvPicPr>
          <p:cNvPr id="2058"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5989" y="470265"/>
            <a:ext cx="4637723" cy="29060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093715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989" y="514797"/>
            <a:ext cx="4637723" cy="28203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1398" y="464133"/>
            <a:ext cx="3800475" cy="571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GB" dirty="0"/>
              <a:t>APPROACH 1: What </a:t>
            </a:r>
            <a:r>
              <a:rPr lang="en-GB" dirty="0" smtClean="0"/>
              <a:t>does it look like? (2 of 2)</a:t>
            </a:r>
            <a:endParaRPr lang="en-GB" dirty="0"/>
          </a:p>
        </p:txBody>
      </p:sp>
      <p:sp>
        <p:nvSpPr>
          <p:cNvPr id="3" name="Footer Placeholder 2"/>
          <p:cNvSpPr>
            <a:spLocks noGrp="1"/>
          </p:cNvSpPr>
          <p:nvPr>
            <p:ph type="ftr" sz="quarter" idx="10"/>
          </p:nvPr>
        </p:nvSpPr>
        <p:spPr/>
        <p:txBody>
          <a:bodyPr/>
          <a:lstStyle/>
          <a:p>
            <a:r>
              <a:rPr lang="en-US" dirty="0" smtClean="0"/>
              <a:t>SMPG IF Order MP &amp; Hedge</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29</a:t>
            </a:fld>
            <a:endParaRPr lang="en-GB" dirty="0"/>
          </a:p>
        </p:txBody>
      </p:sp>
      <p:sp>
        <p:nvSpPr>
          <p:cNvPr id="9" name="TextBox 8"/>
          <p:cNvSpPr txBox="1"/>
          <p:nvPr/>
        </p:nvSpPr>
        <p:spPr>
          <a:xfrm>
            <a:off x="5512845" y="1007428"/>
            <a:ext cx="2862515" cy="400110"/>
          </a:xfrm>
          <a:prstGeom prst="rect">
            <a:avLst/>
          </a:prstGeom>
          <a:noFill/>
        </p:spPr>
        <p:txBody>
          <a:bodyPr wrap="none" rtlCol="0">
            <a:spAutoFit/>
          </a:bodyPr>
          <a:lstStyle/>
          <a:p>
            <a:r>
              <a:rPr lang="en-GB" sz="2000" b="1" dirty="0" smtClean="0">
                <a:latin typeface="Calibri" panose="020F0502020204030204" pitchFamily="34" charset="0"/>
                <a:cs typeface="Calibri" panose="020F0502020204030204" pitchFamily="34" charset="0"/>
              </a:rPr>
              <a:t>SMPG Usage Information</a:t>
            </a:r>
            <a:endParaRPr lang="en-GB" sz="2000" b="1" dirty="0">
              <a:latin typeface="Calibri" panose="020F0502020204030204" pitchFamily="34" charset="0"/>
              <a:cs typeface="Calibri" panose="020F0502020204030204" pitchFamily="34" charset="0"/>
            </a:endParaRPr>
          </a:p>
        </p:txBody>
      </p:sp>
      <p:sp>
        <p:nvSpPr>
          <p:cNvPr id="10" name="TextBox 9"/>
          <p:cNvSpPr txBox="1"/>
          <p:nvPr/>
        </p:nvSpPr>
        <p:spPr>
          <a:xfrm>
            <a:off x="5273390" y="1342563"/>
            <a:ext cx="3853354" cy="1938992"/>
          </a:xfrm>
          <a:prstGeom prst="rect">
            <a:avLst/>
          </a:prstGeom>
          <a:noFill/>
        </p:spPr>
        <p:txBody>
          <a:bodyPr wrap="square" rtlCol="0">
            <a:spAutoFit/>
          </a:bodyPr>
          <a:lstStyle/>
          <a:p>
            <a:r>
              <a:rPr lang="en-US" sz="2000" dirty="0">
                <a:latin typeface="Calibri" panose="020F0502020204030204" pitchFamily="34" charset="0"/>
                <a:cs typeface="Calibri" panose="020F0502020204030204" pitchFamily="34" charset="0"/>
              </a:rPr>
              <a:t>If the financial instrument is an alternative/hedge fund, then </a:t>
            </a:r>
            <a:endParaRPr lang="en-US" sz="2000" dirty="0" smtClean="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OrderDateTime </a:t>
            </a:r>
            <a:r>
              <a:rPr lang="en-US" sz="2000" dirty="0">
                <a:latin typeface="Calibri" panose="020F0502020204030204" pitchFamily="34" charset="0"/>
                <a:cs typeface="Calibri" panose="020F0502020204030204" pitchFamily="34" charset="0"/>
              </a:rPr>
              <a:t>is not allowed</a:t>
            </a:r>
            <a:r>
              <a:rPr lang="en-US" sz="2000" dirty="0" smtClean="0">
                <a:latin typeface="Calibri" panose="020F0502020204030204" pitchFamily="34" charset="0"/>
                <a:cs typeface="Calibri" panose="020F0502020204030204" pitchFamily="34" charset="0"/>
              </a:rPr>
              <a:t>.</a:t>
            </a:r>
          </a:p>
          <a:p>
            <a:r>
              <a:rPr lang="en-US" sz="2000" dirty="0">
                <a:latin typeface="Calibri" panose="020F0502020204030204" pitchFamily="34" charset="0"/>
                <a:cs typeface="Calibri" panose="020F0502020204030204" pitchFamily="34" charset="0"/>
              </a:rPr>
              <a:t>If the financial instrument is a 'classic' fund, then </a:t>
            </a:r>
            <a:r>
              <a:rPr lang="en-US" sz="2000" dirty="0" smtClean="0">
                <a:latin typeface="Calibri" panose="020F0502020204030204" pitchFamily="34" charset="0"/>
                <a:cs typeface="Calibri" panose="020F0502020204030204" pitchFamily="34" charset="0"/>
              </a:rPr>
              <a:t>OrderDateTime may be present.</a:t>
            </a:r>
            <a:endParaRPr lang="en-GB" sz="2000" dirty="0">
              <a:latin typeface="Calibri" panose="020F0502020204030204" pitchFamily="34" charset="0"/>
              <a:cs typeface="Calibri" panose="020F0502020204030204" pitchFamily="34" charset="0"/>
            </a:endParaRPr>
          </a:p>
        </p:txBody>
      </p:sp>
      <p:pic>
        <p:nvPicPr>
          <p:cNvPr id="1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11518" y="108842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5247510" y="473582"/>
            <a:ext cx="1948931" cy="400110"/>
          </a:xfrm>
          <a:prstGeom prst="rect">
            <a:avLst/>
          </a:prstGeom>
          <a:noFill/>
        </p:spPr>
        <p:txBody>
          <a:bodyPr wrap="none" rtlCol="0">
            <a:spAutoFit/>
          </a:bodyPr>
          <a:lstStyle/>
          <a:p>
            <a:r>
              <a:rPr lang="en-GB" sz="2000" b="1" dirty="0" smtClean="0">
                <a:solidFill>
                  <a:schemeClr val="tx1">
                    <a:lumMod val="65000"/>
                    <a:lumOff val="35000"/>
                  </a:schemeClr>
                </a:solidFill>
                <a:latin typeface="Calibri" panose="020F0502020204030204" pitchFamily="34" charset="0"/>
                <a:cs typeface="Calibri" panose="020F0502020204030204" pitchFamily="34" charset="0"/>
              </a:rPr>
              <a:t>Order Date Time</a:t>
            </a:r>
            <a:endParaRPr lang="en-GB" sz="2000" b="1" dirty="0">
              <a:solidFill>
                <a:schemeClr val="tx1">
                  <a:lumMod val="65000"/>
                  <a:lumOff val="35000"/>
                </a:schemeClr>
              </a:solidFill>
              <a:latin typeface="Calibri" panose="020F0502020204030204" pitchFamily="34" charset="0"/>
              <a:cs typeface="Calibri" panose="020F0502020204030204" pitchFamily="34" charset="0"/>
            </a:endParaRPr>
          </a:p>
        </p:txBody>
      </p:sp>
      <p:cxnSp>
        <p:nvCxnSpPr>
          <p:cNvPr id="11" name="Straight Connector 10"/>
          <p:cNvCxnSpPr/>
          <p:nvPr/>
        </p:nvCxnSpPr>
        <p:spPr bwMode="auto">
          <a:xfrm>
            <a:off x="5277014" y="966162"/>
            <a:ext cx="0" cy="2268480"/>
          </a:xfrm>
          <a:prstGeom prst="line">
            <a:avLst/>
          </a:prstGeom>
          <a:solidFill>
            <a:schemeClr val="accent1"/>
          </a:solidFill>
          <a:ln w="19050" cap="flat" cmpd="sng" algn="ctr">
            <a:solidFill>
              <a:schemeClr val="bg1">
                <a:lumMod val="85000"/>
              </a:schemeClr>
            </a:solidFill>
            <a:prstDash val="solid"/>
            <a:round/>
            <a:headEnd type="none" w="med" len="med"/>
            <a:tailEnd type="none" w="med" len="med"/>
          </a:ln>
          <a:effectLst/>
        </p:spPr>
      </p:cxnSp>
      <p:cxnSp>
        <p:nvCxnSpPr>
          <p:cNvPr id="22" name="Straight Connector 21"/>
          <p:cNvCxnSpPr>
            <a:endCxn id="23" idx="2"/>
          </p:cNvCxnSpPr>
          <p:nvPr/>
        </p:nvCxnSpPr>
        <p:spPr bwMode="auto">
          <a:xfrm>
            <a:off x="9001824" y="955815"/>
            <a:ext cx="2" cy="2250795"/>
          </a:xfrm>
          <a:prstGeom prst="line">
            <a:avLst/>
          </a:prstGeom>
          <a:solidFill>
            <a:schemeClr val="accent1"/>
          </a:solidFill>
          <a:ln w="19050" cap="flat" cmpd="sng" algn="ctr">
            <a:solidFill>
              <a:schemeClr val="bg1">
                <a:lumMod val="85000"/>
              </a:schemeClr>
            </a:solidFill>
            <a:prstDash val="solid"/>
            <a:round/>
            <a:headEnd type="none" w="med" len="med"/>
            <a:tailEnd type="none" w="med" len="med"/>
          </a:ln>
          <a:effectLst/>
        </p:spPr>
      </p:cxnSp>
      <p:cxnSp>
        <p:nvCxnSpPr>
          <p:cNvPr id="27" name="Straight Connector 26"/>
          <p:cNvCxnSpPr/>
          <p:nvPr/>
        </p:nvCxnSpPr>
        <p:spPr bwMode="auto">
          <a:xfrm flipH="1">
            <a:off x="5277014" y="3234642"/>
            <a:ext cx="3730429" cy="0"/>
          </a:xfrm>
          <a:prstGeom prst="line">
            <a:avLst/>
          </a:prstGeom>
          <a:solidFill>
            <a:schemeClr val="accent1"/>
          </a:solidFill>
          <a:ln w="19050" cap="flat" cmpd="sng" algn="ctr">
            <a:solidFill>
              <a:schemeClr val="bg1">
                <a:lumMod val="85000"/>
              </a:schemeClr>
            </a:solidFill>
            <a:prstDash val="solid"/>
            <a:round/>
            <a:headEnd type="none" w="med" len="med"/>
            <a:tailEnd type="none" w="med" len="med"/>
          </a:ln>
          <a:effectLst/>
        </p:spPr>
      </p:cxnSp>
      <p:sp>
        <p:nvSpPr>
          <p:cNvPr id="21" name="TextBox 20"/>
          <p:cNvSpPr txBox="1"/>
          <p:nvPr/>
        </p:nvSpPr>
        <p:spPr>
          <a:xfrm>
            <a:off x="157167" y="3506297"/>
            <a:ext cx="8884706" cy="1200329"/>
          </a:xfrm>
          <a:prstGeom prst="rect">
            <a:avLst/>
          </a:prstGeom>
          <a:noFill/>
        </p:spPr>
        <p:txBody>
          <a:bodyPr wrap="square" rtlCol="0">
            <a:spAutoFit/>
          </a:bodyPr>
          <a:lstStyle/>
          <a:p>
            <a:pPr>
              <a:tabLst>
                <a:tab pos="2346325" algn="l"/>
              </a:tabLst>
            </a:pPr>
            <a:r>
              <a:rPr lang="en-GB" b="1" dirty="0" smtClean="0">
                <a:latin typeface="Calibri" panose="020F0502020204030204" pitchFamily="34" charset="0"/>
                <a:cs typeface="Calibri" panose="020F0502020204030204" pitchFamily="34" charset="0"/>
              </a:rPr>
              <a:t>Order Date Time is allowed in the ‘classic’, but not for hedge.</a:t>
            </a:r>
          </a:p>
          <a:p>
            <a:r>
              <a:rPr lang="en-GB" b="1" dirty="0" smtClean="0">
                <a:latin typeface="Calibri" panose="020F0502020204030204" pitchFamily="34" charset="0"/>
                <a:cs typeface="Calibri" panose="020F0502020204030204" pitchFamily="34" charset="0"/>
              </a:rPr>
              <a:t>So </a:t>
            </a:r>
            <a:r>
              <a:rPr lang="en-GB" b="1" dirty="0">
                <a:latin typeface="Calibri" panose="020F0502020204030204" pitchFamily="34" charset="0"/>
                <a:cs typeface="Calibri" panose="020F0502020204030204" pitchFamily="34" charset="0"/>
              </a:rPr>
              <a:t>Order Date Time</a:t>
            </a:r>
            <a:r>
              <a:rPr lang="en-GB" b="1" dirty="0" smtClean="0">
                <a:latin typeface="Calibri" panose="020F0502020204030204" pitchFamily="34" charset="0"/>
                <a:cs typeface="Calibri" panose="020F0502020204030204" pitchFamily="34" charset="0"/>
              </a:rPr>
              <a:t> remains as ‘allowed’ and a usage annotation is added to indicate it must not be used for hedge.</a:t>
            </a:r>
            <a:endParaRPr lang="en-GB" b="1" dirty="0">
              <a:latin typeface="Calibri" panose="020F0502020204030204" pitchFamily="34" charset="0"/>
              <a:cs typeface="Calibri" panose="020F0502020204030204" pitchFamily="34" charset="0"/>
            </a:endParaRPr>
          </a:p>
        </p:txBody>
      </p:sp>
      <p:sp>
        <p:nvSpPr>
          <p:cNvPr id="23" name="Left Brace 22"/>
          <p:cNvSpPr/>
          <p:nvPr/>
        </p:nvSpPr>
        <p:spPr bwMode="auto">
          <a:xfrm rot="16200000">
            <a:off x="6953668" y="1564459"/>
            <a:ext cx="406007" cy="3690308"/>
          </a:xfrm>
          <a:prstGeom prst="leftBrace">
            <a:avLst/>
          </a:prstGeom>
          <a:noFill/>
          <a:ln w="285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4" name="TextBox 33"/>
          <p:cNvSpPr txBox="1"/>
          <p:nvPr/>
        </p:nvSpPr>
        <p:spPr>
          <a:xfrm>
            <a:off x="157167" y="4759780"/>
            <a:ext cx="8884706" cy="830997"/>
          </a:xfrm>
          <a:prstGeom prst="rect">
            <a:avLst/>
          </a:prstGeom>
          <a:noFill/>
        </p:spPr>
        <p:txBody>
          <a:bodyPr wrap="square" rtlCol="0">
            <a:spAutoFit/>
          </a:bodyPr>
          <a:lstStyle/>
          <a:p>
            <a:pPr>
              <a:tabLst>
                <a:tab pos="1941513" algn="l"/>
              </a:tabLst>
            </a:pPr>
            <a:r>
              <a:rPr lang="en-GB" b="1" dirty="0" smtClean="0">
                <a:latin typeface="Calibri" panose="020F0502020204030204" pitchFamily="34" charset="0"/>
                <a:cs typeface="Calibri" panose="020F0502020204030204" pitchFamily="34" charset="0"/>
              </a:rPr>
              <a:t>If hedge was a separate usage guideline, Order Date Time could be </a:t>
            </a:r>
            <a:r>
              <a:rPr lang="en-GB" b="1" dirty="0">
                <a:latin typeface="Calibri" panose="020F0502020204030204" pitchFamily="34" charset="0"/>
                <a:cs typeface="Calibri" panose="020F0502020204030204" pitchFamily="34" charset="0"/>
              </a:rPr>
              <a:t>‘do not use’	</a:t>
            </a:r>
            <a:r>
              <a:rPr lang="en-GB" b="1" dirty="0" smtClean="0">
                <a:latin typeface="Calibri" panose="020F0502020204030204" pitchFamily="34" charset="0"/>
                <a:cs typeface="Calibri" panose="020F0502020204030204" pitchFamily="34" charset="0"/>
              </a:rPr>
              <a:t>.</a:t>
            </a:r>
            <a:endParaRPr lang="en-GB" b="1" dirty="0">
              <a:latin typeface="Calibri" panose="020F0502020204030204" pitchFamily="34" charset="0"/>
              <a:cs typeface="Calibri" panose="020F0502020204030204" pitchFamily="34" charset="0"/>
            </a:endParaRPr>
          </a:p>
        </p:txBody>
      </p:sp>
      <p:pic>
        <p:nvPicPr>
          <p:cNvPr id="25"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81589" y="5203006"/>
            <a:ext cx="345758" cy="2881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 name="TextBox 25"/>
          <p:cNvSpPr txBox="1"/>
          <p:nvPr/>
        </p:nvSpPr>
        <p:spPr>
          <a:xfrm>
            <a:off x="157167" y="5712959"/>
            <a:ext cx="8884706" cy="461665"/>
          </a:xfrm>
          <a:prstGeom prst="rect">
            <a:avLst/>
          </a:prstGeom>
          <a:noFill/>
        </p:spPr>
        <p:txBody>
          <a:bodyPr wrap="square" rtlCol="0">
            <a:spAutoFit/>
          </a:bodyPr>
          <a:lstStyle/>
          <a:p>
            <a:pPr>
              <a:tabLst>
                <a:tab pos="2346325" algn="l"/>
              </a:tabLst>
            </a:pPr>
            <a:r>
              <a:rPr lang="en-GB" b="1" dirty="0" smtClean="0">
                <a:solidFill>
                  <a:srgbClr val="00B0F0"/>
                </a:solidFill>
                <a:latin typeface="Calibri" panose="020F0502020204030204" pitchFamily="34" charset="0"/>
                <a:cs typeface="Calibri" panose="020F0502020204030204" pitchFamily="34" charset="0"/>
              </a:rPr>
              <a:t>In </a:t>
            </a:r>
            <a:r>
              <a:rPr lang="en-GB" b="1" dirty="0">
                <a:solidFill>
                  <a:srgbClr val="00B0F0"/>
                </a:solidFill>
                <a:latin typeface="Calibri" panose="020F0502020204030204" pitchFamily="34" charset="0"/>
                <a:cs typeface="Calibri" panose="020F0502020204030204" pitchFamily="34" charset="0"/>
              </a:rPr>
              <a:t>a similar way, we see a dilution of </a:t>
            </a:r>
            <a:r>
              <a:rPr lang="en-GB" b="1" dirty="0" smtClean="0">
                <a:solidFill>
                  <a:srgbClr val="00B0F0"/>
                </a:solidFill>
                <a:latin typeface="Calibri" panose="020F0502020204030204" pitchFamily="34" charset="0"/>
                <a:cs typeface="Calibri" panose="020F0502020204030204" pitchFamily="34" charset="0"/>
              </a:rPr>
              <a:t>potential formalism.</a:t>
            </a:r>
            <a:endParaRPr lang="en-GB" b="1" dirty="0">
              <a:solidFill>
                <a:srgbClr val="00B0F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55073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Hedge Funds </a:t>
            </a:r>
            <a:r>
              <a:rPr lang="en-GB" dirty="0" smtClean="0"/>
              <a:t>– Background (1 of 4)</a:t>
            </a:r>
            <a:endParaRPr lang="en-GB" dirty="0"/>
          </a:p>
        </p:txBody>
      </p:sp>
      <p:sp>
        <p:nvSpPr>
          <p:cNvPr id="3" name="Footer Placeholder 2"/>
          <p:cNvSpPr>
            <a:spLocks noGrp="1"/>
          </p:cNvSpPr>
          <p:nvPr>
            <p:ph type="ftr" sz="quarter" idx="10"/>
          </p:nvPr>
        </p:nvSpPr>
        <p:spPr/>
        <p:txBody>
          <a:bodyPr/>
          <a:lstStyle/>
          <a:p>
            <a:r>
              <a:rPr lang="en-US" dirty="0" smtClean="0"/>
              <a:t>SMPG IF Order MP &amp; Hedge</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3</a:t>
            </a:fld>
            <a:endParaRPr lang="en-GB" dirty="0"/>
          </a:p>
        </p:txBody>
      </p:sp>
      <p:sp>
        <p:nvSpPr>
          <p:cNvPr id="5" name="TextBox 4"/>
          <p:cNvSpPr txBox="1"/>
          <p:nvPr/>
        </p:nvSpPr>
        <p:spPr>
          <a:xfrm>
            <a:off x="201402" y="565605"/>
            <a:ext cx="9002987" cy="3672800"/>
          </a:xfrm>
          <a:prstGeom prst="rect">
            <a:avLst/>
          </a:prstGeom>
          <a:noFill/>
        </p:spPr>
        <p:txBody>
          <a:bodyPr wrap="square" rtlCol="0">
            <a:spAutoFit/>
          </a:bodyPr>
          <a:lstStyle/>
          <a:p>
            <a:pPr marL="800100" indent="-800100">
              <a:spcAft>
                <a:spcPts val="400"/>
              </a:spcAft>
            </a:pPr>
            <a:r>
              <a:rPr lang="en-GB" b="1" dirty="0" smtClean="0">
                <a:latin typeface="Calibri" panose="020F0502020204030204" pitchFamily="34" charset="0"/>
                <a:cs typeface="Calibri" panose="020F0502020204030204" pitchFamily="34" charset="0"/>
              </a:rPr>
              <a:t>2008 	</a:t>
            </a:r>
            <a:r>
              <a:rPr lang="en-GB" dirty="0" smtClean="0">
                <a:latin typeface="Calibri" panose="020F0502020204030204" pitchFamily="34" charset="0"/>
                <a:cs typeface="Calibri" panose="020F0502020204030204" pitchFamily="34" charset="0"/>
              </a:rPr>
              <a:t>SWIFT developed hedge funds messages. A market practice was developed for these SWIFT messages, called ‘SHARP’.</a:t>
            </a:r>
          </a:p>
          <a:p>
            <a:pPr marL="800100" indent="-800100">
              <a:spcAft>
                <a:spcPts val="400"/>
              </a:spcAft>
            </a:pPr>
            <a:r>
              <a:rPr lang="en-GB" b="1" dirty="0" smtClean="0">
                <a:latin typeface="Calibri" panose="020F0502020204030204" pitchFamily="34" charset="0"/>
                <a:cs typeface="Calibri" panose="020F0502020204030204" pitchFamily="34" charset="0"/>
              </a:rPr>
              <a:t>2014</a:t>
            </a:r>
            <a:r>
              <a:rPr lang="en-GB" dirty="0" smtClean="0">
                <a:latin typeface="Calibri" panose="020F0502020204030204" pitchFamily="34" charset="0"/>
                <a:cs typeface="Calibri" panose="020F0502020204030204" pitchFamily="34" charset="0"/>
              </a:rPr>
              <a:t> 	The </a:t>
            </a:r>
            <a:r>
              <a:rPr lang="en-GB" dirty="0" smtClean="0">
                <a:latin typeface="Calibri" panose="020F0502020204030204" pitchFamily="34" charset="0"/>
                <a:cs typeface="Calibri" panose="020F0502020204030204" pitchFamily="34" charset="0"/>
              </a:rPr>
              <a:t>Swiss community (SCFS) submitted a CR to ISO for addition of hedge funds functionality to ‘mutual funds </a:t>
            </a:r>
            <a:r>
              <a:rPr lang="en-GB" dirty="0" smtClean="0">
                <a:latin typeface="Calibri" panose="020F0502020204030204" pitchFamily="34" charset="0"/>
                <a:cs typeface="Calibri" panose="020F0502020204030204" pitchFamily="34" charset="0"/>
              </a:rPr>
              <a:t>messages’</a:t>
            </a:r>
          </a:p>
          <a:p>
            <a:pPr marL="800100" indent="-800100">
              <a:spcAft>
                <a:spcPts val="1200"/>
              </a:spcAft>
            </a:pPr>
            <a:r>
              <a:rPr lang="en-GB" b="1" dirty="0" smtClean="0">
                <a:latin typeface="Calibri" panose="020F0502020204030204" pitchFamily="34" charset="0"/>
                <a:cs typeface="Calibri" panose="020F0502020204030204" pitchFamily="34" charset="0"/>
              </a:rPr>
              <a:t>2015 	</a:t>
            </a:r>
            <a:r>
              <a:rPr lang="en-GB" dirty="0" smtClean="0">
                <a:latin typeface="Calibri" panose="020F0502020204030204" pitchFamily="34" charset="0"/>
                <a:cs typeface="Calibri" panose="020F0502020204030204" pitchFamily="34" charset="0"/>
              </a:rPr>
              <a:t>SWIFT was requested to get the hedge funds messages ISO approved and SWIFT began the submission work.</a:t>
            </a:r>
          </a:p>
          <a:p>
            <a:r>
              <a:rPr lang="en-GB" b="1" dirty="0" smtClean="0">
                <a:latin typeface="Calibri" panose="020F0502020204030204" pitchFamily="34" charset="0"/>
                <a:cs typeface="Calibri" panose="020F0502020204030204" pitchFamily="34" charset="0"/>
              </a:rPr>
              <a:t>In </a:t>
            </a:r>
            <a:r>
              <a:rPr lang="en-GB" b="1" dirty="0" smtClean="0">
                <a:latin typeface="Calibri" panose="020F0502020204030204" pitchFamily="34" charset="0"/>
                <a:cs typeface="Calibri" panose="020F0502020204030204" pitchFamily="34" charset="0"/>
              </a:rPr>
              <a:t>the meantime, a market practice, called GAIA,  had been developed </a:t>
            </a:r>
            <a:r>
              <a:rPr lang="en-GB" b="1" dirty="0">
                <a:latin typeface="Calibri" panose="020F0502020204030204" pitchFamily="34" charset="0"/>
                <a:cs typeface="Calibri" panose="020F0502020204030204" pitchFamily="34" charset="0"/>
              </a:rPr>
              <a:t>for the use of the </a:t>
            </a:r>
            <a:r>
              <a:rPr lang="en-GB" b="1" dirty="0" smtClean="0">
                <a:latin typeface="Calibri" panose="020F0502020204030204" pitchFamily="34" charset="0"/>
                <a:cs typeface="Calibri" panose="020F0502020204030204" pitchFamily="34" charset="0"/>
              </a:rPr>
              <a:t>ISO 20022 mutual </a:t>
            </a:r>
            <a:r>
              <a:rPr lang="en-GB" b="1" dirty="0">
                <a:latin typeface="Calibri" panose="020F0502020204030204" pitchFamily="34" charset="0"/>
                <a:cs typeface="Calibri" panose="020F0502020204030204" pitchFamily="34" charset="0"/>
              </a:rPr>
              <a:t>funds order messages for hedge/alternative </a:t>
            </a:r>
            <a:r>
              <a:rPr lang="en-GB" b="1" dirty="0" smtClean="0">
                <a:latin typeface="Calibri" panose="020F0502020204030204" pitchFamily="34" charset="0"/>
                <a:cs typeface="Calibri" panose="020F0502020204030204" pitchFamily="34" charset="0"/>
              </a:rPr>
              <a:t>funds. </a:t>
            </a:r>
            <a:r>
              <a:rPr lang="en-GB" dirty="0" smtClean="0">
                <a:latin typeface="Calibri" panose="020F0502020204030204" pitchFamily="34" charset="0"/>
                <a:cs typeface="Calibri" panose="020F0502020204030204" pitchFamily="34" charset="0"/>
              </a:rPr>
              <a:t>This </a:t>
            </a:r>
            <a:r>
              <a:rPr lang="en-GB" dirty="0">
                <a:latin typeface="Calibri" panose="020F0502020204030204" pitchFamily="34" charset="0"/>
                <a:cs typeface="Calibri" panose="020F0502020204030204" pitchFamily="34" charset="0"/>
              </a:rPr>
              <a:t>market </a:t>
            </a:r>
            <a:r>
              <a:rPr lang="en-GB" dirty="0" smtClean="0">
                <a:latin typeface="Calibri" panose="020F0502020204030204" pitchFamily="34" charset="0"/>
                <a:cs typeface="Calibri" panose="020F0502020204030204" pitchFamily="34" charset="0"/>
              </a:rPr>
              <a:t>practice:</a:t>
            </a:r>
          </a:p>
        </p:txBody>
      </p:sp>
      <p:sp>
        <p:nvSpPr>
          <p:cNvPr id="7" name="TextBox 6"/>
          <p:cNvSpPr txBox="1"/>
          <p:nvPr/>
        </p:nvSpPr>
        <p:spPr>
          <a:xfrm>
            <a:off x="1360932" y="4275711"/>
            <a:ext cx="7591130" cy="1938992"/>
          </a:xfrm>
          <a:prstGeom prst="rect">
            <a:avLst/>
          </a:prstGeom>
          <a:noFill/>
        </p:spPr>
        <p:txBody>
          <a:bodyPr wrap="square" rtlCol="0">
            <a:spAutoFit/>
          </a:bodyPr>
          <a:lstStyle/>
          <a:p>
            <a:pPr marL="285750" indent="-285750">
              <a:buFont typeface="Arial" panose="020B0604020202020204" pitchFamily="34" charset="0"/>
              <a:buChar char="•"/>
            </a:pPr>
            <a:r>
              <a:rPr lang="en-GB" i="1" dirty="0">
                <a:latin typeface="Calibri" panose="020F0502020204030204" pitchFamily="34" charset="0"/>
                <a:cs typeface="Calibri" panose="020F0502020204030204" pitchFamily="34" charset="0"/>
              </a:rPr>
              <a:t>w</a:t>
            </a:r>
            <a:r>
              <a:rPr lang="en-GB" i="1" dirty="0" smtClean="0">
                <a:latin typeface="Calibri" panose="020F0502020204030204" pitchFamily="34" charset="0"/>
                <a:cs typeface="Calibri" panose="020F0502020204030204" pitchFamily="34" charset="0"/>
              </a:rPr>
              <a:t>as well received</a:t>
            </a:r>
          </a:p>
          <a:p>
            <a:pPr marL="285750" indent="-285750">
              <a:buFont typeface="Arial" panose="020B0604020202020204" pitchFamily="34" charset="0"/>
              <a:buChar char="•"/>
            </a:pPr>
            <a:r>
              <a:rPr lang="en-GB" i="1" dirty="0" smtClean="0">
                <a:latin typeface="Calibri" panose="020F0502020204030204" pitchFamily="34" charset="0"/>
                <a:cs typeface="Calibri" panose="020F0502020204030204" pitchFamily="34" charset="0"/>
              </a:rPr>
              <a:t>covers </a:t>
            </a:r>
            <a:r>
              <a:rPr lang="en-GB" i="1" dirty="0">
                <a:latin typeface="Calibri" panose="020F0502020204030204" pitchFamily="34" charset="0"/>
                <a:cs typeface="Calibri" panose="020F0502020204030204" pitchFamily="34" charset="0"/>
              </a:rPr>
              <a:t>80% of hedge/alternative funds scenarios. </a:t>
            </a:r>
            <a:endParaRPr lang="en-GB" i="1"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i="1" dirty="0" smtClean="0">
                <a:latin typeface="Calibri" panose="020F0502020204030204" pitchFamily="34" charset="0"/>
                <a:cs typeface="Calibri" panose="020F0502020204030204" pitchFamily="34" charset="0"/>
              </a:rPr>
              <a:t>but </a:t>
            </a:r>
            <a:r>
              <a:rPr lang="en-GB" i="1" dirty="0">
                <a:latin typeface="Calibri" panose="020F0502020204030204" pitchFamily="34" charset="0"/>
                <a:cs typeface="Calibri" panose="020F0502020204030204" pitchFamily="34" charset="0"/>
              </a:rPr>
              <a:t>i</a:t>
            </a:r>
            <a:r>
              <a:rPr lang="en-GB" i="1" dirty="0" smtClean="0">
                <a:latin typeface="Calibri" panose="020F0502020204030204" pitchFamily="34" charset="0"/>
                <a:cs typeface="Calibri" panose="020F0502020204030204" pitchFamily="34" charset="0"/>
              </a:rPr>
              <a:t>n some cases, the </a:t>
            </a:r>
            <a:r>
              <a:rPr lang="en-GB" i="1" dirty="0">
                <a:latin typeface="Calibri" panose="020F0502020204030204" pitchFamily="34" charset="0"/>
                <a:cs typeface="Calibri" panose="020F0502020204030204" pitchFamily="34" charset="0"/>
              </a:rPr>
              <a:t>market practices specifies a </a:t>
            </a:r>
            <a:r>
              <a:rPr lang="en-GB" i="1" dirty="0" smtClean="0">
                <a:latin typeface="Calibri" panose="020F0502020204030204" pitchFamily="34" charset="0"/>
                <a:cs typeface="Calibri" panose="020F0502020204030204" pitchFamily="34" charset="0"/>
              </a:rPr>
              <a:t>work-around – the standard (V03) as it exists does not quite support alternative/hedge funds</a:t>
            </a:r>
            <a:endParaRPr lang="en-GB" i="1"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43624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Incorporating hedge MP into ‘classic’</a:t>
            </a:r>
          </a:p>
        </p:txBody>
      </p:sp>
      <p:sp>
        <p:nvSpPr>
          <p:cNvPr id="3" name="Footer Placeholder 2"/>
          <p:cNvSpPr>
            <a:spLocks noGrp="1"/>
          </p:cNvSpPr>
          <p:nvPr>
            <p:ph type="ftr" sz="quarter" idx="10"/>
          </p:nvPr>
        </p:nvSpPr>
        <p:spPr/>
        <p:txBody>
          <a:bodyPr/>
          <a:lstStyle/>
          <a:p>
            <a:r>
              <a:rPr lang="en-US" dirty="0" smtClean="0"/>
              <a:t>SMPG IF Order MP &amp; Hedge</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30</a:t>
            </a:fld>
            <a:endParaRPr lang="en-GB" dirty="0"/>
          </a:p>
        </p:txBody>
      </p:sp>
      <p:sp>
        <p:nvSpPr>
          <p:cNvPr id="6" name="TextBox 5"/>
          <p:cNvSpPr txBox="1"/>
          <p:nvPr/>
        </p:nvSpPr>
        <p:spPr>
          <a:xfrm>
            <a:off x="181160" y="517594"/>
            <a:ext cx="1836144" cy="461665"/>
          </a:xfrm>
          <a:prstGeom prst="rect">
            <a:avLst/>
          </a:prstGeom>
          <a:noFill/>
        </p:spPr>
        <p:txBody>
          <a:bodyPr wrap="none" rtlCol="0">
            <a:spAutoFit/>
          </a:bodyPr>
          <a:lstStyle/>
          <a:p>
            <a:r>
              <a:rPr lang="en-GB" b="1" dirty="0" smtClean="0">
                <a:latin typeface="Calibri" panose="020F0502020204030204" pitchFamily="34" charset="0"/>
                <a:cs typeface="Calibri" panose="020F0502020204030204" pitchFamily="34" charset="0"/>
              </a:rPr>
              <a:t>APPROACH 2</a:t>
            </a:r>
            <a:endParaRPr lang="en-GB" b="1" dirty="0">
              <a:latin typeface="Calibri" panose="020F0502020204030204" pitchFamily="34" charset="0"/>
              <a:cs typeface="Calibri" panose="020F0502020204030204" pitchFamily="34" charset="0"/>
            </a:endParaRPr>
          </a:p>
        </p:txBody>
      </p:sp>
      <p:sp>
        <p:nvSpPr>
          <p:cNvPr id="7" name="TextBox 6"/>
          <p:cNvSpPr txBox="1"/>
          <p:nvPr/>
        </p:nvSpPr>
        <p:spPr>
          <a:xfrm>
            <a:off x="438150" y="1162050"/>
            <a:ext cx="8372475" cy="830997"/>
          </a:xfrm>
          <a:prstGeom prst="rect">
            <a:avLst/>
          </a:prstGeom>
          <a:noFill/>
        </p:spPr>
        <p:txBody>
          <a:bodyPr wrap="square" rtlCol="0">
            <a:spAutoFit/>
          </a:bodyPr>
          <a:lstStyle/>
          <a:p>
            <a:r>
              <a:rPr lang="en-GB" dirty="0" smtClean="0">
                <a:latin typeface="Calibri" panose="020F0502020204030204" pitchFamily="34" charset="0"/>
                <a:cs typeface="Calibri" panose="020F0502020204030204" pitchFamily="34" charset="0"/>
              </a:rPr>
              <a:t>Have the same collection for both ‘classic’ and ‘hedge’, but have individual guidelines for </a:t>
            </a:r>
            <a:r>
              <a:rPr lang="en-GB" dirty="0" smtClean="0">
                <a:latin typeface="Calibri" panose="020F0502020204030204" pitchFamily="34" charset="0"/>
                <a:cs typeface="Calibri" panose="020F0502020204030204" pitchFamily="34" charset="0"/>
              </a:rPr>
              <a:t>each</a:t>
            </a:r>
            <a:r>
              <a:rPr lang="en-GB" dirty="0">
                <a:latin typeface="Calibri" panose="020F0502020204030204" pitchFamily="34" charset="0"/>
                <a:cs typeface="Calibri" panose="020F0502020204030204" pitchFamily="34" charset="0"/>
              </a:rPr>
              <a:t> </a:t>
            </a:r>
            <a:r>
              <a:rPr lang="en-GB" dirty="0" smtClean="0">
                <a:latin typeface="Calibri" panose="020F0502020204030204" pitchFamily="34" charset="0"/>
                <a:cs typeface="Calibri" panose="020F0502020204030204" pitchFamily="34" charset="0"/>
              </a:rPr>
              <a:t>– </a:t>
            </a:r>
            <a:r>
              <a:rPr lang="en-GB" i="1" dirty="0" smtClean="0">
                <a:latin typeface="Calibri" panose="020F0502020204030204" pitchFamily="34" charset="0"/>
                <a:cs typeface="Calibri" panose="020F0502020204030204" pitchFamily="34" charset="0"/>
              </a:rPr>
              <a:t>see next slide</a:t>
            </a:r>
            <a:endParaRPr lang="en-GB"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337065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bwMode="auto">
          <a:xfrm>
            <a:off x="462173" y="3776463"/>
            <a:ext cx="8339488" cy="265714"/>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9" name="Rectangle 28"/>
          <p:cNvSpPr/>
          <p:nvPr/>
        </p:nvSpPr>
        <p:spPr bwMode="auto">
          <a:xfrm>
            <a:off x="462173" y="4465583"/>
            <a:ext cx="8339488" cy="265714"/>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GB" dirty="0"/>
              <a:t>Incorporating hedge MP into ‘classic’</a:t>
            </a:r>
          </a:p>
        </p:txBody>
      </p:sp>
      <p:sp>
        <p:nvSpPr>
          <p:cNvPr id="4" name="Slide Number Placeholder 3"/>
          <p:cNvSpPr>
            <a:spLocks noGrp="1"/>
          </p:cNvSpPr>
          <p:nvPr>
            <p:ph type="sldNum" sz="quarter" idx="11"/>
          </p:nvPr>
        </p:nvSpPr>
        <p:spPr/>
        <p:txBody>
          <a:bodyPr/>
          <a:lstStyle/>
          <a:p>
            <a:fld id="{EA52E39D-21CE-4915-B848-429A65988FB2}" type="slidenum">
              <a:rPr lang="en-GB" smtClean="0"/>
              <a:pPr/>
              <a:t>31</a:t>
            </a:fld>
            <a:endParaRPr lang="en-GB" dirty="0"/>
          </a:p>
        </p:txBody>
      </p:sp>
      <p:pic>
        <p:nvPicPr>
          <p:cNvPr id="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540299"/>
            <a:ext cx="9048750" cy="447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bwMode="auto">
          <a:xfrm>
            <a:off x="224294" y="1084275"/>
            <a:ext cx="8798935" cy="2306625"/>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smtClean="0">
              <a:ln>
                <a:noFill/>
              </a:ln>
              <a:solidFill>
                <a:schemeClr val="tx1"/>
              </a:solidFill>
              <a:effectLst/>
              <a:latin typeface="Arial" charset="0"/>
            </a:endParaRPr>
          </a:p>
        </p:txBody>
      </p:sp>
      <p:sp>
        <p:nvSpPr>
          <p:cNvPr id="9" name="Rectangle 8"/>
          <p:cNvSpPr/>
          <p:nvPr/>
        </p:nvSpPr>
        <p:spPr>
          <a:xfrm>
            <a:off x="982718" y="2376777"/>
            <a:ext cx="8040511" cy="877163"/>
          </a:xfrm>
          <a:prstGeom prst="rect">
            <a:avLst/>
          </a:prstGeom>
        </p:spPr>
        <p:txBody>
          <a:bodyPr wrap="square">
            <a:spAutoFit/>
          </a:bodyPr>
          <a:lstStyle/>
          <a:p>
            <a:r>
              <a:rPr lang="en-US" sz="1600" dirty="0"/>
              <a:t>MARKET PRACTICE - VERSION 4.0 (</a:t>
            </a:r>
            <a:r>
              <a:rPr lang="en-US" sz="1700" dirty="0">
                <a:latin typeface="Calibri" panose="020F0502020204030204" pitchFamily="34" charset="0"/>
                <a:cs typeface="Calibri" panose="020F0502020204030204" pitchFamily="34" charset="0"/>
              </a:rPr>
              <a:t>for SR2017) </a:t>
            </a:r>
            <a:endParaRPr lang="en-US" sz="1700" dirty="0" smtClean="0">
              <a:latin typeface="Calibri" panose="020F0502020204030204" pitchFamily="34" charset="0"/>
              <a:cs typeface="Calibri" panose="020F0502020204030204" pitchFamily="34" charset="0"/>
            </a:endParaRPr>
          </a:p>
          <a:p>
            <a:r>
              <a:rPr lang="en-US" sz="1700" dirty="0" smtClean="0">
                <a:latin typeface="Calibri" panose="020F0502020204030204" pitchFamily="34" charset="0"/>
                <a:cs typeface="Calibri" panose="020F0502020204030204" pitchFamily="34" charset="0"/>
              </a:rPr>
              <a:t>The </a:t>
            </a:r>
            <a:r>
              <a:rPr lang="en-US" sz="1700" dirty="0">
                <a:latin typeface="Calibri" panose="020F0502020204030204" pitchFamily="34" charset="0"/>
                <a:cs typeface="Calibri" panose="020F0502020204030204" pitchFamily="34" charset="0"/>
              </a:rPr>
              <a:t>message usage guidelines published in this collection should be read in conjunction with ‘SMPG-IFWG-MP-OrdersProcessing-Draft_SR2017_2017-03-16’ and "GAIA". </a:t>
            </a:r>
            <a:endParaRPr lang="en-GB" sz="1700" b="1" dirty="0">
              <a:solidFill>
                <a:srgbClr val="9933FF"/>
              </a:solidFill>
              <a:latin typeface="Calibri" panose="020F0502020204030204" pitchFamily="34" charset="0"/>
              <a:cs typeface="Calibri" panose="020F0502020204030204" pitchFamily="34" charset="0"/>
            </a:endParaRPr>
          </a:p>
        </p:txBody>
      </p:sp>
      <p:sp>
        <p:nvSpPr>
          <p:cNvPr id="10" name="Rectangle 9"/>
          <p:cNvSpPr/>
          <p:nvPr/>
        </p:nvSpPr>
        <p:spPr>
          <a:xfrm>
            <a:off x="1336384" y="2050636"/>
            <a:ext cx="7100625" cy="338554"/>
          </a:xfrm>
          <a:prstGeom prst="rect">
            <a:avLst/>
          </a:prstGeom>
        </p:spPr>
        <p:txBody>
          <a:bodyPr wrap="square">
            <a:spAutoFit/>
          </a:bodyPr>
          <a:lstStyle/>
          <a:p>
            <a:r>
              <a:rPr lang="en-GB" sz="1600" dirty="0" smtClean="0">
                <a:solidFill>
                  <a:srgbClr val="0070C0"/>
                </a:solidFill>
                <a:latin typeface="Calibri" panose="020F0502020204030204" pitchFamily="34" charset="0"/>
                <a:cs typeface="Calibri" panose="020F0502020204030204" pitchFamily="34" charset="0"/>
              </a:rPr>
              <a:t>SMPG-IFWG-MP-OrdersProcessing-Draft_SR2017_2017-03-22.docx</a:t>
            </a:r>
            <a:endParaRPr lang="en-GB" sz="1600" dirty="0">
              <a:solidFill>
                <a:srgbClr val="0070C0"/>
              </a:solidFill>
              <a:latin typeface="Calibri" panose="020F0502020204030204" pitchFamily="34" charset="0"/>
              <a:cs typeface="Calibri" panose="020F0502020204030204" pitchFamily="34" charset="0"/>
            </a:endParaRPr>
          </a:p>
        </p:txBody>
      </p:sp>
      <p:sp>
        <p:nvSpPr>
          <p:cNvPr id="11" name="Rectangle 10"/>
          <p:cNvSpPr/>
          <p:nvPr/>
        </p:nvSpPr>
        <p:spPr>
          <a:xfrm>
            <a:off x="171104" y="1497474"/>
            <a:ext cx="1038764" cy="276999"/>
          </a:xfrm>
          <a:prstGeom prst="rect">
            <a:avLst/>
          </a:prstGeom>
        </p:spPr>
        <p:txBody>
          <a:bodyPr wrap="square">
            <a:spAutoFit/>
          </a:bodyPr>
          <a:lstStyle/>
          <a:p>
            <a:r>
              <a:rPr lang="en-GB" sz="1200" dirty="0" smtClean="0">
                <a:solidFill>
                  <a:schemeClr val="bg1">
                    <a:lumMod val="50000"/>
                  </a:schemeClr>
                </a:solidFill>
                <a:latin typeface="Calibri" panose="020F0502020204030204" pitchFamily="34" charset="0"/>
                <a:cs typeface="Calibri" panose="020F0502020204030204" pitchFamily="34" charset="0"/>
              </a:rPr>
              <a:t>Documents</a:t>
            </a:r>
            <a:endParaRPr lang="en-GB" sz="1200" dirty="0">
              <a:solidFill>
                <a:schemeClr val="bg1">
                  <a:lumMod val="50000"/>
                </a:schemeClr>
              </a:solidFill>
              <a:latin typeface="Calibri" panose="020F0502020204030204" pitchFamily="34" charset="0"/>
              <a:cs typeface="Calibri" panose="020F0502020204030204" pitchFamily="34" charset="0"/>
            </a:endParaRPr>
          </a:p>
        </p:txBody>
      </p:sp>
      <p:sp>
        <p:nvSpPr>
          <p:cNvPr id="12" name="Rectangle 11"/>
          <p:cNvSpPr/>
          <p:nvPr/>
        </p:nvSpPr>
        <p:spPr>
          <a:xfrm>
            <a:off x="171104" y="2402655"/>
            <a:ext cx="1181100" cy="276999"/>
          </a:xfrm>
          <a:prstGeom prst="rect">
            <a:avLst/>
          </a:prstGeom>
        </p:spPr>
        <p:txBody>
          <a:bodyPr wrap="square">
            <a:spAutoFit/>
          </a:bodyPr>
          <a:lstStyle/>
          <a:p>
            <a:r>
              <a:rPr lang="en-GB" sz="1200" dirty="0" smtClean="0">
                <a:solidFill>
                  <a:schemeClr val="bg1">
                    <a:lumMod val="50000"/>
                  </a:schemeClr>
                </a:solidFill>
                <a:latin typeface="Calibri" panose="020F0502020204030204" pitchFamily="34" charset="0"/>
                <a:cs typeface="Calibri" panose="020F0502020204030204" pitchFamily="34" charset="0"/>
              </a:rPr>
              <a:t>Description</a:t>
            </a:r>
            <a:endParaRPr lang="en-GB" sz="1200" dirty="0">
              <a:solidFill>
                <a:schemeClr val="bg1">
                  <a:lumMod val="50000"/>
                </a:schemeClr>
              </a:solidFill>
              <a:latin typeface="Calibri" panose="020F0502020204030204" pitchFamily="34" charset="0"/>
              <a:cs typeface="Calibri" panose="020F0502020204030204" pitchFamily="34" charset="0"/>
            </a:endParaRPr>
          </a:p>
        </p:txBody>
      </p:sp>
      <p:pic>
        <p:nvPicPr>
          <p:cNvPr id="1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052" y="1092749"/>
            <a:ext cx="695325"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Rectangle 13"/>
          <p:cNvSpPr/>
          <p:nvPr/>
        </p:nvSpPr>
        <p:spPr>
          <a:xfrm>
            <a:off x="940653" y="1074050"/>
            <a:ext cx="7228569" cy="338554"/>
          </a:xfrm>
          <a:prstGeom prst="rect">
            <a:avLst/>
          </a:prstGeom>
        </p:spPr>
        <p:txBody>
          <a:bodyPr wrap="square">
            <a:spAutoFit/>
          </a:bodyPr>
          <a:lstStyle/>
          <a:p>
            <a:r>
              <a:rPr lang="en-GB" sz="1600" b="1" dirty="0" smtClean="0">
                <a:latin typeface="Calibri" panose="020F0502020204030204" pitchFamily="34" charset="0"/>
                <a:cs typeface="Calibri" panose="020F0502020204030204" pitchFamily="34" charset="0"/>
              </a:rPr>
              <a:t>SMPG-IFWG-MP-OrdersProcessing-Draft-2017-03-22) With HEDGE </a:t>
            </a:r>
            <a:r>
              <a:rPr lang="en-GB" sz="1600" b="1" dirty="0" smtClean="0">
                <a:solidFill>
                  <a:srgbClr val="00B050"/>
                </a:solidFill>
                <a:latin typeface="Calibri" panose="020F0502020204030204" pitchFamily="34" charset="0"/>
                <a:cs typeface="Calibri" panose="020F0502020204030204" pitchFamily="34" charset="0"/>
              </a:rPr>
              <a:t>APPROACH 2</a:t>
            </a:r>
            <a:endParaRPr lang="en-GB" sz="1600" b="1" dirty="0">
              <a:solidFill>
                <a:srgbClr val="00B050"/>
              </a:solidFill>
              <a:latin typeface="Calibri" panose="020F0502020204030204" pitchFamily="34" charset="0"/>
              <a:cs typeface="Calibri" panose="020F0502020204030204" pitchFamily="34" charset="0"/>
            </a:endParaRPr>
          </a:p>
        </p:txBody>
      </p:sp>
      <p:pic>
        <p:nvPicPr>
          <p:cNvPr id="1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0818" y="2092525"/>
            <a:ext cx="219075"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Rectangle 15"/>
          <p:cNvSpPr/>
          <p:nvPr/>
        </p:nvSpPr>
        <p:spPr>
          <a:xfrm>
            <a:off x="163912" y="3421554"/>
            <a:ext cx="5556490" cy="369332"/>
          </a:xfrm>
          <a:prstGeom prst="rect">
            <a:avLst/>
          </a:prstGeom>
        </p:spPr>
        <p:txBody>
          <a:bodyPr wrap="square">
            <a:spAutoFit/>
          </a:bodyPr>
          <a:lstStyle/>
          <a:p>
            <a:r>
              <a:rPr lang="en-GB" sz="1800" dirty="0" smtClean="0">
                <a:latin typeface="Calibri" panose="020F0502020204030204" pitchFamily="34" charset="0"/>
                <a:cs typeface="Calibri" panose="020F0502020204030204" pitchFamily="34" charset="0"/>
              </a:rPr>
              <a:t>Usage Guidelines</a:t>
            </a:r>
            <a:endParaRPr lang="en-GB" sz="1800" dirty="0">
              <a:latin typeface="Calibri" panose="020F0502020204030204" pitchFamily="34" charset="0"/>
              <a:cs typeface="Calibri" panose="020F0502020204030204" pitchFamily="34" charset="0"/>
            </a:endParaRPr>
          </a:p>
        </p:txBody>
      </p:sp>
      <p:sp>
        <p:nvSpPr>
          <p:cNvPr id="24" name="Rectangle 23"/>
          <p:cNvSpPr/>
          <p:nvPr/>
        </p:nvSpPr>
        <p:spPr>
          <a:xfrm>
            <a:off x="506177" y="3712180"/>
            <a:ext cx="6587078" cy="1785104"/>
          </a:xfrm>
          <a:prstGeom prst="rect">
            <a:avLst/>
          </a:prstGeom>
        </p:spPr>
        <p:txBody>
          <a:bodyPr wrap="square">
            <a:spAutoFit/>
          </a:bodyPr>
          <a:lstStyle/>
          <a:p>
            <a:pPr>
              <a:spcAft>
                <a:spcPts val="600"/>
              </a:spcAft>
            </a:pPr>
            <a:r>
              <a:rPr lang="en-GB" sz="1800" dirty="0" smtClean="0">
                <a:latin typeface="Calibri" panose="020F0502020204030204" pitchFamily="34" charset="0"/>
                <a:cs typeface="Calibri" panose="020F0502020204030204" pitchFamily="34" charset="0"/>
              </a:rPr>
              <a:t>01_SubscriptionOrderV04_setr.010.001.04 - </a:t>
            </a:r>
            <a:r>
              <a:rPr lang="en-GB" sz="1800" dirty="0">
                <a:latin typeface="Calibri" panose="020F0502020204030204" pitchFamily="34" charset="0"/>
                <a:cs typeface="Calibri" panose="020F0502020204030204" pitchFamily="34" charset="0"/>
              </a:rPr>
              <a:t>m</a:t>
            </a:r>
            <a:r>
              <a:rPr lang="en-GB" sz="1800" dirty="0" smtClean="0">
                <a:latin typeface="Calibri" panose="020F0502020204030204" pitchFamily="34" charset="0"/>
                <a:cs typeface="Calibri" panose="020F0502020204030204" pitchFamily="34" charset="0"/>
              </a:rPr>
              <a:t>utual</a:t>
            </a:r>
            <a:endParaRPr lang="en-GB" sz="1800" b="1" dirty="0" smtClean="0">
              <a:latin typeface="Calibri" panose="020F0502020204030204" pitchFamily="34" charset="0"/>
              <a:cs typeface="Calibri" panose="020F0502020204030204" pitchFamily="34" charset="0"/>
            </a:endParaRPr>
          </a:p>
          <a:p>
            <a:pPr>
              <a:spcAft>
                <a:spcPts val="600"/>
              </a:spcAft>
            </a:pPr>
            <a:r>
              <a:rPr lang="en-GB" sz="1800" dirty="0" smtClean="0">
                <a:latin typeface="Calibri" panose="020F0502020204030204" pitchFamily="34" charset="0"/>
                <a:cs typeface="Calibri" panose="020F0502020204030204" pitchFamily="34" charset="0"/>
              </a:rPr>
              <a:t>02_SubscriptionOrderV04_setr.010.001.04 - alternative</a:t>
            </a:r>
            <a:endParaRPr lang="en-GB" sz="1800" dirty="0">
              <a:latin typeface="Calibri" panose="020F0502020204030204" pitchFamily="34" charset="0"/>
              <a:cs typeface="Calibri" panose="020F0502020204030204" pitchFamily="34" charset="0"/>
            </a:endParaRPr>
          </a:p>
          <a:p>
            <a:pPr>
              <a:spcAft>
                <a:spcPts val="600"/>
              </a:spcAft>
            </a:pPr>
            <a:r>
              <a:rPr lang="en-GB" sz="1800" dirty="0" smtClean="0">
                <a:latin typeface="Calibri" panose="020F0502020204030204" pitchFamily="34" charset="0"/>
                <a:cs typeface="Calibri" panose="020F0502020204030204" pitchFamily="34" charset="0"/>
              </a:rPr>
              <a:t>03_RedemptionOrderV04_setr.004.001.04 – mutual</a:t>
            </a:r>
          </a:p>
          <a:p>
            <a:pPr>
              <a:spcAft>
                <a:spcPts val="600"/>
              </a:spcAft>
            </a:pPr>
            <a:r>
              <a:rPr lang="en-GB" sz="1800" dirty="0" smtClean="0">
                <a:latin typeface="Calibri" panose="020F0502020204030204" pitchFamily="34" charset="0"/>
                <a:cs typeface="Calibri" panose="020F0502020204030204" pitchFamily="34" charset="0"/>
              </a:rPr>
              <a:t>02_RedemptionOrderV04_setr.004.001.04 - alternative</a:t>
            </a:r>
            <a:endParaRPr lang="en-GB" sz="1800" dirty="0">
              <a:latin typeface="Calibri" panose="020F0502020204030204" pitchFamily="34" charset="0"/>
              <a:cs typeface="Calibri" panose="020F0502020204030204" pitchFamily="34" charset="0"/>
            </a:endParaRPr>
          </a:p>
          <a:p>
            <a:pPr>
              <a:spcAft>
                <a:spcPts val="600"/>
              </a:spcAft>
            </a:pPr>
            <a:r>
              <a:rPr lang="en-GB" sz="1800" dirty="0" smtClean="0">
                <a:latin typeface="Calibri" panose="020F0502020204030204" pitchFamily="34" charset="0"/>
                <a:cs typeface="Calibri" panose="020F0502020204030204" pitchFamily="34" charset="0"/>
              </a:rPr>
              <a:t>03_SwitchOrderV04_setr.013.001.04 - mutual</a:t>
            </a:r>
            <a:endParaRPr lang="en-GB" sz="1800" dirty="0">
              <a:latin typeface="Calibri" panose="020F0502020204030204" pitchFamily="34" charset="0"/>
              <a:cs typeface="Calibri" panose="020F0502020204030204" pitchFamily="34" charset="0"/>
            </a:endParaRPr>
          </a:p>
        </p:txBody>
      </p:sp>
      <p:sp>
        <p:nvSpPr>
          <p:cNvPr id="25" name="Rectangle 24"/>
          <p:cNvSpPr/>
          <p:nvPr/>
        </p:nvSpPr>
        <p:spPr>
          <a:xfrm>
            <a:off x="1333517" y="1497474"/>
            <a:ext cx="5556490" cy="338554"/>
          </a:xfrm>
          <a:prstGeom prst="rect">
            <a:avLst/>
          </a:prstGeom>
        </p:spPr>
        <p:txBody>
          <a:bodyPr wrap="square">
            <a:spAutoFit/>
          </a:bodyPr>
          <a:lstStyle/>
          <a:p>
            <a:r>
              <a:rPr lang="en-GB" sz="1600" dirty="0">
                <a:solidFill>
                  <a:srgbClr val="0070C0"/>
                </a:solidFill>
                <a:latin typeface="Calibri" panose="020F0502020204030204" pitchFamily="34" charset="0"/>
                <a:cs typeface="Calibri" panose="020F0502020204030204" pitchFamily="34" charset="0"/>
              </a:rPr>
              <a:t>GAIA Market Practice Document Version 2 Live 18 Nov 2017.pdf</a:t>
            </a:r>
          </a:p>
        </p:txBody>
      </p:sp>
      <p:sp>
        <p:nvSpPr>
          <p:cNvPr id="26" name="Rectangle 25"/>
          <p:cNvSpPr/>
          <p:nvPr/>
        </p:nvSpPr>
        <p:spPr>
          <a:xfrm>
            <a:off x="1333517" y="1774055"/>
            <a:ext cx="5556490" cy="338554"/>
          </a:xfrm>
          <a:prstGeom prst="rect">
            <a:avLst/>
          </a:prstGeom>
        </p:spPr>
        <p:txBody>
          <a:bodyPr wrap="square">
            <a:spAutoFit/>
          </a:bodyPr>
          <a:lstStyle/>
          <a:p>
            <a:r>
              <a:rPr lang="en-US" sz="1600" dirty="0">
                <a:solidFill>
                  <a:srgbClr val="0070C0"/>
                </a:solidFill>
                <a:latin typeface="Calibri" panose="020F0502020204030204" pitchFamily="34" charset="0"/>
                <a:cs typeface="Calibri" panose="020F0502020204030204" pitchFamily="34" charset="0"/>
              </a:rPr>
              <a:t>GAIA Messaging using ISO 20022 Live 18 Nov 2017.pdf</a:t>
            </a:r>
            <a:endParaRPr lang="en-GB" sz="1600" dirty="0">
              <a:solidFill>
                <a:srgbClr val="0070C0"/>
              </a:solidFill>
              <a:latin typeface="Calibri" panose="020F0502020204030204" pitchFamily="34" charset="0"/>
              <a:cs typeface="Calibri" panose="020F0502020204030204" pitchFamily="34" charset="0"/>
            </a:endParaRPr>
          </a:p>
        </p:txBody>
      </p:sp>
      <p:pic>
        <p:nvPicPr>
          <p:cNvPr id="409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80819" y="1536602"/>
            <a:ext cx="219075"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86577" y="1809766"/>
            <a:ext cx="219075"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1" name="Straight Connector 20"/>
          <p:cNvCxnSpPr/>
          <p:nvPr/>
        </p:nvCxnSpPr>
        <p:spPr bwMode="auto">
          <a:xfrm>
            <a:off x="6700226" y="1698555"/>
            <a:ext cx="614974" cy="0"/>
          </a:xfrm>
          <a:prstGeom prst="line">
            <a:avLst/>
          </a:prstGeom>
          <a:solidFill>
            <a:schemeClr val="accent1"/>
          </a:solidFill>
          <a:ln w="28575" cap="flat" cmpd="sng" algn="ctr">
            <a:solidFill>
              <a:schemeClr val="bg1">
                <a:lumMod val="50000"/>
              </a:schemeClr>
            </a:solidFill>
            <a:prstDash val="solid"/>
            <a:round/>
            <a:headEnd type="none" w="med" len="med"/>
            <a:tailEnd type="none" w="med" len="med"/>
          </a:ln>
          <a:effectLst/>
        </p:spPr>
      </p:cxnSp>
      <p:cxnSp>
        <p:nvCxnSpPr>
          <p:cNvPr id="22" name="Straight Connector 21"/>
          <p:cNvCxnSpPr/>
          <p:nvPr/>
        </p:nvCxnSpPr>
        <p:spPr bwMode="auto">
          <a:xfrm flipV="1">
            <a:off x="6003985" y="1698555"/>
            <a:ext cx="1311215" cy="276582"/>
          </a:xfrm>
          <a:prstGeom prst="line">
            <a:avLst/>
          </a:prstGeom>
          <a:solidFill>
            <a:schemeClr val="accent1"/>
          </a:solidFill>
          <a:ln w="28575" cap="flat" cmpd="sng" algn="ctr">
            <a:solidFill>
              <a:schemeClr val="bg1">
                <a:lumMod val="50000"/>
              </a:schemeClr>
            </a:solidFill>
            <a:prstDash val="solid"/>
            <a:round/>
            <a:headEnd type="none" w="med" len="med"/>
            <a:tailEnd type="none" w="med" len="med"/>
          </a:ln>
          <a:effectLst/>
        </p:spPr>
      </p:cxnSp>
      <p:sp>
        <p:nvSpPr>
          <p:cNvPr id="23" name="Rectangle 22"/>
          <p:cNvSpPr/>
          <p:nvPr/>
        </p:nvSpPr>
        <p:spPr bwMode="auto">
          <a:xfrm>
            <a:off x="7093256" y="1521767"/>
            <a:ext cx="1994680" cy="955714"/>
          </a:xfrm>
          <a:prstGeom prst="rect">
            <a:avLst/>
          </a:prstGeom>
          <a:solidFill>
            <a:schemeClr val="bg1">
              <a:lumMod val="95000"/>
            </a:schemeClr>
          </a:solidFill>
          <a:ln w="2857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7" name="TextBox 26"/>
          <p:cNvSpPr txBox="1"/>
          <p:nvPr/>
        </p:nvSpPr>
        <p:spPr>
          <a:xfrm>
            <a:off x="7093255" y="1523053"/>
            <a:ext cx="1929974" cy="877163"/>
          </a:xfrm>
          <a:prstGeom prst="rect">
            <a:avLst/>
          </a:prstGeom>
          <a:noFill/>
        </p:spPr>
        <p:txBody>
          <a:bodyPr wrap="square" rtlCol="0">
            <a:spAutoFit/>
          </a:bodyPr>
          <a:lstStyle/>
          <a:p>
            <a:pPr algn="r"/>
            <a:r>
              <a:rPr lang="en-GB" sz="1700" b="1" dirty="0" smtClean="0">
                <a:solidFill>
                  <a:srgbClr val="00B0F0"/>
                </a:solidFill>
                <a:latin typeface="Calibri" panose="020F0502020204030204" pitchFamily="34" charset="0"/>
                <a:cs typeface="Calibri" panose="020F0502020204030204" pitchFamily="34" charset="0"/>
              </a:rPr>
              <a:t>GAIA documents also to be posted with the collection</a:t>
            </a:r>
            <a:endParaRPr lang="en-GB" sz="1700" b="1" dirty="0">
              <a:solidFill>
                <a:srgbClr val="00B0F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662226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Order Process Document </a:t>
            </a:r>
            <a:endParaRPr lang="en-GB" dirty="0"/>
          </a:p>
        </p:txBody>
      </p:sp>
      <p:sp>
        <p:nvSpPr>
          <p:cNvPr id="3" name="Footer Placeholder 2"/>
          <p:cNvSpPr>
            <a:spLocks noGrp="1"/>
          </p:cNvSpPr>
          <p:nvPr>
            <p:ph type="ftr" sz="quarter" idx="10"/>
          </p:nvPr>
        </p:nvSpPr>
        <p:spPr/>
        <p:txBody>
          <a:bodyPr/>
          <a:lstStyle/>
          <a:p>
            <a:r>
              <a:rPr lang="en-US" dirty="0" smtClean="0"/>
              <a:t>SMPG IF Order MP &amp; Hedge</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32</a:t>
            </a:fld>
            <a:endParaRPr lang="en-GB" dirty="0"/>
          </a:p>
        </p:txBody>
      </p:sp>
      <p:sp>
        <p:nvSpPr>
          <p:cNvPr id="5" name="TextBox 4"/>
          <p:cNvSpPr txBox="1"/>
          <p:nvPr/>
        </p:nvSpPr>
        <p:spPr>
          <a:xfrm>
            <a:off x="334788" y="995079"/>
            <a:ext cx="5056722" cy="1569660"/>
          </a:xfrm>
          <a:prstGeom prst="rect">
            <a:avLst/>
          </a:prstGeom>
          <a:noFill/>
        </p:spPr>
        <p:txBody>
          <a:bodyPr wrap="square" rtlCol="0">
            <a:spAutoFit/>
          </a:bodyPr>
          <a:lstStyle/>
          <a:p>
            <a:r>
              <a:rPr lang="en-GB" dirty="0" smtClean="0">
                <a:latin typeface="Calibri" panose="020F0502020204030204" pitchFamily="34" charset="0"/>
                <a:cs typeface="Calibri" panose="020F0502020204030204" pitchFamily="34" charset="0"/>
              </a:rPr>
              <a:t>The order process document, section 7 should be updated. Section 7 is where we identify the message guideline names on MyStandards, for example:</a:t>
            </a:r>
            <a:endParaRPr lang="en-GB" i="1" dirty="0">
              <a:latin typeface="Calibri" panose="020F0502020204030204" pitchFamily="34" charset="0"/>
              <a:cs typeface="Calibri" panose="020F0502020204030204" pitchFamily="34" charset="0"/>
            </a:endParaRPr>
          </a:p>
        </p:txBody>
      </p:sp>
      <p:sp>
        <p:nvSpPr>
          <p:cNvPr id="6" name="TextBox 5"/>
          <p:cNvSpPr txBox="1"/>
          <p:nvPr/>
        </p:nvSpPr>
        <p:spPr>
          <a:xfrm>
            <a:off x="181160" y="517594"/>
            <a:ext cx="1836144" cy="461665"/>
          </a:xfrm>
          <a:prstGeom prst="rect">
            <a:avLst/>
          </a:prstGeom>
          <a:noFill/>
        </p:spPr>
        <p:txBody>
          <a:bodyPr wrap="none" rtlCol="0">
            <a:spAutoFit/>
          </a:bodyPr>
          <a:lstStyle/>
          <a:p>
            <a:r>
              <a:rPr lang="en-GB" b="1" dirty="0" smtClean="0">
                <a:latin typeface="Calibri" panose="020F0502020204030204" pitchFamily="34" charset="0"/>
                <a:cs typeface="Calibri" panose="020F0502020204030204" pitchFamily="34" charset="0"/>
              </a:rPr>
              <a:t>APPROACH 2</a:t>
            </a:r>
            <a:endParaRPr lang="en-GB" b="1" dirty="0">
              <a:latin typeface="Calibri" panose="020F0502020204030204" pitchFamily="34" charset="0"/>
              <a:cs typeface="Calibri" panose="020F0502020204030204" pitchFamily="34" charset="0"/>
            </a:endParaRPr>
          </a:p>
        </p:txBody>
      </p:sp>
      <p:sp>
        <p:nvSpPr>
          <p:cNvPr id="7" name="TextBox 6"/>
          <p:cNvSpPr txBox="1"/>
          <p:nvPr/>
        </p:nvSpPr>
        <p:spPr>
          <a:xfrm>
            <a:off x="334788" y="3764631"/>
            <a:ext cx="4335986" cy="461665"/>
          </a:xfrm>
          <a:prstGeom prst="rect">
            <a:avLst/>
          </a:prstGeom>
          <a:noFill/>
        </p:spPr>
        <p:txBody>
          <a:bodyPr wrap="square" rtlCol="0">
            <a:spAutoFit/>
          </a:bodyPr>
          <a:lstStyle/>
          <a:p>
            <a:pPr marL="341313" indent="-341313"/>
            <a:r>
              <a:rPr lang="en-GB" dirty="0" smtClean="0">
                <a:latin typeface="Calibri" panose="020F0502020204030204" pitchFamily="34" charset="0"/>
                <a:cs typeface="Calibri" panose="020F0502020204030204" pitchFamily="34" charset="0"/>
              </a:rPr>
              <a:t>7	Business Data Requirements</a:t>
            </a:r>
            <a:endParaRPr lang="en-GB" i="1" dirty="0">
              <a:latin typeface="Calibri" panose="020F0502020204030204" pitchFamily="34" charset="0"/>
              <a:cs typeface="Calibri" panose="020F0502020204030204" pitchFamily="34" charset="0"/>
            </a:endParaRPr>
          </a:p>
        </p:txBody>
      </p:sp>
      <p:sp>
        <p:nvSpPr>
          <p:cNvPr id="8" name="TextBox 7"/>
          <p:cNvSpPr txBox="1"/>
          <p:nvPr/>
        </p:nvSpPr>
        <p:spPr>
          <a:xfrm>
            <a:off x="4571658" y="3764631"/>
            <a:ext cx="4335986" cy="461665"/>
          </a:xfrm>
          <a:prstGeom prst="rect">
            <a:avLst/>
          </a:prstGeom>
          <a:noFill/>
        </p:spPr>
        <p:txBody>
          <a:bodyPr wrap="square" rtlCol="0">
            <a:spAutoFit/>
          </a:bodyPr>
          <a:lstStyle/>
          <a:p>
            <a:pPr marL="341313" indent="-341313"/>
            <a:r>
              <a:rPr lang="en-GB" dirty="0" smtClean="0">
                <a:latin typeface="Calibri" panose="020F0502020204030204" pitchFamily="34" charset="0"/>
                <a:cs typeface="Calibri" panose="020F0502020204030204" pitchFamily="34" charset="0"/>
              </a:rPr>
              <a:t>7	Business Data Requirements</a:t>
            </a:r>
            <a:endParaRPr lang="en-GB" i="1" dirty="0">
              <a:latin typeface="Calibri" panose="020F0502020204030204" pitchFamily="34" charset="0"/>
              <a:cs typeface="Calibri" panose="020F0502020204030204" pitchFamily="34" charset="0"/>
            </a:endParaRPr>
          </a:p>
        </p:txBody>
      </p:sp>
      <p:sp>
        <p:nvSpPr>
          <p:cNvPr id="9" name="TextBox 8"/>
          <p:cNvSpPr txBox="1"/>
          <p:nvPr/>
        </p:nvSpPr>
        <p:spPr>
          <a:xfrm>
            <a:off x="4943418" y="4164741"/>
            <a:ext cx="4028047" cy="830997"/>
          </a:xfrm>
          <a:prstGeom prst="rect">
            <a:avLst/>
          </a:prstGeom>
          <a:noFill/>
        </p:spPr>
        <p:txBody>
          <a:bodyPr wrap="square" rtlCol="0">
            <a:spAutoFit/>
          </a:bodyPr>
          <a:lstStyle/>
          <a:p>
            <a:pPr marL="687388" indent="-687388"/>
            <a:r>
              <a:rPr lang="en-GB" dirty="0" smtClean="0">
                <a:latin typeface="Calibri" panose="020F0502020204030204" pitchFamily="34" charset="0"/>
                <a:cs typeface="Calibri" panose="020F0502020204030204" pitchFamily="34" charset="0"/>
              </a:rPr>
              <a:t>7.1	‘Classic’</a:t>
            </a:r>
          </a:p>
          <a:p>
            <a:pPr marL="687388" indent="-687388"/>
            <a:r>
              <a:rPr lang="en-GB" i="1" dirty="0" smtClean="0">
                <a:latin typeface="Calibri" panose="020F0502020204030204" pitchFamily="34" charset="0"/>
                <a:cs typeface="Calibri" panose="020F0502020204030204" pitchFamily="34" charset="0"/>
              </a:rPr>
              <a:t>7.2	</a:t>
            </a:r>
            <a:r>
              <a:rPr lang="en-GB" dirty="0" smtClean="0">
                <a:latin typeface="Calibri" panose="020F0502020204030204" pitchFamily="34" charset="0"/>
                <a:cs typeface="Calibri" panose="020F0502020204030204" pitchFamily="34" charset="0"/>
              </a:rPr>
              <a:t>Alternative/Hedge</a:t>
            </a:r>
            <a:endParaRPr lang="en-GB" dirty="0">
              <a:latin typeface="Calibri" panose="020F0502020204030204" pitchFamily="34" charset="0"/>
              <a:cs typeface="Calibri" panose="020F0502020204030204" pitchFamily="34" charset="0"/>
            </a:endParaRPr>
          </a:p>
        </p:txBody>
      </p:sp>
      <p:cxnSp>
        <p:nvCxnSpPr>
          <p:cNvPr id="11" name="Straight Connector 10"/>
          <p:cNvCxnSpPr/>
          <p:nvPr/>
        </p:nvCxnSpPr>
        <p:spPr bwMode="auto">
          <a:xfrm>
            <a:off x="4496008" y="3428217"/>
            <a:ext cx="0" cy="2282458"/>
          </a:xfrm>
          <a:prstGeom prst="line">
            <a:avLst/>
          </a:prstGeom>
          <a:solidFill>
            <a:schemeClr val="accent1"/>
          </a:solidFill>
          <a:ln w="38100" cap="flat" cmpd="sng" algn="ctr">
            <a:solidFill>
              <a:schemeClr val="bg1">
                <a:lumMod val="75000"/>
              </a:schemeClr>
            </a:solidFill>
            <a:prstDash val="dash"/>
            <a:round/>
            <a:headEnd type="none" w="med" len="med"/>
            <a:tailEnd type="none" w="med" len="med"/>
          </a:ln>
          <a:effectLst/>
        </p:spPr>
      </p:cxnSp>
      <p:graphicFrame>
        <p:nvGraphicFramePr>
          <p:cNvPr id="14" name="Table 13"/>
          <p:cNvGraphicFramePr>
            <a:graphicFrameLocks noGrp="1"/>
          </p:cNvGraphicFramePr>
          <p:nvPr>
            <p:extLst>
              <p:ext uri="{D42A27DB-BD31-4B8C-83A1-F6EECF244321}">
                <p14:modId xmlns:p14="http://schemas.microsoft.com/office/powerpoint/2010/main" val="3231534879"/>
              </p:ext>
            </p:extLst>
          </p:nvPr>
        </p:nvGraphicFramePr>
        <p:xfrm>
          <a:off x="5391510" y="1103515"/>
          <a:ext cx="3528203" cy="1722120"/>
        </p:xfrm>
        <a:graphic>
          <a:graphicData uri="http://schemas.openxmlformats.org/drawingml/2006/table">
            <a:tbl>
              <a:tblPr firstRow="1" bandRow="1">
                <a:tableStyleId>{5C22544A-7EE6-4342-B048-85BDC9FD1C3A}</a:tableStyleId>
              </a:tblPr>
              <a:tblGrid>
                <a:gridCol w="3528203"/>
              </a:tblGrid>
              <a:tr h="0">
                <a:tc>
                  <a:txBody>
                    <a:bodyPr/>
                    <a:lstStyle/>
                    <a:p>
                      <a:pPr>
                        <a:lnSpc>
                          <a:spcPct val="100000"/>
                        </a:lnSpc>
                      </a:pPr>
                      <a:r>
                        <a:rPr lang="en-GB" sz="1400" dirty="0" smtClean="0">
                          <a:solidFill>
                            <a:schemeClr val="tx1"/>
                          </a:solidFill>
                          <a:latin typeface="Calibri" panose="020F0502020204030204" pitchFamily="34" charset="0"/>
                          <a:cs typeface="Calibri" panose="020F0502020204030204" pitchFamily="34" charset="0"/>
                        </a:rPr>
                        <a:t>Collection Name</a:t>
                      </a:r>
                      <a:endParaRPr lang="en-GB" sz="140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r>
              <a:tr h="370840">
                <a:tc>
                  <a:txBody>
                    <a:bodyPr/>
                    <a:lstStyle/>
                    <a:p>
                      <a:pPr>
                        <a:lnSpc>
                          <a:spcPct val="100000"/>
                        </a:lnSpc>
                      </a:pPr>
                      <a:r>
                        <a:rPr lang="en-GB" sz="1400" kern="1200" dirty="0" smtClean="0">
                          <a:solidFill>
                            <a:schemeClr val="dk1"/>
                          </a:solidFill>
                          <a:effectLst/>
                          <a:latin typeface="Calibri" panose="020F0502020204030204" pitchFamily="34" charset="0"/>
                          <a:ea typeface="+mn-ea"/>
                          <a:cs typeface="Calibri" panose="020F0502020204030204" pitchFamily="34" charset="0"/>
                        </a:rPr>
                        <a:t>SMPG-Global-IF-Order Processing-Final </a:t>
                      </a:r>
                      <a:endParaRPr lang="en-GB" sz="14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a:lnSpc>
                          <a:spcPct val="100000"/>
                        </a:lnSpc>
                      </a:pPr>
                      <a:r>
                        <a:rPr lang="en-GB" sz="1400" b="1" dirty="0" smtClean="0">
                          <a:latin typeface="Calibri" panose="020F0502020204030204" pitchFamily="34" charset="0"/>
                          <a:cs typeface="Calibri" panose="020F0502020204030204" pitchFamily="34" charset="0"/>
                        </a:rPr>
                        <a:t>Message Usage Guidelines </a:t>
                      </a:r>
                      <a:endParaRPr lang="en-GB" sz="1400" b="1"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r>
              <a:tr h="370840">
                <a:tc>
                  <a:txBody>
                    <a:bodyPr/>
                    <a:lstStyle/>
                    <a:p>
                      <a:pPr>
                        <a:lnSpc>
                          <a:spcPct val="100000"/>
                        </a:lnSpc>
                      </a:pPr>
                      <a:r>
                        <a:rPr lang="en-GB" sz="1400" kern="1200" dirty="0" smtClean="0">
                          <a:solidFill>
                            <a:schemeClr val="dk1"/>
                          </a:solidFill>
                          <a:effectLst/>
                          <a:latin typeface="Calibri" panose="020F0502020204030204" pitchFamily="34" charset="0"/>
                          <a:ea typeface="+mn-ea"/>
                          <a:cs typeface="Calibri" panose="020F0502020204030204" pitchFamily="34" charset="0"/>
                        </a:rPr>
                        <a:t>01_SubscriptionOrderV03_setr.010.001.04</a:t>
                      </a:r>
                      <a:endParaRPr lang="en-GB" sz="14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0">
                <a:tc>
                  <a:txBody>
                    <a:bodyPr/>
                    <a:lstStyle/>
                    <a:p>
                      <a:pPr>
                        <a:lnSpc>
                          <a:spcPct val="100000"/>
                        </a:lnSpc>
                      </a:pPr>
                      <a:r>
                        <a:rPr lang="en-GB" sz="1400" kern="1200" dirty="0" smtClean="0">
                          <a:solidFill>
                            <a:schemeClr val="dk1"/>
                          </a:solidFill>
                          <a:effectLst/>
                          <a:latin typeface="Calibri" panose="020F0502020204030204" pitchFamily="34" charset="0"/>
                          <a:ea typeface="+mn-ea"/>
                          <a:cs typeface="Calibri" panose="020F0502020204030204" pitchFamily="34" charset="0"/>
                        </a:rPr>
                        <a:t>02_RedemptionOrderV03_setr.004.001.04</a:t>
                      </a:r>
                      <a:endParaRPr lang="en-GB" sz="14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5" name="TextBox 14"/>
          <p:cNvSpPr txBox="1"/>
          <p:nvPr/>
        </p:nvSpPr>
        <p:spPr>
          <a:xfrm>
            <a:off x="357273" y="3369854"/>
            <a:ext cx="1281752" cy="461665"/>
          </a:xfrm>
          <a:prstGeom prst="rect">
            <a:avLst/>
          </a:prstGeom>
          <a:noFill/>
        </p:spPr>
        <p:txBody>
          <a:bodyPr wrap="square" rtlCol="0">
            <a:spAutoFit/>
          </a:bodyPr>
          <a:lstStyle/>
          <a:p>
            <a:pPr marL="341313" indent="-341313"/>
            <a:r>
              <a:rPr lang="en-GB" i="1" dirty="0" smtClean="0">
                <a:solidFill>
                  <a:schemeClr val="accent1"/>
                </a:solidFill>
                <a:latin typeface="Calibri" panose="020F0502020204030204" pitchFamily="34" charset="0"/>
                <a:cs typeface="Calibri" panose="020F0502020204030204" pitchFamily="34" charset="0"/>
              </a:rPr>
              <a:t>Current</a:t>
            </a:r>
            <a:endParaRPr lang="en-GB" i="1" dirty="0">
              <a:solidFill>
                <a:schemeClr val="accent1"/>
              </a:solidFill>
              <a:latin typeface="Calibri" panose="020F0502020204030204" pitchFamily="34" charset="0"/>
              <a:cs typeface="Calibri" panose="020F0502020204030204" pitchFamily="34" charset="0"/>
            </a:endParaRPr>
          </a:p>
        </p:txBody>
      </p:sp>
      <p:sp>
        <p:nvSpPr>
          <p:cNvPr id="17" name="TextBox 16"/>
          <p:cNvSpPr txBox="1"/>
          <p:nvPr/>
        </p:nvSpPr>
        <p:spPr>
          <a:xfrm>
            <a:off x="4571658" y="3369854"/>
            <a:ext cx="1281752" cy="461665"/>
          </a:xfrm>
          <a:prstGeom prst="rect">
            <a:avLst/>
          </a:prstGeom>
          <a:noFill/>
        </p:spPr>
        <p:txBody>
          <a:bodyPr wrap="square" rtlCol="0">
            <a:spAutoFit/>
          </a:bodyPr>
          <a:lstStyle/>
          <a:p>
            <a:pPr marL="341313" indent="-341313"/>
            <a:r>
              <a:rPr lang="en-GB" i="1" dirty="0" smtClean="0">
                <a:solidFill>
                  <a:schemeClr val="accent1"/>
                </a:solidFill>
                <a:latin typeface="Calibri" panose="020F0502020204030204" pitchFamily="34" charset="0"/>
                <a:cs typeface="Calibri" panose="020F0502020204030204" pitchFamily="34" charset="0"/>
              </a:rPr>
              <a:t>Proposal</a:t>
            </a:r>
            <a:endParaRPr lang="en-GB" i="1" dirty="0">
              <a:solidFill>
                <a:schemeClr val="accent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936260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bwMode="auto">
          <a:xfrm>
            <a:off x="462173" y="5186163"/>
            <a:ext cx="8339488" cy="265714"/>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9" name="Rectangle 28"/>
          <p:cNvSpPr/>
          <p:nvPr/>
        </p:nvSpPr>
        <p:spPr bwMode="auto">
          <a:xfrm>
            <a:off x="462173" y="5875283"/>
            <a:ext cx="8339488" cy="265714"/>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GB" dirty="0"/>
              <a:t>Incorporating hedge MP into ‘classic’</a:t>
            </a:r>
          </a:p>
        </p:txBody>
      </p:sp>
      <p:sp>
        <p:nvSpPr>
          <p:cNvPr id="4" name="Slide Number Placeholder 3"/>
          <p:cNvSpPr>
            <a:spLocks noGrp="1"/>
          </p:cNvSpPr>
          <p:nvPr>
            <p:ph type="sldNum" sz="quarter" idx="11"/>
          </p:nvPr>
        </p:nvSpPr>
        <p:spPr/>
        <p:txBody>
          <a:bodyPr/>
          <a:lstStyle/>
          <a:p>
            <a:fld id="{EA52E39D-21CE-4915-B848-429A65988FB2}" type="slidenum">
              <a:rPr lang="en-GB" smtClean="0"/>
              <a:pPr/>
              <a:t>33</a:t>
            </a:fld>
            <a:endParaRPr lang="en-GB" dirty="0"/>
          </a:p>
        </p:txBody>
      </p:sp>
      <p:pic>
        <p:nvPicPr>
          <p:cNvPr id="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540299"/>
            <a:ext cx="9048750" cy="447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bwMode="auto">
          <a:xfrm>
            <a:off x="224294" y="1084275"/>
            <a:ext cx="8798935" cy="3738841"/>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smtClean="0">
              <a:ln>
                <a:noFill/>
              </a:ln>
              <a:solidFill>
                <a:schemeClr val="tx1"/>
              </a:solidFill>
              <a:effectLst/>
              <a:latin typeface="Arial" charset="0"/>
            </a:endParaRPr>
          </a:p>
        </p:txBody>
      </p:sp>
      <p:sp>
        <p:nvSpPr>
          <p:cNvPr id="9" name="Rectangle 8"/>
          <p:cNvSpPr/>
          <p:nvPr/>
        </p:nvSpPr>
        <p:spPr>
          <a:xfrm>
            <a:off x="982718" y="2376777"/>
            <a:ext cx="8040511" cy="2446824"/>
          </a:xfrm>
          <a:prstGeom prst="rect">
            <a:avLst/>
          </a:prstGeom>
        </p:spPr>
        <p:txBody>
          <a:bodyPr wrap="square">
            <a:spAutoFit/>
          </a:bodyPr>
          <a:lstStyle/>
          <a:p>
            <a:r>
              <a:rPr lang="en-US" sz="1600" dirty="0"/>
              <a:t>MARKET PRACTICE - VERSION 4.0 (</a:t>
            </a:r>
            <a:r>
              <a:rPr lang="en-US" sz="1700" dirty="0">
                <a:latin typeface="Calibri" panose="020F0502020204030204" pitchFamily="34" charset="0"/>
                <a:cs typeface="Calibri" panose="020F0502020204030204" pitchFamily="34" charset="0"/>
              </a:rPr>
              <a:t>for SR2017) </a:t>
            </a:r>
            <a:endParaRPr lang="en-US" sz="1700" dirty="0" smtClean="0">
              <a:latin typeface="Calibri" panose="020F0502020204030204" pitchFamily="34" charset="0"/>
              <a:cs typeface="Calibri" panose="020F0502020204030204" pitchFamily="34" charset="0"/>
            </a:endParaRPr>
          </a:p>
          <a:p>
            <a:r>
              <a:rPr lang="en-US" sz="1700" dirty="0" smtClean="0">
                <a:latin typeface="Calibri" panose="020F0502020204030204" pitchFamily="34" charset="0"/>
                <a:cs typeface="Calibri" panose="020F0502020204030204" pitchFamily="34" charset="0"/>
              </a:rPr>
              <a:t>The </a:t>
            </a:r>
            <a:r>
              <a:rPr lang="en-US" sz="1700" dirty="0">
                <a:latin typeface="Calibri" panose="020F0502020204030204" pitchFamily="34" charset="0"/>
                <a:cs typeface="Calibri" panose="020F0502020204030204" pitchFamily="34" charset="0"/>
              </a:rPr>
              <a:t>message usage guidelines published in this collection should be read in conjunction with ‘SMPG-IFWG-MP-OrdersProcessing-Draft_SR2017_2017-03-16’ and "GAIA". This market practice is DRAFT - IT IS A TRIAL RUN FOR INCLUDING ALTERNATIVE/HEDGE MP INTO THE SUBSCRIPTION ORDER. The expression 'classic' fund denotes a 'normal' fund such as a mutual fund. </a:t>
            </a:r>
            <a:endParaRPr lang="en-US" sz="1700" dirty="0" smtClean="0">
              <a:latin typeface="Calibri" panose="020F0502020204030204" pitchFamily="34" charset="0"/>
              <a:cs typeface="Calibri" panose="020F0502020204030204" pitchFamily="34" charset="0"/>
            </a:endParaRPr>
          </a:p>
          <a:p>
            <a:r>
              <a:rPr lang="en-US" sz="1700" b="1" dirty="0" smtClean="0">
                <a:solidFill>
                  <a:srgbClr val="9933FF"/>
                </a:solidFill>
                <a:latin typeface="Calibri" panose="020F0502020204030204" pitchFamily="34" charset="0"/>
                <a:cs typeface="Calibri" panose="020F0502020204030204" pitchFamily="34" charset="0"/>
              </a:rPr>
              <a:t>If </a:t>
            </a:r>
            <a:r>
              <a:rPr lang="en-US" sz="1700" b="1" dirty="0">
                <a:solidFill>
                  <a:srgbClr val="9933FF"/>
                </a:solidFill>
                <a:latin typeface="Calibri" panose="020F0502020204030204" pitchFamily="34" charset="0"/>
                <a:cs typeface="Calibri" panose="020F0502020204030204" pitchFamily="34" charset="0"/>
              </a:rPr>
              <a:t>usage information is not preceded by "if the financial instrument is an alternative</a:t>
            </a:r>
            <a:r>
              <a:rPr lang="en-US" sz="1700" b="1" dirty="0" smtClean="0">
                <a:solidFill>
                  <a:srgbClr val="9933FF"/>
                </a:solidFill>
                <a:latin typeface="Calibri" panose="020F0502020204030204" pitchFamily="34" charset="0"/>
                <a:cs typeface="Calibri" panose="020F0502020204030204" pitchFamily="34" charset="0"/>
              </a:rPr>
              <a:t>/ hedge </a:t>
            </a:r>
            <a:r>
              <a:rPr lang="en-US" sz="1700" b="1" dirty="0">
                <a:solidFill>
                  <a:srgbClr val="9933FF"/>
                </a:solidFill>
                <a:latin typeface="Calibri" panose="020F0502020204030204" pitchFamily="34" charset="0"/>
                <a:cs typeface="Calibri" panose="020F0502020204030204" pitchFamily="34" charset="0"/>
              </a:rPr>
              <a:t>fund" or "if the financial instrument is a 'classic' fund" then the usage applies to both the 'classic' funds and the alternative/hedge fund.</a:t>
            </a:r>
            <a:endParaRPr lang="en-GB" sz="1700" b="1" dirty="0">
              <a:solidFill>
                <a:srgbClr val="9933FF"/>
              </a:solidFill>
              <a:latin typeface="Calibri" panose="020F0502020204030204" pitchFamily="34" charset="0"/>
              <a:cs typeface="Calibri" panose="020F0502020204030204" pitchFamily="34" charset="0"/>
            </a:endParaRPr>
          </a:p>
        </p:txBody>
      </p:sp>
      <p:sp>
        <p:nvSpPr>
          <p:cNvPr id="10" name="Rectangle 9"/>
          <p:cNvSpPr/>
          <p:nvPr/>
        </p:nvSpPr>
        <p:spPr>
          <a:xfrm>
            <a:off x="1336384" y="2050636"/>
            <a:ext cx="7100625" cy="338554"/>
          </a:xfrm>
          <a:prstGeom prst="rect">
            <a:avLst/>
          </a:prstGeom>
        </p:spPr>
        <p:txBody>
          <a:bodyPr wrap="square">
            <a:spAutoFit/>
          </a:bodyPr>
          <a:lstStyle/>
          <a:p>
            <a:r>
              <a:rPr lang="en-GB" sz="1600" dirty="0" smtClean="0">
                <a:solidFill>
                  <a:srgbClr val="0070C0"/>
                </a:solidFill>
                <a:latin typeface="Calibri" panose="020F0502020204030204" pitchFamily="34" charset="0"/>
                <a:cs typeface="Calibri" panose="020F0502020204030204" pitchFamily="34" charset="0"/>
              </a:rPr>
              <a:t>SMPG-IFWG-MP-OrdersProcessing-Draft_SR2017_2017-03-22.docx</a:t>
            </a:r>
            <a:endParaRPr lang="en-GB" sz="1600" dirty="0">
              <a:solidFill>
                <a:srgbClr val="0070C0"/>
              </a:solidFill>
              <a:latin typeface="Calibri" panose="020F0502020204030204" pitchFamily="34" charset="0"/>
              <a:cs typeface="Calibri" panose="020F0502020204030204" pitchFamily="34" charset="0"/>
            </a:endParaRPr>
          </a:p>
        </p:txBody>
      </p:sp>
      <p:sp>
        <p:nvSpPr>
          <p:cNvPr id="11" name="Rectangle 10"/>
          <p:cNvSpPr/>
          <p:nvPr/>
        </p:nvSpPr>
        <p:spPr>
          <a:xfrm>
            <a:off x="171104" y="1497474"/>
            <a:ext cx="1038764" cy="276999"/>
          </a:xfrm>
          <a:prstGeom prst="rect">
            <a:avLst/>
          </a:prstGeom>
        </p:spPr>
        <p:txBody>
          <a:bodyPr wrap="square">
            <a:spAutoFit/>
          </a:bodyPr>
          <a:lstStyle/>
          <a:p>
            <a:r>
              <a:rPr lang="en-GB" sz="1200" dirty="0" smtClean="0">
                <a:solidFill>
                  <a:schemeClr val="bg1">
                    <a:lumMod val="50000"/>
                  </a:schemeClr>
                </a:solidFill>
                <a:latin typeface="Calibri" panose="020F0502020204030204" pitchFamily="34" charset="0"/>
                <a:cs typeface="Calibri" panose="020F0502020204030204" pitchFamily="34" charset="0"/>
              </a:rPr>
              <a:t>Documents</a:t>
            </a:r>
            <a:endParaRPr lang="en-GB" sz="1200" dirty="0">
              <a:solidFill>
                <a:schemeClr val="bg1">
                  <a:lumMod val="50000"/>
                </a:schemeClr>
              </a:solidFill>
              <a:latin typeface="Calibri" panose="020F0502020204030204" pitchFamily="34" charset="0"/>
              <a:cs typeface="Calibri" panose="020F0502020204030204" pitchFamily="34" charset="0"/>
            </a:endParaRPr>
          </a:p>
        </p:txBody>
      </p:sp>
      <p:sp>
        <p:nvSpPr>
          <p:cNvPr id="12" name="Rectangle 11"/>
          <p:cNvSpPr/>
          <p:nvPr/>
        </p:nvSpPr>
        <p:spPr>
          <a:xfrm>
            <a:off x="171104" y="2402655"/>
            <a:ext cx="1181100" cy="276999"/>
          </a:xfrm>
          <a:prstGeom prst="rect">
            <a:avLst/>
          </a:prstGeom>
        </p:spPr>
        <p:txBody>
          <a:bodyPr wrap="square">
            <a:spAutoFit/>
          </a:bodyPr>
          <a:lstStyle/>
          <a:p>
            <a:r>
              <a:rPr lang="en-GB" sz="1200" dirty="0" smtClean="0">
                <a:solidFill>
                  <a:schemeClr val="bg1">
                    <a:lumMod val="50000"/>
                  </a:schemeClr>
                </a:solidFill>
                <a:latin typeface="Calibri" panose="020F0502020204030204" pitchFamily="34" charset="0"/>
                <a:cs typeface="Calibri" panose="020F0502020204030204" pitchFamily="34" charset="0"/>
              </a:rPr>
              <a:t>Description</a:t>
            </a:r>
            <a:endParaRPr lang="en-GB" sz="1200" dirty="0">
              <a:solidFill>
                <a:schemeClr val="bg1">
                  <a:lumMod val="50000"/>
                </a:schemeClr>
              </a:solidFill>
              <a:latin typeface="Calibri" panose="020F0502020204030204" pitchFamily="34" charset="0"/>
              <a:cs typeface="Calibri" panose="020F0502020204030204" pitchFamily="34" charset="0"/>
            </a:endParaRPr>
          </a:p>
        </p:txBody>
      </p:sp>
      <p:pic>
        <p:nvPicPr>
          <p:cNvPr id="1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052" y="1092749"/>
            <a:ext cx="695325"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Rectangle 13"/>
          <p:cNvSpPr/>
          <p:nvPr/>
        </p:nvSpPr>
        <p:spPr>
          <a:xfrm>
            <a:off x="940653" y="1074050"/>
            <a:ext cx="7228569" cy="338554"/>
          </a:xfrm>
          <a:prstGeom prst="rect">
            <a:avLst/>
          </a:prstGeom>
        </p:spPr>
        <p:txBody>
          <a:bodyPr wrap="square">
            <a:spAutoFit/>
          </a:bodyPr>
          <a:lstStyle/>
          <a:p>
            <a:r>
              <a:rPr lang="en-GB" sz="1600" b="1" dirty="0" smtClean="0">
                <a:latin typeface="Calibri" panose="020F0502020204030204" pitchFamily="34" charset="0"/>
                <a:cs typeface="Calibri" panose="020F0502020204030204" pitchFamily="34" charset="0"/>
              </a:rPr>
              <a:t>SMPG-IFWG-MP-OrdersProcessing-Draft-2017-03-22) With </a:t>
            </a:r>
            <a:r>
              <a:rPr lang="en-GB" sz="1600" b="1" dirty="0" smtClean="0">
                <a:latin typeface="Calibri" panose="020F0502020204030204" pitchFamily="34" charset="0"/>
                <a:cs typeface="Calibri" panose="020F0502020204030204" pitchFamily="34" charset="0"/>
              </a:rPr>
              <a:t>HEDGE </a:t>
            </a:r>
            <a:r>
              <a:rPr lang="en-GB" sz="1600" b="1" dirty="0" smtClean="0">
                <a:solidFill>
                  <a:srgbClr val="9933FF"/>
                </a:solidFill>
                <a:latin typeface="Calibri" panose="020F0502020204030204" pitchFamily="34" charset="0"/>
                <a:cs typeface="Calibri" panose="020F0502020204030204" pitchFamily="34" charset="0"/>
              </a:rPr>
              <a:t>APPROACH 1</a:t>
            </a:r>
            <a:endParaRPr lang="en-GB" sz="1600" b="1" dirty="0">
              <a:solidFill>
                <a:srgbClr val="9933FF"/>
              </a:solidFill>
              <a:latin typeface="Calibri" panose="020F0502020204030204" pitchFamily="34" charset="0"/>
              <a:cs typeface="Calibri" panose="020F0502020204030204" pitchFamily="34" charset="0"/>
            </a:endParaRPr>
          </a:p>
        </p:txBody>
      </p:sp>
      <p:pic>
        <p:nvPicPr>
          <p:cNvPr id="1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0818" y="2092525"/>
            <a:ext cx="219075"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Rectangle 15"/>
          <p:cNvSpPr/>
          <p:nvPr/>
        </p:nvSpPr>
        <p:spPr>
          <a:xfrm>
            <a:off x="163912" y="4831254"/>
            <a:ext cx="5556490" cy="369332"/>
          </a:xfrm>
          <a:prstGeom prst="rect">
            <a:avLst/>
          </a:prstGeom>
        </p:spPr>
        <p:txBody>
          <a:bodyPr wrap="square">
            <a:spAutoFit/>
          </a:bodyPr>
          <a:lstStyle/>
          <a:p>
            <a:r>
              <a:rPr lang="en-GB" sz="1800" dirty="0" smtClean="0">
                <a:latin typeface="Calibri" panose="020F0502020204030204" pitchFamily="34" charset="0"/>
                <a:cs typeface="Calibri" panose="020F0502020204030204" pitchFamily="34" charset="0"/>
              </a:rPr>
              <a:t>Usage Guidelines</a:t>
            </a:r>
            <a:endParaRPr lang="en-GB" sz="1800" dirty="0">
              <a:latin typeface="Calibri" panose="020F0502020204030204" pitchFamily="34" charset="0"/>
              <a:cs typeface="Calibri" panose="020F0502020204030204" pitchFamily="34" charset="0"/>
            </a:endParaRPr>
          </a:p>
        </p:txBody>
      </p:sp>
      <p:sp>
        <p:nvSpPr>
          <p:cNvPr id="24" name="Rectangle 23"/>
          <p:cNvSpPr/>
          <p:nvPr/>
        </p:nvSpPr>
        <p:spPr>
          <a:xfrm>
            <a:off x="506177" y="5121880"/>
            <a:ext cx="6587078" cy="1077218"/>
          </a:xfrm>
          <a:prstGeom prst="rect">
            <a:avLst/>
          </a:prstGeom>
        </p:spPr>
        <p:txBody>
          <a:bodyPr wrap="square">
            <a:spAutoFit/>
          </a:bodyPr>
          <a:lstStyle/>
          <a:p>
            <a:pPr>
              <a:spcAft>
                <a:spcPts val="600"/>
              </a:spcAft>
            </a:pPr>
            <a:r>
              <a:rPr lang="en-GB" sz="1800" dirty="0" smtClean="0">
                <a:latin typeface="Calibri" panose="020F0502020204030204" pitchFamily="34" charset="0"/>
                <a:cs typeface="Calibri" panose="020F0502020204030204" pitchFamily="34" charset="0"/>
              </a:rPr>
              <a:t>01_SubscriptionOrderV04_setr.010.001.04 </a:t>
            </a:r>
            <a:r>
              <a:rPr lang="en-GB" sz="1800" b="1" dirty="0" smtClean="0">
                <a:latin typeface="Calibri" panose="020F0502020204030204" pitchFamily="34" charset="0"/>
                <a:cs typeface="Calibri" panose="020F0502020204030204" pitchFamily="34" charset="0"/>
              </a:rPr>
              <a:t>with HEDGE</a:t>
            </a:r>
          </a:p>
          <a:p>
            <a:pPr>
              <a:spcAft>
                <a:spcPts val="600"/>
              </a:spcAft>
            </a:pPr>
            <a:r>
              <a:rPr lang="en-GB" sz="1800" dirty="0" smtClean="0">
                <a:latin typeface="Calibri" panose="020F0502020204030204" pitchFamily="34" charset="0"/>
                <a:cs typeface="Calibri" panose="020F0502020204030204" pitchFamily="34" charset="0"/>
              </a:rPr>
              <a:t>02_RedemptionOrderV04_setr.004.001.04 NOT DONE</a:t>
            </a:r>
            <a:endParaRPr lang="en-GB" sz="1800" dirty="0">
              <a:latin typeface="Calibri" panose="020F0502020204030204" pitchFamily="34" charset="0"/>
              <a:cs typeface="Calibri" panose="020F0502020204030204" pitchFamily="34" charset="0"/>
            </a:endParaRPr>
          </a:p>
          <a:p>
            <a:pPr>
              <a:spcAft>
                <a:spcPts val="600"/>
              </a:spcAft>
            </a:pPr>
            <a:r>
              <a:rPr lang="en-GB" sz="1800" dirty="0" smtClean="0">
                <a:latin typeface="Calibri" panose="020F0502020204030204" pitchFamily="34" charset="0"/>
                <a:cs typeface="Calibri" panose="020F0502020204030204" pitchFamily="34" charset="0"/>
              </a:rPr>
              <a:t>03_SwitchOrderV04_setr.013.001.04 NOT DONE</a:t>
            </a:r>
            <a:endParaRPr lang="en-GB" sz="1800" dirty="0">
              <a:latin typeface="Calibri" panose="020F0502020204030204" pitchFamily="34" charset="0"/>
              <a:cs typeface="Calibri" panose="020F0502020204030204" pitchFamily="34" charset="0"/>
            </a:endParaRPr>
          </a:p>
        </p:txBody>
      </p:sp>
      <p:sp>
        <p:nvSpPr>
          <p:cNvPr id="25" name="Rectangle 24"/>
          <p:cNvSpPr/>
          <p:nvPr/>
        </p:nvSpPr>
        <p:spPr>
          <a:xfrm>
            <a:off x="1333517" y="1497474"/>
            <a:ext cx="5556490" cy="338554"/>
          </a:xfrm>
          <a:prstGeom prst="rect">
            <a:avLst/>
          </a:prstGeom>
        </p:spPr>
        <p:txBody>
          <a:bodyPr wrap="square">
            <a:spAutoFit/>
          </a:bodyPr>
          <a:lstStyle/>
          <a:p>
            <a:r>
              <a:rPr lang="en-GB" sz="1600" dirty="0">
                <a:solidFill>
                  <a:srgbClr val="0070C0"/>
                </a:solidFill>
                <a:latin typeface="Calibri" panose="020F0502020204030204" pitchFamily="34" charset="0"/>
                <a:cs typeface="Calibri" panose="020F0502020204030204" pitchFamily="34" charset="0"/>
              </a:rPr>
              <a:t>GAIA Market Practice Document Version 2 Live 18 Nov 2017.pdf</a:t>
            </a:r>
          </a:p>
        </p:txBody>
      </p:sp>
      <p:sp>
        <p:nvSpPr>
          <p:cNvPr id="26" name="Rectangle 25"/>
          <p:cNvSpPr/>
          <p:nvPr/>
        </p:nvSpPr>
        <p:spPr>
          <a:xfrm>
            <a:off x="1333517" y="1774055"/>
            <a:ext cx="5556490" cy="338554"/>
          </a:xfrm>
          <a:prstGeom prst="rect">
            <a:avLst/>
          </a:prstGeom>
        </p:spPr>
        <p:txBody>
          <a:bodyPr wrap="square">
            <a:spAutoFit/>
          </a:bodyPr>
          <a:lstStyle/>
          <a:p>
            <a:r>
              <a:rPr lang="en-US" sz="1600" dirty="0">
                <a:solidFill>
                  <a:srgbClr val="0070C0"/>
                </a:solidFill>
                <a:latin typeface="Calibri" panose="020F0502020204030204" pitchFamily="34" charset="0"/>
                <a:cs typeface="Calibri" panose="020F0502020204030204" pitchFamily="34" charset="0"/>
              </a:rPr>
              <a:t>GAIA Messaging using ISO 20022 Live 18 Nov 2017.pdf</a:t>
            </a:r>
            <a:endParaRPr lang="en-GB" sz="1600" dirty="0">
              <a:solidFill>
                <a:srgbClr val="0070C0"/>
              </a:solidFill>
              <a:latin typeface="Calibri" panose="020F0502020204030204" pitchFamily="34" charset="0"/>
              <a:cs typeface="Calibri" panose="020F0502020204030204" pitchFamily="34" charset="0"/>
            </a:endParaRPr>
          </a:p>
        </p:txBody>
      </p:sp>
      <p:pic>
        <p:nvPicPr>
          <p:cNvPr id="409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80819" y="1536602"/>
            <a:ext cx="219075"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86577" y="1809766"/>
            <a:ext cx="219075"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1" name="Straight Connector 30"/>
          <p:cNvCxnSpPr/>
          <p:nvPr/>
        </p:nvCxnSpPr>
        <p:spPr bwMode="auto">
          <a:xfrm>
            <a:off x="6700226" y="1666751"/>
            <a:ext cx="614974" cy="0"/>
          </a:xfrm>
          <a:prstGeom prst="line">
            <a:avLst/>
          </a:prstGeom>
          <a:solidFill>
            <a:schemeClr val="accent1"/>
          </a:solidFill>
          <a:ln w="28575" cap="flat" cmpd="sng" algn="ctr">
            <a:solidFill>
              <a:schemeClr val="bg1">
                <a:lumMod val="50000"/>
              </a:schemeClr>
            </a:solidFill>
            <a:prstDash val="solid"/>
            <a:round/>
            <a:headEnd type="none" w="med" len="med"/>
            <a:tailEnd type="none" w="med" len="med"/>
          </a:ln>
          <a:effectLst/>
        </p:spPr>
      </p:cxnSp>
      <p:cxnSp>
        <p:nvCxnSpPr>
          <p:cNvPr id="35" name="Straight Connector 34"/>
          <p:cNvCxnSpPr/>
          <p:nvPr/>
        </p:nvCxnSpPr>
        <p:spPr bwMode="auto">
          <a:xfrm flipV="1">
            <a:off x="6003985" y="1666751"/>
            <a:ext cx="1311215" cy="276582"/>
          </a:xfrm>
          <a:prstGeom prst="line">
            <a:avLst/>
          </a:prstGeom>
          <a:solidFill>
            <a:schemeClr val="accent1"/>
          </a:solidFill>
          <a:ln w="28575" cap="flat" cmpd="sng" algn="ctr">
            <a:solidFill>
              <a:schemeClr val="bg1">
                <a:lumMod val="50000"/>
              </a:schemeClr>
            </a:solidFill>
            <a:prstDash val="solid"/>
            <a:round/>
            <a:headEnd type="none" w="med" len="med"/>
            <a:tailEnd type="none" w="med" len="med"/>
          </a:ln>
          <a:effectLst/>
        </p:spPr>
      </p:cxnSp>
      <p:sp>
        <p:nvSpPr>
          <p:cNvPr id="4101" name="Rectangle 4100"/>
          <p:cNvSpPr/>
          <p:nvPr/>
        </p:nvSpPr>
        <p:spPr bwMode="auto">
          <a:xfrm>
            <a:off x="7093256" y="1450208"/>
            <a:ext cx="1994680" cy="955714"/>
          </a:xfrm>
          <a:prstGeom prst="rect">
            <a:avLst/>
          </a:prstGeom>
          <a:solidFill>
            <a:schemeClr val="bg1">
              <a:lumMod val="95000"/>
            </a:schemeClr>
          </a:solidFill>
          <a:ln w="2857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7" name="TextBox 26"/>
          <p:cNvSpPr txBox="1"/>
          <p:nvPr/>
        </p:nvSpPr>
        <p:spPr>
          <a:xfrm>
            <a:off x="7093255" y="1451494"/>
            <a:ext cx="1929974" cy="877163"/>
          </a:xfrm>
          <a:prstGeom prst="rect">
            <a:avLst/>
          </a:prstGeom>
          <a:noFill/>
        </p:spPr>
        <p:txBody>
          <a:bodyPr wrap="square" rtlCol="0">
            <a:spAutoFit/>
          </a:bodyPr>
          <a:lstStyle/>
          <a:p>
            <a:pPr algn="r"/>
            <a:r>
              <a:rPr lang="en-GB" sz="1700" b="1" dirty="0" smtClean="0">
                <a:solidFill>
                  <a:srgbClr val="00B0F0"/>
                </a:solidFill>
                <a:latin typeface="Calibri" panose="020F0502020204030204" pitchFamily="34" charset="0"/>
                <a:cs typeface="Calibri" panose="020F0502020204030204" pitchFamily="34" charset="0"/>
              </a:rPr>
              <a:t>GAIA documents also to be posted with the collection</a:t>
            </a:r>
            <a:endParaRPr lang="en-GB" sz="1700" b="1" dirty="0">
              <a:solidFill>
                <a:srgbClr val="00B0F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38297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Hedge Funds – Background </a:t>
            </a:r>
            <a:r>
              <a:rPr lang="en-GB" dirty="0" smtClean="0"/>
              <a:t>(2 </a:t>
            </a:r>
            <a:r>
              <a:rPr lang="en-GB" dirty="0"/>
              <a:t>of </a:t>
            </a:r>
            <a:r>
              <a:rPr lang="en-GB" dirty="0" smtClean="0"/>
              <a:t>4)</a:t>
            </a:r>
            <a:endParaRPr lang="en-GB" dirty="0"/>
          </a:p>
        </p:txBody>
      </p:sp>
      <p:sp>
        <p:nvSpPr>
          <p:cNvPr id="3" name="Footer Placeholder 2"/>
          <p:cNvSpPr>
            <a:spLocks noGrp="1"/>
          </p:cNvSpPr>
          <p:nvPr>
            <p:ph type="ftr" sz="quarter" idx="10"/>
          </p:nvPr>
        </p:nvSpPr>
        <p:spPr/>
        <p:txBody>
          <a:bodyPr/>
          <a:lstStyle/>
          <a:p>
            <a:r>
              <a:rPr lang="en-US" dirty="0" smtClean="0"/>
              <a:t>SMPG IF Order MP &amp; Hedge</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4</a:t>
            </a:fld>
            <a:endParaRPr lang="en-GB" dirty="0"/>
          </a:p>
        </p:txBody>
      </p:sp>
      <p:sp>
        <p:nvSpPr>
          <p:cNvPr id="6" name="TextBox 5"/>
          <p:cNvSpPr txBox="1"/>
          <p:nvPr/>
        </p:nvSpPr>
        <p:spPr>
          <a:xfrm>
            <a:off x="144252" y="565605"/>
            <a:ext cx="9723648" cy="461665"/>
          </a:xfrm>
          <a:prstGeom prst="rect">
            <a:avLst/>
          </a:prstGeom>
          <a:noFill/>
        </p:spPr>
        <p:txBody>
          <a:bodyPr wrap="square" rtlCol="0">
            <a:spAutoFit/>
          </a:bodyPr>
          <a:lstStyle/>
          <a:p>
            <a:pPr marL="800100" indent="-800100">
              <a:spcAft>
                <a:spcPts val="400"/>
              </a:spcAft>
            </a:pPr>
            <a:r>
              <a:rPr lang="en-GB" b="1" dirty="0" smtClean="0">
                <a:latin typeface="Calibri" panose="020F0502020204030204" pitchFamily="34" charset="0"/>
                <a:cs typeface="Calibri" panose="020F0502020204030204" pitchFamily="34" charset="0"/>
              </a:rPr>
              <a:t>GAIA	Global Alternative </a:t>
            </a:r>
            <a:r>
              <a:rPr lang="en-GB" b="1" dirty="0">
                <a:latin typeface="Calibri" panose="020F0502020204030204" pitchFamily="34" charset="0"/>
                <a:cs typeface="Calibri" panose="020F0502020204030204" pitchFamily="34" charset="0"/>
              </a:rPr>
              <a:t>Investment </a:t>
            </a:r>
            <a:r>
              <a:rPr lang="en-GB" b="1" dirty="0" smtClean="0">
                <a:latin typeface="Calibri" panose="020F0502020204030204" pitchFamily="34" charset="0"/>
                <a:cs typeface="Calibri" panose="020F0502020204030204" pitchFamily="34" charset="0"/>
              </a:rPr>
              <a:t>Automation </a:t>
            </a:r>
            <a:r>
              <a:rPr lang="en-GB" sz="1800" b="1" dirty="0" smtClean="0">
                <a:latin typeface="Calibri" panose="020F0502020204030204" pitchFamily="34" charset="0"/>
                <a:cs typeface="Calibri" panose="020F0502020204030204" pitchFamily="34" charset="0"/>
              </a:rPr>
              <a:t>www.gaiastandard.org</a:t>
            </a:r>
            <a:endParaRPr lang="en-GB" sz="1800" dirty="0" smtClean="0">
              <a:latin typeface="Calibri" panose="020F0502020204030204" pitchFamily="34" charset="0"/>
              <a:cs typeface="Calibri" panose="020F050202020403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1537" y="1533525"/>
            <a:ext cx="7629525" cy="3409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p:nvSpPr>
        <p:spPr bwMode="auto">
          <a:xfrm>
            <a:off x="4632015" y="4657309"/>
            <a:ext cx="3061965" cy="1098471"/>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3" name="Rectangle 12"/>
          <p:cNvSpPr/>
          <p:nvPr/>
        </p:nvSpPr>
        <p:spPr bwMode="auto">
          <a:xfrm>
            <a:off x="5924872" y="1097755"/>
            <a:ext cx="3061965" cy="2061091"/>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9" name="TextBox 8"/>
          <p:cNvSpPr txBox="1"/>
          <p:nvPr/>
        </p:nvSpPr>
        <p:spPr>
          <a:xfrm>
            <a:off x="5939159" y="1054239"/>
            <a:ext cx="3204841" cy="2123658"/>
          </a:xfrm>
          <a:prstGeom prst="rect">
            <a:avLst/>
          </a:prstGeom>
          <a:noFill/>
          <a:ln>
            <a:noFill/>
          </a:ln>
        </p:spPr>
        <p:txBody>
          <a:bodyPr wrap="square" rtlCol="0">
            <a:spAutoFit/>
          </a:bodyPr>
          <a:lstStyle/>
          <a:p>
            <a:r>
              <a:rPr lang="en-US" sz="2200" dirty="0" smtClean="0">
                <a:latin typeface="Calibri" panose="020F0502020204030204" pitchFamily="34" charset="0"/>
                <a:cs typeface="Calibri" panose="020F0502020204030204" pitchFamily="34" charset="0"/>
              </a:rPr>
              <a:t>Date dictionary: standard </a:t>
            </a:r>
            <a:r>
              <a:rPr lang="en-US" sz="2200" dirty="0">
                <a:latin typeface="Calibri" panose="020F0502020204030204" pitchFamily="34" charset="0"/>
                <a:cs typeface="Calibri" panose="020F0502020204030204" pitchFamily="34" charset="0"/>
              </a:rPr>
              <a:t>process definitions </a:t>
            </a:r>
            <a:r>
              <a:rPr lang="en-US" sz="2200" dirty="0" smtClean="0">
                <a:latin typeface="Calibri" panose="020F0502020204030204" pitchFamily="34" charset="0"/>
                <a:cs typeface="Calibri" panose="020F0502020204030204" pitchFamily="34" charset="0"/>
              </a:rPr>
              <a:t>and </a:t>
            </a:r>
          </a:p>
          <a:p>
            <a:r>
              <a:rPr lang="en-US" sz="2200" dirty="0" smtClean="0">
                <a:latin typeface="Calibri" panose="020F0502020204030204" pitchFamily="34" charset="0"/>
                <a:cs typeface="Calibri" panose="020F0502020204030204" pitchFamily="34" charset="0"/>
              </a:rPr>
              <a:t>a set of messaging scenarios for </a:t>
            </a:r>
            <a:r>
              <a:rPr lang="en-US" sz="2200" dirty="0">
                <a:latin typeface="Calibri" panose="020F0502020204030204" pitchFamily="34" charset="0"/>
                <a:cs typeface="Calibri" panose="020F0502020204030204" pitchFamily="34" charset="0"/>
              </a:rPr>
              <a:t>order processing and reporting functions. </a:t>
            </a:r>
            <a:endParaRPr lang="en-GB" sz="2200" dirty="0">
              <a:latin typeface="Calibri" panose="020F0502020204030204" pitchFamily="34" charset="0"/>
              <a:cs typeface="Calibri" panose="020F0502020204030204" pitchFamily="34" charset="0"/>
            </a:endParaRPr>
          </a:p>
        </p:txBody>
      </p:sp>
      <p:sp>
        <p:nvSpPr>
          <p:cNvPr id="11" name="TextBox 10"/>
          <p:cNvSpPr txBox="1"/>
          <p:nvPr/>
        </p:nvSpPr>
        <p:spPr>
          <a:xfrm>
            <a:off x="4633912" y="4647784"/>
            <a:ext cx="3205163" cy="1107996"/>
          </a:xfrm>
          <a:prstGeom prst="rect">
            <a:avLst/>
          </a:prstGeom>
          <a:noFill/>
          <a:ln>
            <a:noFill/>
          </a:ln>
        </p:spPr>
        <p:txBody>
          <a:bodyPr wrap="square" rtlCol="0">
            <a:spAutoFit/>
          </a:bodyPr>
          <a:lstStyle/>
          <a:p>
            <a:r>
              <a:rPr lang="en-US" sz="2200" dirty="0" smtClean="0">
                <a:latin typeface="Calibri" panose="020F0502020204030204" pitchFamily="34" charset="0"/>
                <a:cs typeface="Calibri" panose="020F0502020204030204" pitchFamily="34" charset="0"/>
              </a:rPr>
              <a:t>Mapping from GAIA data dictionary to ISO 20022 funds order messages</a:t>
            </a:r>
            <a:endParaRPr lang="en-GB" sz="2200" dirty="0">
              <a:latin typeface="Calibri" panose="020F0502020204030204" pitchFamily="34" charset="0"/>
              <a:cs typeface="Calibri" panose="020F0502020204030204" pitchFamily="34" charset="0"/>
            </a:endParaRPr>
          </a:p>
        </p:txBody>
      </p:sp>
      <p:cxnSp>
        <p:nvCxnSpPr>
          <p:cNvPr id="14" name="Straight Arrow Connector 13"/>
          <p:cNvCxnSpPr/>
          <p:nvPr/>
        </p:nvCxnSpPr>
        <p:spPr bwMode="auto">
          <a:xfrm flipH="1">
            <a:off x="5200651" y="2971800"/>
            <a:ext cx="738508" cy="0"/>
          </a:xfrm>
          <a:prstGeom prst="straightConnector1">
            <a:avLst/>
          </a:prstGeom>
          <a:solidFill>
            <a:schemeClr val="accent1"/>
          </a:solidFill>
          <a:ln w="38100" cap="flat" cmpd="sng" algn="ctr">
            <a:solidFill>
              <a:srgbClr val="0070C0"/>
            </a:solidFill>
            <a:prstDash val="solid"/>
            <a:round/>
            <a:headEnd type="none" w="med" len="med"/>
            <a:tailEnd type="none" w="med" len="med"/>
          </a:ln>
          <a:effectLst/>
        </p:spPr>
      </p:cxnSp>
      <p:cxnSp>
        <p:nvCxnSpPr>
          <p:cNvPr id="16" name="Straight Arrow Connector 15"/>
          <p:cNvCxnSpPr/>
          <p:nvPr/>
        </p:nvCxnSpPr>
        <p:spPr bwMode="auto">
          <a:xfrm>
            <a:off x="5200651" y="2952750"/>
            <a:ext cx="0" cy="365760"/>
          </a:xfrm>
          <a:prstGeom prst="straightConnector1">
            <a:avLst/>
          </a:prstGeom>
          <a:solidFill>
            <a:schemeClr val="accent1"/>
          </a:solidFill>
          <a:ln w="38100" cap="flat" cmpd="sng" algn="ctr">
            <a:solidFill>
              <a:srgbClr val="0070C0"/>
            </a:solidFill>
            <a:prstDash val="solid"/>
            <a:round/>
            <a:headEnd type="none" w="med" len="med"/>
            <a:tailEnd type="arrow"/>
          </a:ln>
          <a:effectLst/>
        </p:spPr>
      </p:cxnSp>
      <p:cxnSp>
        <p:nvCxnSpPr>
          <p:cNvPr id="18" name="Straight Arrow Connector 17"/>
          <p:cNvCxnSpPr/>
          <p:nvPr/>
        </p:nvCxnSpPr>
        <p:spPr bwMode="auto">
          <a:xfrm rot="10800000">
            <a:off x="4910829" y="4385967"/>
            <a:ext cx="0" cy="365760"/>
          </a:xfrm>
          <a:prstGeom prst="straightConnector1">
            <a:avLst/>
          </a:prstGeom>
          <a:solidFill>
            <a:schemeClr val="accent1"/>
          </a:solidFill>
          <a:ln w="38100" cap="flat" cmpd="sng" algn="ctr">
            <a:solidFill>
              <a:srgbClr val="0070C0"/>
            </a:solidFill>
            <a:prstDash val="solid"/>
            <a:round/>
            <a:headEnd type="none" w="med" len="med"/>
            <a:tailEnd type="arrow"/>
          </a:ln>
          <a:effectLst/>
        </p:spPr>
      </p:cxnSp>
      <p:sp>
        <p:nvSpPr>
          <p:cNvPr id="20" name="TextBox 19"/>
          <p:cNvSpPr txBox="1"/>
          <p:nvPr/>
        </p:nvSpPr>
        <p:spPr>
          <a:xfrm>
            <a:off x="-19050" y="5401807"/>
            <a:ext cx="4540562" cy="769441"/>
          </a:xfrm>
          <a:prstGeom prst="rect">
            <a:avLst/>
          </a:prstGeom>
          <a:noFill/>
          <a:ln>
            <a:noFill/>
          </a:ln>
        </p:spPr>
        <p:txBody>
          <a:bodyPr wrap="square" rtlCol="0">
            <a:spAutoFit/>
          </a:bodyPr>
          <a:lstStyle/>
          <a:p>
            <a:r>
              <a:rPr lang="en-US" sz="2200" dirty="0" smtClean="0">
                <a:latin typeface="Calibri" panose="020F0502020204030204" pitchFamily="34" charset="0"/>
                <a:cs typeface="Calibri" panose="020F0502020204030204" pitchFamily="34" charset="0"/>
              </a:rPr>
              <a:t>Originally produced for V03 of the funds MX, already updated for V04</a:t>
            </a:r>
            <a:endParaRPr lang="en-GB"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03313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Hedge Funds </a:t>
            </a:r>
            <a:r>
              <a:rPr lang="en-GB" dirty="0" smtClean="0"/>
              <a:t>– Background (3 of 4)</a:t>
            </a:r>
            <a:endParaRPr lang="en-GB" dirty="0"/>
          </a:p>
        </p:txBody>
      </p:sp>
      <p:sp>
        <p:nvSpPr>
          <p:cNvPr id="3" name="Footer Placeholder 2"/>
          <p:cNvSpPr>
            <a:spLocks noGrp="1"/>
          </p:cNvSpPr>
          <p:nvPr>
            <p:ph type="ftr" sz="quarter" idx="10"/>
          </p:nvPr>
        </p:nvSpPr>
        <p:spPr/>
        <p:txBody>
          <a:bodyPr/>
          <a:lstStyle/>
          <a:p>
            <a:r>
              <a:rPr lang="en-US" dirty="0" smtClean="0"/>
              <a:t>SMPG IF Order MP &amp; Hedge</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5</a:t>
            </a:fld>
            <a:endParaRPr lang="en-GB" dirty="0"/>
          </a:p>
        </p:txBody>
      </p:sp>
      <p:sp>
        <p:nvSpPr>
          <p:cNvPr id="5" name="TextBox 4"/>
          <p:cNvSpPr txBox="1"/>
          <p:nvPr/>
        </p:nvSpPr>
        <p:spPr>
          <a:xfrm>
            <a:off x="201402" y="565605"/>
            <a:ext cx="9002987" cy="3862596"/>
          </a:xfrm>
          <a:prstGeom prst="rect">
            <a:avLst/>
          </a:prstGeom>
          <a:noFill/>
        </p:spPr>
        <p:txBody>
          <a:bodyPr wrap="square" rtlCol="0">
            <a:spAutoFit/>
          </a:bodyPr>
          <a:lstStyle/>
          <a:p>
            <a:pPr marL="800100" indent="-800100">
              <a:spcAft>
                <a:spcPts val="600"/>
              </a:spcAft>
              <a:tabLst>
                <a:tab pos="569913" algn="l"/>
              </a:tabLst>
            </a:pPr>
            <a:r>
              <a:rPr lang="en-GB" b="1" dirty="0">
                <a:latin typeface="Calibri" panose="020F0502020204030204" pitchFamily="34" charset="0"/>
                <a:cs typeface="Calibri" panose="020F0502020204030204" pitchFamily="34" charset="0"/>
              </a:rPr>
              <a:t>2016</a:t>
            </a:r>
            <a:r>
              <a:rPr lang="en-GB" dirty="0">
                <a:latin typeface="Calibri" panose="020F0502020204030204" pitchFamily="34" charset="0"/>
                <a:cs typeface="Calibri" panose="020F0502020204030204" pitchFamily="34" charset="0"/>
              </a:rPr>
              <a:t>	</a:t>
            </a:r>
            <a:r>
              <a:rPr lang="en-GB" dirty="0" smtClean="0">
                <a:latin typeface="Calibri" panose="020F0502020204030204" pitchFamily="34" charset="0"/>
                <a:cs typeface="Calibri" panose="020F0502020204030204" pitchFamily="34" charset="0"/>
              </a:rPr>
              <a:t>Swiss CR for </a:t>
            </a:r>
            <a:r>
              <a:rPr lang="en-GB" dirty="0">
                <a:latin typeface="Calibri" panose="020F0502020204030204" pitchFamily="34" charset="0"/>
                <a:cs typeface="Calibri" panose="020F0502020204030204" pitchFamily="34" charset="0"/>
              </a:rPr>
              <a:t>addition of hedge funds functionality to ‘mutual funds messages’ </a:t>
            </a:r>
            <a:r>
              <a:rPr lang="en-GB" dirty="0" smtClean="0">
                <a:latin typeface="Calibri" panose="020F0502020204030204" pitchFamily="34" charset="0"/>
                <a:cs typeface="Calibri" panose="020F0502020204030204" pitchFamily="34" charset="0"/>
              </a:rPr>
              <a:t>(CR 0454):</a:t>
            </a:r>
            <a:endParaRPr lang="en-GB" dirty="0">
              <a:latin typeface="Calibri" panose="020F0502020204030204" pitchFamily="34" charset="0"/>
              <a:cs typeface="Calibri" panose="020F0502020204030204" pitchFamily="34" charset="0"/>
            </a:endParaRPr>
          </a:p>
          <a:p>
            <a:pPr marL="1085850" indent="-285750">
              <a:buFont typeface="Arial" panose="020B0604020202020204" pitchFamily="34" charset="0"/>
              <a:buChar char="•"/>
            </a:pPr>
            <a:r>
              <a:rPr lang="en-GB" dirty="0" smtClean="0">
                <a:latin typeface="Calibri" panose="020F0502020204030204" pitchFamily="34" charset="0"/>
                <a:cs typeface="Calibri" panose="020F0502020204030204" pitchFamily="34" charset="0"/>
              </a:rPr>
              <a:t>Agreed </a:t>
            </a:r>
            <a:r>
              <a:rPr lang="en-GB" dirty="0">
                <a:latin typeface="Calibri" panose="020F0502020204030204" pitchFamily="34" charset="0"/>
                <a:cs typeface="Calibri" panose="020F0502020204030204" pitchFamily="34" charset="0"/>
              </a:rPr>
              <a:t>by SMPG </a:t>
            </a:r>
            <a:r>
              <a:rPr lang="en-GB" dirty="0" smtClean="0">
                <a:latin typeface="Calibri" panose="020F0502020204030204" pitchFamily="34" charset="0"/>
                <a:cs typeface="Calibri" panose="020F0502020204030204" pitchFamily="34" charset="0"/>
              </a:rPr>
              <a:t>funds. Approved by ISO.</a:t>
            </a:r>
          </a:p>
          <a:p>
            <a:pPr marL="1085850" indent="-285750">
              <a:buFont typeface="Arial" panose="020B0604020202020204" pitchFamily="34" charset="0"/>
              <a:buChar char="•"/>
            </a:pPr>
            <a:r>
              <a:rPr lang="en-GB" dirty="0" smtClean="0">
                <a:latin typeface="Calibri" panose="020F0502020204030204" pitchFamily="34" charset="0"/>
                <a:cs typeface="Calibri" panose="020F0502020204030204" pitchFamily="34" charset="0"/>
              </a:rPr>
              <a:t>Subsequently the ‘Funds Evaluation Team’ (a subgroup of the ISO 20022 Standards </a:t>
            </a:r>
            <a:r>
              <a:rPr lang="en-GB" dirty="0">
                <a:latin typeface="Calibri" panose="020F0502020204030204" pitchFamily="34" charset="0"/>
                <a:cs typeface="Calibri" panose="020F0502020204030204" pitchFamily="34" charset="0"/>
              </a:rPr>
              <a:t>Evaluation Group (SEG) </a:t>
            </a:r>
            <a:r>
              <a:rPr lang="en-GB" dirty="0" smtClean="0">
                <a:latin typeface="Calibri" panose="020F0502020204030204" pitchFamily="34" charset="0"/>
                <a:cs typeface="Calibri" panose="020F0502020204030204" pitchFamily="34" charset="0"/>
              </a:rPr>
              <a:t>” agreed that </a:t>
            </a:r>
            <a:r>
              <a:rPr lang="en-GB" dirty="0">
                <a:latin typeface="Calibri" panose="020F0502020204030204" pitchFamily="34" charset="0"/>
                <a:cs typeface="Calibri" panose="020F0502020204030204" pitchFamily="34" charset="0"/>
              </a:rPr>
              <a:t>the GAIA specification should be used as the basis of how the mutual funds messages are to be updated for hedge/alternative funds functionality in support of CR </a:t>
            </a:r>
            <a:r>
              <a:rPr lang="en-GB" dirty="0" smtClean="0">
                <a:latin typeface="Calibri" panose="020F0502020204030204" pitchFamily="34" charset="0"/>
                <a:cs typeface="Calibri" panose="020F0502020204030204" pitchFamily="34" charset="0"/>
              </a:rPr>
              <a:t>0454.</a:t>
            </a:r>
            <a:endParaRPr lang="en-GB" dirty="0">
              <a:latin typeface="Calibri" panose="020F0502020204030204" pitchFamily="34" charset="0"/>
              <a:cs typeface="Calibri" panose="020F0502020204030204" pitchFamily="34" charset="0"/>
            </a:endParaRPr>
          </a:p>
          <a:p>
            <a:pPr marL="1085850" indent="-285750">
              <a:buFont typeface="Arial" panose="020B0604020202020204" pitchFamily="34" charset="0"/>
              <a:buChar char="•"/>
            </a:pPr>
            <a:r>
              <a:rPr lang="en-GB" dirty="0" smtClean="0">
                <a:latin typeface="Calibri" panose="020F0502020204030204" pitchFamily="34" charset="0"/>
                <a:cs typeface="Calibri" panose="020F0502020204030204" pitchFamily="34" charset="0"/>
              </a:rPr>
              <a:t>SWIFT </a:t>
            </a:r>
            <a:r>
              <a:rPr lang="en-GB" dirty="0">
                <a:latin typeface="Calibri" panose="020F0502020204030204" pitchFamily="34" charset="0"/>
                <a:cs typeface="Calibri" panose="020F0502020204030204" pitchFamily="34" charset="0"/>
              </a:rPr>
              <a:t>withdrew the submission for its hedge funds messages from ISO. </a:t>
            </a:r>
            <a:r>
              <a:rPr lang="en-GB" baseline="30000" dirty="0">
                <a:latin typeface="Calibri" panose="020F0502020204030204" pitchFamily="34" charset="0"/>
                <a:cs typeface="Calibri" panose="020F0502020204030204" pitchFamily="34" charset="0"/>
              </a:rPr>
              <a:t>*1 </a:t>
            </a:r>
          </a:p>
        </p:txBody>
      </p:sp>
      <p:sp>
        <p:nvSpPr>
          <p:cNvPr id="8" name="TextBox 7"/>
          <p:cNvSpPr txBox="1"/>
          <p:nvPr/>
        </p:nvSpPr>
        <p:spPr>
          <a:xfrm>
            <a:off x="201402" y="4687326"/>
            <a:ext cx="9109917" cy="830997"/>
          </a:xfrm>
          <a:prstGeom prst="rect">
            <a:avLst/>
          </a:prstGeom>
          <a:noFill/>
        </p:spPr>
        <p:txBody>
          <a:bodyPr wrap="square" rtlCol="0">
            <a:spAutoFit/>
          </a:bodyPr>
          <a:lstStyle/>
          <a:p>
            <a:r>
              <a:rPr lang="en-GB" b="1" dirty="0" smtClean="0">
                <a:solidFill>
                  <a:srgbClr val="00B0F0"/>
                </a:solidFill>
                <a:latin typeface="Calibri" panose="020F0502020204030204" pitchFamily="34" charset="0"/>
                <a:cs typeface="Calibri" panose="020F0502020204030204" pitchFamily="34" charset="0"/>
              </a:rPr>
              <a:t>The 2017 Funds MXs contain the agreed functionality for </a:t>
            </a:r>
            <a:r>
              <a:rPr lang="en-GB" b="1" dirty="0" smtClean="0">
                <a:solidFill>
                  <a:srgbClr val="00B0F0"/>
                </a:solidFill>
                <a:latin typeface="Calibri" panose="020F0502020204030204" pitchFamily="34" charset="0"/>
                <a:cs typeface="Calibri" panose="020F0502020204030204" pitchFamily="34" charset="0"/>
              </a:rPr>
              <a:t>alternative/ hedge </a:t>
            </a:r>
            <a:r>
              <a:rPr lang="en-GB" b="1" dirty="0" smtClean="0">
                <a:solidFill>
                  <a:srgbClr val="00B0F0"/>
                </a:solidFill>
                <a:latin typeface="Calibri" panose="020F0502020204030204" pitchFamily="34" charset="0"/>
                <a:cs typeface="Calibri" panose="020F0502020204030204" pitchFamily="34" charset="0"/>
              </a:rPr>
              <a:t>funds</a:t>
            </a:r>
          </a:p>
        </p:txBody>
      </p:sp>
      <p:sp>
        <p:nvSpPr>
          <p:cNvPr id="9" name="TextBox 8"/>
          <p:cNvSpPr txBox="1"/>
          <p:nvPr/>
        </p:nvSpPr>
        <p:spPr>
          <a:xfrm>
            <a:off x="153777" y="5728587"/>
            <a:ext cx="7018909" cy="307777"/>
          </a:xfrm>
          <a:prstGeom prst="rect">
            <a:avLst/>
          </a:prstGeom>
          <a:noFill/>
        </p:spPr>
        <p:txBody>
          <a:bodyPr wrap="none" rtlCol="0">
            <a:spAutoFit/>
          </a:bodyPr>
          <a:lstStyle/>
          <a:p>
            <a:r>
              <a:rPr lang="en-GB" sz="1400" i="1" dirty="0" smtClean="0">
                <a:latin typeface="Calibri" panose="020F0502020204030204" pitchFamily="34" charset="0"/>
                <a:cs typeface="Calibri" panose="020F0502020204030204" pitchFamily="34" charset="0"/>
              </a:rPr>
              <a:t>(</a:t>
            </a:r>
            <a:r>
              <a:rPr lang="en-GB" sz="1400" i="1" baseline="30000" dirty="0" smtClean="0">
                <a:latin typeface="Calibri" panose="020F0502020204030204" pitchFamily="34" charset="0"/>
                <a:cs typeface="Calibri" panose="020F0502020204030204" pitchFamily="34" charset="0"/>
              </a:rPr>
              <a:t>*1 </a:t>
            </a:r>
            <a:r>
              <a:rPr lang="en-GB" sz="1400" i="1" dirty="0" smtClean="0">
                <a:latin typeface="Calibri" panose="020F0502020204030204" pitchFamily="34" charset="0"/>
                <a:cs typeface="Calibri" panose="020F0502020204030204" pitchFamily="34" charset="0"/>
              </a:rPr>
              <a:t>The </a:t>
            </a:r>
            <a:r>
              <a:rPr lang="en-GB" sz="1400" i="1" dirty="0">
                <a:latin typeface="Calibri" panose="020F0502020204030204" pitchFamily="34" charset="0"/>
                <a:cs typeface="Calibri" panose="020F0502020204030204" pitchFamily="34" charset="0"/>
              </a:rPr>
              <a:t>SWIFT hedge funds messages will remain on the SWIFT network until no longer used</a:t>
            </a:r>
            <a:r>
              <a:rPr lang="en-GB" sz="1400" i="1" dirty="0" smtClean="0">
                <a:latin typeface="Calibri" panose="020F0502020204030204" pitchFamily="34" charset="0"/>
                <a:cs typeface="Calibri" panose="020F0502020204030204" pitchFamily="34" charset="0"/>
              </a:rPr>
              <a:t>.)</a:t>
            </a:r>
            <a:endParaRPr lang="en-GB" sz="14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31322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Hedge Funds </a:t>
            </a:r>
            <a:r>
              <a:rPr lang="en-GB" dirty="0" smtClean="0"/>
              <a:t>– Background (4 of 4)</a:t>
            </a:r>
            <a:endParaRPr lang="en-GB" dirty="0"/>
          </a:p>
        </p:txBody>
      </p:sp>
      <p:sp>
        <p:nvSpPr>
          <p:cNvPr id="3" name="Footer Placeholder 2"/>
          <p:cNvSpPr>
            <a:spLocks noGrp="1"/>
          </p:cNvSpPr>
          <p:nvPr>
            <p:ph type="ftr" sz="quarter" idx="10"/>
          </p:nvPr>
        </p:nvSpPr>
        <p:spPr/>
        <p:txBody>
          <a:bodyPr/>
          <a:lstStyle/>
          <a:p>
            <a:r>
              <a:rPr lang="en-US" dirty="0" smtClean="0"/>
              <a:t>SMPG IF Order MP &amp; Hedge</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6</a:t>
            </a:fld>
            <a:endParaRPr lang="en-GB" dirty="0"/>
          </a:p>
        </p:txBody>
      </p:sp>
      <p:sp>
        <p:nvSpPr>
          <p:cNvPr id="5" name="TextBox 4"/>
          <p:cNvSpPr txBox="1"/>
          <p:nvPr/>
        </p:nvSpPr>
        <p:spPr>
          <a:xfrm>
            <a:off x="201402" y="565605"/>
            <a:ext cx="9002987" cy="830997"/>
          </a:xfrm>
          <a:prstGeom prst="rect">
            <a:avLst/>
          </a:prstGeom>
          <a:noFill/>
        </p:spPr>
        <p:txBody>
          <a:bodyPr wrap="square" rtlCol="0">
            <a:spAutoFit/>
          </a:bodyPr>
          <a:lstStyle/>
          <a:p>
            <a:pPr marL="800100" indent="-800100">
              <a:spcAft>
                <a:spcPts val="600"/>
              </a:spcAft>
              <a:tabLst>
                <a:tab pos="569913" algn="l"/>
              </a:tabLst>
            </a:pPr>
            <a:r>
              <a:rPr lang="en-GB" b="1" dirty="0" smtClean="0">
                <a:latin typeface="Calibri" panose="020F0502020204030204" pitchFamily="34" charset="0"/>
                <a:cs typeface="Calibri" panose="020F0502020204030204" pitchFamily="34" charset="0"/>
              </a:rPr>
              <a:t>2016</a:t>
            </a:r>
            <a:r>
              <a:rPr lang="en-GB" dirty="0" smtClean="0">
                <a:latin typeface="Calibri" panose="020F0502020204030204" pitchFamily="34" charset="0"/>
                <a:cs typeface="Calibri" panose="020F0502020204030204" pitchFamily="34" charset="0"/>
              </a:rPr>
              <a:t>	In the SMPG Zurich meeting Sept 2016 it was agreed that SMPG IF should publish market practice for hedge funds  </a:t>
            </a:r>
          </a:p>
        </p:txBody>
      </p:sp>
      <p:sp>
        <p:nvSpPr>
          <p:cNvPr id="10" name="TextBox 9"/>
          <p:cNvSpPr txBox="1"/>
          <p:nvPr/>
        </p:nvSpPr>
        <p:spPr>
          <a:xfrm>
            <a:off x="1049127" y="1499083"/>
            <a:ext cx="8094873" cy="2015936"/>
          </a:xfrm>
          <a:prstGeom prst="rect">
            <a:avLst/>
          </a:prstGeom>
          <a:noFill/>
        </p:spPr>
        <p:txBody>
          <a:bodyPr wrap="square" rtlCol="0">
            <a:spAutoFit/>
          </a:bodyPr>
          <a:lstStyle/>
          <a:p>
            <a:pPr marL="342900" indent="-342900">
              <a:spcAft>
                <a:spcPts val="600"/>
              </a:spcAft>
              <a:buFont typeface="Arial" panose="020B0604020202020204" pitchFamily="34" charset="0"/>
              <a:buChar char="•"/>
              <a:tabLst>
                <a:tab pos="569913" algn="l"/>
              </a:tabLst>
            </a:pPr>
            <a:r>
              <a:rPr lang="en-GB" dirty="0" smtClean="0">
                <a:latin typeface="Calibri" panose="020F0502020204030204" pitchFamily="34" charset="0"/>
                <a:cs typeface="Calibri" panose="020F0502020204030204" pitchFamily="34" charset="0"/>
              </a:rPr>
              <a:t>GAIA agreed we could plagiarise the GAIA work in the production of the SMPG market practice,  </a:t>
            </a:r>
          </a:p>
          <a:p>
            <a:pPr marL="342900" indent="-342900">
              <a:spcAft>
                <a:spcPts val="600"/>
              </a:spcAft>
              <a:buFont typeface="Arial" panose="020B0604020202020204" pitchFamily="34" charset="0"/>
              <a:buChar char="•"/>
              <a:tabLst>
                <a:tab pos="569913" algn="l"/>
              </a:tabLst>
            </a:pPr>
            <a:r>
              <a:rPr lang="en-GB" dirty="0" smtClean="0">
                <a:latin typeface="Calibri" panose="020F0502020204030204" pitchFamily="34" charset="0"/>
                <a:cs typeface="Calibri" panose="020F0502020204030204" pitchFamily="34" charset="0"/>
              </a:rPr>
              <a:t>SMPG agreed the GAIA work should be acknowledged and reference the GAIA documentation (we don’t want to reinvent the wheel)</a:t>
            </a:r>
          </a:p>
        </p:txBody>
      </p:sp>
      <p:sp>
        <p:nvSpPr>
          <p:cNvPr id="11" name="TextBox 10"/>
          <p:cNvSpPr txBox="1"/>
          <p:nvPr/>
        </p:nvSpPr>
        <p:spPr>
          <a:xfrm>
            <a:off x="201402" y="3823183"/>
            <a:ext cx="8094873" cy="830997"/>
          </a:xfrm>
          <a:prstGeom prst="rect">
            <a:avLst/>
          </a:prstGeom>
          <a:noFill/>
        </p:spPr>
        <p:txBody>
          <a:bodyPr wrap="square" rtlCol="0">
            <a:spAutoFit/>
          </a:bodyPr>
          <a:lstStyle/>
          <a:p>
            <a:pPr>
              <a:spcAft>
                <a:spcPts val="600"/>
              </a:spcAft>
              <a:tabLst>
                <a:tab pos="569913" algn="l"/>
              </a:tabLst>
            </a:pPr>
            <a:r>
              <a:rPr lang="en-GB" b="1" dirty="0" smtClean="0">
                <a:latin typeface="Calibri" panose="020F0502020204030204" pitchFamily="34" charset="0"/>
                <a:cs typeface="Calibri" panose="020F0502020204030204" pitchFamily="34" charset="0"/>
              </a:rPr>
              <a:t>Next steps: work out how we will incorporate the GAIA market practices in the SMPG ‘classic’ order market practice</a:t>
            </a:r>
          </a:p>
        </p:txBody>
      </p:sp>
    </p:spTree>
    <p:extLst>
      <p:ext uri="{BB962C8B-B14F-4D97-AF65-F5344CB8AC3E}">
        <p14:creationId xmlns:p14="http://schemas.microsoft.com/office/powerpoint/2010/main" val="4073763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SMPG IF Order MP &amp; Hedge</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7</a:t>
            </a:fld>
            <a:endParaRPr lang="en-GB" dirty="0"/>
          </a:p>
        </p:txBody>
      </p:sp>
      <p:sp>
        <p:nvSpPr>
          <p:cNvPr id="5" name="TextBox 4"/>
          <p:cNvSpPr txBox="1"/>
          <p:nvPr/>
        </p:nvSpPr>
        <p:spPr>
          <a:xfrm>
            <a:off x="847725" y="2476500"/>
            <a:ext cx="7410450" cy="1384995"/>
          </a:xfrm>
          <a:prstGeom prst="rect">
            <a:avLst/>
          </a:prstGeom>
          <a:noFill/>
        </p:spPr>
        <p:txBody>
          <a:bodyPr wrap="square" rtlCol="0">
            <a:spAutoFit/>
          </a:bodyPr>
          <a:lstStyle/>
          <a:p>
            <a:pPr algn="ctr"/>
            <a:r>
              <a:rPr lang="en-GB" sz="2800" dirty="0" smtClean="0">
                <a:latin typeface="Verdana" panose="020B0604030504040204" pitchFamily="34" charset="0"/>
                <a:ea typeface="Verdana" panose="020B0604030504040204" pitchFamily="34" charset="0"/>
                <a:cs typeface="Verdana" panose="020B0604030504040204" pitchFamily="34" charset="0"/>
              </a:rPr>
              <a:t>Differences between market practice for ‘classic</a:t>
            </a:r>
            <a:r>
              <a:rPr lang="en-GB" sz="2800" dirty="0">
                <a:latin typeface="Verdana" panose="020B0604030504040204" pitchFamily="34" charset="0"/>
                <a:ea typeface="Verdana" panose="020B0604030504040204" pitchFamily="34" charset="0"/>
                <a:cs typeface="Verdana" panose="020B0604030504040204" pitchFamily="34" charset="0"/>
              </a:rPr>
              <a:t>’ and </a:t>
            </a:r>
            <a:r>
              <a:rPr lang="en-GB" sz="2800" dirty="0" smtClean="0">
                <a:latin typeface="Verdana" panose="020B0604030504040204" pitchFamily="34" charset="0"/>
                <a:ea typeface="Verdana" panose="020B0604030504040204" pitchFamily="34" charset="0"/>
                <a:cs typeface="Verdana" panose="020B0604030504040204" pitchFamily="34" charset="0"/>
              </a:rPr>
              <a:t>alternative/hedge for the subscription order setr.010.001.04</a:t>
            </a:r>
            <a:endParaRPr lang="en-GB" sz="2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17332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280324" y="472300"/>
            <a:ext cx="4752432" cy="5626575"/>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GB" dirty="0"/>
              <a:t>D</a:t>
            </a:r>
            <a:r>
              <a:rPr lang="en-GB" dirty="0" smtClean="0"/>
              <a:t>ifferences between ‘classic’ and hedge – setr.010 (1 of 5)</a:t>
            </a:r>
            <a:endParaRPr lang="en-GB" dirty="0"/>
          </a:p>
        </p:txBody>
      </p:sp>
      <p:sp>
        <p:nvSpPr>
          <p:cNvPr id="4" name="Slide Number Placeholder 3"/>
          <p:cNvSpPr>
            <a:spLocks noGrp="1"/>
          </p:cNvSpPr>
          <p:nvPr>
            <p:ph type="sldNum" sz="quarter" idx="11"/>
          </p:nvPr>
        </p:nvSpPr>
        <p:spPr/>
        <p:txBody>
          <a:bodyPr/>
          <a:lstStyle/>
          <a:p>
            <a:fld id="{EA52E39D-21CE-4915-B848-429A65988FB2}" type="slidenum">
              <a:rPr lang="en-GB" smtClean="0"/>
              <a:pPr/>
              <a:t>8</a:t>
            </a:fld>
            <a:endParaRPr lang="en-GB" dirty="0"/>
          </a:p>
        </p:txBody>
      </p:sp>
      <p:pic>
        <p:nvPicPr>
          <p:cNvPr id="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1837" y="85977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5769" y="113123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1" name="Footer Placeholder 30"/>
          <p:cNvSpPr>
            <a:spLocks noGrp="1"/>
          </p:cNvSpPr>
          <p:nvPr>
            <p:ph type="ftr" sz="quarter" idx="10"/>
          </p:nvPr>
        </p:nvSpPr>
        <p:spPr/>
        <p:txBody>
          <a:bodyPr/>
          <a:lstStyle/>
          <a:p>
            <a:r>
              <a:rPr lang="en-US" dirty="0" smtClean="0"/>
              <a:t>SMPG IF Order MP &amp; Hedge</a:t>
            </a:r>
            <a:endParaRPr lang="en-GB" dirty="0"/>
          </a:p>
        </p:txBody>
      </p:sp>
      <p:sp>
        <p:nvSpPr>
          <p:cNvPr id="42" name="Rectangle 41"/>
          <p:cNvSpPr/>
          <p:nvPr/>
        </p:nvSpPr>
        <p:spPr bwMode="auto">
          <a:xfrm>
            <a:off x="878981" y="2360651"/>
            <a:ext cx="2515193"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5" name="TextBox 44"/>
          <p:cNvSpPr txBox="1"/>
          <p:nvPr/>
        </p:nvSpPr>
        <p:spPr>
          <a:xfrm>
            <a:off x="5235458" y="2284281"/>
            <a:ext cx="3908542"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allowed. Hedge ‘do not use’</a:t>
            </a:r>
            <a:endParaRPr lang="en-GB" sz="2000" b="1" dirty="0">
              <a:latin typeface="Calibri" panose="020F0502020204030204" pitchFamily="34" charset="0"/>
              <a:cs typeface="Calibri" panose="020F0502020204030204" pitchFamily="34" charset="0"/>
            </a:endParaRPr>
          </a:p>
        </p:txBody>
      </p:sp>
      <p:sp>
        <p:nvSpPr>
          <p:cNvPr id="46" name="TextBox 45"/>
          <p:cNvSpPr txBox="1"/>
          <p:nvPr/>
        </p:nvSpPr>
        <p:spPr>
          <a:xfrm>
            <a:off x="5235458" y="2908413"/>
            <a:ext cx="4413150"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‘do not use. </a:t>
            </a:r>
            <a:r>
              <a:rPr lang="en-GB" sz="2000" dirty="0">
                <a:latin typeface="Calibri" panose="020F0502020204030204" pitchFamily="34" charset="0"/>
                <a:cs typeface="Calibri" panose="020F0502020204030204" pitchFamily="34" charset="0"/>
              </a:rPr>
              <a:t>Hedge </a:t>
            </a:r>
            <a:r>
              <a:rPr lang="en-GB" sz="2000" dirty="0" smtClean="0">
                <a:latin typeface="Calibri" panose="020F0502020204030204" pitchFamily="34" charset="0"/>
                <a:cs typeface="Calibri" panose="020F0502020204030204" pitchFamily="34" charset="0"/>
              </a:rPr>
              <a:t>‘allowed’</a:t>
            </a:r>
            <a:endParaRPr lang="en-GB" sz="2000" b="1" dirty="0">
              <a:latin typeface="Calibri" panose="020F0502020204030204" pitchFamily="34" charset="0"/>
              <a:cs typeface="Calibri" panose="020F0502020204030204" pitchFamily="34" charset="0"/>
            </a:endParaRPr>
          </a:p>
        </p:txBody>
      </p:sp>
      <p:sp>
        <p:nvSpPr>
          <p:cNvPr id="44" name="TextBox 43"/>
          <p:cNvSpPr txBox="1"/>
          <p:nvPr/>
        </p:nvSpPr>
        <p:spPr>
          <a:xfrm>
            <a:off x="5235458" y="3542034"/>
            <a:ext cx="4413150" cy="400110"/>
          </a:xfrm>
          <a:prstGeom prst="rect">
            <a:avLst/>
          </a:prstGeom>
          <a:noFill/>
          <a:ln>
            <a:noFill/>
          </a:ln>
        </p:spPr>
        <p:txBody>
          <a:bodyPr wrap="square" rtlCol="0">
            <a:spAutoFit/>
          </a:bodyPr>
          <a:lstStyle/>
          <a:p>
            <a:r>
              <a:rPr lang="en-GB" sz="2000" i="1" dirty="0" smtClean="0">
                <a:latin typeface="Calibri" panose="020F0502020204030204" pitchFamily="34" charset="0"/>
                <a:cs typeface="Calibri" panose="020F0502020204030204" pitchFamily="34" charset="0"/>
              </a:rPr>
              <a:t>See next slide</a:t>
            </a:r>
            <a:endParaRPr lang="en-GB" sz="2000" b="1" i="1" dirty="0">
              <a:latin typeface="Calibri" panose="020F0502020204030204" pitchFamily="34" charset="0"/>
              <a:cs typeface="Calibri" panose="020F0502020204030204" pitchFamily="34" charset="0"/>
            </a:endParaRPr>
          </a:p>
        </p:txBody>
      </p:sp>
      <p:pic>
        <p:nvPicPr>
          <p:cNvPr id="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6505" y="176525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5803" y="203496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 name="Rectangle 29"/>
          <p:cNvSpPr/>
          <p:nvPr/>
        </p:nvSpPr>
        <p:spPr bwMode="auto">
          <a:xfrm>
            <a:off x="878981" y="2955950"/>
            <a:ext cx="3784291"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9" name="Rectangle 38"/>
          <p:cNvSpPr/>
          <p:nvPr/>
        </p:nvSpPr>
        <p:spPr bwMode="auto">
          <a:xfrm>
            <a:off x="878981" y="3574776"/>
            <a:ext cx="3662494"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TextBox 6"/>
          <p:cNvSpPr txBox="1"/>
          <p:nvPr/>
        </p:nvSpPr>
        <p:spPr>
          <a:xfrm>
            <a:off x="258492" y="462055"/>
            <a:ext cx="4701698" cy="5324535"/>
          </a:xfrm>
          <a:prstGeom prst="rect">
            <a:avLst/>
          </a:prstGeom>
          <a:noFill/>
        </p:spPr>
        <p:txBody>
          <a:bodyPr wrap="square" rtlCol="0">
            <a:spAutoFit/>
          </a:bodyPr>
          <a:lstStyle/>
          <a:p>
            <a:pPr>
              <a:spcAft>
                <a:spcPts val="0"/>
              </a:spcAft>
              <a:tabLst>
                <a:tab pos="569913" algn="l"/>
                <a:tab pos="1198563" algn="l"/>
              </a:tabLst>
            </a:pPr>
            <a:r>
              <a:rPr lang="en-GB" sz="2000" b="1" dirty="0" smtClean="0">
                <a:latin typeface="Calibri" panose="020F0502020204030204" pitchFamily="34" charset="0"/>
                <a:cs typeface="Calibri" panose="020F0502020204030204" pitchFamily="34" charset="0"/>
              </a:rPr>
              <a:t>[1.1]	Message Identification</a:t>
            </a:r>
            <a:endParaRPr lang="en-GB" sz="2000" b="1" dirty="0">
              <a:latin typeface="Calibri" panose="020F0502020204030204" pitchFamily="34" charset="0"/>
              <a:cs typeface="Calibri" panose="020F0502020204030204" pitchFamily="34" charset="0"/>
            </a:endParaRPr>
          </a:p>
          <a:p>
            <a:pPr>
              <a:spcAft>
                <a:spcPts val="0"/>
              </a:spcAft>
              <a:tabLst>
                <a:tab pos="569913" algn="l"/>
                <a:tab pos="1198563" algn="l"/>
              </a:tabLst>
            </a:pPr>
            <a:r>
              <a:rPr lang="en-GB" sz="2000" b="1" dirty="0" smtClean="0">
                <a:latin typeface="Calibri" panose="020F0502020204030204" pitchFamily="34" charset="0"/>
                <a:cs typeface="Calibri" panose="020F0502020204030204" pitchFamily="34" charset="0"/>
              </a:rPr>
              <a:t>[</a:t>
            </a:r>
            <a:r>
              <a:rPr lang="en-GB" sz="2000" b="1" dirty="0">
                <a:latin typeface="Calibri" panose="020F0502020204030204" pitchFamily="34" charset="0"/>
                <a:cs typeface="Calibri" panose="020F0502020204030204" pitchFamily="34" charset="0"/>
              </a:rPr>
              <a:t>0</a:t>
            </a:r>
            <a:r>
              <a:rPr lang="en-GB" sz="2000" b="1" dirty="0" smtClean="0">
                <a:latin typeface="Calibri" panose="020F0502020204030204" pitchFamily="34" charset="0"/>
                <a:cs typeface="Calibri" panose="020F0502020204030204" pitchFamily="34" charset="0"/>
              </a:rPr>
              <a:t>.1</a:t>
            </a: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Pool Reference</a:t>
            </a:r>
            <a:endParaRPr lang="en-GB" sz="2000" b="1" dirty="0">
              <a:latin typeface="Calibri" panose="020F0502020204030204" pitchFamily="34" charset="0"/>
              <a:cs typeface="Calibri" panose="020F0502020204030204" pitchFamily="34" charset="0"/>
            </a:endParaRPr>
          </a:p>
          <a:p>
            <a:pPr>
              <a:spcAft>
                <a:spcPts val="0"/>
              </a:spcAft>
              <a:tabLst>
                <a:tab pos="569913" algn="l"/>
                <a:tab pos="1198563" algn="l"/>
              </a:tabLst>
            </a:pPr>
            <a:r>
              <a:rPr lang="en-GB" sz="2000" b="1" dirty="0" smtClean="0">
                <a:latin typeface="Calibri" panose="020F0502020204030204" pitchFamily="34" charset="0"/>
                <a:cs typeface="Calibri" panose="020F0502020204030204" pitchFamily="34" charset="0"/>
              </a:rPr>
              <a:t>[</a:t>
            </a:r>
            <a:r>
              <a:rPr lang="en-GB" sz="2000" b="1" dirty="0">
                <a:latin typeface="Calibri" panose="020F0502020204030204" pitchFamily="34" charset="0"/>
                <a:cs typeface="Calibri" panose="020F0502020204030204" pitchFamily="34" charset="0"/>
              </a:rPr>
              <a:t>0.1]	</a:t>
            </a:r>
            <a:r>
              <a:rPr lang="en-GB" sz="2000" b="1" dirty="0" smtClean="0">
                <a:latin typeface="Calibri" panose="020F0502020204030204" pitchFamily="34" charset="0"/>
                <a:cs typeface="Calibri" panose="020F0502020204030204" pitchFamily="34" charset="0"/>
              </a:rPr>
              <a:t>Previous Reference</a:t>
            </a:r>
            <a:r>
              <a:rPr lang="en-GB" sz="2000" b="1" dirty="0">
                <a:latin typeface="Calibri" panose="020F0502020204030204" pitchFamily="34" charset="0"/>
                <a:cs typeface="Calibri" panose="020F0502020204030204" pitchFamily="34" charset="0"/>
              </a:rPr>
              <a:t>	</a:t>
            </a:r>
          </a:p>
          <a:p>
            <a:pPr>
              <a:spcAft>
                <a:spcPts val="0"/>
              </a:spcAft>
              <a:tabLst>
                <a:tab pos="569913" algn="l"/>
                <a:tab pos="1198563" algn="l"/>
              </a:tabLst>
            </a:pPr>
            <a:r>
              <a:rPr lang="en-GB" sz="2000" b="1" dirty="0" smtClean="0">
                <a:latin typeface="Calibri" panose="020F0502020204030204" pitchFamily="34" charset="0"/>
                <a:cs typeface="Calibri" panose="020F0502020204030204" pitchFamily="34" charset="0"/>
              </a:rPr>
              <a:t>[1.1]	Multiple Order Details</a:t>
            </a:r>
          </a:p>
          <a:p>
            <a:pPr>
              <a:spcAft>
                <a:spcPts val="0"/>
              </a:spcAft>
              <a:tabLst>
                <a:tab pos="569913" algn="l"/>
                <a:tab pos="1198563"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Master Reference</a:t>
            </a:r>
          </a:p>
          <a:p>
            <a:pPr>
              <a:spcAft>
                <a:spcPts val="0"/>
              </a:spcAft>
              <a:tabLst>
                <a:tab pos="569913" algn="l"/>
                <a:tab pos="1198563"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Place Of Trade</a:t>
            </a:r>
          </a:p>
          <a:p>
            <a:pPr>
              <a:spcAft>
                <a:spcPts val="0"/>
              </a:spcAft>
              <a:tabLst>
                <a:tab pos="569913" algn="l"/>
                <a:tab pos="1198563"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Order Date Time</a:t>
            </a:r>
          </a:p>
          <a:p>
            <a:pPr>
              <a:spcAft>
                <a:spcPts val="0"/>
              </a:spcAft>
              <a:tabLst>
                <a:tab pos="569913" algn="l"/>
                <a:tab pos="1198563"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Expiry Date Time</a:t>
            </a:r>
          </a:p>
          <a:p>
            <a:pPr>
              <a:spcAft>
                <a:spcPts val="0"/>
              </a:spcAft>
              <a:tabLst>
                <a:tab pos="569913" algn="l"/>
                <a:tab pos="1198563"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Requested Future Trade Date</a:t>
            </a:r>
          </a:p>
          <a:p>
            <a:pPr>
              <a:spcAft>
                <a:spcPts val="0"/>
              </a:spcAft>
              <a:tabLst>
                <a:tab pos="569913" algn="l"/>
                <a:tab pos="1198563"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Cancellation Right</a:t>
            </a:r>
          </a:p>
          <a:p>
            <a:pPr>
              <a:spcAft>
                <a:spcPts val="0"/>
              </a:spcAft>
              <a:tabLst>
                <a:tab pos="569913" algn="l"/>
                <a:tab pos="1198563"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[1.1]	Investment Account Details</a:t>
            </a:r>
          </a:p>
          <a:p>
            <a:pPr>
              <a:spcAft>
                <a:spcPts val="0"/>
              </a:spcAft>
              <a:tabLst>
                <a:tab pos="569913" algn="l"/>
                <a:tab pos="1198563"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[0.n]	Beneficiary Details</a:t>
            </a:r>
          </a:p>
          <a:p>
            <a:pPr>
              <a:spcAft>
                <a:spcPts val="0"/>
              </a:spcAft>
              <a:tabLst>
                <a:tab pos="569913" algn="l"/>
                <a:tab pos="1198563"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[1.n]	Individual Order Details </a:t>
            </a:r>
            <a:r>
              <a:rPr lang="en-GB" sz="2000" b="1" dirty="0" smtClean="0">
                <a:solidFill>
                  <a:srgbClr val="FF6600"/>
                </a:solidFill>
                <a:latin typeface="Calibri" panose="020F0502020204030204" pitchFamily="34" charset="0"/>
                <a:cs typeface="Calibri" panose="020F0502020204030204" pitchFamily="34" charset="0"/>
              </a:rPr>
              <a:t>[1.1]</a:t>
            </a:r>
          </a:p>
          <a:p>
            <a:pPr>
              <a:spcAft>
                <a:spcPts val="0"/>
              </a:spcAft>
              <a:tabLst>
                <a:tab pos="569913" algn="l"/>
                <a:tab pos="1198563"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Bulk Cash Settlement Details</a:t>
            </a:r>
          </a:p>
          <a:p>
            <a:pPr>
              <a:spcAft>
                <a:spcPts val="0"/>
              </a:spcAft>
              <a:tabLst>
                <a:tab pos="569913" algn="l"/>
                <a:tab pos="1198563" algn="l"/>
              </a:tabLst>
            </a:pPr>
            <a:r>
              <a:rPr lang="en-GB" sz="2000" b="1" dirty="0">
                <a:latin typeface="Calibri" panose="020F0502020204030204" pitchFamily="34" charset="0"/>
                <a:cs typeface="Calibri" panose="020F0502020204030204" pitchFamily="34" charset="0"/>
              </a:rPr>
              <a:t>	</a:t>
            </a:r>
            <a:r>
              <a:rPr lang="en-GB" sz="2000" b="1" dirty="0" smtClean="0">
                <a:latin typeface="Calibri" panose="020F0502020204030204" pitchFamily="34" charset="0"/>
                <a:cs typeface="Calibri" panose="020F0502020204030204" pitchFamily="34" charset="0"/>
              </a:rPr>
              <a:t>[0.1]	Total Settlement Amount</a:t>
            </a:r>
          </a:p>
          <a:p>
            <a:pPr>
              <a:spcAft>
                <a:spcPts val="0"/>
              </a:spcAft>
              <a:tabLst>
                <a:tab pos="569913" algn="l"/>
                <a:tab pos="1198563" algn="l"/>
              </a:tabLst>
            </a:pPr>
            <a:r>
              <a:rPr lang="en-GB" sz="2000" b="1" dirty="0" smtClean="0">
                <a:latin typeface="Calibri" panose="020F0502020204030204" pitchFamily="34" charset="0"/>
                <a:cs typeface="Calibri" panose="020F0502020204030204" pitchFamily="34" charset="0"/>
              </a:rPr>
              <a:t>[0.1]	Copy Details</a:t>
            </a:r>
          </a:p>
          <a:p>
            <a:pPr>
              <a:spcAft>
                <a:spcPts val="0"/>
              </a:spcAft>
              <a:tabLst>
                <a:tab pos="569913" algn="l"/>
                <a:tab pos="1198563" algn="l"/>
              </a:tabLst>
            </a:pPr>
            <a:r>
              <a:rPr lang="en-GB" sz="2000" b="1" dirty="0" smtClean="0">
                <a:latin typeface="Calibri" panose="020F0502020204030204" pitchFamily="34" charset="0"/>
                <a:cs typeface="Calibri" panose="020F0502020204030204" pitchFamily="34" charset="0"/>
              </a:rPr>
              <a:t>[0.n]	Extension</a:t>
            </a:r>
            <a:endParaRPr lang="en-GB" sz="2000" b="1" dirty="0">
              <a:latin typeface="Calibri" panose="020F0502020204030204" pitchFamily="34" charset="0"/>
              <a:cs typeface="Calibri" panose="020F0502020204030204" pitchFamily="34" charset="0"/>
            </a:endParaRPr>
          </a:p>
        </p:txBody>
      </p:sp>
      <p:pic>
        <p:nvPicPr>
          <p:cNvPr id="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3272" y="299815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4012" y="3312154"/>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153" y="236852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0145" y="266265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8" name="Straight Connector 47"/>
          <p:cNvCxnSpPr/>
          <p:nvPr/>
        </p:nvCxnSpPr>
        <p:spPr bwMode="auto">
          <a:xfrm flipH="1">
            <a:off x="3704904" y="2485665"/>
            <a:ext cx="1628050"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cxnSp>
        <p:nvCxnSpPr>
          <p:cNvPr id="41" name="Straight Connector 40"/>
          <p:cNvCxnSpPr/>
          <p:nvPr/>
        </p:nvCxnSpPr>
        <p:spPr bwMode="auto">
          <a:xfrm flipH="1">
            <a:off x="4973051" y="3106826"/>
            <a:ext cx="274320"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pic>
        <p:nvPicPr>
          <p:cNvPr id="3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321" y="513987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2945" y="544383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5478" y="392854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6040" y="4807078"/>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bwMode="auto">
          <a:xfrm flipH="1">
            <a:off x="5024130" y="3725652"/>
            <a:ext cx="274320"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pic>
        <p:nvPicPr>
          <p:cNvPr id="2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0034" y="3599677"/>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41475" y="3580627"/>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4284" y="449365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8480" y="4206489"/>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9921" y="4187439"/>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3333" y="519925"/>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3" name="Group 2"/>
          <p:cNvGrpSpPr/>
          <p:nvPr/>
        </p:nvGrpSpPr>
        <p:grpSpPr>
          <a:xfrm>
            <a:off x="5311441" y="4971878"/>
            <a:ext cx="3699209" cy="1631216"/>
            <a:chOff x="5444791" y="4971878"/>
            <a:chExt cx="3699209" cy="1631216"/>
          </a:xfrm>
        </p:grpSpPr>
        <p:pic>
          <p:nvPicPr>
            <p:cNvPr id="4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4791" y="508269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0" name="TextBox 49"/>
            <p:cNvSpPr txBox="1"/>
            <p:nvPr/>
          </p:nvSpPr>
          <p:spPr>
            <a:xfrm>
              <a:off x="5721016" y="4971878"/>
              <a:ext cx="3422984" cy="1631216"/>
            </a:xfrm>
            <a:prstGeom prst="rect">
              <a:avLst/>
            </a:prstGeom>
            <a:noFill/>
            <a:ln>
              <a:noFill/>
            </a:ln>
          </p:spPr>
          <p:txBody>
            <a:bodyPr wrap="square" rtlCol="0">
              <a:spAutoFit/>
            </a:bodyPr>
            <a:lstStyle/>
            <a:p>
              <a:r>
                <a:rPr lang="en-GB" sz="2000" i="1" dirty="0" smtClean="0">
                  <a:latin typeface="Calibri" panose="020F0502020204030204" pitchFamily="34" charset="0"/>
                  <a:cs typeface="Calibri" panose="020F0502020204030204" pitchFamily="34" charset="0"/>
                </a:rPr>
                <a:t>= ‘do not use’. If an xsd schema of the usage guideline is generated via MyStandards, this element would not be in the xsd schema</a:t>
              </a:r>
              <a:endParaRPr lang="en-GB" sz="2000" b="1" i="1" dirty="0">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12458943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bwMode="auto">
          <a:xfrm>
            <a:off x="280324" y="472301"/>
            <a:ext cx="3843102" cy="2676341"/>
          </a:xfrm>
          <a:prstGeom prst="rect">
            <a:avLst/>
          </a:prstGeom>
          <a:solidFill>
            <a:schemeClr val="bg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GB" dirty="0"/>
              <a:t>Differences between ‘classic’ and hedge – </a:t>
            </a:r>
            <a:r>
              <a:rPr lang="en-GB" dirty="0" smtClean="0"/>
              <a:t>setr.010 (2 </a:t>
            </a:r>
            <a:r>
              <a:rPr lang="en-GB" dirty="0"/>
              <a:t>of 5)</a:t>
            </a:r>
          </a:p>
        </p:txBody>
      </p:sp>
      <p:sp>
        <p:nvSpPr>
          <p:cNvPr id="3" name="Footer Placeholder 2"/>
          <p:cNvSpPr>
            <a:spLocks noGrp="1"/>
          </p:cNvSpPr>
          <p:nvPr>
            <p:ph type="ftr" sz="quarter" idx="10"/>
          </p:nvPr>
        </p:nvSpPr>
        <p:spPr/>
        <p:txBody>
          <a:bodyPr/>
          <a:lstStyle/>
          <a:p>
            <a:r>
              <a:rPr lang="en-US" dirty="0" smtClean="0"/>
              <a:t>SMPG IF Order MP &amp; Hedge</a:t>
            </a:r>
            <a:endParaRPr lang="en-GB" dirty="0"/>
          </a:p>
        </p:txBody>
      </p:sp>
      <p:sp>
        <p:nvSpPr>
          <p:cNvPr id="6" name="Slide Number Placeholder 5"/>
          <p:cNvSpPr>
            <a:spLocks noGrp="1"/>
          </p:cNvSpPr>
          <p:nvPr>
            <p:ph type="sldNum" sz="quarter" idx="11"/>
          </p:nvPr>
        </p:nvSpPr>
        <p:spPr/>
        <p:txBody>
          <a:bodyPr/>
          <a:lstStyle/>
          <a:p>
            <a:fld id="{EA52E39D-21CE-4915-B848-429A65988FB2}" type="slidenum">
              <a:rPr lang="en-GB" smtClean="0"/>
              <a:pPr/>
              <a:t>9</a:t>
            </a:fld>
            <a:endParaRPr lang="en-GB" dirty="0"/>
          </a:p>
        </p:txBody>
      </p:sp>
      <p:sp>
        <p:nvSpPr>
          <p:cNvPr id="32" name="TextBox 31"/>
          <p:cNvSpPr txBox="1"/>
          <p:nvPr/>
        </p:nvSpPr>
        <p:spPr>
          <a:xfrm>
            <a:off x="4293654" y="1339217"/>
            <a:ext cx="5096795"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allowed. Hedge mandatory.</a:t>
            </a:r>
            <a:endParaRPr lang="en-GB" sz="2000" b="1" dirty="0">
              <a:latin typeface="Calibri" panose="020F0502020204030204" pitchFamily="34" charset="0"/>
              <a:cs typeface="Calibri" panose="020F0502020204030204" pitchFamily="34" charset="0"/>
            </a:endParaRPr>
          </a:p>
        </p:txBody>
      </p:sp>
      <p:cxnSp>
        <p:nvCxnSpPr>
          <p:cNvPr id="33" name="Straight Connector 32"/>
          <p:cNvCxnSpPr/>
          <p:nvPr/>
        </p:nvCxnSpPr>
        <p:spPr bwMode="auto">
          <a:xfrm flipH="1">
            <a:off x="3396042" y="1556637"/>
            <a:ext cx="943045"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sp>
        <p:nvSpPr>
          <p:cNvPr id="34" name="TextBox 33"/>
          <p:cNvSpPr txBox="1"/>
          <p:nvPr/>
        </p:nvSpPr>
        <p:spPr>
          <a:xfrm>
            <a:off x="4293654" y="2557599"/>
            <a:ext cx="5096795" cy="400110"/>
          </a:xfrm>
          <a:prstGeom prst="rect">
            <a:avLst/>
          </a:prstGeom>
          <a:noFill/>
          <a:ln>
            <a:noFill/>
          </a:ln>
        </p:spPr>
        <p:txBody>
          <a:bodyPr wrap="square" rtlCol="0">
            <a:spAutoFit/>
          </a:bodyPr>
          <a:lstStyle/>
          <a:p>
            <a:r>
              <a:rPr lang="en-GB" sz="2000" dirty="0" smtClean="0">
                <a:latin typeface="Calibri" panose="020F0502020204030204" pitchFamily="34" charset="0"/>
                <a:cs typeface="Calibri" panose="020F0502020204030204" pitchFamily="34" charset="0"/>
              </a:rPr>
              <a:t>Classic: allowed. Hedge not allowed</a:t>
            </a:r>
            <a:endParaRPr lang="en-GB" sz="2000" b="1" dirty="0">
              <a:latin typeface="Calibri" panose="020F0502020204030204" pitchFamily="34" charset="0"/>
              <a:cs typeface="Calibri" panose="020F0502020204030204" pitchFamily="34" charset="0"/>
            </a:endParaRPr>
          </a:p>
        </p:txBody>
      </p:sp>
      <p:pic>
        <p:nvPicPr>
          <p:cNvPr id="3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2344" y="1136151"/>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8" name="Rectangle 37"/>
          <p:cNvSpPr/>
          <p:nvPr/>
        </p:nvSpPr>
        <p:spPr bwMode="auto">
          <a:xfrm>
            <a:off x="317975" y="1437575"/>
            <a:ext cx="2809569"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pic>
        <p:nvPicPr>
          <p:cNvPr id="4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84279" y="264902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7416" y="1747953"/>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0292" y="1767340"/>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1044" y="2073306"/>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6540" y="2400652"/>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0292" y="1437575"/>
            <a:ext cx="285750"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7" name="Rectangle 46"/>
          <p:cNvSpPr/>
          <p:nvPr/>
        </p:nvSpPr>
        <p:spPr bwMode="auto">
          <a:xfrm>
            <a:off x="317975" y="2654466"/>
            <a:ext cx="2809569" cy="301752"/>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7" name="TextBox 36"/>
          <p:cNvSpPr txBox="1"/>
          <p:nvPr/>
        </p:nvSpPr>
        <p:spPr>
          <a:xfrm>
            <a:off x="258492" y="462055"/>
            <a:ext cx="3744165" cy="2554545"/>
          </a:xfrm>
          <a:prstGeom prst="rect">
            <a:avLst/>
          </a:prstGeom>
          <a:noFill/>
        </p:spPr>
        <p:txBody>
          <a:bodyPr wrap="square" rtlCol="0">
            <a:spAutoFit/>
          </a:bodyPr>
          <a:lstStyle/>
          <a:p>
            <a:pPr>
              <a:spcAft>
                <a:spcPts val="0"/>
              </a:spcAft>
              <a:tabLst>
                <a:tab pos="569913" algn="l"/>
                <a:tab pos="801688" algn="l"/>
                <a:tab pos="1087438" algn="l"/>
                <a:tab pos="1428750" algn="l"/>
              </a:tabLst>
            </a:pPr>
            <a:r>
              <a:rPr lang="en-GB" sz="2000" b="1" dirty="0">
                <a:latin typeface="Calibri" panose="020F0502020204030204" pitchFamily="34" charset="0"/>
                <a:cs typeface="Calibri" panose="020F0502020204030204" pitchFamily="34" charset="0"/>
              </a:rPr>
              <a:t>Investment Account Details</a:t>
            </a:r>
          </a:p>
          <a:p>
            <a:pPr>
              <a:spcAft>
                <a:spcPts val="0"/>
              </a:spcAft>
              <a:tabLst>
                <a:tab pos="569913" algn="l"/>
                <a:tab pos="801688" algn="l"/>
                <a:tab pos="1087438" algn="l"/>
                <a:tab pos="1428750" algn="l"/>
              </a:tabLst>
            </a:pPr>
            <a:r>
              <a:rPr lang="en-GB" sz="2000" b="1" dirty="0">
                <a:latin typeface="Calibri" panose="020F0502020204030204" pitchFamily="34" charset="0"/>
                <a:cs typeface="Calibri" panose="020F0502020204030204" pitchFamily="34" charset="0"/>
              </a:rPr>
              <a:t>[1.1]	Account Identification</a:t>
            </a:r>
          </a:p>
          <a:p>
            <a:pPr>
              <a:spcAft>
                <a:spcPts val="0"/>
              </a:spcAft>
              <a:tabLst>
                <a:tab pos="569913" algn="l"/>
                <a:tab pos="801688" algn="l"/>
                <a:tab pos="1087438" algn="l"/>
                <a:tab pos="1428750" algn="l"/>
              </a:tabLst>
            </a:pPr>
            <a:r>
              <a:rPr lang="en-GB" sz="2000" b="1" dirty="0">
                <a:latin typeface="Calibri" panose="020F0502020204030204" pitchFamily="34" charset="0"/>
                <a:cs typeface="Calibri" panose="020F0502020204030204" pitchFamily="34" charset="0"/>
              </a:rPr>
              <a:t>[0.1]	Account Name</a:t>
            </a:r>
          </a:p>
          <a:p>
            <a:pPr>
              <a:spcAft>
                <a:spcPts val="0"/>
              </a:spcAft>
              <a:tabLst>
                <a:tab pos="569913" algn="l"/>
                <a:tab pos="801688" algn="l"/>
                <a:tab pos="1087438" algn="l"/>
                <a:tab pos="1428750" algn="l"/>
              </a:tabLst>
            </a:pPr>
            <a:r>
              <a:rPr lang="en-GB" sz="2000" b="1" dirty="0">
                <a:latin typeface="Calibri" panose="020F0502020204030204" pitchFamily="34" charset="0"/>
                <a:cs typeface="Calibri" panose="020F0502020204030204" pitchFamily="34" charset="0"/>
              </a:rPr>
              <a:t>[0.1]	Account Designation </a:t>
            </a:r>
          </a:p>
          <a:p>
            <a:pPr>
              <a:spcAft>
                <a:spcPts val="0"/>
              </a:spcAft>
              <a:tabLst>
                <a:tab pos="569913" algn="l"/>
                <a:tab pos="801688" algn="l"/>
                <a:tab pos="1087438" algn="l"/>
                <a:tab pos="1428750" algn="l"/>
              </a:tabLst>
            </a:pPr>
            <a:r>
              <a:rPr lang="en-GB" sz="2000" b="1" dirty="0">
                <a:latin typeface="Calibri" panose="020F0502020204030204" pitchFamily="34" charset="0"/>
                <a:cs typeface="Calibri" panose="020F0502020204030204" pitchFamily="34" charset="0"/>
              </a:rPr>
              <a:t>[0.n]	Owner Identification</a:t>
            </a:r>
            <a:endParaRPr lang="en-GB" sz="2000" b="1" i="1" dirty="0">
              <a:latin typeface="Calibri" panose="020F0502020204030204" pitchFamily="34" charset="0"/>
              <a:cs typeface="Calibri" panose="020F0502020204030204" pitchFamily="34" charset="0"/>
            </a:endParaRPr>
          </a:p>
          <a:p>
            <a:pPr>
              <a:spcAft>
                <a:spcPts val="0"/>
              </a:spcAft>
              <a:tabLst>
                <a:tab pos="569913" algn="l"/>
                <a:tab pos="801688" algn="l"/>
                <a:tab pos="1087438" algn="l"/>
                <a:tab pos="1428750" algn="l"/>
              </a:tabLst>
            </a:pPr>
            <a:r>
              <a:rPr lang="en-GB" sz="2000" b="1" dirty="0">
                <a:latin typeface="Calibri" panose="020F0502020204030204" pitchFamily="34" charset="0"/>
                <a:cs typeface="Calibri" panose="020F0502020204030204" pitchFamily="34" charset="0"/>
              </a:rPr>
              <a:t>[0.1]	Account Servicer</a:t>
            </a:r>
          </a:p>
          <a:p>
            <a:pPr>
              <a:spcAft>
                <a:spcPts val="0"/>
              </a:spcAft>
              <a:tabLst>
                <a:tab pos="569913" algn="l"/>
                <a:tab pos="801688" algn="l"/>
                <a:tab pos="1087438" algn="l"/>
                <a:tab pos="1428750" algn="l"/>
              </a:tabLst>
            </a:pPr>
            <a:r>
              <a:rPr lang="en-GB" sz="2000" b="1" dirty="0">
                <a:latin typeface="Calibri" panose="020F0502020204030204" pitchFamily="34" charset="0"/>
                <a:cs typeface="Calibri" panose="020F0502020204030204" pitchFamily="34" charset="0"/>
              </a:rPr>
              <a:t>[0.1]	Order Originator</a:t>
            </a:r>
          </a:p>
          <a:p>
            <a:pPr>
              <a:spcAft>
                <a:spcPts val="0"/>
              </a:spcAft>
              <a:tabLst>
                <a:tab pos="569913" algn="l"/>
                <a:tab pos="801688" algn="l"/>
                <a:tab pos="1087438" algn="l"/>
                <a:tab pos="1428750" algn="l"/>
              </a:tabLst>
            </a:pPr>
            <a:r>
              <a:rPr lang="en-GB" sz="2000" b="1" dirty="0">
                <a:latin typeface="Calibri" panose="020F0502020204030204" pitchFamily="34" charset="0"/>
                <a:cs typeface="Calibri" panose="020F0502020204030204" pitchFamily="34" charset="0"/>
              </a:rPr>
              <a:t>[0.1]	Sub Account Details</a:t>
            </a:r>
          </a:p>
        </p:txBody>
      </p:sp>
      <p:cxnSp>
        <p:nvCxnSpPr>
          <p:cNvPr id="48" name="Straight Connector 47"/>
          <p:cNvCxnSpPr/>
          <p:nvPr/>
        </p:nvCxnSpPr>
        <p:spPr bwMode="auto">
          <a:xfrm flipH="1">
            <a:off x="3786996" y="2802441"/>
            <a:ext cx="574323" cy="0"/>
          </a:xfrm>
          <a:prstGeom prst="line">
            <a:avLst/>
          </a:prstGeom>
          <a:solidFill>
            <a:schemeClr val="accent1"/>
          </a:solidFill>
          <a:ln w="19050" cap="flat" cmpd="sng" algn="ctr">
            <a:solidFill>
              <a:schemeClr val="bg1">
                <a:lumMod val="50000"/>
              </a:schemeClr>
            </a:solidFill>
            <a:prstDash val="solid"/>
            <a:round/>
            <a:headEnd type="none" w="med" len="med"/>
            <a:tailEnd type="none" w="med" len="med"/>
          </a:ln>
          <a:effectLst/>
        </p:spPr>
      </p:cxnSp>
      <p:pic>
        <p:nvPicPr>
          <p:cNvPr id="5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70029" y="2638777"/>
            <a:ext cx="22860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5741602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3"/>
</p:tagLst>
</file>

<file path=ppt/theme/theme1.xml><?xml version="1.0" encoding="utf-8"?>
<a:theme xmlns:a="http://schemas.openxmlformats.org/drawingml/2006/main" name="SWIFT_PPT_Template_20080902">
  <a:themeElements>
    <a:clrScheme name="SWIFT PPT Template 20080902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fontScheme name="SWIFT PPT Template 20080902">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SWIFT PPT Template 20080902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fontScheme name="Default Design">
      <a:majorFont>
        <a:latin typeface="Time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SWSDocument" ma:contentTypeID="0x0101004C9DECB2D12E4C3EA904DFA9AD5B1250009395842A517EB14E872042F91B6A71C6" ma:contentTypeVersion="0" ma:contentTypeDescription="PlanetSwift Workspace Document" ma:contentTypeScope="" ma:versionID="50d042700c57195db9e3c2f5a775a1bf">
  <xsd:schema xmlns:xsd="http://www.w3.org/2001/XMLSchema" xmlns:p="http://schemas.microsoft.com/office/2006/metadata/properties" xmlns:ns1="http://schemas.microsoft.com/sharepoint/v3" targetNamespace="http://schemas.microsoft.com/office/2006/metadata/properties" ma:root="true" ma:fieldsID="9e3ec1e9706b857721ce1476aeedeaed" ns1:_="">
    <xsd:import namespace="http://schemas.microsoft.com/sharepoint/v3"/>
    <xsd:element name="properties">
      <xsd:complexType>
        <xsd:sequence>
          <xsd:element name="documentManagement">
            <xsd:complexType>
              <xsd:all>
                <xsd:element ref="ns1:Discuss"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Discuss" ma:index="8" nillable="true" ma:displayName="Discuss" ma:internalName="Discus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8B9BD45-22BB-430C-96C8-43C140912A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D22F363C-343B-4272-824A-0D98A15189A2}">
  <ds:schemaRefs>
    <ds:schemaRef ds:uri="http://purl.org/dc/terms/"/>
    <ds:schemaRef ds:uri="http://purl.org/dc/dcmitype/"/>
    <ds:schemaRef ds:uri="http://purl.org/dc/elements/1.1/"/>
    <ds:schemaRef ds:uri="http://schemas.microsoft.com/office/2006/documentManagement/types"/>
    <ds:schemaRef ds:uri="http://www.w3.org/XML/1998/namespace"/>
    <ds:schemaRef ds:uri="http://schemas.openxmlformats.org/package/2006/metadata/core-properties"/>
    <ds:schemaRef ds:uri="http://schemas.microsoft.com/sharepoint/v3"/>
    <ds:schemaRef ds:uri="http://schemas.microsoft.com/office/2006/metadata/properties"/>
  </ds:schemaRefs>
</ds:datastoreItem>
</file>

<file path=customXml/itemProps3.xml><?xml version="1.0" encoding="utf-8"?>
<ds:datastoreItem xmlns:ds="http://schemas.openxmlformats.org/officeDocument/2006/customXml" ds:itemID="{7541C741-81D2-44D9-90C2-5B463663DC7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SWIFT_PPT_Template_20080902</Template>
  <TotalTime>52102</TotalTime>
  <Words>2245</Words>
  <Application>Microsoft Office PowerPoint</Application>
  <PresentationFormat>On-screen Show (4:3)</PresentationFormat>
  <Paragraphs>484</Paragraphs>
  <Slides>33</Slides>
  <Notes>0</Notes>
  <HiddenSlides>0</HiddenSlides>
  <MMClips>0</MMClips>
  <ScaleCrop>false</ScaleCrop>
  <HeadingPairs>
    <vt:vector size="4" baseType="variant">
      <vt:variant>
        <vt:lpstr>Theme</vt:lpstr>
      </vt:variant>
      <vt:variant>
        <vt:i4>2</vt:i4>
      </vt:variant>
      <vt:variant>
        <vt:lpstr>Slide Titles</vt:lpstr>
      </vt:variant>
      <vt:variant>
        <vt:i4>33</vt:i4>
      </vt:variant>
    </vt:vector>
  </HeadingPairs>
  <TitlesOfParts>
    <vt:vector size="35" baseType="lpstr">
      <vt:lpstr>SWIFT_PPT_Template_20080902</vt:lpstr>
      <vt:lpstr>Default Design</vt:lpstr>
      <vt:lpstr>Updating order process market practice for ISO 20022 MX release 2017</vt:lpstr>
      <vt:lpstr>Topics</vt:lpstr>
      <vt:lpstr>Hedge Funds – Background (1 of 4)</vt:lpstr>
      <vt:lpstr>Hedge Funds – Background (2 of 4)</vt:lpstr>
      <vt:lpstr>Hedge Funds – Background (3 of 4)</vt:lpstr>
      <vt:lpstr>Hedge Funds – Background (4 of 4)</vt:lpstr>
      <vt:lpstr>PowerPoint Presentation</vt:lpstr>
      <vt:lpstr>Differences between ‘classic’ and hedge – setr.010 (1 of 5)</vt:lpstr>
      <vt:lpstr>Differences between ‘classic’ and hedge – setr.010 (2 of 5)</vt:lpstr>
      <vt:lpstr>Differences between ‘classic’ and hedge – setr.010 (3 of 5)</vt:lpstr>
      <vt:lpstr>Differences between ‘classic’ and hedge – setr.010 (4 of 5)</vt:lpstr>
      <vt:lpstr>Differences between ‘classic’ and hedge – setr.010 (5 of 5)</vt:lpstr>
      <vt:lpstr>PowerPoint Presentation</vt:lpstr>
      <vt:lpstr>Differences between ‘classic’ and hedge – setr.012 (1 of 6)</vt:lpstr>
      <vt:lpstr>Differences between ‘classic’ and hedge – setr.012 (2 of 6)</vt:lpstr>
      <vt:lpstr>Differences between ‘classic’ and hedge – setr.012 (3 of 6)</vt:lpstr>
      <vt:lpstr>Differences between ‘classic’ and hedge – setr.012 (4 of 6)</vt:lpstr>
      <vt:lpstr>Differences between ‘classic’ and hedge – setr.012 (5 of 6)</vt:lpstr>
      <vt:lpstr>Differences between ‘classic’ and hedge – setr.012 (6 of 6)</vt:lpstr>
      <vt:lpstr>Differences between ‘classic’ and hedge – setr.012 (7 of 7)</vt:lpstr>
      <vt:lpstr>Differences between ‘classic’ and hedge – setr.012 (8 of 7)</vt:lpstr>
      <vt:lpstr>Differences between ‘classic’ and hedge – setr.012 (9 of 7)</vt:lpstr>
      <vt:lpstr>Differences between ‘classic’ and hedge – setr.012 (10 of 7)</vt:lpstr>
      <vt:lpstr>Incorporating hedge MP into ‘classic’</vt:lpstr>
      <vt:lpstr>Incorporating hedge MP into ‘classic’</vt:lpstr>
      <vt:lpstr>Incorporating hedge MP into ‘classic’</vt:lpstr>
      <vt:lpstr>Incorporating hedge MP into ‘classic’</vt:lpstr>
      <vt:lpstr>APPROACH 1: What does it look like? (1 of 2)</vt:lpstr>
      <vt:lpstr>APPROACH 1: What does it look like? (2 of 2)</vt:lpstr>
      <vt:lpstr>Incorporating hedge MP into ‘classic’</vt:lpstr>
      <vt:lpstr>Incorporating hedge MP into ‘classic’</vt:lpstr>
      <vt:lpstr>Order Process Document </vt:lpstr>
      <vt:lpstr>Incorporating hedge MP into ‘classic’</vt:lpstr>
    </vt:vector>
  </TitlesOfParts>
  <Company>SWIFT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MyStandards and The SMPG</dc:title>
  <dc:creator>smuys</dc:creator>
  <dc:description>©2011</dc:description>
  <cp:lastModifiedBy>CHAPMAN Janice</cp:lastModifiedBy>
  <cp:revision>1235</cp:revision>
  <cp:lastPrinted>2017-02-23T15:14:30Z</cp:lastPrinted>
  <dcterms:created xsi:type="dcterms:W3CDTF">2010-08-25T06:24:33Z</dcterms:created>
  <dcterms:modified xsi:type="dcterms:W3CDTF">2017-04-21T09:03:35Z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0x0101004C9DECB2D12E4C3EA904DFA9AD5B1250009395842A517EB14E872042F91B6A71C6</vt:lpwstr>
  </property>
</Properties>
</file>