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50" r:id="rId5"/>
  </p:sldMasterIdLst>
  <p:notesMasterIdLst>
    <p:notesMasterId r:id="rId39"/>
  </p:notesMasterIdLst>
  <p:handoutMasterIdLst>
    <p:handoutMasterId r:id="rId40"/>
  </p:handoutMasterIdLst>
  <p:sldIdLst>
    <p:sldId id="426" r:id="rId6"/>
    <p:sldId id="526" r:id="rId7"/>
    <p:sldId id="505" r:id="rId8"/>
    <p:sldId id="520" r:id="rId9"/>
    <p:sldId id="519" r:id="rId10"/>
    <p:sldId id="490" r:id="rId11"/>
    <p:sldId id="491" r:id="rId12"/>
    <p:sldId id="492" r:id="rId13"/>
    <p:sldId id="494" r:id="rId14"/>
    <p:sldId id="495" r:id="rId15"/>
    <p:sldId id="496" r:id="rId16"/>
    <p:sldId id="497" r:id="rId17"/>
    <p:sldId id="498" r:id="rId18"/>
    <p:sldId id="499" r:id="rId19"/>
    <p:sldId id="504" r:id="rId20"/>
    <p:sldId id="500" r:id="rId21"/>
    <p:sldId id="502" r:id="rId22"/>
    <p:sldId id="508" r:id="rId23"/>
    <p:sldId id="509" r:id="rId24"/>
    <p:sldId id="510" r:id="rId25"/>
    <p:sldId id="511" r:id="rId26"/>
    <p:sldId id="514" r:id="rId27"/>
    <p:sldId id="515" r:id="rId28"/>
    <p:sldId id="518" r:id="rId29"/>
    <p:sldId id="516" r:id="rId30"/>
    <p:sldId id="521" r:id="rId31"/>
    <p:sldId id="527" r:id="rId32"/>
    <p:sldId id="506" r:id="rId33"/>
    <p:sldId id="507" r:id="rId34"/>
    <p:sldId id="522" r:id="rId35"/>
    <p:sldId id="523" r:id="rId36"/>
    <p:sldId id="524" r:id="rId37"/>
    <p:sldId id="525" r:id="rId38"/>
  </p:sldIdLst>
  <p:sldSz cx="9144000" cy="6858000" type="screen4x3"/>
  <p:notesSz cx="6797675" cy="9926638"/>
  <p:custDataLst>
    <p:tags r:id="rId41"/>
  </p:custDataLst>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0066FF"/>
    <a:srgbClr val="FF66CC"/>
    <a:srgbClr val="9933FF"/>
    <a:srgbClr val="FF7C80"/>
    <a:srgbClr val="FFFF99"/>
    <a:srgbClr val="FFFFCC"/>
    <a:srgbClr val="6600CC"/>
    <a:srgbClr val="97FF97"/>
    <a:srgbClr val="F3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98514" autoAdjust="0"/>
  </p:normalViewPr>
  <p:slideViewPr>
    <p:cSldViewPr snapToGrid="0">
      <p:cViewPr>
        <p:scale>
          <a:sx n="100" d="100"/>
          <a:sy n="100" d="100"/>
        </p:scale>
        <p:origin x="-1998"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237" cy="72237"/>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1"/>
            <a:ext cx="2945764"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851915" y="1"/>
            <a:ext cx="2945763"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1" y="9430308"/>
            <a:ext cx="2945764"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pic>
        <p:nvPicPr>
          <p:cNvPr id="27654" name="Picture 6"/>
          <p:cNvPicPr>
            <a:picLocks noChangeAspect="1" noChangeArrowheads="1"/>
          </p:cNvPicPr>
          <p:nvPr/>
        </p:nvPicPr>
        <p:blipFill>
          <a:blip r:embed="rId2" cstate="print"/>
          <a:srcRect/>
          <a:stretch>
            <a:fillRect/>
          </a:stretch>
        </p:blipFill>
        <p:spPr bwMode="auto">
          <a:xfrm>
            <a:off x="5897799" y="8989655"/>
            <a:ext cx="855980" cy="936985"/>
          </a:xfrm>
          <a:prstGeom prst="rect">
            <a:avLst/>
          </a:prstGeom>
          <a:noFill/>
        </p:spPr>
      </p:pic>
    </p:spTree>
    <p:extLst>
      <p:ext uri="{BB962C8B-B14F-4D97-AF65-F5344CB8AC3E}">
        <p14:creationId xmlns:p14="http://schemas.microsoft.com/office/powerpoint/2010/main" val="794451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5764"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851915" y="1"/>
            <a:ext cx="2945763"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9" y="4715156"/>
            <a:ext cx="4985380" cy="4466987"/>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1" y="9430308"/>
            <a:ext cx="2945764"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851915" y="9430308"/>
            <a:ext cx="2945763"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algn="r" defTabSz="960288">
              <a:defRPr sz="1300">
                <a:latin typeface="Times New Roman" pitchFamily="18" charset="0"/>
              </a:defRPr>
            </a:lvl1pPr>
          </a:lstStyle>
          <a:p>
            <a:fld id="{89CC0516-41AD-4022-A625-75D12DFB297F}" type="slidenum">
              <a:rPr lang="en-GB"/>
              <a:pPr/>
              <a:t>‹#›</a:t>
            </a:fld>
            <a:endParaRPr lang="en-GB" dirty="0"/>
          </a:p>
        </p:txBody>
      </p:sp>
    </p:spTree>
    <p:extLst>
      <p:ext uri="{BB962C8B-B14F-4D97-AF65-F5344CB8AC3E}">
        <p14:creationId xmlns:p14="http://schemas.microsoft.com/office/powerpoint/2010/main" val="61263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Rectangle 3"/>
          <p:cNvSpPr>
            <a:spLocks noGrp="1" noChangeArrowheads="1"/>
          </p:cNvSpPr>
          <p:nvPr>
            <p:ph type="subTitle" sz="quarter" idx="1"/>
          </p:nvPr>
        </p:nvSpPr>
        <p:spPr>
          <a:xfrm>
            <a:off x="1828800" y="3449638"/>
            <a:ext cx="6400800" cy="1046162"/>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Rectangle 2"/>
          <p:cNvSpPr>
            <a:spLocks noGrp="1" noChangeArrowheads="1"/>
          </p:cNvSpPr>
          <p:nvPr>
            <p:ph type="ctrTitle"/>
          </p:nvPr>
        </p:nvSpPr>
        <p:spPr>
          <a:xfrm>
            <a:off x="1828800" y="2617788"/>
            <a:ext cx="6402388" cy="811212"/>
          </a:xfrm>
        </p:spPr>
        <p:txBody>
          <a:bodyPr/>
          <a:lstStyle>
            <a:lvl1pPr>
              <a:defRPr sz="4400"/>
            </a:lvl1pPr>
          </a:lstStyle>
          <a:p>
            <a:r>
              <a:rPr lang="en-US" smtClean="0"/>
              <a:t>Click to edit Master title style</a:t>
            </a:r>
            <a:endParaRPr lang="en-GB"/>
          </a:p>
        </p:txBody>
      </p:sp>
      <p:sp>
        <p:nvSpPr>
          <p:cNvPr id="73734" name="Rectangle 6"/>
          <p:cNvSpPr>
            <a:spLocks noGrp="1" noChangeArrowheads="1"/>
          </p:cNvSpPr>
          <p:nvPr>
            <p:ph type="dt" sz="quarter" idx="2"/>
          </p:nvPr>
        </p:nvSpPr>
        <p:spPr bwMode="auto">
          <a:xfrm>
            <a:off x="1828800" y="4506913"/>
            <a:ext cx="4176713" cy="36036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dirty="0"/>
          </a:p>
        </p:txBody>
      </p:sp>
      <p:pic>
        <p:nvPicPr>
          <p:cNvPr id="73737" name="Picture 9"/>
          <p:cNvPicPr>
            <a:picLocks noChangeAspect="1" noChangeArrowheads="1"/>
          </p:cNvPicPr>
          <p:nvPr/>
        </p:nvPicPr>
        <p:blipFill>
          <a:blip r:embed="rId2" cstate="print"/>
          <a:srcRect/>
          <a:stretch>
            <a:fillRect/>
          </a:stretch>
        </p:blipFill>
        <p:spPr bwMode="auto">
          <a:xfrm>
            <a:off x="0" y="0"/>
            <a:ext cx="9145588" cy="1828800"/>
          </a:xfrm>
          <a:prstGeom prst="rect">
            <a:avLst/>
          </a:prstGeom>
          <a:noFill/>
        </p:spPr>
      </p:pic>
      <p:pic>
        <p:nvPicPr>
          <p:cNvPr id="73739" name="Picture 11"/>
          <p:cNvPicPr>
            <a:picLocks noChangeAspect="1" noChangeArrowheads="1"/>
          </p:cNvPicPr>
          <p:nvPr/>
        </p:nvPicPr>
        <p:blipFill>
          <a:blip r:embed="rId3" cstate="print"/>
          <a:srcRect/>
          <a:stretch>
            <a:fillRect/>
          </a:stretch>
        </p:blipFill>
        <p:spPr bwMode="auto">
          <a:xfrm>
            <a:off x="914400" y="2628900"/>
            <a:ext cx="758825" cy="7588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Statement Holdings V2 &amp; V9 Comparison</a:t>
            </a:r>
            <a:endParaRPr lang="en-GB" dirty="0"/>
          </a:p>
        </p:txBody>
      </p:sp>
      <p:sp>
        <p:nvSpPr>
          <p:cNvPr id="5" name="Slide Number Placeholder 4"/>
          <p:cNvSpPr>
            <a:spLocks noGrp="1"/>
          </p:cNvSpPr>
          <p:nvPr>
            <p:ph type="sldNum" sz="quarter" idx="11"/>
          </p:nvPr>
        </p:nvSpPr>
        <p:spPr/>
        <p:txBody>
          <a:bodyPr/>
          <a:lstStyle>
            <a:lvl1pPr>
              <a:defRPr/>
            </a:lvl1pPr>
          </a:lstStyle>
          <a:p>
            <a:fld id="{24E79C9C-8438-46B6-9693-B1B0A60DF526}"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19050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533400"/>
            <a:ext cx="5562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Statement Holdings V2 &amp; V9 Comparison</a:t>
            </a:r>
            <a:endParaRPr lang="en-GB" dirty="0"/>
          </a:p>
        </p:txBody>
      </p:sp>
      <p:sp>
        <p:nvSpPr>
          <p:cNvPr id="5" name="Slide Number Placeholder 4"/>
          <p:cNvSpPr>
            <a:spLocks noGrp="1"/>
          </p:cNvSpPr>
          <p:nvPr>
            <p:ph type="sldNum" sz="quarter" idx="11"/>
          </p:nvPr>
        </p:nvSpPr>
        <p:spPr/>
        <p:txBody>
          <a:bodyPr/>
          <a:lstStyle>
            <a:lvl1pPr>
              <a:defRPr/>
            </a:lvl1pPr>
          </a:lstStyle>
          <a:p>
            <a:fld id="{392D3877-E549-4366-A6C2-F80CD5FFE74D}"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831975"/>
            <a:ext cx="3733800" cy="434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24400" y="1831975"/>
            <a:ext cx="3733800" cy="4340225"/>
          </a:xfrm>
        </p:spPr>
        <p:txBody>
          <a:bodyPr/>
          <a:lstStyle/>
          <a:p>
            <a:r>
              <a:rPr lang="en-US" dirty="0" smtClean="0"/>
              <a:t>Click icon to add chart</a:t>
            </a:r>
            <a:endParaRPr lang="en-GB" dirty="0"/>
          </a:p>
        </p:txBody>
      </p:sp>
      <p:sp>
        <p:nvSpPr>
          <p:cNvPr id="5" name="Footer Placeholder 4"/>
          <p:cNvSpPr>
            <a:spLocks noGrp="1"/>
          </p:cNvSpPr>
          <p:nvPr>
            <p:ph type="ftr" sz="quarter" idx="10"/>
          </p:nvPr>
        </p:nvSpPr>
        <p:spPr>
          <a:xfrm>
            <a:off x="838200" y="6403975"/>
            <a:ext cx="5678488" cy="228600"/>
          </a:xfrm>
        </p:spPr>
        <p:txBody>
          <a:bodyPr/>
          <a:lstStyle>
            <a:lvl1pPr>
              <a:defRPr/>
            </a:lvl1pPr>
          </a:lstStyle>
          <a:p>
            <a:r>
              <a:rPr lang="en-US" dirty="0" smtClean="0"/>
              <a:t>Statement Holdings V2 &amp; V9 Comparison</a:t>
            </a:r>
            <a:endParaRPr lang="en-GB" dirty="0"/>
          </a:p>
        </p:txBody>
      </p:sp>
      <p:sp>
        <p:nvSpPr>
          <p:cNvPr id="6" name="Slide Number Placeholder 5"/>
          <p:cNvSpPr>
            <a:spLocks noGrp="1"/>
          </p:cNvSpPr>
          <p:nvPr>
            <p:ph type="sldNum" sz="quarter" idx="11"/>
          </p:nvPr>
        </p:nvSpPr>
        <p:spPr>
          <a:xfrm>
            <a:off x="8153400" y="6403975"/>
            <a:ext cx="762000" cy="228600"/>
          </a:xfrm>
        </p:spPr>
        <p:txBody>
          <a:bodyPr/>
          <a:lstStyle>
            <a:lvl1pPr>
              <a:defRPr/>
            </a:lvl1pPr>
          </a:lstStyle>
          <a:p>
            <a:fld id="{A9FE6CBD-8800-4F7B-B2D1-7786F787820D}" type="slidenum">
              <a:rPr lang="en-GB"/>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712" y="0"/>
            <a:ext cx="8901023" cy="508958"/>
          </a:xfrm>
        </p:spPr>
        <p:txBody>
          <a:bodyPr/>
          <a:lstStyle>
            <a:lvl1pPr>
              <a:defRPr sz="2400">
                <a:latin typeface="+mn-lt"/>
              </a:defRPr>
            </a:lvl1pPr>
          </a:lstStyle>
          <a:p>
            <a:r>
              <a:rPr lang="en-US" smtClean="0"/>
              <a:t>Click to edit Master title style</a:t>
            </a:r>
            <a:endParaRPr lang="en-GB"/>
          </a:p>
        </p:txBody>
      </p:sp>
      <p:sp>
        <p:nvSpPr>
          <p:cNvPr id="4" name="Footer Placeholder 3"/>
          <p:cNvSpPr>
            <a:spLocks noGrp="1"/>
          </p:cNvSpPr>
          <p:nvPr>
            <p:ph type="ftr" sz="quarter" idx="10"/>
          </p:nvPr>
        </p:nvSpPr>
        <p:spPr/>
        <p:txBody>
          <a:bodyPr/>
          <a:lstStyle>
            <a:lvl1pPr>
              <a:defRPr sz="900"/>
            </a:lvl1pPr>
          </a:lstStyle>
          <a:p>
            <a:r>
              <a:rPr lang="en-US" dirty="0" smtClean="0"/>
              <a:t>Statement Holdings V2 &amp; V9 Comparison</a:t>
            </a:r>
            <a:endParaRPr lang="en-GB" dirty="0"/>
          </a:p>
        </p:txBody>
      </p:sp>
      <p:sp>
        <p:nvSpPr>
          <p:cNvPr id="5" name="Slide Number Placeholder 4"/>
          <p:cNvSpPr>
            <a:spLocks noGrp="1"/>
          </p:cNvSpPr>
          <p:nvPr>
            <p:ph type="sldNum" sz="quarter" idx="11"/>
          </p:nvPr>
        </p:nvSpPr>
        <p:spPr/>
        <p:txBody>
          <a:bodyPr/>
          <a:lstStyle>
            <a:lvl1pPr>
              <a:defRPr sz="1600">
                <a:latin typeface="Verdana" panose="020B0604030504040204" pitchFamily="34" charset="0"/>
                <a:ea typeface="Verdana" panose="020B0604030504040204" pitchFamily="34" charset="0"/>
                <a:cs typeface="Verdana" panose="020B0604030504040204" pitchFamily="34" charset="0"/>
              </a:defRPr>
            </a:lvl1pPr>
          </a:lstStyle>
          <a:p>
            <a:fld id="{EA52E39D-21CE-4915-B848-429A65988FB2}"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Statement Holdings V2 &amp; V9 Comparison</a:t>
            </a:r>
            <a:endParaRPr lang="en-GB" dirty="0"/>
          </a:p>
        </p:txBody>
      </p:sp>
      <p:sp>
        <p:nvSpPr>
          <p:cNvPr id="5" name="Slide Number Placeholder 4"/>
          <p:cNvSpPr>
            <a:spLocks noGrp="1"/>
          </p:cNvSpPr>
          <p:nvPr>
            <p:ph type="sldNum" sz="quarter" idx="11"/>
          </p:nvPr>
        </p:nvSpPr>
        <p:spPr/>
        <p:txBody>
          <a:bodyPr/>
          <a:lstStyle>
            <a:lvl1pPr>
              <a:defRPr/>
            </a:lvl1pPr>
          </a:lstStyle>
          <a:p>
            <a:fld id="{64208FB2-A779-48CD-B4B9-5BF42C02B97E}"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US" dirty="0" smtClean="0"/>
              <a:t>Statement Holdings V2 &amp; V9 Comparison</a:t>
            </a:r>
            <a:endParaRPr lang="en-GB" dirty="0"/>
          </a:p>
        </p:txBody>
      </p:sp>
      <p:sp>
        <p:nvSpPr>
          <p:cNvPr id="6" name="Slide Number Placeholder 5"/>
          <p:cNvSpPr>
            <a:spLocks noGrp="1"/>
          </p:cNvSpPr>
          <p:nvPr>
            <p:ph type="sldNum" sz="quarter" idx="11"/>
          </p:nvPr>
        </p:nvSpPr>
        <p:spPr/>
        <p:txBody>
          <a:bodyPr/>
          <a:lstStyle>
            <a:lvl1pPr>
              <a:defRPr/>
            </a:lvl1pPr>
          </a:lstStyle>
          <a:p>
            <a:fld id="{6AC03281-7299-4CB3-B1D8-D163F663D725}"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US" dirty="0" smtClean="0"/>
              <a:t>Statement Holdings V2 &amp; V9 Comparison</a:t>
            </a:r>
            <a:endParaRPr lang="en-GB" dirty="0"/>
          </a:p>
        </p:txBody>
      </p:sp>
      <p:sp>
        <p:nvSpPr>
          <p:cNvPr id="8" name="Slide Number Placeholder 7"/>
          <p:cNvSpPr>
            <a:spLocks noGrp="1"/>
          </p:cNvSpPr>
          <p:nvPr>
            <p:ph type="sldNum" sz="quarter" idx="11"/>
          </p:nvPr>
        </p:nvSpPr>
        <p:spPr/>
        <p:txBody>
          <a:bodyPr/>
          <a:lstStyle>
            <a:lvl1pPr>
              <a:defRPr/>
            </a:lvl1pPr>
          </a:lstStyle>
          <a:p>
            <a:fld id="{F0CAF18F-23BB-4B77-B9A4-BDD0BE736017}"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975" y="57150"/>
            <a:ext cx="8839200" cy="600075"/>
          </a:xfrm>
        </p:spPr>
        <p:txBody>
          <a:bodyPr wrap="none" bIns="0"/>
          <a:lstStyle>
            <a:lvl1pPr>
              <a:defRPr sz="2800"/>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lvl1pPr>
              <a:defRPr/>
            </a:lvl1pPr>
          </a:lstStyle>
          <a:p>
            <a:fld id="{4E410E8B-93B4-41AD-A625-EB8DE5EC5EDC}"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Statement Holdings V2 &amp; V9 Comparison</a:t>
            </a:r>
            <a:endParaRPr lang="en-GB" dirty="0"/>
          </a:p>
        </p:txBody>
      </p:sp>
      <p:sp>
        <p:nvSpPr>
          <p:cNvPr id="3" name="Slide Number Placeholder 2"/>
          <p:cNvSpPr>
            <a:spLocks noGrp="1"/>
          </p:cNvSpPr>
          <p:nvPr>
            <p:ph type="sldNum" sz="quarter" idx="11"/>
          </p:nvPr>
        </p:nvSpPr>
        <p:spPr/>
        <p:txBody>
          <a:bodyPr/>
          <a:lstStyle>
            <a:lvl1pPr>
              <a:defRPr/>
            </a:lvl1pPr>
          </a:lstStyle>
          <a:p>
            <a:fld id="{29CDFB67-BE1C-4FE1-8BB4-182F8F6CE5C0}"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Statement Holdings V2 &amp; V9 Comparison</a:t>
            </a:r>
            <a:endParaRPr lang="en-GB" dirty="0"/>
          </a:p>
        </p:txBody>
      </p:sp>
      <p:sp>
        <p:nvSpPr>
          <p:cNvPr id="6" name="Slide Number Placeholder 5"/>
          <p:cNvSpPr>
            <a:spLocks noGrp="1"/>
          </p:cNvSpPr>
          <p:nvPr>
            <p:ph type="sldNum" sz="quarter" idx="11"/>
          </p:nvPr>
        </p:nvSpPr>
        <p:spPr/>
        <p:txBody>
          <a:bodyPr/>
          <a:lstStyle>
            <a:lvl1pPr>
              <a:defRPr/>
            </a:lvl1pPr>
          </a:lstStyle>
          <a:p>
            <a:fld id="{5763E5A6-87FB-4C9C-ACA7-5EEEB2FF1646}"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Statement Holdings V2 &amp; V9 Comparison</a:t>
            </a:r>
            <a:endParaRPr lang="en-GB" dirty="0"/>
          </a:p>
        </p:txBody>
      </p:sp>
      <p:sp>
        <p:nvSpPr>
          <p:cNvPr id="6" name="Slide Number Placeholder 5"/>
          <p:cNvSpPr>
            <a:spLocks noGrp="1"/>
          </p:cNvSpPr>
          <p:nvPr>
            <p:ph type="sldNum" sz="quarter" idx="11"/>
          </p:nvPr>
        </p:nvSpPr>
        <p:spPr/>
        <p:txBody>
          <a:bodyPr/>
          <a:lstStyle>
            <a:lvl1pPr>
              <a:defRPr/>
            </a:lvl1pPr>
          </a:lstStyle>
          <a:p>
            <a:fld id="{A77079D5-EE61-420A-B889-2473FF0002E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838200" y="1831975"/>
            <a:ext cx="7620000" cy="4340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838200" y="533400"/>
            <a:ext cx="7620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pic>
        <p:nvPicPr>
          <p:cNvPr id="1059" name="Picture 35"/>
          <p:cNvPicPr>
            <a:picLocks noChangeAspect="1" noChangeArrowheads="1"/>
          </p:cNvPicPr>
          <p:nvPr/>
        </p:nvPicPr>
        <p:blipFill>
          <a:blip r:embed="rId14" cstate="print"/>
          <a:srcRect/>
          <a:stretch>
            <a:fillRect/>
          </a:stretch>
        </p:blipFill>
        <p:spPr bwMode="auto">
          <a:xfrm>
            <a:off x="0" y="0"/>
            <a:ext cx="139700" cy="1828800"/>
          </a:xfrm>
          <a:prstGeom prst="rect">
            <a:avLst/>
          </a:prstGeom>
          <a:noFill/>
        </p:spPr>
      </p:pic>
      <p:sp>
        <p:nvSpPr>
          <p:cNvPr id="1060" name="Rectangle 36"/>
          <p:cNvSpPr>
            <a:spLocks noGrp="1" noChangeArrowheads="1"/>
          </p:cNvSpPr>
          <p:nvPr>
            <p:ph type="ftr" sz="quarter" idx="3"/>
          </p:nvPr>
        </p:nvSpPr>
        <p:spPr bwMode="auto">
          <a:xfrm>
            <a:off x="838200" y="6403975"/>
            <a:ext cx="5678488"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US" dirty="0" smtClean="0"/>
              <a:t>Statement Holdings V2 &amp; V9 Comparison</a:t>
            </a:r>
            <a:endParaRPr lang="en-GB" dirty="0"/>
          </a:p>
        </p:txBody>
      </p:sp>
      <p:sp>
        <p:nvSpPr>
          <p:cNvPr id="1061" name="Rectangle 37"/>
          <p:cNvSpPr>
            <a:spLocks noGrp="1" noChangeArrowheads="1"/>
          </p:cNvSpPr>
          <p:nvPr>
            <p:ph type="sldNum" sz="quarter" idx="4"/>
          </p:nvPr>
        </p:nvSpPr>
        <p:spPr bwMode="auto">
          <a:xfrm>
            <a:off x="8153400" y="6403975"/>
            <a:ext cx="7620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C6655C5B-E70B-4C3B-B436-6685A8811E90}" type="slidenum">
              <a:rPr lang="en-GB"/>
              <a:pPr/>
              <a:t>‹#›</a:t>
            </a:fld>
            <a:endParaRPr lang="en-GB" dirty="0"/>
          </a:p>
        </p:txBody>
      </p:sp>
      <p:pic>
        <p:nvPicPr>
          <p:cNvPr id="1066" name="Picture 42"/>
          <p:cNvPicPr>
            <a:picLocks noChangeAspect="1" noChangeArrowheads="1"/>
          </p:cNvPicPr>
          <p:nvPr/>
        </p:nvPicPr>
        <p:blipFill>
          <a:blip r:embed="rId15" cstate="print"/>
          <a:srcRect/>
          <a:stretch>
            <a:fillRect/>
          </a:stretch>
        </p:blipFill>
        <p:spPr bwMode="auto">
          <a:xfrm>
            <a:off x="542925" y="6343650"/>
            <a:ext cx="357188" cy="35718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2" r:id="rId12"/>
  </p:sldLayoutIdLst>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pitchFamily="18" charset="0"/>
        </a:defRPr>
      </a:lvl2pPr>
      <a:lvl3pPr algn="l" rtl="0" fontAlgn="base">
        <a:spcBef>
          <a:spcPct val="0"/>
        </a:spcBef>
        <a:spcAft>
          <a:spcPct val="0"/>
        </a:spcAft>
        <a:defRPr sz="3200">
          <a:solidFill>
            <a:schemeClr val="tx2"/>
          </a:solidFill>
          <a:latin typeface="Times" pitchFamily="18" charset="0"/>
        </a:defRPr>
      </a:lvl3pPr>
      <a:lvl4pPr algn="l" rtl="0" fontAlgn="base">
        <a:spcBef>
          <a:spcPct val="0"/>
        </a:spcBef>
        <a:spcAft>
          <a:spcPct val="0"/>
        </a:spcAft>
        <a:defRPr sz="3200">
          <a:solidFill>
            <a:schemeClr val="tx2"/>
          </a:solidFill>
          <a:latin typeface="Times" pitchFamily="18" charset="0"/>
        </a:defRPr>
      </a:lvl4pPr>
      <a:lvl5pPr algn="l" rtl="0" fontAlgn="base">
        <a:spcBef>
          <a:spcPct val="0"/>
        </a:spcBef>
        <a:spcAft>
          <a:spcPct val="0"/>
        </a:spcAft>
        <a:defRPr sz="3200">
          <a:solidFill>
            <a:schemeClr val="tx2"/>
          </a:solidFill>
          <a:latin typeface="Times" pitchFamily="18" charset="0"/>
        </a:defRPr>
      </a:lvl5pPr>
      <a:lvl6pPr marL="457200" algn="l" rtl="0" fontAlgn="base">
        <a:spcBef>
          <a:spcPct val="0"/>
        </a:spcBef>
        <a:spcAft>
          <a:spcPct val="0"/>
        </a:spcAft>
        <a:defRPr sz="3200">
          <a:solidFill>
            <a:schemeClr val="tx2"/>
          </a:solidFill>
          <a:latin typeface="Times" pitchFamily="18" charset="0"/>
        </a:defRPr>
      </a:lvl6pPr>
      <a:lvl7pPr marL="914400" algn="l" rtl="0" fontAlgn="base">
        <a:spcBef>
          <a:spcPct val="0"/>
        </a:spcBef>
        <a:spcAft>
          <a:spcPct val="0"/>
        </a:spcAft>
        <a:defRPr sz="3200">
          <a:solidFill>
            <a:schemeClr val="tx2"/>
          </a:solidFill>
          <a:latin typeface="Times" pitchFamily="18" charset="0"/>
        </a:defRPr>
      </a:lvl7pPr>
      <a:lvl8pPr marL="1371600" algn="l" rtl="0" fontAlgn="base">
        <a:spcBef>
          <a:spcPct val="0"/>
        </a:spcBef>
        <a:spcAft>
          <a:spcPct val="0"/>
        </a:spcAft>
        <a:defRPr sz="3200">
          <a:solidFill>
            <a:schemeClr val="tx2"/>
          </a:solidFill>
          <a:latin typeface="Times" pitchFamily="18" charset="0"/>
        </a:defRPr>
      </a:lvl8pPr>
      <a:lvl9pPr marL="1828800" algn="l" rtl="0" fontAlgn="base">
        <a:spcBef>
          <a:spcPct val="0"/>
        </a:spcBef>
        <a:spcAft>
          <a:spcPct val="0"/>
        </a:spcAft>
        <a:defRPr sz="3200">
          <a:solidFill>
            <a:schemeClr val="tx2"/>
          </a:solidFill>
          <a:latin typeface="Times" pitchFamily="18" charset="0"/>
        </a:defRPr>
      </a:lvl9pPr>
    </p:titleStyle>
    <p:bodyStyle>
      <a:lvl1pPr marL="231775" indent="-231775" algn="l" rtl="0" fontAlgn="base">
        <a:spcBef>
          <a:spcPct val="20000"/>
        </a:spcBef>
        <a:spcAft>
          <a:spcPct val="0"/>
        </a:spcAft>
        <a:buChar char="•"/>
        <a:defRPr sz="2400">
          <a:solidFill>
            <a:srgbClr val="000000"/>
          </a:solidFill>
          <a:latin typeface="+mn-lt"/>
          <a:ea typeface="+mn-ea"/>
          <a:cs typeface="+mn-cs"/>
        </a:defRPr>
      </a:lvl1pPr>
      <a:lvl2pPr marL="446088" indent="-212725" algn="l" rtl="0" fontAlgn="base">
        <a:spcBef>
          <a:spcPct val="20000"/>
        </a:spcBef>
        <a:spcAft>
          <a:spcPct val="0"/>
        </a:spcAft>
        <a:buChar char="–"/>
        <a:defRPr sz="2400">
          <a:solidFill>
            <a:srgbClr val="000000"/>
          </a:solidFill>
          <a:latin typeface="+mn-lt"/>
        </a:defRPr>
      </a:lvl2pPr>
      <a:lvl3pPr marL="630238" indent="-182563" algn="l" rtl="0" fontAlgn="base">
        <a:spcBef>
          <a:spcPct val="20000"/>
        </a:spcBef>
        <a:spcAft>
          <a:spcPct val="0"/>
        </a:spcAft>
        <a:defRPr sz="2000">
          <a:solidFill>
            <a:srgbClr val="000000"/>
          </a:solidFill>
          <a:latin typeface="+mn-lt"/>
        </a:defRPr>
      </a:lvl3pPr>
      <a:lvl4pPr marL="1027113" indent="-228600" algn="l" rtl="0" fontAlgn="base">
        <a:spcBef>
          <a:spcPct val="20000"/>
        </a:spcBef>
        <a:spcAft>
          <a:spcPct val="0"/>
        </a:spcAft>
        <a:buChar char="–"/>
        <a:defRPr sz="2000">
          <a:solidFill>
            <a:srgbClr val="000000"/>
          </a:solidFill>
          <a:latin typeface="+mn-lt"/>
        </a:defRPr>
      </a:lvl4pPr>
      <a:lvl5pPr marL="1257300" indent="-228600" algn="l" rtl="0" fontAlgn="base">
        <a:spcBef>
          <a:spcPct val="20000"/>
        </a:spcBef>
        <a:spcAft>
          <a:spcPct val="0"/>
        </a:spcAft>
        <a:buChar char="»"/>
        <a:defRPr sz="2000">
          <a:solidFill>
            <a:srgbClr val="000000"/>
          </a:solidFill>
          <a:latin typeface="+mn-lt"/>
        </a:defRPr>
      </a:lvl5pPr>
      <a:lvl6pPr marL="1714500" indent="-228600" algn="l" rtl="0" fontAlgn="base">
        <a:spcBef>
          <a:spcPct val="20000"/>
        </a:spcBef>
        <a:spcAft>
          <a:spcPct val="0"/>
        </a:spcAft>
        <a:buChar char="»"/>
        <a:defRPr sz="2000">
          <a:solidFill>
            <a:srgbClr val="000000"/>
          </a:solidFill>
          <a:latin typeface="+mn-lt"/>
        </a:defRPr>
      </a:lvl6pPr>
      <a:lvl7pPr marL="2171700" indent="-228600" algn="l" rtl="0" fontAlgn="base">
        <a:spcBef>
          <a:spcPct val="20000"/>
        </a:spcBef>
        <a:spcAft>
          <a:spcPct val="0"/>
        </a:spcAft>
        <a:buChar char="»"/>
        <a:defRPr sz="2000">
          <a:solidFill>
            <a:srgbClr val="000000"/>
          </a:solidFill>
          <a:latin typeface="+mn-lt"/>
        </a:defRPr>
      </a:lvl7pPr>
      <a:lvl8pPr marL="2628900" indent="-228600" algn="l" rtl="0" fontAlgn="base">
        <a:spcBef>
          <a:spcPct val="20000"/>
        </a:spcBef>
        <a:spcAft>
          <a:spcPct val="0"/>
        </a:spcAft>
        <a:buChar char="»"/>
        <a:defRPr sz="2000">
          <a:solidFill>
            <a:srgbClr val="000000"/>
          </a:solidFill>
          <a:latin typeface="+mn-lt"/>
        </a:defRPr>
      </a:lvl8pPr>
      <a:lvl9pPr marL="3086100" indent="-228600" algn="l" rtl="0" fontAlgn="base">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28800" y="2617788"/>
            <a:ext cx="7220309" cy="811212"/>
          </a:xfrm>
        </p:spPr>
        <p:txBody>
          <a:bodyPr/>
          <a:lstStyle/>
          <a:p>
            <a:r>
              <a:rPr lang="en-US" sz="4000" dirty="0" smtClean="0">
                <a:latin typeface="Calibri" panose="020F0502020204030204" pitchFamily="34" charset="0"/>
                <a:cs typeface="Calibri" panose="020F0502020204030204" pitchFamily="34" charset="0"/>
              </a:rPr>
              <a:t>Semt.002 – custody statement</a:t>
            </a:r>
            <a:br>
              <a:rPr lang="en-US" sz="4000" dirty="0" smtClean="0">
                <a:latin typeface="Calibri" panose="020F0502020204030204" pitchFamily="34" charset="0"/>
                <a:cs typeface="Calibri" panose="020F0502020204030204" pitchFamily="34" charset="0"/>
              </a:rPr>
            </a:br>
            <a:r>
              <a:rPr lang="en-US" sz="4000" dirty="0" smtClean="0">
                <a:latin typeface="Calibri" panose="020F0502020204030204" pitchFamily="34" charset="0"/>
                <a:cs typeface="Calibri" panose="020F0502020204030204" pitchFamily="34" charset="0"/>
              </a:rPr>
              <a:t>differences between V02 and V09</a:t>
            </a:r>
            <a:endParaRPr lang="en-GB" sz="4000" dirty="0">
              <a:latin typeface="Calibri" panose="020F0502020204030204" pitchFamily="34" charset="0"/>
              <a:cs typeface="Calibri" panose="020F0502020204030204" pitchFamily="34" charset="0"/>
            </a:endParaRPr>
          </a:p>
        </p:txBody>
      </p:sp>
      <p:sp>
        <p:nvSpPr>
          <p:cNvPr id="4" name="TextBox 3"/>
          <p:cNvSpPr txBox="1"/>
          <p:nvPr/>
        </p:nvSpPr>
        <p:spPr>
          <a:xfrm>
            <a:off x="1819275" y="5470560"/>
            <a:ext cx="3831498" cy="461665"/>
          </a:xfrm>
          <a:prstGeom prst="rect">
            <a:avLst/>
          </a:prstGeom>
          <a:noFill/>
        </p:spPr>
        <p:txBody>
          <a:bodyPr wrap="none" rtlCol="0">
            <a:spAutoFit/>
          </a:bodyPr>
          <a:lstStyle/>
          <a:p>
            <a:r>
              <a:rPr lang="en-US" dirty="0" smtClean="0"/>
              <a:t>Last updated </a:t>
            </a:r>
            <a:r>
              <a:rPr lang="en-US" dirty="0" smtClean="0"/>
              <a:t>18 </a:t>
            </a:r>
            <a:r>
              <a:rPr lang="en-US" dirty="0" smtClean="0"/>
              <a:t>May 2017</a:t>
            </a:r>
            <a:endParaRPr lang="en-GB" dirty="0"/>
          </a:p>
        </p:txBody>
      </p:sp>
    </p:spTree>
    <p:extLst>
      <p:ext uri="{BB962C8B-B14F-4D97-AF65-F5344CB8AC3E}">
        <p14:creationId xmlns:p14="http://schemas.microsoft.com/office/powerpoint/2010/main" val="238727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 For Account / Financial Instrument</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10</a:t>
            </a:fld>
            <a:endParaRPr lang="en-GB" dirty="0"/>
          </a:p>
        </p:txBody>
      </p:sp>
      <p:sp>
        <p:nvSpPr>
          <p:cNvPr id="10" name="Rectangle 9"/>
          <p:cNvSpPr/>
          <p:nvPr/>
        </p:nvSpPr>
        <p:spPr bwMode="auto">
          <a:xfrm>
            <a:off x="178278" y="1024766"/>
            <a:ext cx="3902015" cy="3447093"/>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4382229" y="1024761"/>
            <a:ext cx="4352196" cy="4878259"/>
          </a:xfrm>
          <a:prstGeom prst="rect">
            <a:avLst/>
          </a:prstGeom>
          <a:noFill/>
        </p:spPr>
        <p:txBody>
          <a:bodyPr wrap="square" rtlCol="0">
            <a:spAutoFit/>
          </a:bodyPr>
          <a:lstStyle/>
          <a:p>
            <a:pPr>
              <a:tabLst>
                <a:tab pos="3373438" algn="l"/>
              </a:tabLst>
            </a:pPr>
            <a:r>
              <a:rPr lang="en-GB" sz="1800" dirty="0" smtClean="0">
                <a:latin typeface="Calibri" panose="020F0502020204030204" pitchFamily="34" charset="0"/>
                <a:cs typeface="Calibri" panose="020F0502020204030204" pitchFamily="34" charset="0"/>
              </a:rPr>
              <a:t>Financial Instrument Identification [1.1] </a:t>
            </a:r>
          </a:p>
          <a:p>
            <a:pPr>
              <a:tabLst>
                <a:tab pos="233363" algn="l"/>
                <a:tab pos="3373438" algn="l"/>
              </a:tabLst>
            </a:pPr>
            <a:r>
              <a:rPr lang="en-GB" sz="1800" dirty="0">
                <a:solidFill>
                  <a:srgbClr val="FF0000"/>
                </a:solidFill>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ISIN</a:t>
            </a:r>
          </a:p>
          <a:p>
            <a:pPr>
              <a:tabLst>
                <a:tab pos="233363" algn="l"/>
              </a:tabLst>
            </a:pPr>
            <a:r>
              <a:rPr lang="en-GB" sz="1800" dirty="0">
                <a:solidFill>
                  <a:srgbClr val="FF0000"/>
                </a:solidFill>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Other Identification</a:t>
            </a:r>
          </a:p>
          <a:p>
            <a:pPr>
              <a:spcAft>
                <a:spcPts val="0"/>
              </a:spcAft>
              <a:tabLst>
                <a:tab pos="233363" algn="l"/>
              </a:tabLst>
            </a:pPr>
            <a:r>
              <a:rPr lang="en-GB" sz="1800" dirty="0">
                <a:solidFill>
                  <a:srgbClr val="FF0000"/>
                </a:solidFill>
                <a:latin typeface="Calibri" panose="020F0502020204030204" pitchFamily="34" charset="0"/>
                <a:cs typeface="Calibri" panose="020F0502020204030204" pitchFamily="34" charset="0"/>
              </a:rPr>
              <a:t>	</a:t>
            </a:r>
            <a:r>
              <a:rPr lang="en-GB" sz="1800" dirty="0" smtClean="0">
                <a:solidFill>
                  <a:srgbClr val="0066FF"/>
                </a:solidFill>
                <a:latin typeface="Calibri" panose="020F0502020204030204" pitchFamily="34" charset="0"/>
                <a:cs typeface="Calibri" panose="020F0502020204030204" pitchFamily="34" charset="0"/>
              </a:rPr>
              <a:t>Description</a:t>
            </a:r>
            <a:endParaRPr lang="en-GB" sz="1800" dirty="0" smtClean="0">
              <a:latin typeface="Calibri" panose="020F0502020204030204" pitchFamily="34" charset="0"/>
              <a:cs typeface="Calibri" panose="020F0502020204030204" pitchFamily="34" charset="0"/>
            </a:endParaRPr>
          </a:p>
          <a:p>
            <a:r>
              <a:rPr lang="en-GB" sz="1800" dirty="0" smtClean="0">
                <a:latin typeface="Calibri" panose="020F0502020204030204" pitchFamily="34" charset="0"/>
                <a:cs typeface="Calibri" panose="020F0502020204030204" pitchFamily="34" charset="0"/>
              </a:rPr>
              <a:t>Investment Funds Financial  Instrument </a:t>
            </a:r>
            <a:endParaRPr lang="en-GB" sz="1800" dirty="0" smtClean="0">
              <a:latin typeface="Calibri" panose="020F0502020204030204" pitchFamily="34" charset="0"/>
              <a:cs typeface="Calibri" panose="020F0502020204030204" pitchFamily="34" charset="0"/>
            </a:endParaRPr>
          </a:p>
          <a:p>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Attributes </a:t>
            </a:r>
            <a:r>
              <a:rPr lang="en-GB" sz="1800" dirty="0" smtClean="0">
                <a:latin typeface="Calibri" panose="020F0502020204030204" pitchFamily="34" charset="0"/>
                <a:cs typeface="Calibri" panose="020F0502020204030204" pitchFamily="34" charset="0"/>
              </a:rPr>
              <a:t>[0.1]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solidFill>
                  <a:srgbClr val="FF66CC"/>
                </a:solidFill>
                <a:latin typeface="Calibri" panose="020F0502020204030204" pitchFamily="34" charset="0"/>
                <a:cs typeface="Calibri" panose="020F0502020204030204" pitchFamily="34" charset="0"/>
              </a:rPr>
              <a:t>Class Type [0.1]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solidFill>
                  <a:srgbClr val="00B050"/>
                </a:solidFill>
                <a:latin typeface="Calibri" panose="020F0502020204030204" pitchFamily="34" charset="0"/>
                <a:cs typeface="Calibri" panose="020F0502020204030204" pitchFamily="34" charset="0"/>
              </a:rPr>
              <a:t>Securities Form </a:t>
            </a:r>
            <a:r>
              <a:rPr lang="en-GB" sz="1800" dirty="0">
                <a:solidFill>
                  <a:srgbClr val="00B050"/>
                </a:solidFill>
                <a:latin typeface="Calibri" panose="020F0502020204030204" pitchFamily="34" charset="0"/>
                <a:cs typeface="Calibri" panose="020F0502020204030204" pitchFamily="34" charset="0"/>
              </a:rPr>
              <a:t>[</a:t>
            </a:r>
            <a:r>
              <a:rPr lang="en-GB" sz="1800" dirty="0" smtClean="0">
                <a:solidFill>
                  <a:srgbClr val="00B050"/>
                </a:solidFill>
                <a:latin typeface="Calibri" panose="020F0502020204030204" pitchFamily="34" charset="0"/>
                <a:cs typeface="Calibri" panose="020F0502020204030204" pitchFamily="34" charset="0"/>
              </a:rPr>
              <a:t>0.1] </a:t>
            </a:r>
            <a:r>
              <a:rPr lang="en-GB" sz="1800" i="1" dirty="0" smtClean="0">
                <a:solidFill>
                  <a:srgbClr val="00B050"/>
                </a:solidFill>
                <a:latin typeface="Calibri" panose="020F0502020204030204" pitchFamily="34" charset="0"/>
                <a:cs typeface="Calibri" panose="020F0502020204030204" pitchFamily="34" charset="0"/>
              </a:rPr>
              <a:t>BEAR REGD</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solidFill>
                  <a:srgbClr val="00B050"/>
                </a:solidFill>
                <a:latin typeface="Calibri" panose="020F0502020204030204" pitchFamily="34" charset="0"/>
                <a:cs typeface="Calibri" panose="020F0502020204030204" pitchFamily="34" charset="0"/>
              </a:rPr>
              <a:t>Distribution Policy </a:t>
            </a:r>
            <a:r>
              <a:rPr lang="en-GB" sz="1800" dirty="0">
                <a:solidFill>
                  <a:srgbClr val="00B050"/>
                </a:solidFill>
                <a:latin typeface="Calibri" panose="020F0502020204030204" pitchFamily="34" charset="0"/>
                <a:cs typeface="Calibri" panose="020F0502020204030204" pitchFamily="34" charset="0"/>
              </a:rPr>
              <a:t>[0.1</a:t>
            </a:r>
            <a:r>
              <a:rPr lang="en-GB" sz="1800" dirty="0" smtClean="0">
                <a:solidFill>
                  <a:srgbClr val="00B050"/>
                </a:solidFill>
                <a:latin typeface="Calibri" panose="020F0502020204030204" pitchFamily="34" charset="0"/>
                <a:cs typeface="Calibri" panose="020F0502020204030204" pitchFamily="34" charset="0"/>
              </a:rPr>
              <a:t>]</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Product Group [</a:t>
            </a:r>
            <a:r>
              <a:rPr lang="en-GB" sz="1800" dirty="0">
                <a:latin typeface="Calibri" panose="020F0502020204030204" pitchFamily="34" charset="0"/>
                <a:cs typeface="Calibri" panose="020F0502020204030204" pitchFamily="34" charset="0"/>
              </a:rPr>
              <a:t>0.1</a:t>
            </a:r>
            <a:r>
              <a:rPr lang="en-GB" sz="1800" dirty="0" smtClean="0">
                <a:latin typeface="Calibri" panose="020F0502020204030204" pitchFamily="34" charset="0"/>
                <a:cs typeface="Calibri" panose="020F0502020204030204" pitchFamily="34" charset="0"/>
              </a:rPr>
              <a:t>]</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Umbrella Name [0.1]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Base Currency </a:t>
            </a:r>
            <a:r>
              <a:rPr lang="en-GB" sz="1800" dirty="0">
                <a:latin typeface="Calibri" panose="020F0502020204030204" pitchFamily="34" charset="0"/>
                <a:cs typeface="Calibri" panose="020F0502020204030204" pitchFamily="34" charset="0"/>
              </a:rPr>
              <a:t>[</a:t>
            </a:r>
            <a:r>
              <a:rPr lang="en-GB" sz="1800" dirty="0" smtClean="0">
                <a:latin typeface="Calibri" panose="020F0502020204030204" pitchFamily="34" charset="0"/>
                <a:cs typeface="Calibri" panose="020F0502020204030204" pitchFamily="34" charset="0"/>
              </a:rPr>
              <a:t>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Denomination Currency </a:t>
            </a:r>
            <a:r>
              <a:rPr lang="en-GB" sz="1800" dirty="0">
                <a:latin typeface="Calibri" panose="020F0502020204030204" pitchFamily="34" charset="0"/>
                <a:cs typeface="Calibri" panose="020F0502020204030204" pitchFamily="34" charset="0"/>
              </a:rPr>
              <a:t>[</a:t>
            </a:r>
            <a:r>
              <a:rPr lang="en-GB" sz="1800" dirty="0" smtClean="0">
                <a:latin typeface="Calibri" panose="020F0502020204030204" pitchFamily="34" charset="0"/>
                <a:cs typeface="Calibri" panose="020F0502020204030204" pitchFamily="34" charset="0"/>
              </a:rPr>
              <a:t>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Requested VAN Currency </a:t>
            </a:r>
            <a:r>
              <a:rPr lang="en-GB" sz="1800" dirty="0">
                <a:latin typeface="Calibri" panose="020F0502020204030204" pitchFamily="34" charset="0"/>
                <a:cs typeface="Calibri" panose="020F0502020204030204" pitchFamily="34" charset="0"/>
              </a:rPr>
              <a:t>[</a:t>
            </a:r>
            <a:r>
              <a:rPr lang="en-GB" sz="1800" dirty="0" smtClean="0">
                <a:latin typeface="Calibri" panose="020F0502020204030204" pitchFamily="34" charset="0"/>
                <a:cs typeface="Calibri" panose="020F0502020204030204" pitchFamily="34" charset="0"/>
              </a:rPr>
              <a:t>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Duel Fund Indicator </a:t>
            </a:r>
            <a:r>
              <a:rPr lang="en-GB" sz="1800" dirty="0">
                <a:latin typeface="Calibri" panose="020F0502020204030204" pitchFamily="34" charset="0"/>
                <a:cs typeface="Calibri" panose="020F0502020204030204" pitchFamily="34" charset="0"/>
              </a:rPr>
              <a:t>[</a:t>
            </a:r>
            <a:r>
              <a:rPr lang="en-GB" sz="1800" dirty="0" smtClean="0">
                <a:latin typeface="Calibri" panose="020F0502020204030204" pitchFamily="34" charset="0"/>
                <a:cs typeface="Calibri" panose="020F0502020204030204" pitchFamily="34" charset="0"/>
              </a:rPr>
              <a:t>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Country of Domicile </a:t>
            </a:r>
            <a:r>
              <a:rPr lang="en-GB" sz="1800" dirty="0">
                <a:latin typeface="Calibri" panose="020F0502020204030204" pitchFamily="34" charset="0"/>
                <a:cs typeface="Calibri" panose="020F0502020204030204" pitchFamily="34" charset="0"/>
              </a:rPr>
              <a:t>[</a:t>
            </a:r>
            <a:r>
              <a:rPr lang="en-GB" sz="1800" dirty="0" smtClean="0">
                <a:latin typeface="Calibri" panose="020F0502020204030204" pitchFamily="34" charset="0"/>
                <a:cs typeface="Calibri" panose="020F0502020204030204" pitchFamily="34" charset="0"/>
              </a:rPr>
              <a:t>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Registered Distribution Country [0.n]</a:t>
            </a:r>
          </a:p>
        </p:txBody>
      </p:sp>
      <p:sp>
        <p:nvSpPr>
          <p:cNvPr id="26" name="Rectangle 25"/>
          <p:cNvSpPr/>
          <p:nvPr/>
        </p:nvSpPr>
        <p:spPr bwMode="auto">
          <a:xfrm>
            <a:off x="4390836" y="1033372"/>
            <a:ext cx="4681243" cy="4729253"/>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2" name="TextBox 11"/>
          <p:cNvSpPr txBox="1"/>
          <p:nvPr/>
        </p:nvSpPr>
        <p:spPr>
          <a:xfrm>
            <a:off x="205572" y="4670050"/>
            <a:ext cx="3559852" cy="584775"/>
          </a:xfrm>
          <a:prstGeom prst="rect">
            <a:avLst/>
          </a:prstGeom>
          <a:solidFill>
            <a:srgbClr val="FFFFCC"/>
          </a:solidFill>
          <a:ln>
            <a:solidFill>
              <a:schemeClr val="bg1">
                <a:lumMod val="50000"/>
              </a:schemeClr>
            </a:solidFill>
          </a:ln>
        </p:spPr>
        <p:txBody>
          <a:bodyPr wrap="square" rtlCol="0">
            <a:spAutoFit/>
          </a:bodyPr>
          <a:lstStyle/>
          <a:p>
            <a:r>
              <a:rPr lang="en-GB" sz="1600" b="1" dirty="0" smtClean="0">
                <a:latin typeface="Calibri" panose="020F0502020204030204" pitchFamily="34" charset="0"/>
                <a:cs typeface="Calibri" panose="020F0502020204030204" pitchFamily="34" charset="0"/>
              </a:rPr>
              <a:t>V09 has more ‘funds attributes’ than V02. </a:t>
            </a:r>
            <a:endParaRPr lang="en-GB" sz="1600" b="1" dirty="0">
              <a:latin typeface="Calibri" panose="020F0502020204030204" pitchFamily="34" charset="0"/>
              <a:cs typeface="Calibri" panose="020F0502020204030204" pitchFamily="34" charset="0"/>
            </a:endParaRPr>
          </a:p>
        </p:txBody>
      </p:sp>
      <p:sp>
        <p:nvSpPr>
          <p:cNvPr id="7" name="Rectangle 6"/>
          <p:cNvSpPr/>
          <p:nvPr/>
        </p:nvSpPr>
        <p:spPr bwMode="auto">
          <a:xfrm>
            <a:off x="500333" y="3313238"/>
            <a:ext cx="3319192" cy="241540"/>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07035" y="1024761"/>
            <a:ext cx="3600729" cy="3447098"/>
          </a:xfrm>
          <a:prstGeom prst="rect">
            <a:avLst/>
          </a:prstGeom>
          <a:noFill/>
        </p:spPr>
        <p:txBody>
          <a:bodyPr wrap="none" rtlCol="0">
            <a:spAutoFit/>
          </a:bodyPr>
          <a:lstStyle/>
          <a:p>
            <a:r>
              <a:rPr lang="en-GB" sz="1800" dirty="0" smtClean="0">
                <a:latin typeface="Calibri" panose="020F0502020204030204" pitchFamily="34" charset="0"/>
                <a:cs typeface="Calibri" panose="020F0502020204030204" pitchFamily="34" charset="0"/>
              </a:rPr>
              <a:t>Financial Instrument Details [0.1</a:t>
            </a:r>
            <a:r>
              <a:rPr lang="en-GB" sz="1800" dirty="0" smtClean="0">
                <a:latin typeface="Calibri" panose="020F0502020204030204" pitchFamily="34" charset="0"/>
                <a:cs typeface="Calibri" panose="020F0502020204030204" pitchFamily="34" charset="0"/>
              </a:rPr>
              <a:t>]</a:t>
            </a:r>
            <a:endParaRPr lang="en-GB" sz="1800" dirty="0" smtClean="0">
              <a:latin typeface="Calibri" panose="020F0502020204030204" pitchFamily="34" charset="0"/>
              <a:cs typeface="Calibri" panose="020F0502020204030204" pitchFamily="34" charset="0"/>
            </a:endParaRPr>
          </a:p>
          <a:p>
            <a:pPr>
              <a:tabLst>
                <a:tab pos="233363" algn="l"/>
                <a:tab pos="2000250" algn="l"/>
              </a:tabLst>
            </a:pPr>
            <a:r>
              <a:rPr lang="en-GB" sz="1800" dirty="0">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Identification [1.1] </a:t>
            </a:r>
            <a:r>
              <a:rPr lang="en-GB" sz="1400" i="1" dirty="0" smtClean="0">
                <a:latin typeface="Calibri" panose="020F0502020204030204" pitchFamily="34" charset="0"/>
                <a:cs typeface="Calibri" panose="020F0502020204030204" pitchFamily="34" charset="0"/>
              </a:rPr>
              <a:t>Choice</a:t>
            </a:r>
            <a:r>
              <a:rPr lang="en-GB" sz="1800" dirty="0" smtClean="0">
                <a:latin typeface="Calibri" panose="020F0502020204030204" pitchFamily="34" charset="0"/>
                <a:cs typeface="Calibri" panose="020F0502020204030204" pitchFamily="34" charset="0"/>
              </a:rPr>
              <a:t>	</a:t>
            </a:r>
          </a:p>
          <a:p>
            <a:pPr>
              <a:spcAft>
                <a:spcPts val="600"/>
              </a:spcAft>
              <a:tabLst>
                <a:tab pos="233363" algn="l"/>
                <a:tab pos="457200" algn="l"/>
              </a:tabLst>
            </a:pPr>
            <a:r>
              <a:rPr lang="en-GB" sz="1800" dirty="0">
                <a:solidFill>
                  <a:srgbClr val="FF0000"/>
                </a:solidFill>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ISIN</a:t>
            </a:r>
          </a:p>
          <a:p>
            <a:pPr>
              <a:spcAft>
                <a:spcPts val="600"/>
              </a:spcAft>
              <a:tabLst>
                <a:tab pos="233363" algn="l"/>
                <a:tab pos="457200" algn="l"/>
              </a:tabLst>
            </a:pPr>
            <a:r>
              <a:rPr lang="en-GB" sz="1800" dirty="0">
                <a:solidFill>
                  <a:srgbClr val="FF0000"/>
                </a:solidFill>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	SEDOL </a:t>
            </a:r>
          </a:p>
          <a:p>
            <a:pPr>
              <a:spcAft>
                <a:spcPts val="600"/>
              </a:spcAft>
              <a:tabLst>
                <a:tab pos="233363" algn="l"/>
                <a:tab pos="457200" algn="l"/>
              </a:tabLst>
            </a:pPr>
            <a:r>
              <a:rPr lang="en-GB" sz="1800" dirty="0">
                <a:solidFill>
                  <a:srgbClr val="FF0000"/>
                </a:solidFill>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	CUSIP etc</a:t>
            </a:r>
          </a:p>
          <a:p>
            <a:pPr>
              <a:spcAft>
                <a:spcPts val="600"/>
              </a:spcAft>
              <a:tabLst>
                <a:tab pos="233363" algn="l"/>
                <a:tab pos="457200" algn="l"/>
              </a:tabLst>
            </a:pPr>
            <a:r>
              <a:rPr lang="en-GB" sz="1800" dirty="0">
                <a:solidFill>
                  <a:srgbClr val="FF0000"/>
                </a:solidFill>
                <a:latin typeface="Calibri" panose="020F0502020204030204" pitchFamily="34" charset="0"/>
                <a:cs typeface="Calibri" panose="020F0502020204030204" pitchFamily="34" charset="0"/>
              </a:rPr>
              <a:t>	</a:t>
            </a:r>
            <a:r>
              <a:rPr lang="en-GB" sz="1800" dirty="0" smtClean="0">
                <a:solidFill>
                  <a:srgbClr val="FF0000"/>
                </a:solidFill>
                <a:latin typeface="Calibri" panose="020F0502020204030204" pitchFamily="34" charset="0"/>
                <a:cs typeface="Calibri" panose="020F0502020204030204" pitchFamily="34" charset="0"/>
              </a:rPr>
              <a:t>	Other Proprietary Identification</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solidFill>
                  <a:srgbClr val="0066FF"/>
                </a:solidFill>
                <a:latin typeface="Calibri" panose="020F0502020204030204" pitchFamily="34" charset="0"/>
                <a:cs typeface="Calibri" panose="020F0502020204030204" pitchFamily="34" charset="0"/>
              </a:rPr>
              <a:t>Name [0.1]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Supplementary Information [0.1]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solidFill>
                  <a:srgbClr val="FF66CC"/>
                </a:solidFill>
                <a:latin typeface="Calibri" panose="020F0502020204030204" pitchFamily="34" charset="0"/>
                <a:cs typeface="Calibri" panose="020F0502020204030204" pitchFamily="34" charset="0"/>
              </a:rPr>
              <a:t>Class Type [0.1]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solidFill>
                  <a:srgbClr val="00B050"/>
                </a:solidFill>
                <a:latin typeface="Calibri" panose="020F0502020204030204" pitchFamily="34" charset="0"/>
                <a:cs typeface="Calibri" panose="020F0502020204030204" pitchFamily="34" charset="0"/>
              </a:rPr>
              <a:t>Securities Form [0.1] </a:t>
            </a:r>
            <a:r>
              <a:rPr lang="en-GB" sz="1800" i="1" dirty="0" smtClean="0">
                <a:solidFill>
                  <a:srgbClr val="00B050"/>
                </a:solidFill>
                <a:latin typeface="Calibri" panose="020F0502020204030204" pitchFamily="34" charset="0"/>
                <a:cs typeface="Calibri" panose="020F0502020204030204" pitchFamily="34" charset="0"/>
              </a:rPr>
              <a:t>BEAR, REGD</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solidFill>
                  <a:srgbClr val="00B050"/>
                </a:solidFill>
                <a:latin typeface="Calibri" panose="020F0502020204030204" pitchFamily="34" charset="0"/>
                <a:cs typeface="Calibri" panose="020F0502020204030204" pitchFamily="34" charset="0"/>
              </a:rPr>
              <a:t>Distribution Policy [0.1]</a:t>
            </a:r>
          </a:p>
        </p:txBody>
      </p:sp>
      <p:sp>
        <p:nvSpPr>
          <p:cNvPr id="14" name="Rectangle 13"/>
          <p:cNvSpPr/>
          <p:nvPr/>
        </p:nvSpPr>
        <p:spPr bwMode="auto">
          <a:xfrm>
            <a:off x="704525" y="1638650"/>
            <a:ext cx="3115000" cy="265176"/>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704525" y="1964469"/>
            <a:ext cx="3115000" cy="265176"/>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704525" y="2312206"/>
            <a:ext cx="3115000" cy="265176"/>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704525" y="2666600"/>
            <a:ext cx="3115000" cy="265176"/>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TextBox 17"/>
          <p:cNvSpPr txBox="1"/>
          <p:nvPr/>
        </p:nvSpPr>
        <p:spPr>
          <a:xfrm>
            <a:off x="129400" y="487067"/>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19" name="TextBox 18"/>
          <p:cNvSpPr txBox="1"/>
          <p:nvPr/>
        </p:nvSpPr>
        <p:spPr>
          <a:xfrm>
            <a:off x="4319002" y="487067"/>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
        <p:nvSpPr>
          <p:cNvPr id="20" name="TextBox 19"/>
          <p:cNvSpPr txBox="1"/>
          <p:nvPr/>
        </p:nvSpPr>
        <p:spPr>
          <a:xfrm>
            <a:off x="205572" y="5371156"/>
            <a:ext cx="3559852" cy="830997"/>
          </a:xfrm>
          <a:prstGeom prst="rect">
            <a:avLst/>
          </a:prstGeom>
          <a:solidFill>
            <a:srgbClr val="FFFF00"/>
          </a:solidFill>
          <a:ln>
            <a:solidFill>
              <a:schemeClr val="bg1">
                <a:lumMod val="50000"/>
              </a:schemeClr>
            </a:solidFill>
          </a:ln>
        </p:spPr>
        <p:txBody>
          <a:bodyPr wrap="square" rtlCol="0">
            <a:spAutoFit/>
          </a:bodyPr>
          <a:lstStyle/>
          <a:p>
            <a:r>
              <a:rPr lang="en-GB" sz="1600" b="1" dirty="0" smtClean="0">
                <a:latin typeface="Calibri" panose="020F0502020204030204" pitchFamily="34" charset="0"/>
                <a:cs typeface="Calibri" panose="020F0502020204030204" pitchFamily="34" charset="0"/>
              </a:rPr>
              <a:t>‘Supplementary Information’ is not present in V09. This is probably not an issue.</a:t>
            </a:r>
            <a:endParaRPr lang="en-GB" sz="1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8177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 For Account / Balance Breakdown</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a:xfrm>
            <a:off x="8153400" y="6508750"/>
            <a:ext cx="762000" cy="228600"/>
          </a:xfrm>
        </p:spPr>
        <p:txBody>
          <a:bodyPr/>
          <a:lstStyle/>
          <a:p>
            <a:fld id="{EA52E39D-21CE-4915-B848-429A65988FB2}" type="slidenum">
              <a:rPr lang="en-GB" smtClean="0"/>
              <a:pPr/>
              <a:t>11</a:t>
            </a:fld>
            <a:endParaRPr lang="en-GB" dirty="0"/>
          </a:p>
        </p:txBody>
      </p:sp>
      <p:sp>
        <p:nvSpPr>
          <p:cNvPr id="10" name="Rectangle 9"/>
          <p:cNvSpPr/>
          <p:nvPr/>
        </p:nvSpPr>
        <p:spPr bwMode="auto">
          <a:xfrm>
            <a:off x="178278" y="1024766"/>
            <a:ext cx="3902015" cy="463236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5167172" y="1024761"/>
            <a:ext cx="4201115" cy="5024452"/>
          </a:xfrm>
          <a:prstGeom prst="rect">
            <a:avLst/>
          </a:prstGeom>
          <a:noFill/>
        </p:spPr>
        <p:txBody>
          <a:bodyPr wrap="square" rtlCol="0">
            <a:spAutoFit/>
          </a:bodyPr>
          <a:lstStyle/>
          <a:p>
            <a:r>
              <a:rPr lang="en-GB" sz="1800" b="1" dirty="0" smtClean="0">
                <a:latin typeface="Calibri" panose="020F0502020204030204" pitchFamily="34" charset="0"/>
                <a:cs typeface="Calibri" panose="020F0502020204030204" pitchFamily="34" charset="0"/>
              </a:rPr>
              <a:t>Balance </a:t>
            </a:r>
            <a:r>
              <a:rPr lang="en-GB" sz="1800" b="1" dirty="0">
                <a:latin typeface="Calibri" panose="020F0502020204030204" pitchFamily="34" charset="0"/>
                <a:cs typeface="Calibri" panose="020F0502020204030204" pitchFamily="34" charset="0"/>
              </a:rPr>
              <a:t>Breakdown </a:t>
            </a:r>
            <a:r>
              <a:rPr lang="en-GB" sz="1800" b="1" dirty="0" smtClean="0">
                <a:latin typeface="Calibri" panose="020F0502020204030204" pitchFamily="34" charset="0"/>
                <a:cs typeface="Calibri" panose="020F0502020204030204" pitchFamily="34" charset="0"/>
              </a:rPr>
              <a:t>[</a:t>
            </a:r>
            <a:r>
              <a:rPr lang="en-GB" sz="1800" b="1" dirty="0">
                <a:latin typeface="Calibri" panose="020F0502020204030204" pitchFamily="34" charset="0"/>
                <a:cs typeface="Calibri" panose="020F0502020204030204" pitchFamily="34" charset="0"/>
              </a:rPr>
              <a:t>0.n]</a:t>
            </a:r>
          </a:p>
          <a:p>
            <a:pPr>
              <a:tabLst>
                <a:tab pos="233363" algn="l"/>
              </a:tabLst>
            </a:pPr>
            <a:r>
              <a:rPr lang="en-GB" sz="1800" b="1" dirty="0" smtClean="0">
                <a:latin typeface="Calibri" panose="020F0502020204030204" pitchFamily="34" charset="0"/>
                <a:cs typeface="Calibri" panose="020F0502020204030204" pitchFamily="34" charset="0"/>
              </a:rPr>
              <a:t>	Sub Balance Type</a:t>
            </a:r>
          </a:p>
          <a:p>
            <a:pPr>
              <a:spcBef>
                <a:spcPts val="600"/>
              </a:spcBef>
              <a:spcAft>
                <a:spcPts val="300"/>
              </a:spcAft>
              <a:tabLst>
                <a:tab pos="233363"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Quantity </a:t>
            </a:r>
            <a:r>
              <a:rPr lang="en-GB" sz="1800" b="1" dirty="0" smtClean="0">
                <a:solidFill>
                  <a:srgbClr val="0070C0"/>
                </a:solidFill>
                <a:latin typeface="Calibri" panose="020F0502020204030204" pitchFamily="34" charset="0"/>
                <a:cs typeface="Calibri" panose="020F0502020204030204" pitchFamily="34" charset="0"/>
              </a:rPr>
              <a:t>	</a:t>
            </a:r>
          </a:p>
          <a:p>
            <a:pPr>
              <a:spcAft>
                <a:spcPts val="600"/>
              </a:spcAft>
              <a:tabLst>
                <a:tab pos="233363" algn="l"/>
                <a:tab pos="457200" algn="l"/>
                <a:tab pos="630238" algn="l"/>
              </a:tabLst>
            </a:pPr>
            <a:r>
              <a:rPr lang="en-GB" sz="1800" b="1" dirty="0">
                <a:solidFill>
                  <a:srgbClr val="0070C0"/>
                </a:solidFill>
                <a:latin typeface="Calibri" panose="020F0502020204030204" pitchFamily="34" charset="0"/>
                <a:cs typeface="Calibri" panose="020F0502020204030204" pitchFamily="34" charset="0"/>
              </a:rPr>
              <a:t>	</a:t>
            </a:r>
            <a:r>
              <a:rPr lang="en-GB" sz="1800" b="1" dirty="0" smtClean="0">
                <a:solidFill>
                  <a:srgbClr val="0070C0"/>
                </a:solidFill>
                <a:latin typeface="Calibri" panose="020F0502020204030204" pitchFamily="34" charset="0"/>
                <a:cs typeface="Calibri" panose="020F0502020204030204" pitchFamily="34" charset="0"/>
              </a:rPr>
              <a:t>		</a:t>
            </a:r>
            <a:r>
              <a:rPr lang="en-GB" sz="1800" b="1" dirty="0" smtClean="0">
                <a:solidFill>
                  <a:srgbClr val="FF0000"/>
                </a:solidFill>
                <a:latin typeface="Calibri" panose="020F0502020204030204" pitchFamily="34" charset="0"/>
                <a:cs typeface="Calibri" panose="020F0502020204030204" pitchFamily="34" charset="0"/>
              </a:rPr>
              <a:t>Short Long Indicator</a:t>
            </a:r>
          </a:p>
          <a:p>
            <a:pPr>
              <a:spcAft>
                <a:spcPts val="600"/>
              </a:spcAft>
              <a:tabLst>
                <a:tab pos="233363" algn="l"/>
                <a:tab pos="457200" algn="l"/>
                <a:tab pos="630238" algn="l"/>
              </a:tabLst>
            </a:pPr>
            <a:r>
              <a:rPr lang="en-GB" sz="1800" b="1" dirty="0">
                <a:solidFill>
                  <a:srgbClr val="0070C0"/>
                </a:solidFill>
                <a:latin typeface="Calibri" panose="020F0502020204030204" pitchFamily="34" charset="0"/>
                <a:cs typeface="Calibri" panose="020F0502020204030204" pitchFamily="34" charset="0"/>
              </a:rPr>
              <a:t>	</a:t>
            </a:r>
            <a:r>
              <a:rPr lang="en-GB" sz="1800" b="1" dirty="0" smtClean="0">
                <a:solidFill>
                  <a:srgbClr val="0070C0"/>
                </a:solidFill>
                <a:latin typeface="Calibri" panose="020F0502020204030204" pitchFamily="34" charset="0"/>
                <a:cs typeface="Calibri" panose="020F0502020204030204" pitchFamily="34" charset="0"/>
              </a:rPr>
              <a:t>		Quantity </a:t>
            </a:r>
            <a:r>
              <a:rPr lang="en-GB" sz="1400" b="1" i="1" dirty="0" smtClean="0">
                <a:latin typeface="Calibri" panose="020F0502020204030204" pitchFamily="34" charset="0"/>
                <a:cs typeface="Calibri" panose="020F0502020204030204" pitchFamily="34" charset="0"/>
              </a:rPr>
              <a:t>choice</a:t>
            </a:r>
            <a:endParaRPr lang="en-GB" sz="1400" b="1" dirty="0" smtClean="0">
              <a:latin typeface="Calibri" panose="020F0502020204030204" pitchFamily="34" charset="0"/>
              <a:cs typeface="Calibri" panose="020F0502020204030204" pitchFamily="34" charset="0"/>
            </a:endParaRPr>
          </a:p>
          <a:p>
            <a:pPr>
              <a:spcAft>
                <a:spcPts val="0"/>
              </a:spcAft>
              <a:tabLst>
                <a:tab pos="233363" algn="l"/>
                <a:tab pos="457200" algn="l"/>
                <a:tab pos="630238" algn="l"/>
              </a:tabLst>
            </a:pPr>
            <a:r>
              <a:rPr lang="en-GB" sz="1800" b="1" dirty="0">
                <a:solidFill>
                  <a:srgbClr val="0070C0"/>
                </a:solidFill>
                <a:latin typeface="Calibri" panose="020F0502020204030204" pitchFamily="34" charset="0"/>
                <a:cs typeface="Calibri" panose="020F0502020204030204" pitchFamily="34" charset="0"/>
              </a:rPr>
              <a:t>	</a:t>
            </a:r>
            <a:r>
              <a:rPr lang="en-GB" sz="1800" b="1" dirty="0" smtClean="0">
                <a:solidFill>
                  <a:srgbClr val="0070C0"/>
                </a:solidFill>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Quantity </a:t>
            </a:r>
            <a:r>
              <a:rPr lang="en-GB" sz="1400" b="1" i="1" dirty="0" smtClean="0">
                <a:latin typeface="Calibri" panose="020F0502020204030204" pitchFamily="34" charset="0"/>
                <a:cs typeface="Calibri" panose="020F0502020204030204" pitchFamily="34" charset="0"/>
              </a:rPr>
              <a:t>choice:</a:t>
            </a:r>
          </a:p>
          <a:p>
            <a:pPr>
              <a:spcAft>
                <a:spcPts val="0"/>
              </a:spcAft>
              <a:tabLst>
                <a:tab pos="233363" algn="l"/>
                <a:tab pos="457200" algn="l"/>
                <a:tab pos="1198563" algn="l"/>
              </a:tabLst>
            </a:pPr>
            <a:r>
              <a:rPr lang="en-GB" sz="1800" b="1" i="1" dirty="0">
                <a:solidFill>
                  <a:srgbClr val="00B050"/>
                </a:solidFill>
                <a:latin typeface="Calibri" panose="020F0502020204030204" pitchFamily="34" charset="0"/>
                <a:cs typeface="Calibri" panose="020F0502020204030204" pitchFamily="34" charset="0"/>
              </a:rPr>
              <a:t>	</a:t>
            </a:r>
            <a:r>
              <a:rPr lang="en-GB" sz="1800" b="1" i="1" dirty="0" smtClean="0">
                <a:solidFill>
                  <a:srgbClr val="00B050"/>
                </a:solidFill>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Unit</a:t>
            </a:r>
          </a:p>
          <a:p>
            <a:pPr>
              <a:spcAft>
                <a:spcPts val="0"/>
              </a:spcAft>
              <a:tabLst>
                <a:tab pos="233363" algn="l"/>
                <a:tab pos="457200" algn="l"/>
                <a:tab pos="1198563" algn="l"/>
              </a:tabLst>
            </a:pPr>
            <a:r>
              <a:rPr lang="en-GB" sz="1800" b="1" dirty="0">
                <a:solidFill>
                  <a:srgbClr val="00B050"/>
                </a:solidFill>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		Face Amount</a:t>
            </a:r>
          </a:p>
          <a:p>
            <a:pPr>
              <a:spcAft>
                <a:spcPts val="0"/>
              </a:spcAft>
              <a:tabLst>
                <a:tab pos="233363" algn="l"/>
                <a:tab pos="457200" algn="l"/>
                <a:tab pos="1198563" algn="l"/>
              </a:tabLst>
            </a:pPr>
            <a:r>
              <a:rPr lang="en-GB" sz="1800" b="1" dirty="0">
                <a:solidFill>
                  <a:srgbClr val="00B050"/>
                </a:solidFill>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		Amortised Amount</a:t>
            </a:r>
          </a:p>
          <a:p>
            <a:pPr>
              <a:spcBef>
                <a:spcPts val="600"/>
              </a:spcBef>
              <a:spcAft>
                <a:spcPts val="600"/>
              </a:spcAft>
              <a:tabLst>
                <a:tab pos="233363" algn="l"/>
                <a:tab pos="457200" algn="l"/>
                <a:tab pos="914400" algn="l"/>
                <a:tab pos="1147763" algn="l"/>
              </a:tabLst>
            </a:pPr>
            <a:r>
              <a:rPr lang="en-GB" sz="1800" b="1" dirty="0" smtClean="0">
                <a:solidFill>
                  <a:srgbClr val="0070C0"/>
                </a:solidFill>
                <a:latin typeface="Calibri" panose="020F0502020204030204" pitchFamily="34" charset="0"/>
                <a:cs typeface="Calibri" panose="020F0502020204030204" pitchFamily="34" charset="0"/>
              </a:rPr>
              <a:t>		</a:t>
            </a:r>
            <a:r>
              <a:rPr lang="en-GB" sz="1800" b="1" dirty="0" smtClean="0">
                <a:solidFill>
                  <a:srgbClr val="FF7C80"/>
                </a:solidFill>
                <a:latin typeface="Calibri" panose="020F0502020204030204" pitchFamily="34" charset="0"/>
                <a:cs typeface="Calibri" panose="020F0502020204030204" pitchFamily="34" charset="0"/>
              </a:rPr>
              <a:t>	Proprietary</a:t>
            </a:r>
          </a:p>
          <a:p>
            <a:pPr>
              <a:spcBef>
                <a:spcPts val="600"/>
              </a:spcBef>
              <a:tabLst>
                <a:tab pos="233363" algn="l"/>
                <a:tab pos="457200" algn="l"/>
                <a:tab pos="914400" algn="l"/>
                <a:tab pos="1147763" algn="l"/>
              </a:tabLst>
            </a:pPr>
            <a:r>
              <a:rPr lang="en-GB" sz="1800" b="1" dirty="0">
                <a:solidFill>
                  <a:srgbClr val="0070C0"/>
                </a:solidFill>
                <a:latin typeface="Calibri" panose="020F0502020204030204" pitchFamily="34" charset="0"/>
                <a:cs typeface="Calibri" panose="020F0502020204030204" pitchFamily="34" charset="0"/>
              </a:rPr>
              <a:t>	</a:t>
            </a:r>
            <a:r>
              <a:rPr lang="en-GB" sz="1800" b="1" dirty="0" smtClean="0">
                <a:solidFill>
                  <a:srgbClr val="0070C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Quantity And Availability</a:t>
            </a:r>
          </a:p>
          <a:p>
            <a:pPr>
              <a:tabLst>
                <a:tab pos="233363" algn="l"/>
                <a:tab pos="457200" algn="l"/>
                <a:tab pos="690563" algn="l"/>
                <a:tab pos="1147763" algn="l"/>
                <a:tab pos="1198563" algn="l"/>
                <a:tab pos="1431925"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Quantity [1.1] </a:t>
            </a:r>
            <a:r>
              <a:rPr lang="en-GB" sz="1400" b="1" i="1" dirty="0" smtClean="0">
                <a:latin typeface="Calibri" panose="020F0502020204030204" pitchFamily="34" charset="0"/>
                <a:cs typeface="Calibri" panose="020F0502020204030204" pitchFamily="34" charset="0"/>
              </a:rPr>
              <a:t>choice</a:t>
            </a:r>
            <a:r>
              <a:rPr lang="en-GB" sz="1800" b="1" dirty="0" smtClean="0">
                <a:solidFill>
                  <a:srgbClr val="00B0F0"/>
                </a:solidFill>
                <a:latin typeface="Calibri" panose="020F0502020204030204" pitchFamily="34" charset="0"/>
                <a:cs typeface="Calibri" panose="020F0502020204030204" pitchFamily="34" charset="0"/>
              </a:rPr>
              <a:t>	</a:t>
            </a:r>
          </a:p>
          <a:p>
            <a:pPr>
              <a:tabLst>
                <a:tab pos="233363" algn="l"/>
                <a:tab pos="457200" algn="l"/>
                <a:tab pos="690563" algn="l"/>
                <a:tab pos="1147763" algn="l"/>
                <a:tab pos="1544638"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Unit</a:t>
            </a:r>
          </a:p>
          <a:p>
            <a:pPr>
              <a:tabLst>
                <a:tab pos="233363" algn="l"/>
                <a:tab pos="457200" algn="l"/>
                <a:tab pos="690563" algn="l"/>
                <a:tab pos="1147763" algn="l"/>
                <a:tab pos="1544638"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Face Amount</a:t>
            </a:r>
          </a:p>
          <a:p>
            <a:pPr>
              <a:tabLst>
                <a:tab pos="233363" algn="l"/>
                <a:tab pos="457200" algn="l"/>
                <a:tab pos="690563" algn="l"/>
                <a:tab pos="1147763" algn="l"/>
                <a:tab pos="1544638"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Amortised Amount</a:t>
            </a:r>
          </a:p>
          <a:p>
            <a:pPr>
              <a:tabLst>
                <a:tab pos="233363" algn="l"/>
                <a:tab pos="457200" algn="l"/>
                <a:tab pos="690563" algn="l"/>
                <a:tab pos="1147763" algn="l"/>
                <a:tab pos="1198563" algn="l"/>
                <a:tab pos="1431925"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Availability Indicator [1.1]</a:t>
            </a:r>
          </a:p>
        </p:txBody>
      </p:sp>
      <p:sp>
        <p:nvSpPr>
          <p:cNvPr id="6" name="TextBox 5"/>
          <p:cNvSpPr txBox="1"/>
          <p:nvPr/>
        </p:nvSpPr>
        <p:spPr>
          <a:xfrm>
            <a:off x="207035" y="1024761"/>
            <a:ext cx="3602988" cy="4470455"/>
          </a:xfrm>
          <a:prstGeom prst="rect">
            <a:avLst/>
          </a:prstGeom>
          <a:noFill/>
        </p:spPr>
        <p:txBody>
          <a:bodyPr wrap="square" rtlCol="0">
            <a:spAutoFit/>
          </a:bodyPr>
          <a:lstStyle/>
          <a:p>
            <a:r>
              <a:rPr lang="en-GB" sz="1800" b="1" dirty="0" smtClean="0">
                <a:latin typeface="Calibri" panose="020F0502020204030204" pitchFamily="34" charset="0"/>
                <a:cs typeface="Calibri" panose="020F0502020204030204" pitchFamily="34" charset="0"/>
              </a:rPr>
              <a:t>Balance Breakdown Details [0.n]</a:t>
            </a:r>
          </a:p>
          <a:p>
            <a:pPr>
              <a:tabLst>
                <a:tab pos="233363"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Quantity	</a:t>
            </a:r>
            <a:r>
              <a:rPr lang="en-GB" sz="1400" b="1" i="1" dirty="0">
                <a:latin typeface="Calibri" panose="020F0502020204030204" pitchFamily="34" charset="0"/>
                <a:cs typeface="Calibri" panose="020F0502020204030204" pitchFamily="34" charset="0"/>
              </a:rPr>
              <a:t>c</a:t>
            </a:r>
            <a:r>
              <a:rPr lang="en-GB" sz="1400" b="1" i="1" dirty="0" smtClean="0">
                <a:latin typeface="Calibri" panose="020F0502020204030204" pitchFamily="34" charset="0"/>
                <a:cs typeface="Calibri" panose="020F0502020204030204" pitchFamily="34" charset="0"/>
              </a:rPr>
              <a:t>hoice</a:t>
            </a:r>
          </a:p>
          <a:p>
            <a:pPr>
              <a:spcAft>
                <a:spcPts val="300"/>
              </a:spcAft>
              <a:tabLst>
                <a:tab pos="233363" algn="l"/>
                <a:tab pos="457200" algn="l"/>
                <a:tab pos="1198563" algn="l"/>
              </a:tabLst>
            </a:pPr>
            <a:r>
              <a:rPr lang="en-GB" sz="1800" b="1" dirty="0" smtClean="0">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Quantity </a:t>
            </a:r>
            <a:r>
              <a:rPr lang="en-GB" sz="1400" b="1" i="1" dirty="0" smtClean="0">
                <a:latin typeface="Calibri" panose="020F0502020204030204" pitchFamily="34" charset="0"/>
                <a:cs typeface="Calibri" panose="020F0502020204030204" pitchFamily="34" charset="0"/>
              </a:rPr>
              <a:t>choice</a:t>
            </a:r>
            <a:endParaRPr lang="en-GB" sz="1400" b="1" dirty="0" smtClean="0">
              <a:latin typeface="Calibri" panose="020F0502020204030204" pitchFamily="34" charset="0"/>
              <a:cs typeface="Calibri" panose="020F0502020204030204" pitchFamily="34" charset="0"/>
            </a:endParaRPr>
          </a:p>
          <a:p>
            <a:pPr>
              <a:spcAft>
                <a:spcPts val="0"/>
              </a:spcAft>
              <a:tabLst>
                <a:tab pos="233363" algn="l"/>
                <a:tab pos="457200" algn="l"/>
                <a:tab pos="690563" algn="l"/>
                <a:tab pos="801688" algn="l"/>
                <a:tab pos="1198563" algn="l"/>
              </a:tabLst>
            </a:pPr>
            <a:r>
              <a:rPr lang="en-GB" sz="1800" b="1" dirty="0">
                <a:solidFill>
                  <a:srgbClr val="00B050"/>
                </a:solidFill>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		Unit</a:t>
            </a:r>
          </a:p>
          <a:p>
            <a:pPr>
              <a:spcAft>
                <a:spcPts val="0"/>
              </a:spcAft>
              <a:tabLst>
                <a:tab pos="233363" algn="l"/>
                <a:tab pos="457200" algn="l"/>
                <a:tab pos="690563" algn="l"/>
                <a:tab pos="801688" algn="l"/>
                <a:tab pos="1198563" algn="l"/>
              </a:tabLst>
            </a:pPr>
            <a:r>
              <a:rPr lang="en-GB" sz="1800" b="1" dirty="0">
                <a:solidFill>
                  <a:srgbClr val="00B050"/>
                </a:solidFill>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		Face Amount</a:t>
            </a:r>
          </a:p>
          <a:p>
            <a:pPr>
              <a:spcAft>
                <a:spcPts val="600"/>
              </a:spcAft>
              <a:tabLst>
                <a:tab pos="233363" algn="l"/>
                <a:tab pos="457200" algn="l"/>
                <a:tab pos="690563" algn="l"/>
                <a:tab pos="801688" algn="l"/>
                <a:tab pos="1198563" algn="l"/>
              </a:tabLst>
            </a:pPr>
            <a:r>
              <a:rPr lang="en-GB" sz="1800" b="1" dirty="0" smtClean="0">
                <a:solidFill>
                  <a:srgbClr val="00B050"/>
                </a:solidFill>
                <a:latin typeface="Calibri" panose="020F0502020204030204" pitchFamily="34" charset="0"/>
                <a:cs typeface="Calibri" panose="020F0502020204030204" pitchFamily="34" charset="0"/>
              </a:rPr>
              <a:t>			Amortised Amount</a:t>
            </a:r>
            <a:endParaRPr lang="en-GB" sz="1800" b="1" dirty="0">
              <a:solidFill>
                <a:srgbClr val="00B050"/>
              </a:solidFill>
              <a:latin typeface="Calibri" panose="020F0502020204030204" pitchFamily="34" charset="0"/>
              <a:cs typeface="Calibri" panose="020F0502020204030204" pitchFamily="34" charset="0"/>
            </a:endParaRPr>
          </a:p>
          <a:p>
            <a:pPr>
              <a:spcBef>
                <a:spcPts val="600"/>
              </a:spcBef>
              <a:spcAft>
                <a:spcPts val="600"/>
              </a:spcAft>
              <a:tabLst>
                <a:tab pos="233363" algn="l"/>
                <a:tab pos="457200" algn="l"/>
                <a:tab pos="1198563" algn="l"/>
              </a:tabLst>
            </a:pPr>
            <a:r>
              <a:rPr lang="en-GB" sz="1800" b="1" dirty="0" smtClean="0">
                <a:solidFill>
                  <a:srgbClr val="0070C0"/>
                </a:solidFill>
                <a:latin typeface="Calibri" panose="020F0502020204030204" pitchFamily="34" charset="0"/>
                <a:cs typeface="Calibri" panose="020F0502020204030204" pitchFamily="34" charset="0"/>
              </a:rPr>
              <a:t>		</a:t>
            </a:r>
            <a:r>
              <a:rPr lang="en-GB" sz="1800" b="1" dirty="0" smtClean="0">
                <a:solidFill>
                  <a:srgbClr val="FF7C80"/>
                </a:solidFill>
                <a:latin typeface="Calibri" panose="020F0502020204030204" pitchFamily="34" charset="0"/>
                <a:cs typeface="Calibri" panose="020F0502020204030204" pitchFamily="34" charset="0"/>
              </a:rPr>
              <a:t>Quantity As DSS</a:t>
            </a:r>
          </a:p>
          <a:p>
            <a:pPr>
              <a:spcAft>
                <a:spcPts val="0"/>
              </a:spcAft>
              <a:tabLst>
                <a:tab pos="233363" algn="l"/>
                <a:tab pos="457200" algn="l"/>
                <a:tab pos="1198563" algn="l"/>
              </a:tabLst>
            </a:pPr>
            <a:r>
              <a:rPr lang="en-GB" sz="1800" dirty="0">
                <a:solidFill>
                  <a:srgbClr val="0070C0"/>
                </a:solidFill>
                <a:latin typeface="Calibri" panose="020F0502020204030204" pitchFamily="34" charset="0"/>
                <a:cs typeface="Calibri" panose="020F0502020204030204" pitchFamily="34" charset="0"/>
              </a:rPr>
              <a:t>	</a:t>
            </a:r>
            <a:r>
              <a:rPr lang="en-GB" sz="1800" dirty="0" smtClean="0">
                <a:solidFill>
                  <a:srgbClr val="0070C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Quantity And Availability</a:t>
            </a:r>
          </a:p>
          <a:p>
            <a:pPr>
              <a:tabLst>
                <a:tab pos="233363" algn="l"/>
                <a:tab pos="690563" algn="l"/>
                <a:tab pos="1147763" algn="l"/>
                <a:tab pos="1371600"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Quantity [1.1] </a:t>
            </a:r>
            <a:r>
              <a:rPr lang="en-GB" sz="1400" b="1" i="1" dirty="0" smtClean="0">
                <a:latin typeface="Calibri" panose="020F0502020204030204" pitchFamily="34" charset="0"/>
                <a:cs typeface="Calibri" panose="020F0502020204030204" pitchFamily="34" charset="0"/>
              </a:rPr>
              <a:t>choice</a:t>
            </a:r>
            <a:endParaRPr lang="en-GB" sz="1400" b="1" dirty="0" smtClean="0">
              <a:latin typeface="Calibri" panose="020F0502020204030204" pitchFamily="34" charset="0"/>
              <a:cs typeface="Calibri" panose="020F0502020204030204" pitchFamily="34" charset="0"/>
            </a:endParaRPr>
          </a:p>
          <a:p>
            <a:pPr>
              <a:spcAft>
                <a:spcPts val="0"/>
              </a:spcAft>
              <a:tabLst>
                <a:tab pos="233363" algn="l"/>
                <a:tab pos="457200" algn="l"/>
                <a:tab pos="974725" algn="l"/>
                <a:tab pos="1198563"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Unit</a:t>
            </a:r>
            <a:endParaRPr lang="en-GB" sz="1800" b="1" dirty="0">
              <a:solidFill>
                <a:srgbClr val="00B0F0"/>
              </a:solidFill>
              <a:latin typeface="Calibri" panose="020F0502020204030204" pitchFamily="34" charset="0"/>
              <a:cs typeface="Calibri" panose="020F0502020204030204" pitchFamily="34" charset="0"/>
            </a:endParaRPr>
          </a:p>
          <a:p>
            <a:pPr>
              <a:spcAft>
                <a:spcPts val="0"/>
              </a:spcAft>
              <a:tabLst>
                <a:tab pos="233363" algn="l"/>
                <a:tab pos="457200" algn="l"/>
                <a:tab pos="974725" algn="l"/>
                <a:tab pos="1198563" algn="l"/>
              </a:tabLst>
            </a:pPr>
            <a:r>
              <a:rPr lang="en-GB" sz="1800" b="1" dirty="0">
                <a:solidFill>
                  <a:srgbClr val="00B0F0"/>
                </a:solidFill>
                <a:latin typeface="Calibri" panose="020F0502020204030204" pitchFamily="34" charset="0"/>
                <a:cs typeface="Calibri" panose="020F0502020204030204" pitchFamily="34" charset="0"/>
              </a:rPr>
              <a:t>			Face Amount</a:t>
            </a:r>
          </a:p>
          <a:p>
            <a:pPr>
              <a:spcAft>
                <a:spcPts val="600"/>
              </a:spcAft>
              <a:tabLst>
                <a:tab pos="233363" algn="l"/>
                <a:tab pos="457200" algn="l"/>
                <a:tab pos="974725" algn="l"/>
                <a:tab pos="1198563" algn="l"/>
              </a:tabLst>
            </a:pPr>
            <a:r>
              <a:rPr lang="en-GB" sz="1800" b="1" dirty="0">
                <a:solidFill>
                  <a:srgbClr val="00B0F0"/>
                </a:solidFill>
                <a:latin typeface="Calibri" panose="020F0502020204030204" pitchFamily="34" charset="0"/>
                <a:cs typeface="Calibri" panose="020F0502020204030204" pitchFamily="34" charset="0"/>
              </a:rPr>
              <a:t>			Amortised </a:t>
            </a:r>
            <a:endParaRPr lang="en-GB" sz="1800" b="1" dirty="0" smtClean="0">
              <a:solidFill>
                <a:srgbClr val="00B0F0"/>
              </a:solidFill>
              <a:latin typeface="Calibri" panose="020F0502020204030204" pitchFamily="34" charset="0"/>
              <a:cs typeface="Calibri" panose="020F0502020204030204" pitchFamily="34" charset="0"/>
            </a:endParaRPr>
          </a:p>
          <a:p>
            <a:pPr>
              <a:spcAft>
                <a:spcPts val="600"/>
              </a:spcAft>
              <a:tabLst>
                <a:tab pos="233363" algn="l"/>
                <a:tab pos="690563" algn="l"/>
                <a:tab pos="1147763" algn="l"/>
                <a:tab pos="1371600" algn="l"/>
              </a:tabLst>
            </a:pPr>
            <a:r>
              <a:rPr lang="en-GB" sz="1800" b="1" dirty="0">
                <a:solidFill>
                  <a:srgbClr val="00B0F0"/>
                </a:solidFill>
                <a:latin typeface="Calibri" panose="020F0502020204030204" pitchFamily="34" charset="0"/>
                <a:cs typeface="Calibri" panose="020F0502020204030204" pitchFamily="34" charset="0"/>
              </a:rPr>
              <a:t>	</a:t>
            </a:r>
            <a:r>
              <a:rPr lang="en-GB" sz="1800" b="1" dirty="0" smtClean="0">
                <a:solidFill>
                  <a:srgbClr val="00B0F0"/>
                </a:solidFill>
                <a:latin typeface="Calibri" panose="020F0502020204030204" pitchFamily="34" charset="0"/>
                <a:cs typeface="Calibri" panose="020F0502020204030204" pitchFamily="34" charset="0"/>
              </a:rPr>
              <a:t>	Availability Indicator [1.1]</a:t>
            </a:r>
          </a:p>
          <a:p>
            <a:pPr>
              <a:spcBef>
                <a:spcPts val="600"/>
              </a:spcBef>
              <a:spcAft>
                <a:spcPts val="600"/>
              </a:spcAft>
              <a:tabLst>
                <a:tab pos="233363" algn="l"/>
              </a:tabLst>
            </a:pPr>
            <a:r>
              <a:rPr lang="en-GB" sz="1800"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Sub Balance Type</a:t>
            </a:r>
          </a:p>
        </p:txBody>
      </p:sp>
      <p:sp>
        <p:nvSpPr>
          <p:cNvPr id="12" name="Rectangle 11"/>
          <p:cNvSpPr/>
          <p:nvPr/>
        </p:nvSpPr>
        <p:spPr bwMode="auto">
          <a:xfrm>
            <a:off x="5135514" y="1021890"/>
            <a:ext cx="3902015" cy="519793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7124447" y="1354585"/>
            <a:ext cx="2090637" cy="276999"/>
          </a:xfrm>
          <a:prstGeom prst="rect">
            <a:avLst/>
          </a:prstGeom>
          <a:noFill/>
        </p:spPr>
        <p:txBody>
          <a:bodyPr wrap="none" rtlCol="0">
            <a:spAutoFit/>
          </a:bodyPr>
          <a:lstStyle/>
          <a:p>
            <a:r>
              <a:rPr lang="en-GB" sz="1200" b="1" dirty="0" smtClean="0">
                <a:solidFill>
                  <a:srgbClr val="9933FF"/>
                </a:solidFill>
                <a:latin typeface="Calibri" panose="020F0502020204030204" pitchFamily="34" charset="0"/>
                <a:cs typeface="Calibri" panose="020F0502020204030204" pitchFamily="34" charset="0"/>
              </a:rPr>
              <a:t>SecuritiesBalanceType</a:t>
            </a:r>
            <a:r>
              <a:rPr lang="en-GB" sz="1200" b="1" dirty="0" smtClean="0">
                <a:solidFill>
                  <a:srgbClr val="00B0F0"/>
                </a:solidFill>
                <a:latin typeface="Calibri" panose="020F0502020204030204" pitchFamily="34" charset="0"/>
                <a:cs typeface="Calibri" panose="020F0502020204030204" pitchFamily="34" charset="0"/>
              </a:rPr>
              <a:t>12</a:t>
            </a:r>
            <a:r>
              <a:rPr lang="en-GB" sz="1200" b="1" dirty="0" smtClean="0">
                <a:solidFill>
                  <a:srgbClr val="9933FF"/>
                </a:solidFill>
                <a:latin typeface="Calibri" panose="020F0502020204030204" pitchFamily="34" charset="0"/>
                <a:cs typeface="Calibri" panose="020F0502020204030204" pitchFamily="34" charset="0"/>
              </a:rPr>
              <a:t>Code</a:t>
            </a:r>
            <a:endParaRPr lang="en-GB" sz="1200" b="1" dirty="0">
              <a:solidFill>
                <a:srgbClr val="9933FF"/>
              </a:solidFill>
              <a:latin typeface="Calibri" panose="020F0502020204030204" pitchFamily="34" charset="0"/>
              <a:cs typeface="Calibri" panose="020F0502020204030204" pitchFamily="34" charset="0"/>
            </a:endParaRPr>
          </a:p>
        </p:txBody>
      </p:sp>
      <p:sp>
        <p:nvSpPr>
          <p:cNvPr id="9" name="Rectangle 8"/>
          <p:cNvSpPr/>
          <p:nvPr/>
        </p:nvSpPr>
        <p:spPr>
          <a:xfrm>
            <a:off x="2154060" y="5132704"/>
            <a:ext cx="2012089" cy="276999"/>
          </a:xfrm>
          <a:prstGeom prst="rect">
            <a:avLst/>
          </a:prstGeom>
        </p:spPr>
        <p:txBody>
          <a:bodyPr wrap="none">
            <a:spAutoFit/>
          </a:bodyPr>
          <a:lstStyle/>
          <a:p>
            <a:r>
              <a:rPr lang="en-GB" sz="1200" b="1" dirty="0">
                <a:solidFill>
                  <a:srgbClr val="9933FF"/>
                </a:solidFill>
                <a:latin typeface="Calibri" panose="020F0502020204030204" pitchFamily="34" charset="0"/>
                <a:cs typeface="Calibri" panose="020F0502020204030204" pitchFamily="34" charset="0"/>
              </a:rPr>
              <a:t>SecuritiesBalanceType</a:t>
            </a:r>
            <a:r>
              <a:rPr lang="en-GB" sz="1200" b="1" dirty="0">
                <a:solidFill>
                  <a:srgbClr val="00B0F0"/>
                </a:solidFill>
                <a:latin typeface="Calibri" panose="020F0502020204030204" pitchFamily="34" charset="0"/>
                <a:cs typeface="Calibri" panose="020F0502020204030204" pitchFamily="34" charset="0"/>
              </a:rPr>
              <a:t>1</a:t>
            </a:r>
            <a:r>
              <a:rPr lang="en-GB" sz="1200" b="1" dirty="0">
                <a:solidFill>
                  <a:srgbClr val="9933FF"/>
                </a:solidFill>
                <a:latin typeface="Calibri" panose="020F0502020204030204" pitchFamily="34" charset="0"/>
                <a:cs typeface="Calibri" panose="020F0502020204030204" pitchFamily="34" charset="0"/>
              </a:rPr>
              <a:t>Code</a:t>
            </a:r>
          </a:p>
        </p:txBody>
      </p:sp>
      <p:sp>
        <p:nvSpPr>
          <p:cNvPr id="15" name="Rectangle 14"/>
          <p:cNvSpPr/>
          <p:nvPr/>
        </p:nvSpPr>
        <p:spPr bwMode="auto">
          <a:xfrm>
            <a:off x="701637" y="1650169"/>
            <a:ext cx="2984538" cy="1140656"/>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701637" y="3265221"/>
            <a:ext cx="2984538" cy="1773503"/>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698769" y="2869861"/>
            <a:ext cx="2984538" cy="321014"/>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extBox 25"/>
          <p:cNvSpPr txBox="1"/>
          <p:nvPr/>
        </p:nvSpPr>
        <p:spPr>
          <a:xfrm>
            <a:off x="129400" y="487067"/>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27" name="TextBox 26"/>
          <p:cNvSpPr txBox="1"/>
          <p:nvPr/>
        </p:nvSpPr>
        <p:spPr>
          <a:xfrm>
            <a:off x="5052212" y="487067"/>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
        <p:nvSpPr>
          <p:cNvPr id="20" name="Rectangle 19"/>
          <p:cNvSpPr/>
          <p:nvPr/>
        </p:nvSpPr>
        <p:spPr bwMode="auto">
          <a:xfrm>
            <a:off x="5810911" y="1995845"/>
            <a:ext cx="3100176" cy="4053368"/>
          </a:xfrm>
          <a:prstGeom prst="rec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30" name="Rectangle 29"/>
          <p:cNvSpPr/>
          <p:nvPr/>
        </p:nvSpPr>
        <p:spPr bwMode="auto">
          <a:xfrm>
            <a:off x="6127134" y="3880893"/>
            <a:ext cx="2594172" cy="34125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31" name="Rectangle 30"/>
          <p:cNvSpPr/>
          <p:nvPr/>
        </p:nvSpPr>
        <p:spPr bwMode="auto">
          <a:xfrm>
            <a:off x="6127134" y="4317480"/>
            <a:ext cx="2594172" cy="1645169"/>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21" name="Rectangle 20"/>
          <p:cNvSpPr/>
          <p:nvPr/>
        </p:nvSpPr>
        <p:spPr bwMode="auto">
          <a:xfrm>
            <a:off x="6127134" y="2733674"/>
            <a:ext cx="2594172" cy="105727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333562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 For Account / Balance Breakdown / Balance Type</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12</a:t>
            </a:fld>
            <a:endParaRPr lang="en-GB" dirty="0"/>
          </a:p>
        </p:txBody>
      </p:sp>
      <p:graphicFrame>
        <p:nvGraphicFramePr>
          <p:cNvPr id="14" name="Table 13"/>
          <p:cNvGraphicFramePr>
            <a:graphicFrameLocks noGrp="1"/>
          </p:cNvGraphicFramePr>
          <p:nvPr>
            <p:extLst>
              <p:ext uri="{D42A27DB-BD31-4B8C-83A1-F6EECF244321}">
                <p14:modId xmlns:p14="http://schemas.microsoft.com/office/powerpoint/2010/main" val="2162938571"/>
              </p:ext>
            </p:extLst>
          </p:nvPr>
        </p:nvGraphicFramePr>
        <p:xfrm>
          <a:off x="672861" y="977461"/>
          <a:ext cx="6193765" cy="5696400"/>
        </p:xfrm>
        <a:graphic>
          <a:graphicData uri="http://schemas.openxmlformats.org/drawingml/2006/table">
            <a:tbl>
              <a:tblPr>
                <a:tableStyleId>{5C22544A-7EE6-4342-B048-85BDC9FD1C3A}</a:tableStyleId>
              </a:tblPr>
              <a:tblGrid>
                <a:gridCol w="750497"/>
                <a:gridCol w="2553419"/>
                <a:gridCol w="120770"/>
                <a:gridCol w="646981"/>
                <a:gridCol w="2122098"/>
              </a:tblGrid>
              <a:tr h="140007">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AWAS</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a:effectLst/>
                          <a:latin typeface="Calibri" panose="020F0502020204030204" pitchFamily="34" charset="0"/>
                          <a:cs typeface="Calibri" panose="020F0502020204030204" pitchFamily="34" charset="0"/>
                        </a:rPr>
                        <a:t> </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BLCA</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BLOK</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BLOK</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a:effectLst/>
                          <a:latin typeface="Calibri" panose="020F0502020204030204" pitchFamily="34" charset="0"/>
                          <a:cs typeface="Calibri" panose="020F0502020204030204" pitchFamily="34" charset="0"/>
                        </a:rPr>
                        <a:t> </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BLOT</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a:effectLst/>
                          <a:latin typeface="Calibri" panose="020F0502020204030204" pitchFamily="34" charset="0"/>
                          <a:cs typeface="Calibri" panose="020F0502020204030204" pitchFamily="34" charset="0"/>
                        </a:rPr>
                        <a:t> </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BLOV</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a:effectLst/>
                          <a:latin typeface="Calibri" panose="020F0502020204030204" pitchFamily="34" charset="0"/>
                          <a:cs typeface="Calibri" panose="020F0502020204030204" pitchFamily="34" charset="0"/>
                        </a:rPr>
                        <a:t> </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BODE</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BORE</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BORR</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BORR</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BTRA</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BTRA</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COLI</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COLI</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COLO</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COLO</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DRAW</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DRAW</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LOAN</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LOAN</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LODE</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LORE</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MARG</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MARG</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OTHR</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OTHR</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PDMT</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1200" b="1" i="0" u="none" strike="noStrike" dirty="0" smtClean="0">
                          <a:solidFill>
                            <a:srgbClr val="000000"/>
                          </a:solidFill>
                          <a:effectLst/>
                          <a:latin typeface="Calibri" panose="020F0502020204030204" pitchFamily="34" charset="0"/>
                          <a:cs typeface="Calibri" panose="020F0502020204030204" pitchFamily="34" charset="0"/>
                        </a:rPr>
                        <a:t> PendingDeliveryMatchedBalance</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PDUM</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1200" b="1" i="0" u="none" strike="noStrike" dirty="0" smtClean="0">
                          <a:solidFill>
                            <a:srgbClr val="000000"/>
                          </a:solidFill>
                          <a:effectLst/>
                          <a:latin typeface="Calibri" panose="020F0502020204030204" pitchFamily="34" charset="0"/>
                          <a:cs typeface="Calibri" panose="020F0502020204030204" pitchFamily="34" charset="0"/>
                        </a:rPr>
                        <a:t> PendingDeliveryUnmatchedBalance</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PECA</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PECA</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b"/>
                      <a:r>
                        <a:rPr lang="en-GB" sz="1200" b="1" i="0" u="none" strike="noStrike" dirty="0" smtClean="0">
                          <a:solidFill>
                            <a:srgbClr val="000000"/>
                          </a:solidFill>
                          <a:effectLst/>
                          <a:latin typeface="Calibri" panose="020F0502020204030204" pitchFamily="34" charset="0"/>
                          <a:cs typeface="Calibri" panose="020F0502020204030204" pitchFamily="34" charset="0"/>
                        </a:rPr>
                        <a:t> </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PEDA</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PEND</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PEND</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1" i="0" u="none" strike="noStrike" dirty="0" smtClean="0">
                          <a:solidFill>
                            <a:srgbClr val="000000"/>
                          </a:solidFill>
                          <a:effectLst/>
                          <a:latin typeface="Calibri" panose="020F0502020204030204" pitchFamily="34" charset="0"/>
                          <a:cs typeface="Calibri" panose="020F0502020204030204" pitchFamily="34" charset="0"/>
                        </a:rPr>
                        <a:t>PendingDelivery</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PENR</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PENR</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GB" sz="1200" b="1" i="0" u="none" strike="noStrike" dirty="0" smtClean="0">
                          <a:solidFill>
                            <a:srgbClr val="000000"/>
                          </a:solidFill>
                          <a:effectLst/>
                          <a:latin typeface="Calibri" panose="020F0502020204030204" pitchFamily="34" charset="0"/>
                          <a:cs typeface="Calibri" panose="020F0502020204030204" pitchFamily="34" charset="0"/>
                        </a:rPr>
                        <a:t>PendingReceipt</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PLED</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PLED</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PRMT</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1200" b="1" i="0" u="none" strike="noStrike" dirty="0" smtClean="0">
                          <a:solidFill>
                            <a:srgbClr val="000000"/>
                          </a:solidFill>
                          <a:effectLst/>
                          <a:latin typeface="Calibri" panose="020F0502020204030204" pitchFamily="34" charset="0"/>
                          <a:cs typeface="Calibri" panose="020F0502020204030204" pitchFamily="34" charset="0"/>
                        </a:rPr>
                        <a:t> PendingReceiptMatchedBalance</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PRUM</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GB" sz="1200" b="1" i="0" u="none" strike="noStrike" dirty="0" smtClean="0">
                          <a:solidFill>
                            <a:srgbClr val="000000"/>
                          </a:solidFill>
                          <a:effectLst/>
                          <a:latin typeface="Calibri" panose="020F0502020204030204" pitchFamily="34" charset="0"/>
                          <a:cs typeface="Calibri" panose="020F0502020204030204" pitchFamily="34" charset="0"/>
                        </a:rPr>
                        <a:t> PendingReceiptUnmatchedBalance</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REGO</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REGO</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RSTR</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RSTR</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TRAN</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TRAN</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WDOC</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GB" sz="1200" b="1" u="none" strike="noStrike" dirty="0" smtClean="0">
                          <a:effectLst/>
                          <a:latin typeface="Calibri" panose="020F0502020204030204" pitchFamily="34" charset="0"/>
                          <a:cs typeface="Calibri" panose="020F0502020204030204" pitchFamily="34" charset="0"/>
                        </a:rPr>
                        <a:t> WDOC</a:t>
                      </a:r>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endParaRPr lang="en-GB" sz="1200" b="1"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6" name="TextBox 15"/>
          <p:cNvSpPr txBox="1"/>
          <p:nvPr/>
        </p:nvSpPr>
        <p:spPr>
          <a:xfrm>
            <a:off x="6340415" y="2462302"/>
            <a:ext cx="2717860" cy="2677656"/>
          </a:xfrm>
          <a:prstGeom prst="rect">
            <a:avLst/>
          </a:prstGeom>
          <a:solidFill>
            <a:srgbClr val="FFFFCC"/>
          </a:solidFill>
          <a:ln>
            <a:solidFill>
              <a:schemeClr val="bg1">
                <a:lumMod val="50000"/>
              </a:schemeClr>
            </a:solidFill>
          </a:ln>
        </p:spPr>
        <p:txBody>
          <a:bodyPr wrap="square" rtlCol="0">
            <a:spAutoFit/>
          </a:bodyPr>
          <a:lstStyle/>
          <a:p>
            <a:r>
              <a:rPr lang="en-GB" b="1" dirty="0" smtClean="0">
                <a:latin typeface="Calibri" panose="020F0502020204030204" pitchFamily="34" charset="0"/>
                <a:cs typeface="Calibri" panose="020F0502020204030204" pitchFamily="34" charset="0"/>
              </a:rPr>
              <a:t>It looks like </a:t>
            </a:r>
            <a:r>
              <a:rPr lang="en-GB" b="1" dirty="0" smtClean="0">
                <a:latin typeface="Calibri" panose="020F0502020204030204" pitchFamily="34" charset="0"/>
                <a:cs typeface="Calibri" panose="020F0502020204030204" pitchFamily="34" charset="0"/>
              </a:rPr>
              <a:t>four </a:t>
            </a:r>
            <a:r>
              <a:rPr lang="en-GB" b="1" dirty="0" smtClean="0">
                <a:latin typeface="Calibri" panose="020F0502020204030204" pitchFamily="34" charset="0"/>
                <a:cs typeface="Calibri" panose="020F0502020204030204" pitchFamily="34" charset="0"/>
              </a:rPr>
              <a:t>funds balance types could be missing from the list in V09. Does not matter, these missing codes would not be used.</a:t>
            </a:r>
            <a:endParaRPr lang="en-GB" b="1" dirty="0">
              <a:latin typeface="Calibri" panose="020F0502020204030204" pitchFamily="34" charset="0"/>
              <a:cs typeface="Calibri" panose="020F0502020204030204" pitchFamily="34" charset="0"/>
            </a:endParaRPr>
          </a:p>
        </p:txBody>
      </p:sp>
      <p:sp>
        <p:nvSpPr>
          <p:cNvPr id="9" name="TextBox 8"/>
          <p:cNvSpPr txBox="1"/>
          <p:nvPr/>
        </p:nvSpPr>
        <p:spPr>
          <a:xfrm>
            <a:off x="577978" y="457590"/>
            <a:ext cx="2841034" cy="579646"/>
          </a:xfrm>
          <a:prstGeom prst="rect">
            <a:avLst/>
          </a:prstGeom>
          <a:noFill/>
        </p:spPr>
        <p:txBody>
          <a:bodyPr wrap="none" rtlCol="0">
            <a:spAutoFit/>
          </a:bodyPr>
          <a:lstStyle/>
          <a:p>
            <a:pPr>
              <a:lnSpc>
                <a:spcPts val="1900"/>
              </a:lnSpc>
            </a:pPr>
            <a:r>
              <a:rPr lang="en-GB" sz="1600" b="1" dirty="0">
                <a:latin typeface="Calibri" panose="020F0502020204030204" pitchFamily="34" charset="0"/>
                <a:cs typeface="Calibri" panose="020F0502020204030204" pitchFamily="34" charset="0"/>
              </a:rPr>
              <a:t>Custody Statement Of Holdings</a:t>
            </a:r>
          </a:p>
          <a:p>
            <a:pPr>
              <a:lnSpc>
                <a:spcPts val="1900"/>
              </a:lnSpc>
            </a:pPr>
            <a:r>
              <a:rPr lang="en-GB" sz="1600" b="1" dirty="0" smtClean="0">
                <a:latin typeface="Calibri" panose="020F0502020204030204" pitchFamily="34" charset="0"/>
                <a:cs typeface="Calibri" panose="020F0502020204030204" pitchFamily="34" charset="0"/>
              </a:rPr>
              <a:t>semt.002.001.02</a:t>
            </a:r>
            <a:endParaRPr lang="en-GB" sz="1600" b="1" dirty="0">
              <a:latin typeface="Calibri" panose="020F0502020204030204" pitchFamily="34" charset="0"/>
              <a:cs typeface="Calibri" panose="020F0502020204030204" pitchFamily="34" charset="0"/>
            </a:endParaRPr>
          </a:p>
        </p:txBody>
      </p:sp>
      <p:sp>
        <p:nvSpPr>
          <p:cNvPr id="10" name="TextBox 9"/>
          <p:cNvSpPr txBox="1"/>
          <p:nvPr/>
        </p:nvSpPr>
        <p:spPr>
          <a:xfrm>
            <a:off x="4018888" y="457590"/>
            <a:ext cx="3083601" cy="579646"/>
          </a:xfrm>
          <a:prstGeom prst="rect">
            <a:avLst/>
          </a:prstGeom>
          <a:noFill/>
        </p:spPr>
        <p:txBody>
          <a:bodyPr wrap="none" rtlCol="0">
            <a:spAutoFit/>
          </a:bodyPr>
          <a:lstStyle/>
          <a:p>
            <a:pPr>
              <a:lnSpc>
                <a:spcPts val="1900"/>
              </a:lnSpc>
            </a:pPr>
            <a:r>
              <a:rPr lang="en-GB" sz="1600" b="1" dirty="0">
                <a:latin typeface="Calibri" panose="020F0502020204030204" pitchFamily="34" charset="0"/>
                <a:cs typeface="Calibri" panose="020F0502020204030204" pitchFamily="34" charset="0"/>
              </a:rPr>
              <a:t>Securities Balance Custody Report</a:t>
            </a:r>
          </a:p>
          <a:p>
            <a:pPr>
              <a:lnSpc>
                <a:spcPts val="1900"/>
              </a:lnSpc>
            </a:pPr>
            <a:r>
              <a:rPr lang="en-GB" sz="1600" b="1" dirty="0" smtClean="0">
                <a:latin typeface="Calibri" panose="020F0502020204030204" pitchFamily="34" charset="0"/>
                <a:cs typeface="Calibri" panose="020F0502020204030204" pitchFamily="34" charset="0"/>
              </a:rPr>
              <a:t>semt.002.001.09</a:t>
            </a:r>
            <a:endParaRPr lang="en-GB" sz="1600" b="1" dirty="0">
              <a:latin typeface="Calibri" panose="020F0502020204030204" pitchFamily="34" charset="0"/>
              <a:cs typeface="Calibri" panose="020F0502020204030204" pitchFamily="34" charset="0"/>
            </a:endParaRPr>
          </a:p>
        </p:txBody>
      </p:sp>
      <p:sp>
        <p:nvSpPr>
          <p:cNvPr id="11" name="TextBox 10"/>
          <p:cNvSpPr txBox="1"/>
          <p:nvPr/>
        </p:nvSpPr>
        <p:spPr>
          <a:xfrm>
            <a:off x="5581298" y="722489"/>
            <a:ext cx="2090637" cy="276999"/>
          </a:xfrm>
          <a:prstGeom prst="rect">
            <a:avLst/>
          </a:prstGeom>
          <a:noFill/>
        </p:spPr>
        <p:txBody>
          <a:bodyPr wrap="none" rtlCol="0">
            <a:spAutoFit/>
          </a:bodyPr>
          <a:lstStyle/>
          <a:p>
            <a:r>
              <a:rPr lang="en-GB" sz="1200" b="1" dirty="0" smtClean="0">
                <a:solidFill>
                  <a:srgbClr val="9933FF"/>
                </a:solidFill>
                <a:latin typeface="Calibri" panose="020F0502020204030204" pitchFamily="34" charset="0"/>
                <a:cs typeface="Calibri" panose="020F0502020204030204" pitchFamily="34" charset="0"/>
              </a:rPr>
              <a:t>SecuritiesBalanceType</a:t>
            </a:r>
            <a:r>
              <a:rPr lang="en-GB" sz="1200" b="1" dirty="0" smtClean="0">
                <a:solidFill>
                  <a:srgbClr val="00B0F0"/>
                </a:solidFill>
                <a:latin typeface="Calibri" panose="020F0502020204030204" pitchFamily="34" charset="0"/>
                <a:cs typeface="Calibri" panose="020F0502020204030204" pitchFamily="34" charset="0"/>
              </a:rPr>
              <a:t>12</a:t>
            </a:r>
            <a:r>
              <a:rPr lang="en-GB" sz="1200" b="1" dirty="0" smtClean="0">
                <a:solidFill>
                  <a:srgbClr val="9933FF"/>
                </a:solidFill>
                <a:latin typeface="Calibri" panose="020F0502020204030204" pitchFamily="34" charset="0"/>
                <a:cs typeface="Calibri" panose="020F0502020204030204" pitchFamily="34" charset="0"/>
              </a:rPr>
              <a:t>Code</a:t>
            </a:r>
            <a:endParaRPr lang="en-GB" sz="1200" b="1" dirty="0">
              <a:solidFill>
                <a:srgbClr val="9933FF"/>
              </a:solidFill>
              <a:latin typeface="Calibri" panose="020F0502020204030204" pitchFamily="34" charset="0"/>
              <a:cs typeface="Calibri" panose="020F0502020204030204" pitchFamily="34" charset="0"/>
            </a:endParaRPr>
          </a:p>
        </p:txBody>
      </p:sp>
      <p:sp>
        <p:nvSpPr>
          <p:cNvPr id="12" name="Rectangle 11"/>
          <p:cNvSpPr/>
          <p:nvPr/>
        </p:nvSpPr>
        <p:spPr>
          <a:xfrm>
            <a:off x="2018018" y="721535"/>
            <a:ext cx="2012089" cy="276999"/>
          </a:xfrm>
          <a:prstGeom prst="rect">
            <a:avLst/>
          </a:prstGeom>
        </p:spPr>
        <p:txBody>
          <a:bodyPr wrap="none">
            <a:spAutoFit/>
          </a:bodyPr>
          <a:lstStyle/>
          <a:p>
            <a:r>
              <a:rPr lang="en-GB" sz="1200" b="1" dirty="0">
                <a:solidFill>
                  <a:srgbClr val="9933FF"/>
                </a:solidFill>
                <a:latin typeface="Calibri" panose="020F0502020204030204" pitchFamily="34" charset="0"/>
                <a:cs typeface="Calibri" panose="020F0502020204030204" pitchFamily="34" charset="0"/>
              </a:rPr>
              <a:t>SecuritiesBalanceType</a:t>
            </a:r>
            <a:r>
              <a:rPr lang="en-GB" sz="1200" b="1" dirty="0">
                <a:solidFill>
                  <a:srgbClr val="00B0F0"/>
                </a:solidFill>
                <a:latin typeface="Calibri" panose="020F0502020204030204" pitchFamily="34" charset="0"/>
                <a:cs typeface="Calibri" panose="020F0502020204030204" pitchFamily="34" charset="0"/>
              </a:rPr>
              <a:t>1</a:t>
            </a:r>
            <a:r>
              <a:rPr lang="en-GB" sz="1200" b="1" dirty="0">
                <a:solidFill>
                  <a:srgbClr val="9933FF"/>
                </a:solidFill>
                <a:latin typeface="Calibri" panose="020F0502020204030204" pitchFamily="34" charset="0"/>
                <a:cs typeface="Calibri" panose="020F0502020204030204" pitchFamily="34" charset="0"/>
              </a:rPr>
              <a:t>Code</a:t>
            </a:r>
          </a:p>
        </p:txBody>
      </p:sp>
    </p:spTree>
    <p:extLst>
      <p:ext uri="{BB962C8B-B14F-4D97-AF65-F5344CB8AC3E}">
        <p14:creationId xmlns:p14="http://schemas.microsoft.com/office/powerpoint/2010/main" val="952376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 For Account / Additional Balance Breakdown</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13</a:t>
            </a:fld>
            <a:endParaRPr lang="en-GB" dirty="0"/>
          </a:p>
        </p:txBody>
      </p:sp>
      <p:sp>
        <p:nvSpPr>
          <p:cNvPr id="10" name="Rectangle 9"/>
          <p:cNvSpPr/>
          <p:nvPr/>
        </p:nvSpPr>
        <p:spPr bwMode="auto">
          <a:xfrm>
            <a:off x="178278" y="1024767"/>
            <a:ext cx="3902015" cy="235499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5167172" y="1024761"/>
            <a:ext cx="3812887" cy="2262158"/>
          </a:xfrm>
          <a:prstGeom prst="rect">
            <a:avLst/>
          </a:prstGeom>
          <a:noFill/>
        </p:spPr>
        <p:txBody>
          <a:bodyPr wrap="square" rtlCol="0">
            <a:spAutoFit/>
          </a:bodyPr>
          <a:lstStyle/>
          <a:p>
            <a:pPr>
              <a:spcAft>
                <a:spcPts val="600"/>
              </a:spcAft>
            </a:pPr>
            <a:r>
              <a:rPr lang="en-GB" sz="1800" dirty="0" smtClean="0">
                <a:latin typeface="Calibri" panose="020F0502020204030204" pitchFamily="34" charset="0"/>
                <a:cs typeface="Calibri" panose="020F0502020204030204" pitchFamily="34" charset="0"/>
              </a:rPr>
              <a:t>Additional Balance </a:t>
            </a:r>
            <a:r>
              <a:rPr lang="en-GB" sz="1800" dirty="0">
                <a:latin typeface="Calibri" panose="020F0502020204030204" pitchFamily="34" charset="0"/>
                <a:cs typeface="Calibri" panose="020F0502020204030204" pitchFamily="34" charset="0"/>
              </a:rPr>
              <a:t>Breakdown </a:t>
            </a:r>
            <a:r>
              <a:rPr lang="en-GB" sz="1800" dirty="0" smtClean="0">
                <a:latin typeface="Calibri" panose="020F0502020204030204" pitchFamily="34" charset="0"/>
                <a:cs typeface="Calibri" panose="020F0502020204030204" pitchFamily="34" charset="0"/>
              </a:rPr>
              <a:t>[</a:t>
            </a:r>
            <a:r>
              <a:rPr lang="en-GB" sz="1800" dirty="0">
                <a:latin typeface="Calibri" panose="020F0502020204030204" pitchFamily="34" charset="0"/>
                <a:cs typeface="Calibri" panose="020F0502020204030204" pitchFamily="34" charset="0"/>
              </a:rPr>
              <a:t>0.n]</a:t>
            </a:r>
          </a:p>
          <a:p>
            <a:pPr>
              <a:tabLst>
                <a:tab pos="233363" algn="l"/>
              </a:tabLst>
            </a:pPr>
            <a:r>
              <a:rPr lang="en-GB" sz="1800" dirty="0" smtClean="0">
                <a:latin typeface="Calibri" panose="020F0502020204030204" pitchFamily="34" charset="0"/>
                <a:cs typeface="Calibri" panose="020F0502020204030204" pitchFamily="34" charset="0"/>
              </a:rPr>
              <a:t>	Sub Balance Type</a:t>
            </a:r>
          </a:p>
          <a:p>
            <a:pPr>
              <a:spcAft>
                <a:spcPts val="600"/>
              </a:spcAft>
              <a:tabLst>
                <a:tab pos="233363" algn="l"/>
                <a:tab pos="1087438"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Quantity	</a:t>
            </a:r>
            <a:r>
              <a:rPr lang="en-GB" sz="1400" b="1" i="1" dirty="0" smtClean="0">
                <a:latin typeface="Calibri" panose="020F0502020204030204" pitchFamily="34" charset="0"/>
                <a:cs typeface="Calibri" panose="020F0502020204030204" pitchFamily="34" charset="0"/>
              </a:rPr>
              <a:t>Choice</a:t>
            </a:r>
          </a:p>
          <a:p>
            <a:pPr>
              <a:spcAft>
                <a:spcPts val="600"/>
              </a:spcAft>
              <a:tabLst>
                <a:tab pos="233363" algn="l"/>
                <a:tab pos="457200" algn="l"/>
              </a:tabLst>
            </a:pPr>
            <a:r>
              <a:rPr lang="en-GB" sz="1800" dirty="0">
                <a:solidFill>
                  <a:srgbClr val="0070C0"/>
                </a:solidFill>
                <a:latin typeface="Calibri" panose="020F0502020204030204" pitchFamily="34" charset="0"/>
                <a:cs typeface="Calibri" panose="020F0502020204030204" pitchFamily="34" charset="0"/>
              </a:rPr>
              <a:t>	</a:t>
            </a:r>
            <a:r>
              <a:rPr lang="en-GB" sz="1800" i="1" dirty="0">
                <a:solidFill>
                  <a:srgbClr val="0070C0"/>
                </a:solidFill>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Quantity</a:t>
            </a:r>
          </a:p>
          <a:p>
            <a:pPr>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Quantity And Availability</a:t>
            </a:r>
          </a:p>
          <a:p>
            <a:pPr>
              <a:tabLst>
                <a:tab pos="233363" algn="l"/>
                <a:tab pos="457200" algn="l"/>
                <a:tab pos="690563"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Quantity [1.1]</a:t>
            </a:r>
          </a:p>
          <a:p>
            <a:pPr>
              <a:tabLst>
                <a:tab pos="233363" algn="l"/>
                <a:tab pos="457200" algn="l"/>
                <a:tab pos="690563"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Availability Indicator [1.1]</a:t>
            </a:r>
          </a:p>
        </p:txBody>
      </p:sp>
      <p:sp>
        <p:nvSpPr>
          <p:cNvPr id="6" name="TextBox 5"/>
          <p:cNvSpPr txBox="1"/>
          <p:nvPr/>
        </p:nvSpPr>
        <p:spPr>
          <a:xfrm>
            <a:off x="207035" y="1024761"/>
            <a:ext cx="4227632" cy="2339102"/>
          </a:xfrm>
          <a:prstGeom prst="rect">
            <a:avLst/>
          </a:prstGeom>
          <a:noFill/>
        </p:spPr>
        <p:txBody>
          <a:bodyPr wrap="none" rtlCol="0">
            <a:spAutoFit/>
          </a:bodyPr>
          <a:lstStyle/>
          <a:p>
            <a:pPr>
              <a:spcAft>
                <a:spcPts val="600"/>
              </a:spcAft>
            </a:pPr>
            <a:r>
              <a:rPr lang="en-GB" sz="1800" dirty="0" smtClean="0">
                <a:latin typeface="Calibri" panose="020F0502020204030204" pitchFamily="34" charset="0"/>
                <a:cs typeface="Calibri" panose="020F0502020204030204" pitchFamily="34" charset="0"/>
              </a:rPr>
              <a:t>Additional Balance Breakdown Details [0.n]</a:t>
            </a:r>
          </a:p>
          <a:p>
            <a:pPr>
              <a:spcAft>
                <a:spcPts val="600"/>
              </a:spcAft>
              <a:tabLst>
                <a:tab pos="233363" algn="l"/>
                <a:tab pos="1087438" algn="l"/>
              </a:tabLst>
            </a:pPr>
            <a:r>
              <a:rPr lang="en-GB" sz="1800" dirty="0" smtClean="0">
                <a:latin typeface="Calibri" panose="020F0502020204030204" pitchFamily="34" charset="0"/>
                <a:cs typeface="Calibri" panose="020F0502020204030204" pitchFamily="34" charset="0"/>
              </a:rPr>
              <a:t>	Quantity	</a:t>
            </a:r>
            <a:r>
              <a:rPr lang="en-GB" sz="1400" i="1" dirty="0" smtClean="0">
                <a:latin typeface="Calibri" panose="020F0502020204030204" pitchFamily="34" charset="0"/>
                <a:cs typeface="Calibri" panose="020F0502020204030204" pitchFamily="34" charset="0"/>
              </a:rPr>
              <a:t>Choice</a:t>
            </a:r>
          </a:p>
          <a:p>
            <a:pPr>
              <a:spcAft>
                <a:spcPts val="600"/>
              </a:spcAft>
              <a:tabLst>
                <a:tab pos="233363" algn="l"/>
                <a:tab pos="457200" algn="l"/>
                <a:tab pos="1147763" algn="l"/>
              </a:tabLst>
            </a:pPr>
            <a:r>
              <a:rPr lang="en-GB" sz="1800" dirty="0" smtClean="0">
                <a:solidFill>
                  <a:srgbClr val="0070C0"/>
                </a:solidFill>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Quantity </a:t>
            </a:r>
          </a:p>
          <a:p>
            <a:pPr>
              <a:tabLst>
                <a:tab pos="233363" algn="l"/>
                <a:tab pos="457200" algn="l"/>
                <a:tab pos="690563" algn="l"/>
                <a:tab pos="1147763" algn="l"/>
                <a:tab pos="13716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Quantity And Availability</a:t>
            </a:r>
          </a:p>
          <a:p>
            <a:pPr>
              <a:tabLst>
                <a:tab pos="233363" algn="l"/>
                <a:tab pos="457200" algn="l"/>
                <a:tab pos="690563" algn="l"/>
                <a:tab pos="1147763" algn="l"/>
                <a:tab pos="13716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Quantity [1.1]</a:t>
            </a:r>
          </a:p>
          <a:p>
            <a:pPr>
              <a:spcAft>
                <a:spcPts val="600"/>
              </a:spcAft>
              <a:tabLst>
                <a:tab pos="233363" algn="l"/>
                <a:tab pos="457200" algn="l"/>
                <a:tab pos="690563" algn="l"/>
                <a:tab pos="1147763" algn="l"/>
                <a:tab pos="13716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Availability Indicator [1.1]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Sub Balance Type</a:t>
            </a:r>
          </a:p>
        </p:txBody>
      </p:sp>
      <p:sp>
        <p:nvSpPr>
          <p:cNvPr id="12" name="Rectangle 11"/>
          <p:cNvSpPr/>
          <p:nvPr/>
        </p:nvSpPr>
        <p:spPr bwMode="auto">
          <a:xfrm>
            <a:off x="5135514" y="1021890"/>
            <a:ext cx="3902015" cy="235499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7078518" y="1435577"/>
            <a:ext cx="1973041" cy="276999"/>
          </a:xfrm>
          <a:prstGeom prst="rect">
            <a:avLst/>
          </a:prstGeom>
          <a:noFill/>
        </p:spPr>
        <p:txBody>
          <a:bodyPr wrap="none" rtlCol="0">
            <a:spAutoFit/>
          </a:bodyPr>
          <a:lstStyle/>
          <a:p>
            <a:r>
              <a:rPr lang="en-GB" sz="1200" dirty="0" smtClean="0">
                <a:solidFill>
                  <a:srgbClr val="9933FF"/>
                </a:solidFill>
                <a:latin typeface="Calibri" panose="020F0502020204030204" pitchFamily="34" charset="0"/>
                <a:cs typeface="Calibri" panose="020F0502020204030204" pitchFamily="34" charset="0"/>
              </a:rPr>
              <a:t>SecuritiesBalanceType7Code</a:t>
            </a:r>
            <a:endParaRPr lang="en-GB" sz="1200" dirty="0">
              <a:solidFill>
                <a:srgbClr val="9933FF"/>
              </a:solidFill>
              <a:latin typeface="Calibri" panose="020F0502020204030204" pitchFamily="34" charset="0"/>
              <a:cs typeface="Calibri" panose="020F0502020204030204" pitchFamily="34" charset="0"/>
            </a:endParaRPr>
          </a:p>
        </p:txBody>
      </p:sp>
      <p:sp>
        <p:nvSpPr>
          <p:cNvPr id="9" name="Rectangle 8"/>
          <p:cNvSpPr/>
          <p:nvPr/>
        </p:nvSpPr>
        <p:spPr>
          <a:xfrm>
            <a:off x="2106435" y="3043585"/>
            <a:ext cx="1973041" cy="276999"/>
          </a:xfrm>
          <a:prstGeom prst="rect">
            <a:avLst/>
          </a:prstGeom>
        </p:spPr>
        <p:txBody>
          <a:bodyPr wrap="none">
            <a:spAutoFit/>
          </a:bodyPr>
          <a:lstStyle/>
          <a:p>
            <a:r>
              <a:rPr lang="en-GB" sz="1200" dirty="0" smtClean="0">
                <a:solidFill>
                  <a:srgbClr val="9933FF"/>
                </a:solidFill>
                <a:latin typeface="Calibri" panose="020F0502020204030204" pitchFamily="34" charset="0"/>
                <a:cs typeface="Calibri" panose="020F0502020204030204" pitchFamily="34" charset="0"/>
              </a:rPr>
              <a:t>SecuritiesBalanceType2Code</a:t>
            </a:r>
            <a:endParaRPr lang="en-GB" sz="1200" dirty="0">
              <a:solidFill>
                <a:srgbClr val="9933FF"/>
              </a:solidFill>
              <a:latin typeface="Calibri" panose="020F0502020204030204" pitchFamily="34" charset="0"/>
              <a:cs typeface="Calibri" panose="020F050202020403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59206644"/>
              </p:ext>
            </p:extLst>
          </p:nvPr>
        </p:nvGraphicFramePr>
        <p:xfrm>
          <a:off x="1207707" y="3809406"/>
          <a:ext cx="6185140" cy="2554605"/>
        </p:xfrm>
        <a:graphic>
          <a:graphicData uri="http://schemas.openxmlformats.org/drawingml/2006/table">
            <a:tbl>
              <a:tblPr>
                <a:tableStyleId>{5C22544A-7EE6-4342-B048-85BDC9FD1C3A}</a:tableStyleId>
              </a:tblPr>
              <a:tblGrid>
                <a:gridCol w="741872"/>
                <a:gridCol w="2562045"/>
                <a:gridCol w="129396"/>
                <a:gridCol w="646982"/>
                <a:gridCol w="2104845"/>
              </a:tblGrid>
              <a:tr h="190500">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COLA</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CLEN</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CLEN</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DIRT</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DIRT</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ISSU</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NOMI</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NOMI</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OTHR</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OTHR</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GB" sz="1800" b="1" i="0" u="none" strike="noStrike" dirty="0" smtClean="0">
                          <a:solidFill>
                            <a:srgbClr val="000000"/>
                          </a:solidFill>
                          <a:effectLst/>
                          <a:latin typeface="Calibri" panose="020F0502020204030204" pitchFamily="34" charset="0"/>
                          <a:cs typeface="Calibri" panose="020F0502020204030204" pitchFamily="34" charset="0"/>
                        </a:rPr>
                        <a:t> </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QUAS</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SPOS</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SPOS</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UNRG</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GB" sz="1800" b="1" u="none" strike="noStrike" dirty="0" smtClean="0">
                          <a:effectLst/>
                          <a:latin typeface="Calibri" panose="020F0502020204030204" pitchFamily="34" charset="0"/>
                          <a:cs typeface="Calibri" panose="020F0502020204030204" pitchFamily="34" charset="0"/>
                        </a:rPr>
                        <a:t> UNRG</a:t>
                      </a:r>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GB"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Rectangle 14"/>
          <p:cNvSpPr/>
          <p:nvPr/>
        </p:nvSpPr>
        <p:spPr bwMode="auto">
          <a:xfrm>
            <a:off x="718888" y="2105378"/>
            <a:ext cx="2976811" cy="847372"/>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718888" y="1783349"/>
            <a:ext cx="2976811" cy="25875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5624444" y="2387188"/>
            <a:ext cx="2932959" cy="89973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5624444" y="2065159"/>
            <a:ext cx="2932959" cy="25875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TextBox 18"/>
          <p:cNvSpPr txBox="1"/>
          <p:nvPr/>
        </p:nvSpPr>
        <p:spPr>
          <a:xfrm>
            <a:off x="6340415" y="4834027"/>
            <a:ext cx="2216989" cy="830997"/>
          </a:xfrm>
          <a:prstGeom prst="rect">
            <a:avLst/>
          </a:prstGeom>
          <a:solidFill>
            <a:srgbClr val="FFFFCC"/>
          </a:solidFill>
          <a:ln>
            <a:solidFill>
              <a:schemeClr val="bg1">
                <a:lumMod val="50000"/>
              </a:schemeClr>
            </a:solidFill>
          </a:ln>
        </p:spPr>
        <p:txBody>
          <a:bodyPr wrap="square" rtlCol="0">
            <a:spAutoFit/>
          </a:bodyPr>
          <a:lstStyle/>
          <a:p>
            <a:r>
              <a:rPr lang="en-GB" sz="1600" b="1" dirty="0" smtClean="0">
                <a:latin typeface="Calibri" panose="020F0502020204030204" pitchFamily="34" charset="0"/>
                <a:cs typeface="Calibri" panose="020F0502020204030204" pitchFamily="34" charset="0"/>
              </a:rPr>
              <a:t>All funds additional balance type codes are present in V09</a:t>
            </a:r>
            <a:endParaRPr lang="en-GB" sz="1600" b="1" dirty="0">
              <a:latin typeface="Calibri" panose="020F0502020204030204" pitchFamily="34" charset="0"/>
              <a:cs typeface="Calibri" panose="020F0502020204030204" pitchFamily="34" charset="0"/>
            </a:endParaRPr>
          </a:p>
        </p:txBody>
      </p:sp>
      <p:sp>
        <p:nvSpPr>
          <p:cNvPr id="20" name="TextBox 19"/>
          <p:cNvSpPr txBox="1"/>
          <p:nvPr/>
        </p:nvSpPr>
        <p:spPr>
          <a:xfrm>
            <a:off x="129400" y="487067"/>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21" name="TextBox 20"/>
          <p:cNvSpPr txBox="1"/>
          <p:nvPr/>
        </p:nvSpPr>
        <p:spPr>
          <a:xfrm>
            <a:off x="5052212" y="487067"/>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6609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Technical Difference 1 – Party Identification  (36)</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14</a:t>
            </a:fld>
            <a:endParaRPr lang="en-GB" dirty="0"/>
          </a:p>
        </p:txBody>
      </p:sp>
      <p:sp>
        <p:nvSpPr>
          <p:cNvPr id="7" name="Rectangle 6"/>
          <p:cNvSpPr/>
          <p:nvPr/>
        </p:nvSpPr>
        <p:spPr bwMode="auto">
          <a:xfrm>
            <a:off x="178278" y="1024767"/>
            <a:ext cx="4091797" cy="248995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4919867" y="1021890"/>
            <a:ext cx="4091797" cy="297861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TextBox 14"/>
          <p:cNvSpPr txBox="1"/>
          <p:nvPr/>
        </p:nvSpPr>
        <p:spPr>
          <a:xfrm>
            <a:off x="4905494" y="1021886"/>
            <a:ext cx="4066113" cy="2846933"/>
          </a:xfrm>
          <a:prstGeom prst="rect">
            <a:avLst/>
          </a:prstGeom>
          <a:noFill/>
        </p:spPr>
        <p:txBody>
          <a:bodyPr wrap="none" rtlCol="0">
            <a:spAutoFit/>
          </a:bodyPr>
          <a:lstStyle/>
          <a:p>
            <a:pPr>
              <a:spcAft>
                <a:spcPts val="600"/>
              </a:spcAft>
            </a:pPr>
            <a:r>
              <a:rPr lang="en-GB" sz="1800" dirty="0" smtClean="0">
                <a:latin typeface="Calibri" panose="020F0502020204030204" pitchFamily="34" charset="0"/>
                <a:cs typeface="Calibri" panose="020F0502020204030204" pitchFamily="34" charset="0"/>
              </a:rPr>
              <a:t>Account Owner [</a:t>
            </a:r>
            <a:r>
              <a:rPr lang="en-GB" sz="1800" dirty="0" smtClean="0">
                <a:latin typeface="Calibri" panose="020F0502020204030204" pitchFamily="34" charset="0"/>
                <a:cs typeface="Calibri" panose="020F0502020204030204" pitchFamily="34" charset="0"/>
              </a:rPr>
              <a:t>0.1]</a:t>
            </a:r>
            <a:r>
              <a:rPr lang="en-GB" sz="1800" dirty="0">
                <a:latin typeface="Calibri" panose="020F0502020204030204" pitchFamily="34" charset="0"/>
                <a:cs typeface="Calibri" panose="020F0502020204030204" pitchFamily="34" charset="0"/>
              </a:rPr>
              <a:t> </a:t>
            </a:r>
            <a:r>
              <a:rPr lang="en-GB" sz="1400" i="1" dirty="0" smtClean="0">
                <a:latin typeface="Calibri" panose="020F0502020204030204" pitchFamily="34" charset="0"/>
                <a:cs typeface="Calibri" panose="020F0502020204030204" pitchFamily="34" charset="0"/>
              </a:rPr>
              <a:t>Choice</a:t>
            </a:r>
            <a:endParaRPr lang="en-GB" sz="1400" i="1" dirty="0" smtClean="0">
              <a:latin typeface="Calibri" panose="020F0502020204030204" pitchFamily="34" charset="0"/>
              <a:cs typeface="Calibri" panose="020F0502020204030204" pitchFamily="34" charset="0"/>
            </a:endParaRPr>
          </a:p>
          <a:p>
            <a:pPr>
              <a:spcAft>
                <a:spcPts val="600"/>
              </a:spcAft>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Identification	</a:t>
            </a:r>
          </a:p>
          <a:p>
            <a:pPr>
              <a:spcAft>
                <a:spcPts val="1200"/>
              </a:spcAft>
              <a:tabLst>
                <a:tab pos="233363" algn="l"/>
                <a:tab pos="457200" algn="l"/>
                <a:tab pos="741363" algn="l"/>
                <a:tab pos="914400" algn="l"/>
                <a:tab pos="1147763" algn="l"/>
              </a:tabLst>
            </a:pPr>
            <a:r>
              <a:rPr lang="en-GB" sz="1800" b="1" dirty="0">
                <a:solidFill>
                  <a:srgbClr val="FF0000"/>
                </a:solidFill>
                <a:latin typeface="Calibri" panose="020F0502020204030204" pitchFamily="34" charset="0"/>
                <a:cs typeface="Calibri" panose="020F0502020204030204" pitchFamily="34" charset="0"/>
              </a:rPr>
              <a:t>	</a:t>
            </a:r>
            <a:r>
              <a:rPr lang="en-GB" sz="1800" b="1" dirty="0" smtClean="0">
                <a:solidFill>
                  <a:srgbClr val="FF0000"/>
                </a:solidFill>
                <a:latin typeface="Calibri" panose="020F0502020204030204" pitchFamily="34" charset="0"/>
                <a:cs typeface="Calibri" panose="020F0502020204030204" pitchFamily="34" charset="0"/>
              </a:rPr>
              <a:t>	Any BIC</a:t>
            </a:r>
            <a:r>
              <a:rPr lang="en-GB" sz="1800" b="1" dirty="0" smtClean="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Any BIC Identifier </a:t>
            </a:r>
          </a:p>
          <a:p>
            <a:pPr>
              <a:tabLst>
                <a:tab pos="233363" algn="l"/>
                <a:tab pos="457200" algn="l"/>
                <a:tab pos="741363" algn="l"/>
                <a:tab pos="914400"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Proprietary Identification: </a:t>
            </a:r>
          </a:p>
          <a:p>
            <a:pPr>
              <a:tabLst>
                <a:tab pos="233363" algn="l"/>
                <a:tab pos="457200" algn="l"/>
                <a:tab pos="741363" algn="l"/>
                <a:tab pos="914400"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Identification [1.1] : Max 35 Text</a:t>
            </a:r>
          </a:p>
          <a:p>
            <a:pPr>
              <a:tabLst>
                <a:tab pos="233363" algn="l"/>
                <a:tab pos="457200" algn="l"/>
                <a:tab pos="741363" algn="l"/>
                <a:tab pos="914400"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Issuer </a:t>
            </a:r>
            <a:r>
              <a:rPr lang="en-GB" sz="1800" dirty="0" smtClean="0">
                <a:solidFill>
                  <a:srgbClr val="9933FF"/>
                </a:solidFill>
                <a:latin typeface="Calibri" panose="020F0502020204030204" pitchFamily="34" charset="0"/>
                <a:cs typeface="Calibri" panose="020F0502020204030204" pitchFamily="34" charset="0"/>
              </a:rPr>
              <a:t>[1.1</a:t>
            </a:r>
            <a:r>
              <a:rPr lang="en-GB" sz="1800" dirty="0">
                <a:solidFill>
                  <a:srgbClr val="9933FF"/>
                </a:solidFill>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Max 35 Text </a:t>
            </a:r>
            <a:endParaRPr lang="en-GB" sz="1800" dirty="0" smtClean="0">
              <a:latin typeface="Calibri" panose="020F0502020204030204" pitchFamily="34" charset="0"/>
              <a:cs typeface="Calibri" panose="020F0502020204030204" pitchFamily="34" charset="0"/>
            </a:endParaRPr>
          </a:p>
          <a:p>
            <a:pPr>
              <a:spcAft>
                <a:spcPts val="1200"/>
              </a:spcAft>
              <a:tabLst>
                <a:tab pos="233363" algn="l"/>
                <a:tab pos="457200" algn="l"/>
                <a:tab pos="741363" algn="l"/>
                <a:tab pos="914400" algn="l"/>
                <a:tab pos="1147763" algn="l"/>
              </a:tabLst>
            </a:pPr>
            <a:r>
              <a:rPr lang="en-GB" sz="1800" dirty="0" smtClean="0">
                <a:latin typeface="Calibri" panose="020F0502020204030204" pitchFamily="34" charset="0"/>
                <a:cs typeface="Calibri" panose="020F0502020204030204" pitchFamily="34" charset="0"/>
              </a:rPr>
              <a:t>			Scheme Name [0.1] : Max 35 Text</a:t>
            </a:r>
          </a:p>
          <a:p>
            <a:pPr>
              <a:spcBef>
                <a:spcPts val="600"/>
              </a:spcBef>
              <a:tabLst>
                <a:tab pos="233363" algn="l"/>
                <a:tab pos="457200" algn="l"/>
                <a:tab pos="741363" algn="l"/>
                <a:tab pos="914400" algn="l"/>
                <a:tab pos="1147763" algn="l"/>
              </a:tabLst>
            </a:pPr>
            <a:r>
              <a:rPr lang="en-GB" sz="1800" b="1" dirty="0">
                <a:solidFill>
                  <a:srgbClr val="FF0000"/>
                </a:solidFill>
                <a:latin typeface="Calibri" panose="020F0502020204030204" pitchFamily="34" charset="0"/>
                <a:cs typeface="Calibri" panose="020F0502020204030204" pitchFamily="34" charset="0"/>
              </a:rPr>
              <a:t>	</a:t>
            </a:r>
            <a:r>
              <a:rPr lang="en-GB" sz="1800" b="1" dirty="0" smtClean="0">
                <a:solidFill>
                  <a:srgbClr val="FF0000"/>
                </a:solidFill>
                <a:latin typeface="Calibri" panose="020F0502020204030204" pitchFamily="34" charset="0"/>
                <a:cs typeface="Calibri" panose="020F0502020204030204" pitchFamily="34" charset="0"/>
              </a:rPr>
              <a:t>LEI</a:t>
            </a:r>
          </a:p>
        </p:txBody>
      </p:sp>
      <p:sp>
        <p:nvSpPr>
          <p:cNvPr id="16" name="TextBox 15"/>
          <p:cNvSpPr txBox="1"/>
          <p:nvPr/>
        </p:nvSpPr>
        <p:spPr>
          <a:xfrm>
            <a:off x="4919867" y="4113126"/>
            <a:ext cx="4088920" cy="707886"/>
          </a:xfrm>
          <a:prstGeom prst="rect">
            <a:avLst/>
          </a:prstGeom>
          <a:solidFill>
            <a:srgbClr val="FFFF00"/>
          </a:solidFill>
          <a:ln>
            <a:solidFill>
              <a:schemeClr val="bg1">
                <a:lumMod val="50000"/>
              </a:schemeClr>
            </a:solidFill>
          </a:ln>
        </p:spPr>
        <p:txBody>
          <a:bodyPr wrap="square" rtlCol="0">
            <a:spAutoFit/>
          </a:bodyPr>
          <a:lstStyle/>
          <a:p>
            <a:r>
              <a:rPr lang="en-GB" sz="2000" b="1" dirty="0" smtClean="0">
                <a:latin typeface="Calibri" panose="020F0502020204030204" pitchFamily="34" charset="0"/>
                <a:cs typeface="Calibri" panose="020F0502020204030204" pitchFamily="34" charset="0"/>
              </a:rPr>
              <a:t>No Name and Address option for account owner. Is this a problem?</a:t>
            </a:r>
            <a:endParaRPr lang="en-GB" sz="2000" b="1" dirty="0">
              <a:latin typeface="Calibri" panose="020F0502020204030204" pitchFamily="34" charset="0"/>
              <a:cs typeface="Calibri" panose="020F0502020204030204" pitchFamily="34" charset="0"/>
            </a:endParaRPr>
          </a:p>
        </p:txBody>
      </p:sp>
      <p:sp>
        <p:nvSpPr>
          <p:cNvPr id="17" name="TextBox 16"/>
          <p:cNvSpPr txBox="1"/>
          <p:nvPr/>
        </p:nvSpPr>
        <p:spPr>
          <a:xfrm>
            <a:off x="4919867" y="4897386"/>
            <a:ext cx="4088920" cy="707886"/>
          </a:xfrm>
          <a:prstGeom prst="rect">
            <a:avLst/>
          </a:prstGeom>
          <a:solidFill>
            <a:srgbClr val="FFFFCC"/>
          </a:solidFill>
          <a:ln>
            <a:solidFill>
              <a:schemeClr val="bg1">
                <a:lumMod val="50000"/>
              </a:schemeClr>
            </a:solidFill>
          </a:ln>
        </p:spPr>
        <p:txBody>
          <a:bodyPr wrap="square" rtlCol="0">
            <a:spAutoFit/>
          </a:bodyPr>
          <a:lstStyle/>
          <a:p>
            <a:r>
              <a:rPr lang="en-GB" sz="2000" b="1" dirty="0" smtClean="0">
                <a:latin typeface="Calibri" panose="020F0502020204030204" pitchFamily="34" charset="0"/>
                <a:cs typeface="Calibri" panose="020F0502020204030204" pitchFamily="34" charset="0"/>
              </a:rPr>
              <a:t>In Proprietary Identification, Issuer is mandatory.</a:t>
            </a:r>
            <a:endParaRPr lang="en-GB" sz="2000" b="1" dirty="0">
              <a:latin typeface="Calibri" panose="020F0502020204030204" pitchFamily="34" charset="0"/>
              <a:cs typeface="Calibri" panose="020F0502020204030204" pitchFamily="34" charset="0"/>
            </a:endParaRPr>
          </a:p>
        </p:txBody>
      </p:sp>
      <p:sp>
        <p:nvSpPr>
          <p:cNvPr id="13" name="Rectangle 12"/>
          <p:cNvSpPr/>
          <p:nvPr/>
        </p:nvSpPr>
        <p:spPr bwMode="auto">
          <a:xfrm>
            <a:off x="422728" y="1416562"/>
            <a:ext cx="3542728" cy="308236"/>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422728" y="2993937"/>
            <a:ext cx="3542728" cy="36685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422728" y="1795763"/>
            <a:ext cx="3542728" cy="1160074"/>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Rectangle 19"/>
          <p:cNvSpPr/>
          <p:nvPr/>
        </p:nvSpPr>
        <p:spPr bwMode="auto">
          <a:xfrm>
            <a:off x="5150004" y="1431837"/>
            <a:ext cx="3727296" cy="192175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bwMode="auto">
          <a:xfrm>
            <a:off x="5414535" y="2201417"/>
            <a:ext cx="3277420" cy="1071279"/>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4" name="TextBox 23"/>
          <p:cNvSpPr txBox="1"/>
          <p:nvPr/>
        </p:nvSpPr>
        <p:spPr>
          <a:xfrm>
            <a:off x="129400" y="487067"/>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25" name="TextBox 24"/>
          <p:cNvSpPr txBox="1"/>
          <p:nvPr/>
        </p:nvSpPr>
        <p:spPr>
          <a:xfrm>
            <a:off x="4784806" y="487067"/>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
        <p:nvSpPr>
          <p:cNvPr id="22" name="Rectangle 21"/>
          <p:cNvSpPr/>
          <p:nvPr/>
        </p:nvSpPr>
        <p:spPr bwMode="auto">
          <a:xfrm>
            <a:off x="5150002" y="3487922"/>
            <a:ext cx="3727297" cy="352322"/>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5414535" y="1772422"/>
            <a:ext cx="3277420" cy="27361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Rectangle 25"/>
          <p:cNvSpPr/>
          <p:nvPr/>
        </p:nvSpPr>
        <p:spPr bwMode="auto">
          <a:xfrm>
            <a:off x="451303" y="3011154"/>
            <a:ext cx="3505469" cy="342439"/>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163905" y="1024761"/>
            <a:ext cx="3877985" cy="2377574"/>
          </a:xfrm>
          <a:prstGeom prst="rect">
            <a:avLst/>
          </a:prstGeom>
          <a:noFill/>
        </p:spPr>
        <p:txBody>
          <a:bodyPr wrap="none" rtlCol="0">
            <a:spAutoFit/>
          </a:bodyPr>
          <a:lstStyle/>
          <a:p>
            <a:pPr>
              <a:spcAft>
                <a:spcPts val="600"/>
              </a:spcAft>
            </a:pPr>
            <a:r>
              <a:rPr lang="en-GB" sz="1800" dirty="0" smtClean="0">
                <a:latin typeface="Calibri" panose="020F0502020204030204" pitchFamily="34" charset="0"/>
                <a:cs typeface="Calibri" panose="020F0502020204030204" pitchFamily="34" charset="0"/>
              </a:rPr>
              <a:t>Account Owner [</a:t>
            </a:r>
            <a:r>
              <a:rPr lang="en-GB" sz="1800" dirty="0" smtClean="0">
                <a:latin typeface="Calibri" panose="020F0502020204030204" pitchFamily="34" charset="0"/>
                <a:cs typeface="Calibri" panose="020F0502020204030204" pitchFamily="34" charset="0"/>
              </a:rPr>
              <a:t>0.1]</a:t>
            </a:r>
            <a:r>
              <a:rPr lang="en-GB" sz="1800" dirty="0">
                <a:latin typeface="Calibri" panose="020F0502020204030204" pitchFamily="34" charset="0"/>
                <a:cs typeface="Calibri" panose="020F0502020204030204" pitchFamily="34" charset="0"/>
              </a:rPr>
              <a:t> </a:t>
            </a:r>
            <a:r>
              <a:rPr lang="en-GB" sz="1400" b="1" i="1" dirty="0" smtClean="0">
                <a:latin typeface="Calibri" panose="020F0502020204030204" pitchFamily="34" charset="0"/>
                <a:cs typeface="Calibri" panose="020F0502020204030204" pitchFamily="34" charset="0"/>
              </a:rPr>
              <a:t>Choice</a:t>
            </a:r>
            <a:r>
              <a:rPr lang="en-GB" sz="1400" b="1" dirty="0" smtClean="0">
                <a:latin typeface="Calibri" panose="020F0502020204030204" pitchFamily="34" charset="0"/>
                <a:cs typeface="Calibri" panose="020F0502020204030204" pitchFamily="34" charset="0"/>
              </a:rPr>
              <a:t>	</a:t>
            </a:r>
          </a:p>
          <a:p>
            <a:pPr>
              <a:spcAft>
                <a:spcPts val="900"/>
              </a:spcAft>
              <a:tabLst>
                <a:tab pos="233363" algn="l"/>
                <a:tab pos="396875" algn="l"/>
              </a:tabLst>
            </a:pPr>
            <a:r>
              <a:rPr lang="en-GB" sz="1800" b="1" dirty="0">
                <a:solidFill>
                  <a:srgbClr val="FF0000"/>
                </a:solidFill>
                <a:latin typeface="Calibri" panose="020F0502020204030204" pitchFamily="34" charset="0"/>
                <a:cs typeface="Calibri" panose="020F0502020204030204" pitchFamily="34" charset="0"/>
              </a:rPr>
              <a:t>	</a:t>
            </a:r>
            <a:r>
              <a:rPr lang="en-GB" sz="1800" b="1" dirty="0" smtClean="0">
                <a:solidFill>
                  <a:srgbClr val="FF0000"/>
                </a:solidFill>
                <a:latin typeface="Calibri" panose="020F0502020204030204" pitchFamily="34" charset="0"/>
                <a:cs typeface="Calibri" panose="020F0502020204030204" pitchFamily="34" charset="0"/>
              </a:rPr>
              <a:t>BIC Or BEI </a:t>
            </a:r>
            <a:r>
              <a:rPr lang="en-GB" sz="1800" b="1" dirty="0" smtClean="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Any BIC Identifier </a:t>
            </a:r>
          </a:p>
          <a:p>
            <a:pPr>
              <a:tabLst>
                <a:tab pos="233363" algn="l"/>
              </a:tabLst>
            </a:pPr>
            <a:r>
              <a:rPr lang="en-GB" sz="1800"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Proprietary Identification: </a:t>
            </a:r>
          </a:p>
          <a:p>
            <a:pPr>
              <a:tabLst>
                <a:tab pos="233363" algn="l"/>
                <a:tab pos="457200"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Identification [1.1] : Max 35 Text</a:t>
            </a:r>
          </a:p>
          <a:p>
            <a:pPr>
              <a:tabLst>
                <a:tab pos="233363" algn="l"/>
                <a:tab pos="457200" algn="l"/>
                <a:tab pos="914400"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Scheme Name [0.1] : Max 35 Text</a:t>
            </a:r>
          </a:p>
          <a:p>
            <a:pPr>
              <a:spcAft>
                <a:spcPts val="1200"/>
              </a:spcAft>
              <a:tabLst>
                <a:tab pos="233363" algn="l"/>
                <a:tab pos="457200" algn="l"/>
                <a:tab pos="741363" algn="l"/>
                <a:tab pos="11477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Issuer </a:t>
            </a:r>
            <a:r>
              <a:rPr lang="en-GB" sz="1800" dirty="0" smtClean="0">
                <a:solidFill>
                  <a:srgbClr val="9933FF"/>
                </a:solidFill>
                <a:latin typeface="Calibri" panose="020F0502020204030204" pitchFamily="34" charset="0"/>
                <a:cs typeface="Calibri" panose="020F0502020204030204" pitchFamily="34" charset="0"/>
              </a:rPr>
              <a:t>[0.1]: </a:t>
            </a:r>
            <a:r>
              <a:rPr lang="en-GB" sz="1800" dirty="0" smtClean="0">
                <a:latin typeface="Calibri" panose="020F0502020204030204" pitchFamily="34" charset="0"/>
                <a:cs typeface="Calibri" panose="020F0502020204030204" pitchFamily="34" charset="0"/>
              </a:rPr>
              <a:t>Max 35 Text</a:t>
            </a:r>
          </a:p>
          <a:p>
            <a:pPr>
              <a:tabLst>
                <a:tab pos="233363" algn="l"/>
                <a:tab pos="457200" algn="l"/>
              </a:tabLst>
            </a:pPr>
            <a:r>
              <a:rPr lang="en-GB" sz="1800"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Name And Address </a:t>
            </a:r>
          </a:p>
        </p:txBody>
      </p:sp>
    </p:spTree>
    <p:extLst>
      <p:ext uri="{BB962C8B-B14F-4D97-AF65-F5344CB8AC3E}">
        <p14:creationId xmlns:p14="http://schemas.microsoft.com/office/powerpoint/2010/main" val="2638856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Technical Difference 1 – Party Identification (49) </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15</a:t>
            </a:fld>
            <a:endParaRPr lang="en-GB" dirty="0"/>
          </a:p>
        </p:txBody>
      </p:sp>
      <p:sp>
        <p:nvSpPr>
          <p:cNvPr id="7" name="Rectangle 6"/>
          <p:cNvSpPr/>
          <p:nvPr/>
        </p:nvSpPr>
        <p:spPr bwMode="auto">
          <a:xfrm>
            <a:off x="178278" y="1024767"/>
            <a:ext cx="4091797" cy="393775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163905" y="1024761"/>
            <a:ext cx="4070666" cy="3554819"/>
          </a:xfrm>
          <a:prstGeom prst="rect">
            <a:avLst/>
          </a:prstGeom>
          <a:noFill/>
        </p:spPr>
        <p:txBody>
          <a:bodyPr wrap="none" rtlCol="0">
            <a:spAutoFit/>
          </a:bodyPr>
          <a:lstStyle/>
          <a:p>
            <a:pPr>
              <a:spcAft>
                <a:spcPts val="600"/>
              </a:spcAft>
            </a:pPr>
            <a:r>
              <a:rPr lang="en-GB" sz="1800" b="1" dirty="0" smtClean="0">
                <a:latin typeface="Calibri" panose="020F0502020204030204" pitchFamily="34" charset="0"/>
                <a:cs typeface="Calibri" panose="020F0502020204030204" pitchFamily="34" charset="0"/>
              </a:rPr>
              <a:t>Intermediary Information  [0.1]</a:t>
            </a:r>
            <a:endParaRPr lang="en-GB" sz="1800" b="1" dirty="0">
              <a:latin typeface="Calibri" panose="020F0502020204030204" pitchFamily="34" charset="0"/>
              <a:cs typeface="Calibri" panose="020F0502020204030204" pitchFamily="34" charset="0"/>
            </a:endParaRPr>
          </a:p>
          <a:p>
            <a:pPr>
              <a:spcAft>
                <a:spcPts val="600"/>
              </a:spcAft>
              <a:tabLst>
                <a:tab pos="233363" algn="l"/>
              </a:tabLst>
            </a:pPr>
            <a:r>
              <a:rPr lang="en-GB" sz="1800" b="1" dirty="0" smtClean="0">
                <a:latin typeface="Calibri" panose="020F0502020204030204" pitchFamily="34" charset="0"/>
                <a:cs typeface="Calibri" panose="020F0502020204030204" pitchFamily="34" charset="0"/>
              </a:rPr>
              <a:t>	Identification  [1.1] </a:t>
            </a:r>
            <a:r>
              <a:rPr lang="en-GB" sz="1400" b="1" i="1" dirty="0" smtClean="0">
                <a:latin typeface="Calibri" panose="020F0502020204030204" pitchFamily="34" charset="0"/>
                <a:cs typeface="Calibri" panose="020F0502020204030204" pitchFamily="34" charset="0"/>
              </a:rPr>
              <a:t>Choice</a:t>
            </a:r>
            <a:r>
              <a:rPr lang="en-GB" sz="1400" b="1" dirty="0" smtClean="0">
                <a:latin typeface="Calibri" panose="020F0502020204030204" pitchFamily="34" charset="0"/>
                <a:cs typeface="Calibri" panose="020F0502020204030204" pitchFamily="34" charset="0"/>
              </a:rPr>
              <a:t>	</a:t>
            </a:r>
          </a:p>
          <a:p>
            <a:pPr>
              <a:spcAft>
                <a:spcPts val="1200"/>
              </a:spcAft>
              <a:tabLst>
                <a:tab pos="233363" algn="l"/>
                <a:tab pos="396875" algn="l"/>
              </a:tabLst>
            </a:pPr>
            <a:r>
              <a:rPr lang="en-GB" sz="1800" b="1" dirty="0">
                <a:solidFill>
                  <a:srgbClr val="FF0000"/>
                </a:solidFill>
                <a:latin typeface="Calibri" panose="020F0502020204030204" pitchFamily="34" charset="0"/>
                <a:cs typeface="Calibri" panose="020F0502020204030204" pitchFamily="34" charset="0"/>
              </a:rPr>
              <a:t>	</a:t>
            </a:r>
            <a:r>
              <a:rPr lang="en-GB" sz="1800" b="1" dirty="0" smtClean="0">
                <a:solidFill>
                  <a:srgbClr val="FF0000"/>
                </a:solidFill>
                <a:latin typeface="Calibri" panose="020F0502020204030204" pitchFamily="34" charset="0"/>
                <a:cs typeface="Calibri" panose="020F0502020204030204" pitchFamily="34" charset="0"/>
              </a:rPr>
              <a:t>	BIC Or BEI </a:t>
            </a:r>
            <a:r>
              <a:rPr lang="en-GB" sz="1800" b="1" dirty="0" smtClean="0">
                <a:latin typeface="Calibri" panose="020F0502020204030204" pitchFamily="34" charset="0"/>
                <a:cs typeface="Calibri" panose="020F0502020204030204" pitchFamily="34" charset="0"/>
              </a:rPr>
              <a:t>: Any BIC Identifier </a:t>
            </a:r>
          </a:p>
          <a:p>
            <a:pPr>
              <a:tabLst>
                <a:tab pos="233363" algn="l"/>
                <a:tab pos="45720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Proprietary Identification: </a:t>
            </a:r>
          </a:p>
          <a:p>
            <a:pPr>
              <a:tabLst>
                <a:tab pos="233363" algn="l"/>
                <a:tab pos="457200" algn="l"/>
                <a:tab pos="690563"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Identification [1.1] : Max 35 Text</a:t>
            </a:r>
          </a:p>
          <a:p>
            <a:pPr>
              <a:tabLst>
                <a:tab pos="233363" algn="l"/>
                <a:tab pos="457200" algn="l"/>
                <a:tab pos="690563"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Scheme Name [0.1] : Max 35 Text</a:t>
            </a:r>
          </a:p>
          <a:p>
            <a:pPr>
              <a:spcAft>
                <a:spcPts val="1200"/>
              </a:spcAft>
              <a:tabLst>
                <a:tab pos="233363" algn="l"/>
                <a:tab pos="457200" algn="l"/>
                <a:tab pos="690563"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Issuer </a:t>
            </a:r>
            <a:r>
              <a:rPr lang="en-GB" sz="1800" b="1" dirty="0" smtClean="0">
                <a:solidFill>
                  <a:srgbClr val="9933FF"/>
                </a:solidFill>
                <a:latin typeface="Calibri" panose="020F0502020204030204" pitchFamily="34" charset="0"/>
                <a:cs typeface="Calibri" panose="020F0502020204030204" pitchFamily="34" charset="0"/>
              </a:rPr>
              <a:t>[0.1]: </a:t>
            </a:r>
            <a:r>
              <a:rPr lang="en-GB" sz="1800" b="1" dirty="0" smtClean="0">
                <a:latin typeface="Calibri" panose="020F0502020204030204" pitchFamily="34" charset="0"/>
                <a:cs typeface="Calibri" panose="020F0502020204030204" pitchFamily="34" charset="0"/>
              </a:rPr>
              <a:t>Max 35 Text</a:t>
            </a:r>
          </a:p>
          <a:p>
            <a:pPr>
              <a:tabLst>
                <a:tab pos="233363" algn="l"/>
                <a:tab pos="45720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Name And Address </a:t>
            </a:r>
          </a:p>
          <a:p>
            <a:pPr>
              <a:spcBef>
                <a:spcPts val="1200"/>
              </a:spcBef>
              <a:tabLst>
                <a:tab pos="233363" algn="l"/>
                <a:tab pos="45720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Account</a:t>
            </a:r>
          </a:p>
          <a:p>
            <a:pPr>
              <a:spcBef>
                <a:spcPts val="600"/>
              </a:spcBef>
              <a:tabLst>
                <a:tab pos="233363" algn="l"/>
                <a:tab pos="457200" algn="l"/>
                <a:tab pos="56991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Role </a:t>
            </a:r>
            <a:r>
              <a:rPr lang="en-GB" sz="1800" i="1" dirty="0" smtClean="0">
                <a:latin typeface="Calibri" panose="020F0502020204030204" pitchFamily="34" charset="0"/>
                <a:cs typeface="Calibri" panose="020F0502020204030204" pitchFamily="34" charset="0"/>
              </a:rPr>
              <a:t>(choice code or extended)</a:t>
            </a:r>
          </a:p>
        </p:txBody>
      </p:sp>
      <p:sp>
        <p:nvSpPr>
          <p:cNvPr id="17" name="TextBox 16"/>
          <p:cNvSpPr txBox="1"/>
          <p:nvPr/>
        </p:nvSpPr>
        <p:spPr>
          <a:xfrm>
            <a:off x="4919867" y="5598083"/>
            <a:ext cx="4088920" cy="707886"/>
          </a:xfrm>
          <a:prstGeom prst="rect">
            <a:avLst/>
          </a:prstGeom>
          <a:solidFill>
            <a:srgbClr val="FFFFCC"/>
          </a:solidFill>
          <a:ln>
            <a:solidFill>
              <a:schemeClr val="bg1">
                <a:lumMod val="50000"/>
              </a:schemeClr>
            </a:solidFill>
          </a:ln>
        </p:spPr>
        <p:txBody>
          <a:bodyPr wrap="square" rtlCol="0">
            <a:spAutoFit/>
          </a:bodyPr>
          <a:lstStyle/>
          <a:p>
            <a:r>
              <a:rPr lang="en-GB" sz="2000" b="1" dirty="0" smtClean="0">
                <a:latin typeface="Calibri" panose="020F0502020204030204" pitchFamily="34" charset="0"/>
                <a:cs typeface="Calibri" panose="020F0502020204030204" pitchFamily="34" charset="0"/>
              </a:rPr>
              <a:t>In Proprietary Identification, Issuer is mandatory.</a:t>
            </a:r>
            <a:endParaRPr lang="en-GB" sz="2000" b="1" dirty="0">
              <a:latin typeface="Calibri" panose="020F0502020204030204" pitchFamily="34" charset="0"/>
              <a:cs typeface="Calibri" panose="020F0502020204030204" pitchFamily="34" charset="0"/>
            </a:endParaRPr>
          </a:p>
        </p:txBody>
      </p:sp>
      <p:sp>
        <p:nvSpPr>
          <p:cNvPr id="13" name="Rectangle 12"/>
          <p:cNvSpPr/>
          <p:nvPr/>
        </p:nvSpPr>
        <p:spPr bwMode="auto">
          <a:xfrm>
            <a:off x="598123" y="1744349"/>
            <a:ext cx="3575803" cy="36637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598123" y="3407449"/>
            <a:ext cx="3575803" cy="36637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586621" y="2209276"/>
            <a:ext cx="3575803" cy="1133082"/>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129400" y="487067"/>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26" name="TextBox 25"/>
          <p:cNvSpPr txBox="1"/>
          <p:nvPr/>
        </p:nvSpPr>
        <p:spPr>
          <a:xfrm>
            <a:off x="4784806" y="487067"/>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
        <p:nvSpPr>
          <p:cNvPr id="20" name="Rectangle 19"/>
          <p:cNvSpPr/>
          <p:nvPr/>
        </p:nvSpPr>
        <p:spPr bwMode="auto">
          <a:xfrm>
            <a:off x="4919867" y="1021890"/>
            <a:ext cx="4091797" cy="421686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TextBox 20"/>
          <p:cNvSpPr txBox="1"/>
          <p:nvPr/>
        </p:nvSpPr>
        <p:spPr>
          <a:xfrm>
            <a:off x="4905494" y="1021886"/>
            <a:ext cx="4342023" cy="4185761"/>
          </a:xfrm>
          <a:prstGeom prst="rect">
            <a:avLst/>
          </a:prstGeom>
          <a:noFill/>
        </p:spPr>
        <p:txBody>
          <a:bodyPr wrap="square" rtlCol="0">
            <a:spAutoFit/>
          </a:bodyPr>
          <a:lstStyle/>
          <a:p>
            <a:pPr>
              <a:spcAft>
                <a:spcPts val="600"/>
              </a:spcAft>
            </a:pPr>
            <a:r>
              <a:rPr lang="en-GB" sz="1800" b="1" dirty="0" smtClean="0">
                <a:latin typeface="Calibri" panose="020F0502020204030204" pitchFamily="34" charset="0"/>
                <a:cs typeface="Calibri" panose="020F0502020204030204" pitchFamily="34" charset="0"/>
              </a:rPr>
              <a:t>Intermediary Information [0.1]</a:t>
            </a:r>
            <a:r>
              <a:rPr lang="en-GB" sz="1800" b="1" dirty="0">
                <a:latin typeface="Calibri" panose="020F0502020204030204" pitchFamily="34" charset="0"/>
                <a:cs typeface="Calibri" panose="020F0502020204030204" pitchFamily="34" charset="0"/>
              </a:rPr>
              <a:t>	</a:t>
            </a:r>
            <a:endParaRPr lang="en-GB" sz="1800" b="1" dirty="0" smtClean="0">
              <a:latin typeface="Calibri" panose="020F0502020204030204" pitchFamily="34" charset="0"/>
              <a:cs typeface="Calibri" panose="020F0502020204030204" pitchFamily="34" charset="0"/>
            </a:endParaRPr>
          </a:p>
          <a:p>
            <a:pPr>
              <a:spcAft>
                <a:spcPts val="600"/>
              </a:spcAft>
              <a:tabLst>
                <a:tab pos="2333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Identification</a:t>
            </a:r>
          </a:p>
          <a:p>
            <a:pPr>
              <a:spcAft>
                <a:spcPts val="600"/>
              </a:spcAft>
              <a:tabLst>
                <a:tab pos="233363" algn="l"/>
                <a:tab pos="457200"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Identification	</a:t>
            </a:r>
          </a:p>
          <a:p>
            <a:pPr>
              <a:spcAft>
                <a:spcPts val="600"/>
              </a:spcAft>
              <a:tabLst>
                <a:tab pos="233363" algn="l"/>
                <a:tab pos="457200" algn="l"/>
                <a:tab pos="690563" algn="l"/>
                <a:tab pos="801688" algn="l"/>
                <a:tab pos="1147763" algn="l"/>
              </a:tabLst>
            </a:pPr>
            <a:r>
              <a:rPr lang="en-GB" sz="1800" b="1" dirty="0">
                <a:solidFill>
                  <a:srgbClr val="FF0000"/>
                </a:solidFill>
                <a:latin typeface="Calibri" panose="020F0502020204030204" pitchFamily="34" charset="0"/>
                <a:cs typeface="Calibri" panose="020F0502020204030204" pitchFamily="34" charset="0"/>
              </a:rPr>
              <a:t>	</a:t>
            </a:r>
            <a:r>
              <a:rPr lang="en-GB" sz="1800" b="1" dirty="0" smtClean="0">
                <a:solidFill>
                  <a:srgbClr val="FF0000"/>
                </a:solidFill>
                <a:latin typeface="Calibri" panose="020F0502020204030204" pitchFamily="34" charset="0"/>
                <a:cs typeface="Calibri" panose="020F0502020204030204" pitchFamily="34" charset="0"/>
              </a:rPr>
              <a:t>		Any BIC</a:t>
            </a:r>
            <a:r>
              <a:rPr lang="en-GB" sz="1800" b="1" dirty="0" smtClean="0">
                <a:latin typeface="Calibri" panose="020F0502020204030204" pitchFamily="34" charset="0"/>
                <a:cs typeface="Calibri" panose="020F0502020204030204" pitchFamily="34" charset="0"/>
              </a:rPr>
              <a:t>: Any BIC Identifier </a:t>
            </a:r>
          </a:p>
          <a:p>
            <a:pPr>
              <a:tabLst>
                <a:tab pos="233363" algn="l"/>
                <a:tab pos="457200" algn="l"/>
                <a:tab pos="690563" algn="l"/>
                <a:tab pos="801688"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Proprietary Identification: </a:t>
            </a:r>
          </a:p>
          <a:p>
            <a:pPr>
              <a:tabLst>
                <a:tab pos="233363" algn="l"/>
                <a:tab pos="457200" algn="l"/>
                <a:tab pos="690563" algn="l"/>
                <a:tab pos="801688" algn="l"/>
                <a:tab pos="914400"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Identification [1.1] : Max 35 Text</a:t>
            </a:r>
          </a:p>
          <a:p>
            <a:pPr>
              <a:tabLst>
                <a:tab pos="233363" algn="l"/>
                <a:tab pos="457200" algn="l"/>
                <a:tab pos="690563" algn="l"/>
                <a:tab pos="801688" algn="l"/>
                <a:tab pos="914400" algn="l"/>
                <a:tab pos="1147763" algn="l"/>
              </a:tabLst>
            </a:pPr>
            <a:r>
              <a:rPr lang="en-GB" sz="1800" b="1" dirty="0" smtClean="0">
                <a:latin typeface="Calibri" panose="020F0502020204030204" pitchFamily="34" charset="0"/>
                <a:cs typeface="Calibri" panose="020F0502020204030204" pitchFamily="34" charset="0"/>
              </a:rPr>
              <a:t>					Issuer </a:t>
            </a:r>
            <a:r>
              <a:rPr lang="en-GB" sz="1800" b="1" dirty="0" smtClean="0">
                <a:solidFill>
                  <a:srgbClr val="9933FF"/>
                </a:solidFill>
                <a:latin typeface="Calibri" panose="020F0502020204030204" pitchFamily="34" charset="0"/>
                <a:cs typeface="Calibri" panose="020F0502020204030204" pitchFamily="34" charset="0"/>
              </a:rPr>
              <a:t>[1.1]: </a:t>
            </a:r>
            <a:r>
              <a:rPr lang="en-GB" sz="1800" b="1" dirty="0" smtClean="0">
                <a:latin typeface="Calibri" panose="020F0502020204030204" pitchFamily="34" charset="0"/>
                <a:cs typeface="Calibri" panose="020F0502020204030204" pitchFamily="34" charset="0"/>
              </a:rPr>
              <a:t>Max 35 Text </a:t>
            </a:r>
          </a:p>
          <a:p>
            <a:pPr>
              <a:spcAft>
                <a:spcPts val="600"/>
              </a:spcAft>
              <a:tabLst>
                <a:tab pos="233363" algn="l"/>
                <a:tab pos="457200" algn="l"/>
                <a:tab pos="690563" algn="l"/>
                <a:tab pos="801688" algn="l"/>
                <a:tab pos="914400" algn="l"/>
                <a:tab pos="1147763" algn="l"/>
              </a:tabLst>
            </a:pPr>
            <a:r>
              <a:rPr lang="en-GB" sz="1800" b="1" dirty="0" smtClean="0">
                <a:latin typeface="Calibri" panose="020F0502020204030204" pitchFamily="34" charset="0"/>
                <a:cs typeface="Calibri" panose="020F0502020204030204" pitchFamily="34" charset="0"/>
              </a:rPr>
              <a:t>					Scheme Name [0.1] : Max 35 Text</a:t>
            </a:r>
          </a:p>
          <a:p>
            <a:pPr>
              <a:spcAft>
                <a:spcPts val="600"/>
              </a:spcAft>
              <a:tabLst>
                <a:tab pos="233363" algn="l"/>
                <a:tab pos="457200" algn="l"/>
                <a:tab pos="690563" algn="l"/>
                <a:tab pos="801688"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Name And Address</a:t>
            </a:r>
          </a:p>
          <a:p>
            <a:pPr>
              <a:spcBef>
                <a:spcPts val="600"/>
              </a:spcBef>
              <a:tabLst>
                <a:tab pos="233363" algn="l"/>
                <a:tab pos="457200" algn="l"/>
                <a:tab pos="741363" algn="l"/>
                <a:tab pos="914400" algn="l"/>
                <a:tab pos="1147763" algn="l"/>
              </a:tabLst>
            </a:pPr>
            <a:r>
              <a:rPr lang="en-GB" sz="1800" b="1" dirty="0" smtClean="0">
                <a:solidFill>
                  <a:srgbClr val="FF0000"/>
                </a:solidFill>
                <a:latin typeface="Calibri" panose="020F0502020204030204" pitchFamily="34" charset="0"/>
                <a:cs typeface="Calibri" panose="020F0502020204030204" pitchFamily="34" charset="0"/>
              </a:rPr>
              <a:t>		LEI</a:t>
            </a:r>
          </a:p>
          <a:p>
            <a:pPr>
              <a:spcBef>
                <a:spcPts val="1200"/>
              </a:spcBef>
              <a:tabLst>
                <a:tab pos="233363" algn="l"/>
                <a:tab pos="457200" algn="l"/>
                <a:tab pos="741363" algn="l"/>
                <a:tab pos="914400"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Role </a:t>
            </a:r>
            <a:r>
              <a:rPr lang="en-GB" sz="1800" b="1" i="1" dirty="0" smtClean="0">
                <a:latin typeface="Calibri" panose="020F0502020204030204" pitchFamily="34" charset="0"/>
                <a:cs typeface="Calibri" panose="020F0502020204030204" pitchFamily="34" charset="0"/>
              </a:rPr>
              <a:t>(choice code or proprietary)</a:t>
            </a:r>
            <a:endParaRPr lang="en-GB" sz="1800" b="1" dirty="0" smtClean="0">
              <a:latin typeface="Calibri" panose="020F0502020204030204" pitchFamily="34" charset="0"/>
              <a:cs typeface="Calibri" panose="020F0502020204030204" pitchFamily="34" charset="0"/>
            </a:endParaRPr>
          </a:p>
          <a:p>
            <a:pPr>
              <a:spcBef>
                <a:spcPts val="600"/>
              </a:spcBef>
              <a:tabLst>
                <a:tab pos="233363" algn="l"/>
                <a:tab pos="457200" algn="l"/>
                <a:tab pos="741363" algn="l"/>
                <a:tab pos="914400"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Account</a:t>
            </a:r>
          </a:p>
        </p:txBody>
      </p:sp>
      <p:sp>
        <p:nvSpPr>
          <p:cNvPr id="29" name="Rectangle 28"/>
          <p:cNvSpPr/>
          <p:nvPr/>
        </p:nvSpPr>
        <p:spPr bwMode="auto">
          <a:xfrm>
            <a:off x="5408783" y="4069096"/>
            <a:ext cx="3441918" cy="25875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0" name="Rectangle 29"/>
          <p:cNvSpPr/>
          <p:nvPr/>
        </p:nvSpPr>
        <p:spPr bwMode="auto">
          <a:xfrm>
            <a:off x="5414534" y="1772423"/>
            <a:ext cx="3436167" cy="2199502"/>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1" name="Rectangle 30"/>
          <p:cNvSpPr/>
          <p:nvPr/>
        </p:nvSpPr>
        <p:spPr bwMode="auto">
          <a:xfrm>
            <a:off x="5561183" y="2150179"/>
            <a:ext cx="3194628" cy="25875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2" name="Rectangle 31"/>
          <p:cNvSpPr/>
          <p:nvPr/>
        </p:nvSpPr>
        <p:spPr bwMode="auto">
          <a:xfrm>
            <a:off x="5568015" y="3659748"/>
            <a:ext cx="3194628" cy="25875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3" name="Rectangle 32"/>
          <p:cNvSpPr/>
          <p:nvPr/>
        </p:nvSpPr>
        <p:spPr bwMode="auto">
          <a:xfrm>
            <a:off x="5561183" y="2490966"/>
            <a:ext cx="3194628" cy="109966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686023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Technical Difference 2 – Aggregate Quantity </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a:xfrm>
            <a:off x="8075766" y="6403975"/>
            <a:ext cx="762000" cy="228600"/>
          </a:xfrm>
        </p:spPr>
        <p:txBody>
          <a:bodyPr/>
          <a:lstStyle/>
          <a:p>
            <a:fld id="{EA52E39D-21CE-4915-B848-429A65988FB2}" type="slidenum">
              <a:rPr lang="en-GB" smtClean="0"/>
              <a:pPr/>
              <a:t>16</a:t>
            </a:fld>
            <a:endParaRPr lang="en-GB" dirty="0"/>
          </a:p>
        </p:txBody>
      </p:sp>
      <p:sp>
        <p:nvSpPr>
          <p:cNvPr id="7" name="Rectangle 6"/>
          <p:cNvSpPr/>
          <p:nvPr/>
        </p:nvSpPr>
        <p:spPr bwMode="auto">
          <a:xfrm>
            <a:off x="178278" y="1024767"/>
            <a:ext cx="3712235" cy="3642483"/>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TextBox 7"/>
          <p:cNvSpPr txBox="1"/>
          <p:nvPr/>
        </p:nvSpPr>
        <p:spPr>
          <a:xfrm>
            <a:off x="163905" y="1024761"/>
            <a:ext cx="3874695" cy="3247043"/>
          </a:xfrm>
          <a:prstGeom prst="rect">
            <a:avLst/>
          </a:prstGeom>
          <a:noFill/>
        </p:spPr>
        <p:txBody>
          <a:bodyPr wrap="square" rtlCol="0">
            <a:spAutoFit/>
          </a:bodyPr>
          <a:lstStyle/>
          <a:p>
            <a:pPr>
              <a:spcAft>
                <a:spcPts val="600"/>
              </a:spcAft>
              <a:tabLst>
                <a:tab pos="233363" algn="l"/>
                <a:tab pos="2173288" algn="l"/>
              </a:tabLst>
            </a:pPr>
            <a:r>
              <a:rPr lang="en-GB" sz="1800" b="1" dirty="0" smtClean="0">
                <a:latin typeface="Calibri" panose="020F0502020204030204" pitchFamily="34" charset="0"/>
                <a:cs typeface="Calibri" panose="020F0502020204030204" pitchFamily="34" charset="0"/>
              </a:rPr>
              <a:t>Aggregate Quantity [</a:t>
            </a:r>
            <a:r>
              <a:rPr lang="en-GB" sz="1800" b="1" dirty="0" smtClean="0">
                <a:latin typeface="Calibri" panose="020F0502020204030204" pitchFamily="34" charset="0"/>
                <a:cs typeface="Calibri" panose="020F0502020204030204" pitchFamily="34" charset="0"/>
              </a:rPr>
              <a:t>1.1] </a:t>
            </a:r>
            <a:r>
              <a:rPr lang="en-GB" sz="1400" b="1" i="1" dirty="0" smtClean="0">
                <a:latin typeface="Calibri" panose="020F0502020204030204" pitchFamily="34" charset="0"/>
                <a:cs typeface="Calibri" panose="020F0502020204030204" pitchFamily="34" charset="0"/>
              </a:rPr>
              <a:t>Choice</a:t>
            </a:r>
            <a:r>
              <a:rPr lang="en-GB" sz="1800" b="1" dirty="0">
                <a:latin typeface="Calibri" panose="020F0502020204030204" pitchFamily="34" charset="0"/>
                <a:cs typeface="Calibri" panose="020F0502020204030204" pitchFamily="34" charset="0"/>
              </a:rPr>
              <a:t>	</a:t>
            </a:r>
            <a:endParaRPr lang="en-GB" sz="1800" b="1" dirty="0" smtClean="0">
              <a:latin typeface="Calibri" panose="020F0502020204030204" pitchFamily="34" charset="0"/>
              <a:cs typeface="Calibri" panose="020F0502020204030204" pitchFamily="34" charset="0"/>
            </a:endParaRPr>
          </a:p>
          <a:p>
            <a:pPr>
              <a:spcAft>
                <a:spcPts val="600"/>
              </a:spcAft>
              <a:tabLst>
                <a:tab pos="233363" algn="l"/>
                <a:tab pos="1087438" algn="l"/>
                <a:tab pos="2173288" algn="l"/>
              </a:tabLst>
            </a:pPr>
            <a:r>
              <a:rPr lang="en-GB" sz="1800" b="1" dirty="0">
                <a:solidFill>
                  <a:srgbClr val="0070C0"/>
                </a:solidFill>
                <a:latin typeface="Calibri" panose="020F0502020204030204" pitchFamily="34" charset="0"/>
                <a:cs typeface="Calibri" panose="020F0502020204030204" pitchFamily="34" charset="0"/>
              </a:rPr>
              <a:t>	</a:t>
            </a:r>
            <a:r>
              <a:rPr lang="en-GB" sz="1800" b="1" dirty="0" smtClean="0">
                <a:solidFill>
                  <a:srgbClr val="0070C0"/>
                </a:solidFill>
                <a:latin typeface="Calibri" panose="020F0502020204030204" pitchFamily="34" charset="0"/>
                <a:cs typeface="Calibri" panose="020F0502020204030204" pitchFamily="34" charset="0"/>
              </a:rPr>
              <a:t>Quantity</a:t>
            </a:r>
            <a:r>
              <a:rPr lang="en-GB" sz="1800" b="1" dirty="0" smtClean="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400" b="1" i="1" dirty="0" smtClean="0">
                <a:latin typeface="Calibri" panose="020F0502020204030204" pitchFamily="34" charset="0"/>
                <a:cs typeface="Calibri" panose="020F0502020204030204" pitchFamily="34" charset="0"/>
              </a:rPr>
              <a:t>Choice</a:t>
            </a:r>
            <a:r>
              <a:rPr lang="en-GB" sz="1800" b="1" i="1" dirty="0" smtClean="0">
                <a:solidFill>
                  <a:schemeClr val="bg1">
                    <a:lumMod val="50000"/>
                  </a:schemeClr>
                </a:solidFill>
                <a:latin typeface="Calibri" panose="020F0502020204030204" pitchFamily="34" charset="0"/>
                <a:cs typeface="Calibri" panose="020F0502020204030204" pitchFamily="34" charset="0"/>
              </a:rPr>
              <a:t>	</a:t>
            </a:r>
          </a:p>
          <a:p>
            <a:pPr>
              <a:spcAft>
                <a:spcPts val="600"/>
              </a:spcAft>
              <a:tabLst>
                <a:tab pos="233363" algn="l"/>
                <a:tab pos="457200" algn="l"/>
                <a:tab pos="1147763" algn="l"/>
                <a:tab pos="2173288" algn="l"/>
              </a:tabLst>
            </a:pPr>
            <a:r>
              <a:rPr lang="en-GB" sz="1800" b="1" i="1" dirty="0">
                <a:solidFill>
                  <a:schemeClr val="bg1">
                    <a:lumMod val="50000"/>
                  </a:schemeClr>
                </a:solidFill>
                <a:latin typeface="Calibri" panose="020F0502020204030204" pitchFamily="34" charset="0"/>
                <a:cs typeface="Calibri" panose="020F0502020204030204" pitchFamily="34" charset="0"/>
              </a:rPr>
              <a:t>	</a:t>
            </a:r>
            <a:r>
              <a:rPr lang="en-GB" sz="1800" b="1" i="1" dirty="0" smtClean="0">
                <a:solidFill>
                  <a:schemeClr val="bg1">
                    <a:lumMod val="50000"/>
                  </a:schemeClr>
                </a:solidFill>
                <a:latin typeface="Calibri" panose="020F0502020204030204" pitchFamily="34" charset="0"/>
                <a:cs typeface="Calibri" panose="020F0502020204030204" pitchFamily="34" charset="0"/>
              </a:rPr>
              <a:t>	</a:t>
            </a:r>
            <a:r>
              <a:rPr lang="en-GB" sz="1800" b="1" dirty="0" smtClean="0">
                <a:solidFill>
                  <a:schemeClr val="accent2">
                    <a:lumMod val="60000"/>
                    <a:lumOff val="40000"/>
                  </a:schemeClr>
                </a:solidFill>
                <a:latin typeface="Calibri" panose="020F0502020204030204" pitchFamily="34" charset="0"/>
                <a:cs typeface="Calibri" panose="020F0502020204030204" pitchFamily="34" charset="0"/>
              </a:rPr>
              <a:t>Unit</a:t>
            </a:r>
          </a:p>
          <a:p>
            <a:pPr>
              <a:spcAft>
                <a:spcPts val="600"/>
              </a:spcAft>
              <a:tabLst>
                <a:tab pos="233363" algn="l"/>
                <a:tab pos="457200" algn="l"/>
                <a:tab pos="690563" algn="l"/>
                <a:tab pos="914400" algn="l"/>
                <a:tab pos="1147763" algn="l"/>
                <a:tab pos="1431925" algn="l"/>
                <a:tab pos="1604963" algn="l"/>
              </a:tabLst>
            </a:pPr>
            <a:r>
              <a:rPr lang="en-GB" sz="1800" b="1" dirty="0">
                <a:solidFill>
                  <a:schemeClr val="accent2">
                    <a:lumMod val="60000"/>
                    <a:lumOff val="40000"/>
                  </a:schemeClr>
                </a:solidFill>
                <a:latin typeface="Calibri" panose="020F0502020204030204" pitchFamily="34" charset="0"/>
                <a:cs typeface="Calibri" panose="020F0502020204030204" pitchFamily="34" charset="0"/>
              </a:rPr>
              <a:t>	</a:t>
            </a:r>
            <a:r>
              <a:rPr lang="en-GB" sz="1800" b="1" dirty="0" smtClean="0">
                <a:solidFill>
                  <a:schemeClr val="accent2">
                    <a:lumMod val="60000"/>
                    <a:lumOff val="40000"/>
                  </a:schemeClr>
                </a:solidFill>
                <a:latin typeface="Calibri" panose="020F0502020204030204" pitchFamily="34" charset="0"/>
                <a:cs typeface="Calibri" panose="020F0502020204030204" pitchFamily="34" charset="0"/>
              </a:rPr>
              <a:t>	Face Amount</a:t>
            </a:r>
          </a:p>
          <a:p>
            <a:pPr>
              <a:spcAft>
                <a:spcPts val="600"/>
              </a:spcAft>
              <a:tabLst>
                <a:tab pos="233363" algn="l"/>
                <a:tab pos="457200" algn="l"/>
                <a:tab pos="690563" algn="l"/>
                <a:tab pos="914400" algn="l"/>
                <a:tab pos="1147763" algn="l"/>
                <a:tab pos="1431925" algn="l"/>
                <a:tab pos="1604963" algn="l"/>
              </a:tabLst>
            </a:pPr>
            <a:r>
              <a:rPr lang="en-GB" sz="1800" b="1" dirty="0">
                <a:solidFill>
                  <a:schemeClr val="accent2">
                    <a:lumMod val="60000"/>
                    <a:lumOff val="40000"/>
                  </a:schemeClr>
                </a:solidFill>
                <a:latin typeface="Calibri" panose="020F0502020204030204" pitchFamily="34" charset="0"/>
                <a:cs typeface="Calibri" panose="020F0502020204030204" pitchFamily="34" charset="0"/>
              </a:rPr>
              <a:t>	</a:t>
            </a:r>
            <a:r>
              <a:rPr lang="en-GB" sz="1800" b="1" dirty="0" smtClean="0">
                <a:solidFill>
                  <a:schemeClr val="accent2">
                    <a:lumMod val="60000"/>
                    <a:lumOff val="40000"/>
                  </a:schemeClr>
                </a:solidFill>
                <a:latin typeface="Calibri" panose="020F0502020204030204" pitchFamily="34" charset="0"/>
                <a:cs typeface="Calibri" panose="020F0502020204030204" pitchFamily="34" charset="0"/>
              </a:rPr>
              <a:t>	Amortised Amount</a:t>
            </a:r>
          </a:p>
          <a:p>
            <a:pPr>
              <a:tabLst>
                <a:tab pos="233363" algn="l"/>
                <a:tab pos="457200" algn="l"/>
                <a:tab pos="690563" algn="l"/>
                <a:tab pos="914400" algn="l"/>
                <a:tab pos="1147763" algn="l"/>
                <a:tab pos="1604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a:latin typeface="Calibri" panose="020F0502020204030204" pitchFamily="34" charset="0"/>
                <a:cs typeface="Calibri" panose="020F0502020204030204" pitchFamily="34" charset="0"/>
              </a:rPr>
              <a:t>	</a:t>
            </a:r>
            <a:endParaRPr lang="en-GB" sz="1800" b="1" dirty="0" smtClean="0">
              <a:latin typeface="Calibri" panose="020F0502020204030204" pitchFamily="34" charset="0"/>
              <a:cs typeface="Calibri" panose="020F0502020204030204" pitchFamily="34" charset="0"/>
            </a:endParaRPr>
          </a:p>
          <a:p>
            <a:pPr>
              <a:tabLst>
                <a:tab pos="233363" algn="l"/>
                <a:tab pos="457200" algn="l"/>
                <a:tab pos="690563" algn="l"/>
                <a:tab pos="914400" algn="l"/>
                <a:tab pos="1147763" algn="l"/>
                <a:tab pos="1604963" algn="l"/>
              </a:tabLst>
            </a:pPr>
            <a:r>
              <a:rPr lang="en-GB" sz="1800" b="1" dirty="0">
                <a:latin typeface="Calibri" panose="020F0502020204030204" pitchFamily="34" charset="0"/>
                <a:cs typeface="Calibri" panose="020F0502020204030204" pitchFamily="34" charset="0"/>
              </a:rPr>
              <a:t>	</a:t>
            </a:r>
            <a:r>
              <a:rPr lang="en-GB" sz="1800" b="1" dirty="0" smtClean="0">
                <a:solidFill>
                  <a:srgbClr val="0070C0"/>
                </a:solidFill>
                <a:latin typeface="Calibri" panose="020F0502020204030204" pitchFamily="34" charset="0"/>
                <a:cs typeface="Calibri" panose="020F0502020204030204" pitchFamily="34" charset="0"/>
              </a:rPr>
              <a:t>Quantity As DSS</a:t>
            </a:r>
          </a:p>
          <a:p>
            <a:pPr>
              <a:tabLst>
                <a:tab pos="233363" algn="l"/>
                <a:tab pos="457200" algn="l"/>
                <a:tab pos="690563" algn="l"/>
                <a:tab pos="914400" algn="l"/>
                <a:tab pos="1147763" algn="l"/>
                <a:tab pos="1604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Issuer [1.1] Max 8 Text</a:t>
            </a:r>
          </a:p>
          <a:p>
            <a:pPr>
              <a:tabLst>
                <a:tab pos="233363" algn="l"/>
                <a:tab pos="457200" algn="l"/>
                <a:tab pos="690563" algn="l"/>
                <a:tab pos="914400" algn="l"/>
                <a:tab pos="1147763" algn="l"/>
                <a:tab pos="1604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Information [1.1] Exact 4 Alpha</a:t>
            </a:r>
          </a:p>
          <a:p>
            <a:pPr>
              <a:tabLst>
                <a:tab pos="233363" algn="l"/>
                <a:tab pos="457200" algn="l"/>
                <a:tab pos="690563" algn="l"/>
                <a:tab pos="914400" algn="l"/>
                <a:tab pos="1147763" algn="l"/>
                <a:tab pos="1604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Balance [1.1] Number</a:t>
            </a:r>
          </a:p>
        </p:txBody>
      </p:sp>
      <p:sp>
        <p:nvSpPr>
          <p:cNvPr id="12" name="Rectangle 11"/>
          <p:cNvSpPr/>
          <p:nvPr/>
        </p:nvSpPr>
        <p:spPr bwMode="auto">
          <a:xfrm>
            <a:off x="460105" y="1439572"/>
            <a:ext cx="3264169" cy="1511767"/>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460105" y="3070129"/>
            <a:ext cx="3264169" cy="127332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4566223" y="1021891"/>
            <a:ext cx="4198216" cy="5655134"/>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TextBox 14"/>
          <p:cNvSpPr txBox="1"/>
          <p:nvPr/>
        </p:nvSpPr>
        <p:spPr>
          <a:xfrm>
            <a:off x="4551849" y="1021886"/>
            <a:ext cx="4169458" cy="5493812"/>
          </a:xfrm>
          <a:prstGeom prst="rect">
            <a:avLst/>
          </a:prstGeom>
          <a:noFill/>
        </p:spPr>
        <p:txBody>
          <a:bodyPr wrap="square" rtlCol="0">
            <a:spAutoFit/>
          </a:bodyPr>
          <a:lstStyle/>
          <a:p>
            <a:pPr>
              <a:spcAft>
                <a:spcPts val="600"/>
              </a:spcAft>
              <a:tabLst>
                <a:tab pos="233363" algn="l"/>
              </a:tabLst>
            </a:pPr>
            <a:r>
              <a:rPr lang="en-GB" sz="1800" b="1" dirty="0" smtClean="0">
                <a:latin typeface="Calibri" panose="020F0502020204030204" pitchFamily="34" charset="0"/>
                <a:cs typeface="Calibri" panose="020F0502020204030204" pitchFamily="34" charset="0"/>
              </a:rPr>
              <a:t>Aggregate Balance  [1.1]</a:t>
            </a:r>
          </a:p>
          <a:p>
            <a:pPr>
              <a:spcAft>
                <a:spcPts val="0"/>
              </a:spcAft>
              <a:tabLst>
                <a:tab pos="233363" algn="l"/>
                <a:tab pos="457200" algn="l"/>
              </a:tabLst>
            </a:pPr>
            <a:r>
              <a:rPr lang="en-GB" sz="1800" b="1" dirty="0" smtClean="0">
                <a:latin typeface="Calibri" panose="020F0502020204030204" pitchFamily="34" charset="0"/>
                <a:cs typeface="Calibri" panose="020F0502020204030204" pitchFamily="34" charset="0"/>
              </a:rPr>
              <a:t>	</a:t>
            </a:r>
            <a:r>
              <a:rPr lang="en-GB" sz="1800" b="1" dirty="0" smtClean="0">
                <a:solidFill>
                  <a:srgbClr val="FF0000"/>
                </a:solidFill>
                <a:latin typeface="Calibri" panose="020F0502020204030204" pitchFamily="34" charset="0"/>
                <a:cs typeface="Calibri" panose="020F0502020204030204" pitchFamily="34" charset="0"/>
              </a:rPr>
              <a:t>Short Long Indicator </a:t>
            </a:r>
            <a:r>
              <a:rPr lang="en-GB" sz="1800" b="1" dirty="0" smtClean="0">
                <a:latin typeface="Calibri" panose="020F0502020204030204" pitchFamily="34" charset="0"/>
                <a:cs typeface="Calibri" panose="020F0502020204030204" pitchFamily="34" charset="0"/>
              </a:rPr>
              <a:t>[1.1]</a:t>
            </a:r>
          </a:p>
          <a:p>
            <a:pPr>
              <a:spcAft>
                <a:spcPts val="600"/>
              </a:spcAft>
              <a:tabLst>
                <a:tab pos="233363" algn="l"/>
                <a:tab pos="457200" algn="l"/>
                <a:tab pos="690563" algn="l"/>
                <a:tab pos="1147763" algn="l"/>
              </a:tabLst>
            </a:pPr>
            <a:r>
              <a:rPr lang="en-GB" sz="1800" b="1" dirty="0" smtClean="0">
                <a:latin typeface="Calibri" panose="020F0502020204030204" pitchFamily="34" charset="0"/>
                <a:cs typeface="Calibri" panose="020F0502020204030204" pitchFamily="34" charset="0"/>
              </a:rPr>
              <a:t>	Quantity	</a:t>
            </a:r>
            <a:r>
              <a:rPr lang="en-GB" sz="1400" b="1" i="1" dirty="0" smtClean="0">
                <a:latin typeface="Calibri" panose="020F0502020204030204" pitchFamily="34" charset="0"/>
                <a:cs typeface="Calibri" panose="020F0502020204030204" pitchFamily="34" charset="0"/>
              </a:rPr>
              <a:t>Choice</a:t>
            </a:r>
            <a:r>
              <a:rPr lang="en-GB" sz="1400" b="1" dirty="0" smtClean="0">
                <a:latin typeface="Calibri" panose="020F0502020204030204" pitchFamily="34" charset="0"/>
                <a:cs typeface="Calibri" panose="020F0502020204030204" pitchFamily="34" charset="0"/>
              </a:rPr>
              <a:t>	</a:t>
            </a:r>
          </a:p>
          <a:p>
            <a:pPr>
              <a:spcAft>
                <a:spcPts val="600"/>
              </a:spcAft>
              <a:tabLst>
                <a:tab pos="233363" algn="l"/>
                <a:tab pos="457200" algn="l"/>
                <a:tab pos="690563" algn="l"/>
                <a:tab pos="1147763" algn="l"/>
                <a:tab pos="1371600" algn="l"/>
              </a:tabLst>
            </a:pPr>
            <a:r>
              <a:rPr lang="en-GB" sz="1800" b="1" dirty="0">
                <a:solidFill>
                  <a:srgbClr val="0070C0"/>
                </a:solidFill>
                <a:latin typeface="Calibri" panose="020F0502020204030204" pitchFamily="34" charset="0"/>
                <a:cs typeface="Calibri" panose="020F0502020204030204" pitchFamily="34" charset="0"/>
              </a:rPr>
              <a:t>	</a:t>
            </a:r>
            <a:r>
              <a:rPr lang="en-GB" sz="1800" b="1" dirty="0" smtClean="0">
                <a:solidFill>
                  <a:srgbClr val="0070C0"/>
                </a:solidFill>
                <a:latin typeface="Calibri" panose="020F0502020204030204" pitchFamily="34" charset="0"/>
                <a:cs typeface="Calibri" panose="020F0502020204030204" pitchFamily="34" charset="0"/>
              </a:rPr>
              <a:t>	Quantity</a:t>
            </a:r>
            <a:r>
              <a:rPr lang="en-GB" sz="1800" b="1" dirty="0">
                <a:solidFill>
                  <a:srgbClr val="0070C0"/>
                </a:solidFill>
                <a:latin typeface="Calibri" panose="020F0502020204030204" pitchFamily="34" charset="0"/>
                <a:cs typeface="Calibri" panose="020F0502020204030204" pitchFamily="34" charset="0"/>
              </a:rPr>
              <a:t>	</a:t>
            </a:r>
            <a:r>
              <a:rPr lang="en-GB" sz="1400" b="1" i="1" dirty="0" smtClean="0">
                <a:latin typeface="Calibri" panose="020F0502020204030204" pitchFamily="34" charset="0"/>
                <a:cs typeface="Calibri" panose="020F0502020204030204" pitchFamily="34" charset="0"/>
              </a:rPr>
              <a:t>Choice </a:t>
            </a:r>
            <a:r>
              <a:rPr lang="en-GB" sz="1800" b="1" dirty="0" smtClean="0">
                <a:latin typeface="Calibri" panose="020F0502020204030204" pitchFamily="34" charset="0"/>
                <a:cs typeface="Calibri" panose="020F0502020204030204" pitchFamily="34" charset="0"/>
              </a:rPr>
              <a:t>	</a:t>
            </a:r>
          </a:p>
          <a:p>
            <a:pPr>
              <a:spcAft>
                <a:spcPts val="600"/>
              </a:spcAft>
              <a:tabLst>
                <a:tab pos="233363" algn="l"/>
                <a:tab pos="457200" algn="l"/>
                <a:tab pos="690563" algn="l"/>
                <a:tab pos="1147763" algn="l"/>
                <a:tab pos="1371600" algn="l"/>
                <a:tab pos="1604963" algn="l"/>
              </a:tabLst>
            </a:pPr>
            <a:r>
              <a:rPr lang="en-GB" sz="1800" b="1" dirty="0">
                <a:solidFill>
                  <a:srgbClr val="00B050"/>
                </a:solidFill>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		Quantity</a:t>
            </a:r>
            <a:r>
              <a:rPr lang="en-GB" sz="1800" b="1" dirty="0">
                <a:solidFill>
                  <a:srgbClr val="00B050"/>
                </a:solidFill>
                <a:latin typeface="Calibri" panose="020F0502020204030204" pitchFamily="34" charset="0"/>
                <a:cs typeface="Calibri" panose="020F0502020204030204" pitchFamily="34" charset="0"/>
              </a:rPr>
              <a:t>	</a:t>
            </a:r>
            <a:r>
              <a:rPr lang="en-GB" sz="1400" b="1" i="1" dirty="0" smtClean="0">
                <a:latin typeface="Calibri" panose="020F0502020204030204" pitchFamily="34" charset="0"/>
                <a:cs typeface="Calibri" panose="020F0502020204030204" pitchFamily="34" charset="0"/>
              </a:rPr>
              <a:t>Choice</a:t>
            </a:r>
            <a:r>
              <a:rPr lang="en-GB" sz="1800" b="1" dirty="0" smtClean="0">
                <a:latin typeface="Calibri" panose="020F0502020204030204" pitchFamily="34" charset="0"/>
                <a:cs typeface="Calibri" panose="020F0502020204030204" pitchFamily="34" charset="0"/>
              </a:rPr>
              <a:t>	</a:t>
            </a:r>
          </a:p>
          <a:p>
            <a:pPr>
              <a:spcAft>
                <a:spcPts val="600"/>
              </a:spcAft>
              <a:tabLst>
                <a:tab pos="233363" algn="l"/>
                <a:tab pos="457200" algn="l"/>
                <a:tab pos="690563" algn="l"/>
                <a:tab pos="914400" algn="l"/>
                <a:tab pos="1147763" algn="l"/>
                <a:tab pos="1371600" algn="l"/>
                <a:tab pos="1604963" algn="l"/>
              </a:tabLst>
            </a:pPr>
            <a:r>
              <a:rPr lang="en-GB" sz="1800" b="1" dirty="0">
                <a:solidFill>
                  <a:schemeClr val="accent2">
                    <a:lumMod val="60000"/>
                    <a:lumOff val="40000"/>
                  </a:schemeClr>
                </a:solidFill>
                <a:latin typeface="Calibri" panose="020F0502020204030204" pitchFamily="34" charset="0"/>
                <a:cs typeface="Calibri" panose="020F0502020204030204" pitchFamily="34" charset="0"/>
              </a:rPr>
              <a:t>	</a:t>
            </a:r>
            <a:r>
              <a:rPr lang="en-GB" sz="1800" b="1" dirty="0" smtClean="0">
                <a:solidFill>
                  <a:schemeClr val="accent2">
                    <a:lumMod val="60000"/>
                    <a:lumOff val="40000"/>
                  </a:schemeClr>
                </a:solidFill>
                <a:latin typeface="Calibri" panose="020F0502020204030204" pitchFamily="34" charset="0"/>
                <a:cs typeface="Calibri" panose="020F0502020204030204" pitchFamily="34" charset="0"/>
              </a:rPr>
              <a:t>			Unit</a:t>
            </a:r>
          </a:p>
          <a:p>
            <a:pPr>
              <a:spcAft>
                <a:spcPts val="600"/>
              </a:spcAft>
              <a:tabLst>
                <a:tab pos="233363" algn="l"/>
                <a:tab pos="457200" algn="l"/>
                <a:tab pos="914400" algn="l"/>
                <a:tab pos="1147763" algn="l"/>
                <a:tab pos="1828800" algn="l"/>
                <a:tab pos="2519363" algn="l"/>
              </a:tabLst>
            </a:pPr>
            <a:r>
              <a:rPr lang="en-GB" sz="1800" b="1" dirty="0">
                <a:solidFill>
                  <a:schemeClr val="accent2">
                    <a:lumMod val="60000"/>
                    <a:lumOff val="40000"/>
                  </a:schemeClr>
                </a:solidFill>
                <a:latin typeface="Calibri" panose="020F0502020204030204" pitchFamily="34" charset="0"/>
                <a:cs typeface="Calibri" panose="020F0502020204030204" pitchFamily="34" charset="0"/>
              </a:rPr>
              <a:t>	</a:t>
            </a:r>
            <a:r>
              <a:rPr lang="en-GB" sz="1800" b="1" dirty="0" smtClean="0">
                <a:solidFill>
                  <a:schemeClr val="accent2">
                    <a:lumMod val="60000"/>
                    <a:lumOff val="40000"/>
                  </a:schemeClr>
                </a:solidFill>
                <a:latin typeface="Calibri" panose="020F0502020204030204" pitchFamily="34" charset="0"/>
                <a:cs typeface="Calibri" panose="020F0502020204030204" pitchFamily="34" charset="0"/>
              </a:rPr>
              <a:t>	</a:t>
            </a:r>
            <a:r>
              <a:rPr lang="en-GB" sz="1800" b="1" dirty="0">
                <a:solidFill>
                  <a:schemeClr val="accent2">
                    <a:lumMod val="60000"/>
                    <a:lumOff val="40000"/>
                  </a:schemeClr>
                </a:solidFill>
                <a:latin typeface="Calibri" panose="020F0502020204030204" pitchFamily="34" charset="0"/>
                <a:cs typeface="Calibri" panose="020F0502020204030204" pitchFamily="34" charset="0"/>
              </a:rPr>
              <a:t>	</a:t>
            </a:r>
            <a:r>
              <a:rPr lang="en-GB" sz="1800" b="1" dirty="0" smtClean="0">
                <a:solidFill>
                  <a:schemeClr val="accent2">
                    <a:lumMod val="60000"/>
                    <a:lumOff val="40000"/>
                  </a:schemeClr>
                </a:solidFill>
                <a:latin typeface="Calibri" panose="020F0502020204030204" pitchFamily="34" charset="0"/>
                <a:cs typeface="Calibri" panose="020F0502020204030204" pitchFamily="34" charset="0"/>
              </a:rPr>
              <a:t>Face Amount</a:t>
            </a:r>
          </a:p>
          <a:p>
            <a:pPr>
              <a:spcAft>
                <a:spcPts val="600"/>
              </a:spcAft>
              <a:tabLst>
                <a:tab pos="233363" algn="l"/>
                <a:tab pos="457200" algn="l"/>
                <a:tab pos="914400" algn="l"/>
                <a:tab pos="1147763" algn="l"/>
                <a:tab pos="1828800" algn="l"/>
                <a:tab pos="2519363" algn="l"/>
              </a:tabLst>
            </a:pPr>
            <a:r>
              <a:rPr lang="en-GB" sz="1800" b="1" dirty="0">
                <a:solidFill>
                  <a:schemeClr val="accent2">
                    <a:lumMod val="60000"/>
                    <a:lumOff val="40000"/>
                  </a:schemeClr>
                </a:solidFill>
                <a:latin typeface="Calibri" panose="020F0502020204030204" pitchFamily="34" charset="0"/>
                <a:cs typeface="Calibri" panose="020F0502020204030204" pitchFamily="34" charset="0"/>
              </a:rPr>
              <a:t>	</a:t>
            </a:r>
            <a:r>
              <a:rPr lang="en-GB" sz="1800" b="1" dirty="0" smtClean="0">
                <a:solidFill>
                  <a:schemeClr val="accent2">
                    <a:lumMod val="60000"/>
                    <a:lumOff val="40000"/>
                  </a:schemeClr>
                </a:solidFill>
                <a:latin typeface="Calibri" panose="020F0502020204030204" pitchFamily="34" charset="0"/>
                <a:cs typeface="Calibri" panose="020F0502020204030204" pitchFamily="34" charset="0"/>
              </a:rPr>
              <a:t>	</a:t>
            </a:r>
            <a:r>
              <a:rPr lang="en-GB" sz="1800" b="1" dirty="0">
                <a:solidFill>
                  <a:schemeClr val="accent2">
                    <a:lumMod val="60000"/>
                    <a:lumOff val="40000"/>
                  </a:schemeClr>
                </a:solidFill>
                <a:latin typeface="Calibri" panose="020F0502020204030204" pitchFamily="34" charset="0"/>
                <a:cs typeface="Calibri" panose="020F0502020204030204" pitchFamily="34" charset="0"/>
              </a:rPr>
              <a:t>	</a:t>
            </a:r>
            <a:r>
              <a:rPr lang="en-GB" sz="1800" b="1" dirty="0" smtClean="0">
                <a:solidFill>
                  <a:schemeClr val="accent2">
                    <a:lumMod val="60000"/>
                    <a:lumOff val="40000"/>
                  </a:schemeClr>
                </a:solidFill>
                <a:latin typeface="Calibri" panose="020F0502020204030204" pitchFamily="34" charset="0"/>
                <a:cs typeface="Calibri" panose="020F0502020204030204" pitchFamily="34" charset="0"/>
              </a:rPr>
              <a:t>Amortised Value</a:t>
            </a:r>
          </a:p>
          <a:p>
            <a:pPr>
              <a:spcBef>
                <a:spcPts val="1200"/>
              </a:spcBef>
              <a:spcAft>
                <a:spcPts val="0"/>
              </a:spcAft>
              <a:tabLst>
                <a:tab pos="233363" algn="l"/>
                <a:tab pos="457200" algn="l"/>
                <a:tab pos="690563" algn="l"/>
                <a:tab pos="11477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Original And Current Face</a:t>
            </a:r>
          </a:p>
          <a:p>
            <a:pPr>
              <a:spcAft>
                <a:spcPts val="0"/>
              </a:spcAft>
              <a:tabLst>
                <a:tab pos="233363" algn="l"/>
                <a:tab pos="457200" algn="l"/>
                <a:tab pos="690563" algn="l"/>
                <a:tab pos="914400" algn="l"/>
                <a:tab pos="1147763" algn="l"/>
                <a:tab pos="1371600" algn="l"/>
                <a:tab pos="1604963" algn="l"/>
                <a:tab pos="1828800" algn="l"/>
                <a:tab pos="2112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Face Amount</a:t>
            </a:r>
          </a:p>
          <a:p>
            <a:pPr>
              <a:spcAft>
                <a:spcPts val="0"/>
              </a:spcAft>
              <a:tabLst>
                <a:tab pos="233363" algn="l"/>
                <a:tab pos="457200" algn="l"/>
                <a:tab pos="690563" algn="l"/>
                <a:tab pos="914400" algn="l"/>
                <a:tab pos="1147763" algn="l"/>
                <a:tab pos="1371600" algn="l"/>
                <a:tab pos="1604963" algn="l"/>
                <a:tab pos="1828800" algn="l"/>
                <a:tab pos="2112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Amortised Value</a:t>
            </a:r>
          </a:p>
          <a:p>
            <a:pPr>
              <a:spcAft>
                <a:spcPts val="0"/>
              </a:spcAft>
              <a:tabLst>
                <a:tab pos="233363" algn="l"/>
                <a:tab pos="457200" algn="l"/>
                <a:tab pos="914400" algn="l"/>
              </a:tabLst>
            </a:pPr>
            <a:endParaRPr lang="en-GB" sz="1800" b="1" dirty="0" smtClean="0">
              <a:latin typeface="Calibri" panose="020F0502020204030204" pitchFamily="34" charset="0"/>
              <a:cs typeface="Calibri" panose="020F0502020204030204" pitchFamily="34" charset="0"/>
            </a:endParaRPr>
          </a:p>
          <a:p>
            <a:pPr>
              <a:spcAft>
                <a:spcPts val="0"/>
              </a:spcAft>
              <a:tabLst>
                <a:tab pos="233363" algn="l"/>
                <a:tab pos="457200" algn="l"/>
                <a:tab pos="914400" algn="l"/>
              </a:tabLst>
            </a:pPr>
            <a:r>
              <a:rPr lang="en-GB" sz="1800" b="1" dirty="0" smtClean="0">
                <a:latin typeface="Calibri" panose="020F0502020204030204" pitchFamily="34" charset="0"/>
                <a:cs typeface="Calibri" panose="020F0502020204030204" pitchFamily="34" charset="0"/>
              </a:rPr>
              <a:t>		</a:t>
            </a:r>
            <a:r>
              <a:rPr lang="en-GB" sz="1800" b="1" dirty="0" smtClean="0">
                <a:solidFill>
                  <a:srgbClr val="0070C0"/>
                </a:solidFill>
                <a:latin typeface="Calibri" panose="020F0502020204030204" pitchFamily="34" charset="0"/>
                <a:cs typeface="Calibri" panose="020F0502020204030204" pitchFamily="34" charset="0"/>
              </a:rPr>
              <a:t>Proprietary</a:t>
            </a:r>
          </a:p>
          <a:p>
            <a:pPr>
              <a:spcAft>
                <a:spcPts val="0"/>
              </a:spcAft>
              <a:tabLst>
                <a:tab pos="233363" algn="l"/>
                <a:tab pos="457200" algn="l"/>
                <a:tab pos="690563" algn="l"/>
                <a:tab pos="1147763" algn="l"/>
                <a:tab pos="1371600" algn="l"/>
                <a:tab pos="1604963" algn="l"/>
                <a:tab pos="1828800" algn="l"/>
                <a:tab pos="2112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Identification [1.1] Exact 4 Alpha</a:t>
            </a:r>
          </a:p>
          <a:p>
            <a:pPr>
              <a:spcAft>
                <a:spcPts val="0"/>
              </a:spcAft>
              <a:tabLst>
                <a:tab pos="233363" algn="l"/>
                <a:tab pos="457200" algn="l"/>
                <a:tab pos="690563" algn="l"/>
                <a:tab pos="1147763" algn="l"/>
                <a:tab pos="1371600" algn="l"/>
                <a:tab pos="1604963" algn="l"/>
                <a:tab pos="1828800" algn="l"/>
                <a:tab pos="2112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Issuer [1.1]1 Max 35 Text</a:t>
            </a:r>
          </a:p>
          <a:p>
            <a:pPr>
              <a:spcAft>
                <a:spcPts val="0"/>
              </a:spcAft>
              <a:tabLst>
                <a:tab pos="233363" algn="l"/>
                <a:tab pos="457200" algn="l"/>
                <a:tab pos="690563" algn="l"/>
                <a:tab pos="1147763" algn="l"/>
                <a:tab pos="1371600" algn="l"/>
                <a:tab pos="1604963" algn="l"/>
                <a:tab pos="1828800" algn="l"/>
                <a:tab pos="2112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Schema Name [0.1] Max 35 Text</a:t>
            </a:r>
          </a:p>
          <a:p>
            <a:pPr>
              <a:spcAft>
                <a:spcPts val="0"/>
              </a:spcAft>
              <a:tabLst>
                <a:tab pos="233363" algn="l"/>
                <a:tab pos="457200" algn="l"/>
                <a:tab pos="690563" algn="l"/>
                <a:tab pos="1147763" algn="l"/>
                <a:tab pos="1371600" algn="l"/>
                <a:tab pos="1604963" algn="l"/>
                <a:tab pos="1828800" algn="l"/>
                <a:tab pos="21129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Balance [1.1] Decimal Number</a:t>
            </a:r>
          </a:p>
        </p:txBody>
      </p:sp>
      <p:sp>
        <p:nvSpPr>
          <p:cNvPr id="21" name="Rectangle 20"/>
          <p:cNvSpPr/>
          <p:nvPr/>
        </p:nvSpPr>
        <p:spPr bwMode="auto">
          <a:xfrm>
            <a:off x="5037859" y="2070726"/>
            <a:ext cx="3476433" cy="2844174"/>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5500867" y="2746302"/>
            <a:ext cx="1852433"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4" name="Rectangle 23"/>
          <p:cNvSpPr/>
          <p:nvPr/>
        </p:nvSpPr>
        <p:spPr bwMode="auto">
          <a:xfrm>
            <a:off x="5500867" y="3098898"/>
            <a:ext cx="1852433"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Rectangle 24"/>
          <p:cNvSpPr/>
          <p:nvPr/>
        </p:nvSpPr>
        <p:spPr bwMode="auto">
          <a:xfrm>
            <a:off x="5500867" y="3434242"/>
            <a:ext cx="1852433"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Rectangle 25"/>
          <p:cNvSpPr/>
          <p:nvPr/>
        </p:nvSpPr>
        <p:spPr bwMode="auto">
          <a:xfrm>
            <a:off x="675791" y="1770068"/>
            <a:ext cx="1972159"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7" name="Rectangle 26"/>
          <p:cNvSpPr/>
          <p:nvPr/>
        </p:nvSpPr>
        <p:spPr bwMode="auto">
          <a:xfrm>
            <a:off x="675791" y="2103614"/>
            <a:ext cx="1972159"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8" name="Rectangle 27"/>
          <p:cNvSpPr/>
          <p:nvPr/>
        </p:nvSpPr>
        <p:spPr bwMode="auto">
          <a:xfrm>
            <a:off x="675791" y="2467533"/>
            <a:ext cx="1972159"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1" name="Rectangle 30"/>
          <p:cNvSpPr/>
          <p:nvPr/>
        </p:nvSpPr>
        <p:spPr bwMode="auto">
          <a:xfrm>
            <a:off x="5037859" y="5060114"/>
            <a:ext cx="3476433" cy="1436533"/>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2" name="Rectangle 31"/>
          <p:cNvSpPr/>
          <p:nvPr/>
        </p:nvSpPr>
        <p:spPr bwMode="auto">
          <a:xfrm>
            <a:off x="5250672" y="2412877"/>
            <a:ext cx="2788427" cy="135591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3" name="Rectangle 32"/>
          <p:cNvSpPr/>
          <p:nvPr/>
        </p:nvSpPr>
        <p:spPr bwMode="auto">
          <a:xfrm>
            <a:off x="5250672" y="3919923"/>
            <a:ext cx="2788427" cy="847069"/>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TextBox 28"/>
          <p:cNvSpPr txBox="1"/>
          <p:nvPr/>
        </p:nvSpPr>
        <p:spPr>
          <a:xfrm>
            <a:off x="129400" y="487067"/>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30" name="TextBox 29"/>
          <p:cNvSpPr txBox="1"/>
          <p:nvPr/>
        </p:nvSpPr>
        <p:spPr>
          <a:xfrm>
            <a:off x="4482896" y="487067"/>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
        <p:nvSpPr>
          <p:cNvPr id="5" name="TextBox 4"/>
          <p:cNvSpPr txBox="1"/>
          <p:nvPr/>
        </p:nvSpPr>
        <p:spPr>
          <a:xfrm>
            <a:off x="349728" y="5246915"/>
            <a:ext cx="4146072" cy="830997"/>
          </a:xfrm>
          <a:prstGeom prst="rect">
            <a:avLst/>
          </a:prstGeom>
          <a:noFill/>
        </p:spPr>
        <p:txBody>
          <a:bodyPr wrap="square" rtlCol="0">
            <a:spAutoFit/>
          </a:bodyPr>
          <a:lstStyle/>
          <a:p>
            <a:pPr algn="r"/>
            <a:r>
              <a:rPr lang="en-GB" dirty="0">
                <a:solidFill>
                  <a:srgbClr val="FF0000"/>
                </a:solidFill>
                <a:latin typeface="Calibri" panose="020F0502020204030204" pitchFamily="34" charset="0"/>
                <a:cs typeface="Calibri" panose="020F0502020204030204" pitchFamily="34" charset="0"/>
              </a:rPr>
              <a:t>Short Long Indicator </a:t>
            </a:r>
            <a:endParaRPr lang="en-GB" dirty="0" smtClean="0">
              <a:solidFill>
                <a:srgbClr val="FF0000"/>
              </a:solidFill>
              <a:latin typeface="Calibri" panose="020F0502020204030204" pitchFamily="34" charset="0"/>
              <a:cs typeface="Calibri" panose="020F0502020204030204" pitchFamily="34" charset="0"/>
            </a:endParaRPr>
          </a:p>
          <a:p>
            <a:pPr algn="r"/>
            <a:r>
              <a:rPr lang="en-GB" dirty="0" smtClean="0">
                <a:solidFill>
                  <a:srgbClr val="FF0000"/>
                </a:solidFill>
                <a:latin typeface="Calibri" panose="020F0502020204030204" pitchFamily="34" charset="0"/>
                <a:cs typeface="Calibri" panose="020F0502020204030204" pitchFamily="34" charset="0"/>
              </a:rPr>
              <a:t>codes</a:t>
            </a:r>
            <a:r>
              <a:rPr lang="en-GB" dirty="0">
                <a:solidFill>
                  <a:srgbClr val="FF0000"/>
                </a:solidFill>
                <a:latin typeface="Calibri" panose="020F0502020204030204" pitchFamily="34" charset="0"/>
                <a:cs typeface="Calibri" panose="020F0502020204030204" pitchFamily="34" charset="0"/>
              </a:rPr>
              <a:t>: long, </a:t>
            </a:r>
            <a:r>
              <a:rPr lang="en-GB" dirty="0" smtClean="0">
                <a:solidFill>
                  <a:srgbClr val="FF0000"/>
                </a:solidFill>
                <a:latin typeface="Calibri" panose="020F0502020204030204" pitchFamily="34" charset="0"/>
                <a:cs typeface="Calibri" panose="020F0502020204030204" pitchFamily="34" charset="0"/>
              </a:rPr>
              <a:t>short</a:t>
            </a:r>
            <a:endParaRPr lang="en-GB" dirty="0">
              <a:solidFill>
                <a:srgbClr val="FF0000"/>
              </a:solidFill>
            </a:endParaRPr>
          </a:p>
        </p:txBody>
      </p:sp>
    </p:spTree>
    <p:extLst>
      <p:ext uri="{BB962C8B-B14F-4D97-AF65-F5344CB8AC3E}">
        <p14:creationId xmlns:p14="http://schemas.microsoft.com/office/powerpoint/2010/main" val="1756723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Technical </a:t>
            </a:r>
            <a:r>
              <a:rPr lang="en-GB" dirty="0" smtClean="0">
                <a:solidFill>
                  <a:srgbClr val="FF0000"/>
                </a:solidFill>
              </a:rPr>
              <a:t>&amp; Business </a:t>
            </a:r>
            <a:r>
              <a:rPr lang="en-GB" dirty="0" smtClean="0"/>
              <a:t>Difference 3 – Price </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a:xfrm>
            <a:off x="8075766" y="6403975"/>
            <a:ext cx="762000" cy="228600"/>
          </a:xfrm>
        </p:spPr>
        <p:txBody>
          <a:bodyPr/>
          <a:lstStyle/>
          <a:p>
            <a:fld id="{EA52E39D-21CE-4915-B848-429A65988FB2}" type="slidenum">
              <a:rPr lang="en-GB" smtClean="0"/>
              <a:pPr/>
              <a:t>17</a:t>
            </a:fld>
            <a:endParaRPr lang="en-GB" dirty="0"/>
          </a:p>
        </p:txBody>
      </p:sp>
      <p:sp>
        <p:nvSpPr>
          <p:cNvPr id="7" name="Rectangle 6"/>
          <p:cNvSpPr/>
          <p:nvPr/>
        </p:nvSpPr>
        <p:spPr bwMode="auto">
          <a:xfrm>
            <a:off x="178278" y="1024768"/>
            <a:ext cx="3125639" cy="4639374"/>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TextBox 7"/>
          <p:cNvSpPr txBox="1"/>
          <p:nvPr/>
        </p:nvSpPr>
        <p:spPr>
          <a:xfrm>
            <a:off x="163905" y="1024761"/>
            <a:ext cx="2905347" cy="4585871"/>
          </a:xfrm>
          <a:prstGeom prst="rect">
            <a:avLst/>
          </a:prstGeom>
          <a:noFill/>
        </p:spPr>
        <p:txBody>
          <a:bodyPr wrap="none" rtlCol="0">
            <a:spAutoFit/>
          </a:bodyPr>
          <a:lstStyle/>
          <a:p>
            <a:pPr>
              <a:spcAft>
                <a:spcPts val="600"/>
              </a:spcAft>
              <a:tabLst>
                <a:tab pos="233363" algn="l"/>
                <a:tab pos="2173288" algn="l"/>
              </a:tabLst>
            </a:pPr>
            <a:r>
              <a:rPr lang="en-GB" sz="1800" b="1" dirty="0" smtClean="0">
                <a:latin typeface="Calibri" panose="020F0502020204030204" pitchFamily="34" charset="0"/>
                <a:cs typeface="Calibri" panose="020F0502020204030204" pitchFamily="34" charset="0"/>
              </a:rPr>
              <a:t>Price Details [0.n]	</a:t>
            </a:r>
          </a:p>
          <a:p>
            <a:pPr>
              <a:spcAft>
                <a:spcPts val="0"/>
              </a:spcAft>
              <a:tabLst>
                <a:tab pos="23336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solidFill>
                  <a:srgbClr val="0066FF"/>
                </a:solidFill>
                <a:latin typeface="Calibri" panose="020F0502020204030204" pitchFamily="34" charset="0"/>
                <a:cs typeface="Calibri" panose="020F0502020204030204" pitchFamily="34" charset="0"/>
              </a:rPr>
              <a:t>Value </a:t>
            </a:r>
            <a:r>
              <a:rPr lang="en-GB" sz="1800" b="1" dirty="0" smtClean="0">
                <a:latin typeface="Calibri" panose="020F0502020204030204" pitchFamily="34" charset="0"/>
                <a:cs typeface="Calibri" panose="020F0502020204030204" pitchFamily="34" charset="0"/>
              </a:rPr>
              <a:t>[1.1] </a:t>
            </a:r>
            <a:r>
              <a:rPr lang="en-GB" sz="1400" b="1" i="1" dirty="0" smtClean="0">
                <a:latin typeface="Calibri" panose="020F0502020204030204" pitchFamily="34" charset="0"/>
                <a:cs typeface="Calibri" panose="020F0502020204030204" pitchFamily="34" charset="0"/>
              </a:rPr>
              <a:t>Choice</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Rate</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Amount</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Unknown</a:t>
            </a:r>
          </a:p>
          <a:p>
            <a:pPr>
              <a:spcAft>
                <a:spcPts val="0"/>
              </a:spcAft>
              <a:tabLst>
                <a:tab pos="23336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solidFill>
                  <a:srgbClr val="FF0000"/>
                </a:solidFill>
                <a:latin typeface="Calibri" panose="020F0502020204030204" pitchFamily="34" charset="0"/>
                <a:cs typeface="Calibri" panose="020F0502020204030204" pitchFamily="34" charset="0"/>
              </a:rPr>
              <a:t>Value Type </a:t>
            </a:r>
            <a:r>
              <a:rPr lang="en-GB" sz="1800" b="1" dirty="0" smtClean="0">
                <a:latin typeface="Calibri" panose="020F0502020204030204" pitchFamily="34" charset="0"/>
                <a:cs typeface="Calibri" panose="020F0502020204030204" pitchFamily="34" charset="0"/>
              </a:rPr>
              <a:t>[0.1] </a:t>
            </a:r>
          </a:p>
          <a:p>
            <a:pPr>
              <a:spcAft>
                <a:spcPts val="0"/>
              </a:spcAft>
              <a:tabLst>
                <a:tab pos="233363" algn="l"/>
                <a:tab pos="56991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DISC</a:t>
            </a:r>
          </a:p>
          <a:p>
            <a:pPr>
              <a:spcAft>
                <a:spcPts val="600"/>
              </a:spcAft>
              <a:tabLst>
                <a:tab pos="233363" algn="l"/>
                <a:tab pos="56991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PREM</a:t>
            </a:r>
          </a:p>
          <a:p>
            <a:pPr>
              <a:spcAft>
                <a:spcPts val="600"/>
              </a:spcAft>
              <a:tabLst>
                <a:tab pos="233363" algn="l"/>
                <a:tab pos="457200" algn="l"/>
                <a:tab pos="1087438" algn="l"/>
                <a:tab pos="2173288" algn="l"/>
              </a:tabLst>
            </a:pPr>
            <a:r>
              <a:rPr lang="en-GB" sz="1800" b="1" dirty="0" smtClean="0">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XOR (type of </a:t>
            </a:r>
            <a:r>
              <a:rPr lang="en-GB" sz="1800" b="1" dirty="0">
                <a:solidFill>
                  <a:srgbClr val="00B050"/>
                </a:solidFill>
                <a:latin typeface="Calibri" panose="020F0502020204030204" pitchFamily="34" charset="0"/>
                <a:cs typeface="Calibri" panose="020F0502020204030204" pitchFamily="34" charset="0"/>
              </a:rPr>
              <a:t>price) </a:t>
            </a:r>
            <a:r>
              <a:rPr lang="en-GB" sz="1800" b="1" i="1" dirty="0">
                <a:latin typeface="Calibri" panose="020F0502020204030204" pitchFamily="34" charset="0"/>
                <a:cs typeface="Calibri" panose="020F0502020204030204" pitchFamily="34" charset="0"/>
              </a:rPr>
              <a:t>Choice</a:t>
            </a:r>
            <a:endParaRPr lang="en-GB" sz="1800" b="1" i="1" dirty="0" smtClean="0">
              <a:latin typeface="Calibri" panose="020F0502020204030204" pitchFamily="34" charset="0"/>
              <a:cs typeface="Calibri" panose="020F0502020204030204" pitchFamily="34" charset="0"/>
            </a:endParaRP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Type [1.1]</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Extended Type [1.1]</a:t>
            </a:r>
          </a:p>
          <a:p>
            <a:pPr>
              <a:spcAft>
                <a:spcPts val="0"/>
              </a:spcAft>
              <a:tabLst>
                <a:tab pos="23336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Source Of Price [0.1]</a:t>
            </a:r>
          </a:p>
          <a:p>
            <a:pPr>
              <a:spcAft>
                <a:spcPts val="0"/>
              </a:spcAft>
              <a:tabLst>
                <a:tab pos="23336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Quotation Date [0.1]</a:t>
            </a:r>
          </a:p>
          <a:p>
            <a:pPr>
              <a:spcAft>
                <a:spcPts val="0"/>
              </a:spcAft>
              <a:tabLst>
                <a:tab pos="23336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solidFill>
                  <a:srgbClr val="FF66CC"/>
                </a:solidFill>
                <a:latin typeface="Calibri" panose="020F0502020204030204" pitchFamily="34" charset="0"/>
                <a:cs typeface="Calibri" panose="020F0502020204030204" pitchFamily="34" charset="0"/>
              </a:rPr>
              <a:t>Yielded  [0.1]</a:t>
            </a:r>
          </a:p>
        </p:txBody>
      </p:sp>
      <p:sp>
        <p:nvSpPr>
          <p:cNvPr id="10" name="Rectangle 9"/>
          <p:cNvSpPr/>
          <p:nvPr/>
        </p:nvSpPr>
        <p:spPr bwMode="auto">
          <a:xfrm>
            <a:off x="4919844" y="1021891"/>
            <a:ext cx="3125639" cy="5283659"/>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4896845" y="1021885"/>
            <a:ext cx="2638351" cy="5370701"/>
          </a:xfrm>
          <a:prstGeom prst="rect">
            <a:avLst/>
          </a:prstGeom>
          <a:noFill/>
        </p:spPr>
        <p:txBody>
          <a:bodyPr wrap="none" rtlCol="0">
            <a:spAutoFit/>
          </a:bodyPr>
          <a:lstStyle/>
          <a:p>
            <a:pPr>
              <a:spcAft>
                <a:spcPts val="600"/>
              </a:spcAft>
              <a:tabLst>
                <a:tab pos="233363" algn="l"/>
                <a:tab pos="2173288" algn="l"/>
              </a:tabLst>
            </a:pPr>
            <a:r>
              <a:rPr lang="en-GB" sz="1800" b="1" dirty="0" smtClean="0">
                <a:latin typeface="Calibri" panose="020F0502020204030204" pitchFamily="34" charset="0"/>
                <a:cs typeface="Calibri" panose="020F0502020204030204" pitchFamily="34" charset="0"/>
              </a:rPr>
              <a:t>Price Details [0.n]	</a:t>
            </a:r>
          </a:p>
          <a:p>
            <a:pPr>
              <a:spcAft>
                <a:spcPts val="600"/>
              </a:spcAft>
              <a:tabLst>
                <a:tab pos="23336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solidFill>
                  <a:srgbClr val="00B050"/>
                </a:solidFill>
                <a:latin typeface="Calibri" panose="020F0502020204030204" pitchFamily="34" charset="0"/>
                <a:cs typeface="Calibri" panose="020F0502020204030204" pitchFamily="34" charset="0"/>
              </a:rPr>
              <a:t>Type</a:t>
            </a:r>
            <a:r>
              <a:rPr lang="en-GB" sz="1800" b="1" dirty="0" smtClean="0">
                <a:latin typeface="Calibri" panose="020F0502020204030204" pitchFamily="34" charset="0"/>
                <a:cs typeface="Calibri" panose="020F0502020204030204" pitchFamily="34" charset="0"/>
              </a:rPr>
              <a:t> [1.1] </a:t>
            </a:r>
            <a:r>
              <a:rPr lang="en-GB" sz="1800" b="1" i="1" dirty="0" smtClean="0">
                <a:latin typeface="Calibri" panose="020F0502020204030204" pitchFamily="34" charset="0"/>
                <a:cs typeface="Calibri" panose="020F0502020204030204" pitchFamily="34" charset="0"/>
              </a:rPr>
              <a:t>Choice</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Type </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Proprietary</a:t>
            </a:r>
          </a:p>
          <a:p>
            <a:pPr>
              <a:spcAft>
                <a:spcPts val="0"/>
              </a:spcAft>
              <a:tabLst>
                <a:tab pos="233363" algn="l"/>
                <a:tab pos="1087438" algn="l"/>
                <a:tab pos="2173288" algn="l"/>
              </a:tabLst>
            </a:pPr>
            <a:r>
              <a:rPr lang="en-GB" sz="1800" b="1" dirty="0">
                <a:solidFill>
                  <a:srgbClr val="0066FF"/>
                </a:solidFill>
                <a:latin typeface="Calibri" panose="020F0502020204030204" pitchFamily="34" charset="0"/>
                <a:cs typeface="Calibri" panose="020F0502020204030204" pitchFamily="34" charset="0"/>
              </a:rPr>
              <a:t>	</a:t>
            </a:r>
            <a:r>
              <a:rPr lang="en-GB" sz="1800" b="1" dirty="0" smtClean="0">
                <a:solidFill>
                  <a:srgbClr val="0066FF"/>
                </a:solidFill>
                <a:latin typeface="Calibri" panose="020F0502020204030204" pitchFamily="34" charset="0"/>
                <a:cs typeface="Calibri" panose="020F0502020204030204" pitchFamily="34" charset="0"/>
              </a:rPr>
              <a:t>Value </a:t>
            </a:r>
            <a:r>
              <a:rPr lang="en-GB" sz="1800" b="1" dirty="0" smtClean="0">
                <a:latin typeface="Calibri" panose="020F0502020204030204" pitchFamily="34" charset="0"/>
                <a:cs typeface="Calibri" panose="020F0502020204030204" pitchFamily="34" charset="0"/>
              </a:rPr>
              <a:t>[1.1]</a:t>
            </a:r>
            <a:r>
              <a:rPr lang="en-GB" sz="1800" b="1" i="1" dirty="0">
                <a:latin typeface="Calibri" panose="020F0502020204030204" pitchFamily="34" charset="0"/>
                <a:cs typeface="Calibri" panose="020F0502020204030204" pitchFamily="34" charset="0"/>
              </a:rPr>
              <a:t> Choice</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Rate</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Amount</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Unknown</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solidFill>
                  <a:srgbClr val="FF0000"/>
                </a:solidFill>
                <a:latin typeface="Calibri" panose="020F0502020204030204" pitchFamily="34" charset="0"/>
                <a:cs typeface="Calibri" panose="020F0502020204030204" pitchFamily="34" charset="0"/>
              </a:rPr>
              <a:t>Value Type</a:t>
            </a:r>
            <a:r>
              <a:rPr lang="en-GB" sz="1800" b="1" dirty="0" smtClean="0">
                <a:latin typeface="Calibri" panose="020F0502020204030204" pitchFamily="34" charset="0"/>
                <a:cs typeface="Calibri" panose="020F0502020204030204" pitchFamily="34" charset="0"/>
              </a:rPr>
              <a:t> [1.1] </a:t>
            </a:r>
            <a:r>
              <a:rPr lang="en-GB" sz="1600" b="1" i="1" dirty="0" smtClean="0">
                <a:latin typeface="Calibri" panose="020F0502020204030204" pitchFamily="34" charset="0"/>
                <a:cs typeface="Calibri" panose="020F0502020204030204" pitchFamily="34" charset="0"/>
              </a:rPr>
              <a:t>Choice</a:t>
            </a:r>
            <a:endParaRPr lang="en-GB" sz="1600" b="1" dirty="0" smtClean="0">
              <a:latin typeface="Calibri" panose="020F0502020204030204" pitchFamily="34" charset="0"/>
              <a:cs typeface="Calibri" panose="020F0502020204030204" pitchFamily="34" charset="0"/>
            </a:endParaRP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a:t>
            </a:r>
            <a:r>
              <a:rPr lang="en-GB" sz="1800" b="1" dirty="0" smtClean="0">
                <a:solidFill>
                  <a:srgbClr val="FF66CC"/>
                </a:solidFill>
                <a:latin typeface="Calibri" panose="020F0502020204030204" pitchFamily="34" charset="0"/>
                <a:cs typeface="Calibri" panose="020F0502020204030204" pitchFamily="34" charset="0"/>
              </a:rPr>
              <a:t>Yielded</a:t>
            </a:r>
            <a:r>
              <a:rPr lang="en-GB" sz="1800" b="1" dirty="0" smtClean="0">
                <a:latin typeface="Calibri" panose="020F0502020204030204" pitchFamily="34" charset="0"/>
                <a:cs typeface="Calibri" panose="020F0502020204030204" pitchFamily="34" charset="0"/>
              </a:rPr>
              <a:t> [1.1]</a:t>
            </a:r>
          </a:p>
          <a:p>
            <a:pPr>
              <a:spcAft>
                <a:spcPts val="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Value Type </a:t>
            </a: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[1.1]</a:t>
            </a:r>
          </a:p>
          <a:p>
            <a:pPr>
              <a:spcAft>
                <a:spcPts val="0"/>
              </a:spcAft>
              <a:tabLst>
                <a:tab pos="233363" algn="l"/>
                <a:tab pos="457200" algn="l"/>
                <a:tab pos="69056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DISC</a:t>
            </a:r>
          </a:p>
          <a:p>
            <a:pPr>
              <a:spcAft>
                <a:spcPts val="0"/>
              </a:spcAft>
              <a:tabLst>
                <a:tab pos="233363" algn="l"/>
                <a:tab pos="457200" algn="l"/>
                <a:tab pos="69056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PARV</a:t>
            </a:r>
          </a:p>
          <a:p>
            <a:pPr>
              <a:spcAft>
                <a:spcPts val="600"/>
              </a:spcAft>
              <a:tabLst>
                <a:tab pos="233363" algn="l"/>
                <a:tab pos="457200" algn="l"/>
                <a:tab pos="690563"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		PREM</a:t>
            </a:r>
          </a:p>
          <a:p>
            <a:pPr>
              <a:spcAft>
                <a:spcPts val="0"/>
              </a:spcAft>
              <a:tabLst>
                <a:tab pos="233363" algn="l"/>
                <a:tab pos="457200" algn="l"/>
                <a:tab pos="1087438" algn="l"/>
                <a:tab pos="2173288" algn="l"/>
              </a:tabLst>
            </a:pPr>
            <a:r>
              <a:rPr lang="en-GB" sz="1800" b="1" dirty="0" smtClean="0">
                <a:latin typeface="Calibri" panose="020F0502020204030204" pitchFamily="34" charset="0"/>
                <a:cs typeface="Calibri" panose="020F0502020204030204" pitchFamily="34" charset="0"/>
              </a:rPr>
              <a:t>	Source Of Price [0.1]</a:t>
            </a:r>
          </a:p>
          <a:p>
            <a:pPr>
              <a:spcAft>
                <a:spcPts val="600"/>
              </a:spcAft>
              <a:tabLst>
                <a:tab pos="233363" algn="l"/>
                <a:tab pos="457200" algn="l"/>
                <a:tab pos="1087438" algn="l"/>
                <a:tab pos="2173288"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Quotation Date [0.1]</a:t>
            </a:r>
            <a:endParaRPr lang="en-GB" sz="1800" b="1" dirty="0">
              <a:latin typeface="Calibri" panose="020F0502020204030204" pitchFamily="34" charset="0"/>
              <a:cs typeface="Calibri" panose="020F0502020204030204" pitchFamily="34" charset="0"/>
            </a:endParaRPr>
          </a:p>
        </p:txBody>
      </p:sp>
      <p:sp>
        <p:nvSpPr>
          <p:cNvPr id="17" name="Rectangle 16"/>
          <p:cNvSpPr/>
          <p:nvPr/>
        </p:nvSpPr>
        <p:spPr bwMode="auto">
          <a:xfrm>
            <a:off x="5319622" y="1790018"/>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5319622" y="2114938"/>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5319622" y="2755817"/>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Rectangle 19"/>
          <p:cNvSpPr/>
          <p:nvPr/>
        </p:nvSpPr>
        <p:spPr bwMode="auto">
          <a:xfrm>
            <a:off x="5319622" y="3100686"/>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bwMode="auto">
          <a:xfrm>
            <a:off x="5319622" y="3450244"/>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2" name="Rectangle 21"/>
          <p:cNvSpPr/>
          <p:nvPr/>
        </p:nvSpPr>
        <p:spPr bwMode="auto">
          <a:xfrm>
            <a:off x="5319622" y="4137122"/>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5319622" y="4462042"/>
            <a:ext cx="2444152" cy="1148589"/>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5949351" y="1781353"/>
            <a:ext cx="1537024" cy="276999"/>
          </a:xfrm>
          <a:prstGeom prst="rect">
            <a:avLst/>
          </a:prstGeom>
          <a:noFill/>
        </p:spPr>
        <p:txBody>
          <a:bodyPr wrap="none" rtlCol="0">
            <a:spAutoFit/>
          </a:bodyPr>
          <a:lstStyle/>
          <a:p>
            <a:r>
              <a:rPr lang="en-GB" sz="1200" dirty="0" smtClean="0">
                <a:latin typeface="Calibri" panose="020F0502020204030204" pitchFamily="34" charset="0"/>
                <a:cs typeface="Calibri" panose="020F0502020204030204" pitchFamily="34" charset="0"/>
              </a:rPr>
              <a:t>Type of Price 11 Code</a:t>
            </a:r>
            <a:endParaRPr lang="en-GB" sz="1200" dirty="0">
              <a:latin typeface="Calibri" panose="020F0502020204030204" pitchFamily="34" charset="0"/>
              <a:cs typeface="Calibri" panose="020F0502020204030204" pitchFamily="34" charset="0"/>
            </a:endParaRPr>
          </a:p>
        </p:txBody>
      </p:sp>
      <p:sp>
        <p:nvSpPr>
          <p:cNvPr id="26" name="Rectangle 25"/>
          <p:cNvSpPr/>
          <p:nvPr/>
        </p:nvSpPr>
        <p:spPr bwMode="auto">
          <a:xfrm>
            <a:off x="598097" y="1709684"/>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7" name="Rectangle 26"/>
          <p:cNvSpPr/>
          <p:nvPr/>
        </p:nvSpPr>
        <p:spPr bwMode="auto">
          <a:xfrm>
            <a:off x="598097" y="2054553"/>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8" name="Rectangle 27"/>
          <p:cNvSpPr/>
          <p:nvPr/>
        </p:nvSpPr>
        <p:spPr bwMode="auto">
          <a:xfrm>
            <a:off x="598097" y="2404111"/>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Rectangle 28"/>
          <p:cNvSpPr/>
          <p:nvPr/>
        </p:nvSpPr>
        <p:spPr bwMode="auto">
          <a:xfrm>
            <a:off x="598097" y="4005727"/>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0" name="Rectangle 29"/>
          <p:cNvSpPr/>
          <p:nvPr/>
        </p:nvSpPr>
        <p:spPr bwMode="auto">
          <a:xfrm>
            <a:off x="598097" y="4349697"/>
            <a:ext cx="2444152" cy="27432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1" name="TextBox 30"/>
          <p:cNvSpPr txBox="1"/>
          <p:nvPr/>
        </p:nvSpPr>
        <p:spPr>
          <a:xfrm>
            <a:off x="1591384" y="3999759"/>
            <a:ext cx="1537024" cy="276999"/>
          </a:xfrm>
          <a:prstGeom prst="rect">
            <a:avLst/>
          </a:prstGeom>
          <a:noFill/>
        </p:spPr>
        <p:txBody>
          <a:bodyPr wrap="none" rtlCol="0">
            <a:spAutoFit/>
          </a:bodyPr>
          <a:lstStyle/>
          <a:p>
            <a:r>
              <a:rPr lang="en-GB" sz="1200" dirty="0" smtClean="0">
                <a:latin typeface="Calibri" panose="020F0502020204030204" pitchFamily="34" charset="0"/>
                <a:cs typeface="Calibri" panose="020F0502020204030204" pitchFamily="34" charset="0"/>
              </a:rPr>
              <a:t>Type of Price 11 Code</a:t>
            </a:r>
            <a:endParaRPr lang="en-GB" sz="1200" dirty="0">
              <a:latin typeface="Calibri" panose="020F0502020204030204" pitchFamily="34" charset="0"/>
              <a:cs typeface="Calibri" panose="020F0502020204030204" pitchFamily="34" charset="0"/>
            </a:endParaRPr>
          </a:p>
        </p:txBody>
      </p:sp>
      <p:sp>
        <p:nvSpPr>
          <p:cNvPr id="9" name="TextBox 8"/>
          <p:cNvSpPr txBox="1"/>
          <p:nvPr/>
        </p:nvSpPr>
        <p:spPr>
          <a:xfrm>
            <a:off x="155276" y="5953822"/>
            <a:ext cx="1029449" cy="461665"/>
          </a:xfrm>
          <a:prstGeom prst="rect">
            <a:avLst/>
          </a:prstGeom>
          <a:noFill/>
        </p:spPr>
        <p:txBody>
          <a:bodyPr wrap="none" rtlCol="0">
            <a:spAutoFit/>
          </a:bodyPr>
          <a:lstStyle/>
          <a:p>
            <a:r>
              <a:rPr lang="en-GB" dirty="0" smtClean="0">
                <a:latin typeface="Calibri" panose="020F0502020204030204" pitchFamily="34" charset="0"/>
                <a:cs typeface="Calibri" panose="020F0502020204030204" pitchFamily="34" charset="0"/>
              </a:rPr>
              <a:t>Price 6</a:t>
            </a:r>
            <a:endParaRPr lang="en-GB" dirty="0">
              <a:latin typeface="Calibri" panose="020F0502020204030204" pitchFamily="34" charset="0"/>
              <a:cs typeface="Calibri" panose="020F0502020204030204" pitchFamily="34" charset="0"/>
            </a:endParaRPr>
          </a:p>
        </p:txBody>
      </p:sp>
      <p:cxnSp>
        <p:nvCxnSpPr>
          <p:cNvPr id="13" name="Straight Arrow Connector 12"/>
          <p:cNvCxnSpPr/>
          <p:nvPr/>
        </p:nvCxnSpPr>
        <p:spPr bwMode="auto">
          <a:xfrm>
            <a:off x="4641011" y="3973376"/>
            <a:ext cx="595223" cy="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33" name="Straight Arrow Connector 32"/>
          <p:cNvCxnSpPr/>
          <p:nvPr/>
        </p:nvCxnSpPr>
        <p:spPr bwMode="auto">
          <a:xfrm flipV="1">
            <a:off x="3933645" y="3964736"/>
            <a:ext cx="724619" cy="1699405"/>
          </a:xfrm>
          <a:prstGeom prst="straightConnector1">
            <a:avLst/>
          </a:prstGeom>
          <a:solidFill>
            <a:schemeClr val="accent1"/>
          </a:solidFill>
          <a:ln w="19050" cap="flat" cmpd="sng" algn="ctr">
            <a:solidFill>
              <a:srgbClr val="FF0000"/>
            </a:solidFill>
            <a:prstDash val="solid"/>
            <a:round/>
            <a:headEnd type="none" w="med" len="med"/>
            <a:tailEnd type="none" w="med" len="med"/>
          </a:ln>
          <a:effectLst/>
        </p:spPr>
      </p:cxnSp>
      <p:sp>
        <p:nvSpPr>
          <p:cNvPr id="32" name="TextBox 31"/>
          <p:cNvSpPr txBox="1"/>
          <p:nvPr/>
        </p:nvSpPr>
        <p:spPr>
          <a:xfrm>
            <a:off x="1714500" y="5540641"/>
            <a:ext cx="3379871" cy="1261884"/>
          </a:xfrm>
          <a:prstGeom prst="rect">
            <a:avLst/>
          </a:prstGeom>
          <a:solidFill>
            <a:srgbClr val="FFFFCC"/>
          </a:solidFill>
          <a:ln>
            <a:solidFill>
              <a:schemeClr val="bg1">
                <a:lumMod val="50000"/>
              </a:schemeClr>
            </a:solidFill>
          </a:ln>
        </p:spPr>
        <p:txBody>
          <a:bodyPr wrap="square" rtlCol="0">
            <a:spAutoFit/>
          </a:bodyPr>
          <a:lstStyle/>
          <a:p>
            <a:r>
              <a:rPr lang="en-GB" sz="1900" b="1" dirty="0" smtClean="0">
                <a:latin typeface="Calibri" panose="020F0502020204030204" pitchFamily="34" charset="0"/>
                <a:cs typeface="Calibri" panose="020F0502020204030204" pitchFamily="34" charset="0"/>
              </a:rPr>
              <a:t>‘Value Type’ mandatory in V09 (choice Yielded or Value Type). </a:t>
            </a:r>
            <a:r>
              <a:rPr lang="en-GB" sz="1900" b="1" dirty="0" smtClean="0">
                <a:solidFill>
                  <a:srgbClr val="FF0000"/>
                </a:solidFill>
                <a:latin typeface="Calibri" panose="020F0502020204030204" pitchFamily="34" charset="0"/>
                <a:cs typeface="Calibri" panose="020F0502020204030204" pitchFamily="34" charset="0"/>
              </a:rPr>
              <a:t>Funds will use &lt;Yielded&gt;false&lt;/Yield&gt;</a:t>
            </a:r>
            <a:endParaRPr lang="en-GB" sz="1900" b="1" dirty="0">
              <a:solidFill>
                <a:srgbClr val="FF0000"/>
              </a:solidFill>
              <a:latin typeface="Calibri" panose="020F0502020204030204" pitchFamily="34" charset="0"/>
              <a:cs typeface="Calibri" panose="020F0502020204030204" pitchFamily="34" charset="0"/>
            </a:endParaRPr>
          </a:p>
        </p:txBody>
      </p:sp>
      <p:sp>
        <p:nvSpPr>
          <p:cNvPr id="34" name="TextBox 33"/>
          <p:cNvSpPr txBox="1"/>
          <p:nvPr/>
        </p:nvSpPr>
        <p:spPr>
          <a:xfrm>
            <a:off x="129400" y="487067"/>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35" name="TextBox 34"/>
          <p:cNvSpPr txBox="1"/>
          <p:nvPr/>
        </p:nvSpPr>
        <p:spPr>
          <a:xfrm>
            <a:off x="4836562" y="487067"/>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908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Differences between V02 and V09 (1 of </a:t>
            </a:r>
            <a:r>
              <a:rPr lang="en-GB" dirty="0" smtClean="0"/>
              <a:t>2)</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18</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8855914"/>
              </p:ext>
            </p:extLst>
          </p:nvPr>
        </p:nvGraphicFramePr>
        <p:xfrm>
          <a:off x="189784" y="689668"/>
          <a:ext cx="8755812" cy="4815840"/>
        </p:xfrm>
        <a:graphic>
          <a:graphicData uri="http://schemas.openxmlformats.org/drawingml/2006/table">
            <a:tbl>
              <a:tblPr firstRow="1" bandRow="1">
                <a:tableStyleId>{5C22544A-7EE6-4342-B048-85BDC9FD1C3A}</a:tableStyleId>
              </a:tblPr>
              <a:tblGrid>
                <a:gridCol w="595225"/>
                <a:gridCol w="2518908"/>
                <a:gridCol w="2536171"/>
                <a:gridCol w="3105508"/>
              </a:tblGrid>
              <a:tr h="370840">
                <a:tc>
                  <a:txBody>
                    <a:bodyPr/>
                    <a:lstStyle/>
                    <a:p>
                      <a:r>
                        <a:rPr lang="en-GB" sz="2000" dirty="0" smtClean="0">
                          <a:solidFill>
                            <a:schemeClr val="tx1"/>
                          </a:solidFill>
                          <a:latin typeface="Calibri" panose="020F0502020204030204" pitchFamily="34" charset="0"/>
                          <a:cs typeface="Calibri" panose="020F0502020204030204" pitchFamily="34" charset="0"/>
                        </a:rPr>
                        <a:t>#</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V02</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V09</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Comment</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000" dirty="0" smtClean="0">
                          <a:solidFill>
                            <a:schemeClr val="tx1"/>
                          </a:solidFill>
                          <a:latin typeface="Calibri" panose="020F0502020204030204" pitchFamily="34" charset="0"/>
                          <a:cs typeface="Calibri" panose="020F0502020204030204" pitchFamily="34" charset="0"/>
                        </a:rPr>
                        <a:t>1</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Uses</a:t>
                      </a:r>
                      <a:r>
                        <a:rPr lang="en-GB" sz="2000" baseline="0" dirty="0" smtClean="0">
                          <a:solidFill>
                            <a:schemeClr val="tx1"/>
                          </a:solidFill>
                          <a:latin typeface="Calibri" panose="020F0502020204030204" pitchFamily="34" charset="0"/>
                          <a:cs typeface="Calibri" panose="020F0502020204030204" pitchFamily="34" charset="0"/>
                        </a:rPr>
                        <a:t> $ahV10.xsd</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Uses head.001.001.01.xsd</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Funds must also adopt BAH if V09 adopted</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000" dirty="0" smtClean="0">
                          <a:solidFill>
                            <a:schemeClr val="tx1"/>
                          </a:solidFill>
                          <a:latin typeface="Calibri" panose="020F0502020204030204" pitchFamily="34" charset="0"/>
                          <a:cs typeface="Calibri" panose="020F0502020204030204" pitchFamily="34" charset="0"/>
                        </a:rPr>
                        <a:t>2</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Has Extension</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Has Supplementary</a:t>
                      </a:r>
                      <a:r>
                        <a:rPr lang="en-GB" sz="2000" baseline="0" dirty="0" smtClean="0">
                          <a:solidFill>
                            <a:schemeClr val="tx1"/>
                          </a:solidFill>
                          <a:latin typeface="Calibri" panose="020F0502020204030204" pitchFamily="34" charset="0"/>
                          <a:cs typeface="Calibri" panose="020F0502020204030204" pitchFamily="34" charset="0"/>
                        </a:rPr>
                        <a:t> Data</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Funds will have some MXs with Extension and some with Supplementary</a:t>
                      </a:r>
                      <a:r>
                        <a:rPr lang="en-GB" sz="2000" baseline="0" dirty="0" smtClean="0">
                          <a:solidFill>
                            <a:schemeClr val="tx1"/>
                          </a:solidFill>
                          <a:latin typeface="Calibri" panose="020F0502020204030204" pitchFamily="34" charset="0"/>
                          <a:cs typeface="Calibri" panose="020F0502020204030204" pitchFamily="34" charset="0"/>
                        </a:rPr>
                        <a:t> Data</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000" dirty="0" smtClean="0">
                          <a:solidFill>
                            <a:schemeClr val="tx1"/>
                          </a:solidFill>
                          <a:latin typeface="Calibri" panose="020F0502020204030204" pitchFamily="34" charset="0"/>
                          <a:cs typeface="Calibri" panose="020F0502020204030204" pitchFamily="34" charset="0"/>
                        </a:rPr>
                        <a:t>3</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Fungible Indicator (M)</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i="1" dirty="0" smtClean="0">
                          <a:solidFill>
                            <a:schemeClr val="tx1"/>
                          </a:solidFill>
                          <a:latin typeface="Calibri" panose="020F0502020204030204" pitchFamily="34" charset="0"/>
                          <a:cs typeface="Calibri" panose="020F0502020204030204" pitchFamily="34" charset="0"/>
                        </a:rPr>
                        <a:t>No</a:t>
                      </a:r>
                      <a:r>
                        <a:rPr lang="en-GB" sz="2000" i="1" baseline="0" dirty="0" smtClean="0">
                          <a:solidFill>
                            <a:schemeClr val="tx1"/>
                          </a:solidFill>
                          <a:latin typeface="Calibri" panose="020F0502020204030204" pitchFamily="34" charset="0"/>
                          <a:cs typeface="Calibri" panose="020F0502020204030204" pitchFamily="34" charset="0"/>
                        </a:rPr>
                        <a:t> Fungible Indicator</a:t>
                      </a:r>
                      <a:endParaRPr lang="en-GB" sz="2000" i="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Does not matter</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000" dirty="0" smtClean="0">
                          <a:solidFill>
                            <a:schemeClr val="tx1"/>
                          </a:solidFill>
                          <a:latin typeface="Calibri" panose="020F0502020204030204" pitchFamily="34" charset="0"/>
                          <a:cs typeface="Calibri" panose="020F0502020204030204" pitchFamily="34" charset="0"/>
                        </a:rPr>
                        <a:t>4</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Financial Instrument / Supplementary Information</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i="1" dirty="0" smtClean="0">
                          <a:solidFill>
                            <a:schemeClr val="tx1"/>
                          </a:solidFill>
                          <a:latin typeface="Calibri" panose="020F0502020204030204" pitchFamily="34" charset="0"/>
                          <a:cs typeface="Calibri" panose="020F0502020204030204" pitchFamily="34" charset="0"/>
                        </a:rPr>
                        <a:t>No</a:t>
                      </a:r>
                      <a:r>
                        <a:rPr lang="en-GB" sz="2000" i="1" baseline="0" dirty="0" smtClean="0">
                          <a:solidFill>
                            <a:schemeClr val="tx1"/>
                          </a:solidFill>
                          <a:latin typeface="Calibri" panose="020F0502020204030204" pitchFamily="34" charset="0"/>
                          <a:cs typeface="Calibri" panose="020F0502020204030204" pitchFamily="34" charset="0"/>
                        </a:rPr>
                        <a:t> </a:t>
                      </a:r>
                      <a:r>
                        <a:rPr lang="en-GB" sz="2000" i="1" baseline="0" dirty="0" smtClean="0">
                          <a:solidFill>
                            <a:schemeClr val="tx1"/>
                          </a:solidFill>
                          <a:latin typeface="Calibri" panose="020F0502020204030204" pitchFamily="34" charset="0"/>
                          <a:cs typeface="Calibri" panose="020F0502020204030204" pitchFamily="34" charset="0"/>
                        </a:rPr>
                        <a:t>financial instrument Supplementary </a:t>
                      </a:r>
                      <a:r>
                        <a:rPr lang="en-GB" sz="2000" i="1" baseline="0" dirty="0" smtClean="0">
                          <a:solidFill>
                            <a:schemeClr val="tx1"/>
                          </a:solidFill>
                          <a:latin typeface="Calibri" panose="020F0502020204030204" pitchFamily="34" charset="0"/>
                          <a:cs typeface="Calibri" panose="020F0502020204030204" pitchFamily="34" charset="0"/>
                        </a:rPr>
                        <a:t>Information</a:t>
                      </a:r>
                      <a:endParaRPr lang="en-GB" sz="2000" i="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Probably does not matter</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000" dirty="0" smtClean="0">
                          <a:solidFill>
                            <a:schemeClr val="tx1"/>
                          </a:solidFill>
                          <a:latin typeface="Calibri" panose="020F0502020204030204" pitchFamily="34" charset="0"/>
                          <a:cs typeface="Calibri" panose="020F0502020204030204" pitchFamily="34" charset="0"/>
                        </a:rPr>
                        <a:t>5</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Balance Breakdown</a:t>
                      </a:r>
                      <a:r>
                        <a:rPr lang="en-GB" sz="2000" baseline="0" dirty="0" smtClean="0">
                          <a:solidFill>
                            <a:schemeClr val="tx1"/>
                          </a:solidFill>
                          <a:latin typeface="Calibri" panose="020F0502020204030204" pitchFamily="34" charset="0"/>
                          <a:cs typeface="Calibri" panose="020F0502020204030204" pitchFamily="34" charset="0"/>
                        </a:rPr>
                        <a:t> codes PDMT, PDUM, PRMT, PRUM</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i="1" dirty="0" smtClean="0">
                          <a:solidFill>
                            <a:schemeClr val="tx1"/>
                          </a:solidFill>
                          <a:latin typeface="Calibri" panose="020F0502020204030204" pitchFamily="34" charset="0"/>
                          <a:cs typeface="Calibri" panose="020F0502020204030204" pitchFamily="34" charset="0"/>
                        </a:rPr>
                        <a:t>Missing</a:t>
                      </a:r>
                      <a:r>
                        <a:rPr lang="en-GB" sz="2000" i="1" baseline="0" dirty="0" smtClean="0">
                          <a:solidFill>
                            <a:schemeClr val="tx1"/>
                          </a:solidFill>
                          <a:latin typeface="Calibri" panose="020F0502020204030204" pitchFamily="34" charset="0"/>
                          <a:cs typeface="Calibri" panose="020F0502020204030204" pitchFamily="34" charset="0"/>
                        </a:rPr>
                        <a:t> codes</a:t>
                      </a:r>
                      <a:endParaRPr lang="en-GB" sz="2000" i="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Codes</a:t>
                      </a:r>
                      <a:r>
                        <a:rPr lang="en-GB" sz="2000" baseline="0" dirty="0" smtClean="0">
                          <a:solidFill>
                            <a:schemeClr val="tx1"/>
                          </a:solidFill>
                          <a:latin typeface="Calibri" panose="020F0502020204030204" pitchFamily="34" charset="0"/>
                          <a:cs typeface="Calibri" panose="020F0502020204030204" pitchFamily="34" charset="0"/>
                        </a:rPr>
                        <a:t> not used by funds so does not matter!</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a:xfrm>
            <a:off x="73484" y="5818499"/>
            <a:ext cx="3726991" cy="923330"/>
          </a:xfrm>
          <a:prstGeom prst="rect">
            <a:avLst/>
          </a:prstGeom>
          <a:solidFill>
            <a:schemeClr val="bg1"/>
          </a:solidFill>
        </p:spPr>
        <p:txBody>
          <a:bodyPr wrap="square">
            <a:spAutoFit/>
          </a:bodyPr>
          <a:lstStyle/>
          <a:p>
            <a:r>
              <a:rPr lang="en-GB" sz="1800" dirty="0" smtClean="0">
                <a:latin typeface="Calibri" panose="020F0502020204030204" pitchFamily="34" charset="0"/>
                <a:cs typeface="Calibri" panose="020F0502020204030204" pitchFamily="34" charset="0"/>
              </a:rPr>
              <a:t>Application Header = </a:t>
            </a:r>
            <a:r>
              <a:rPr lang="en-GB" sz="1800" dirty="0">
                <a:latin typeface="Calibri" panose="020F0502020204030204" pitchFamily="34" charset="0"/>
                <a:cs typeface="Calibri" panose="020F0502020204030204" pitchFamily="34" charset="0"/>
              </a:rPr>
              <a:t>$ahV10.xsd</a:t>
            </a:r>
            <a:endParaRPr lang="en-GB" sz="1800" dirty="0" smtClean="0">
              <a:latin typeface="Calibri" panose="020F0502020204030204" pitchFamily="34" charset="0"/>
              <a:cs typeface="Calibri" panose="020F0502020204030204" pitchFamily="34" charset="0"/>
            </a:endParaRPr>
          </a:p>
          <a:p>
            <a:r>
              <a:rPr lang="en-GB" sz="1800" dirty="0" smtClean="0">
                <a:latin typeface="Calibri" panose="020F0502020204030204" pitchFamily="34" charset="0"/>
                <a:cs typeface="Calibri" panose="020F0502020204030204" pitchFamily="34" charset="0"/>
              </a:rPr>
              <a:t>Business Application Header (BAH) </a:t>
            </a:r>
          </a:p>
          <a:p>
            <a:r>
              <a:rPr lang="en-GB" sz="1800" dirty="0" smtClean="0">
                <a:latin typeface="Calibri" panose="020F0502020204030204" pitchFamily="34" charset="0"/>
                <a:cs typeface="Calibri" panose="020F0502020204030204" pitchFamily="34" charset="0"/>
              </a:rPr>
              <a:t>= head.001.001.01.xsd</a:t>
            </a:r>
            <a:endParaRPr lang="en-GB" sz="1800" dirty="0">
              <a:latin typeface="Calibri" panose="020F0502020204030204" pitchFamily="34" charset="0"/>
              <a:cs typeface="Calibri" panose="020F05020202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934041062"/>
              </p:ext>
            </p:extLst>
          </p:nvPr>
        </p:nvGraphicFramePr>
        <p:xfrm>
          <a:off x="3634956" y="5608949"/>
          <a:ext cx="4727994" cy="1125280"/>
        </p:xfrm>
        <a:graphic>
          <a:graphicData uri="http://schemas.openxmlformats.org/drawingml/2006/table">
            <a:tbl>
              <a:tblPr>
                <a:tableStyleId>{5C22544A-7EE6-4342-B048-85BDC9FD1C3A}</a:tableStyleId>
              </a:tblPr>
              <a:tblGrid>
                <a:gridCol w="801915"/>
                <a:gridCol w="3926079"/>
              </a:tblGrid>
              <a:tr h="140007">
                <a:tc>
                  <a:txBody>
                    <a:bodyPr/>
                    <a:lstStyle/>
                    <a:p>
                      <a:pPr algn="l" fontAlgn="t"/>
                      <a:r>
                        <a:rPr lang="en-GB" sz="1800" b="0" u="none" strike="noStrike" dirty="0" smtClean="0">
                          <a:effectLst/>
                          <a:latin typeface="Calibri" panose="020F0502020204030204" pitchFamily="34" charset="0"/>
                          <a:cs typeface="Calibri" panose="020F0502020204030204" pitchFamily="34" charset="0"/>
                        </a:rPr>
                        <a:t> PDMT</a:t>
                      </a:r>
                      <a:endParaRPr lang="en-GB" sz="1800" b="0"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cs typeface="Calibri" panose="020F0502020204030204" pitchFamily="34" charset="0"/>
                        </a:rPr>
                        <a:t> PendingDeliveryMatchedBalance</a:t>
                      </a:r>
                      <a:endParaRPr lang="en-GB" sz="1800" b="0"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800" b="0" u="none" strike="noStrike" dirty="0" smtClean="0">
                          <a:effectLst/>
                          <a:latin typeface="Calibri" panose="020F0502020204030204" pitchFamily="34" charset="0"/>
                          <a:cs typeface="Calibri" panose="020F0502020204030204" pitchFamily="34" charset="0"/>
                        </a:rPr>
                        <a:t> PDUM</a:t>
                      </a:r>
                      <a:endParaRPr lang="en-GB" sz="1800" b="0"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cs typeface="Calibri" panose="020F0502020204030204" pitchFamily="34" charset="0"/>
                        </a:rPr>
                        <a:t> PendingDeliveryUnmatchedBalance</a:t>
                      </a:r>
                      <a:endParaRPr lang="en-GB" sz="1800" b="0"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800" b="0" u="none" strike="noStrike" dirty="0" smtClean="0">
                          <a:effectLst/>
                          <a:latin typeface="Calibri" panose="020F0502020204030204" pitchFamily="34" charset="0"/>
                          <a:cs typeface="Calibri" panose="020F0502020204030204" pitchFamily="34" charset="0"/>
                        </a:rPr>
                        <a:t> PRMT</a:t>
                      </a:r>
                      <a:endParaRPr lang="en-GB" sz="1800" b="0"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cs typeface="Calibri" panose="020F0502020204030204" pitchFamily="34" charset="0"/>
                        </a:rPr>
                        <a:t> PendingReceiptMatchedBalance</a:t>
                      </a:r>
                      <a:endParaRPr lang="en-GB" sz="1800" b="0"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0007">
                <a:tc>
                  <a:txBody>
                    <a:bodyPr/>
                    <a:lstStyle/>
                    <a:p>
                      <a:pPr algn="l" fontAlgn="t"/>
                      <a:r>
                        <a:rPr lang="en-GB" sz="1800" b="0" u="none" strike="noStrike" dirty="0" smtClean="0">
                          <a:effectLst/>
                          <a:latin typeface="Calibri" panose="020F0502020204030204" pitchFamily="34" charset="0"/>
                          <a:cs typeface="Calibri" panose="020F0502020204030204" pitchFamily="34" charset="0"/>
                        </a:rPr>
                        <a:t> PRUM</a:t>
                      </a:r>
                      <a:endParaRPr lang="en-GB" sz="1800" b="0"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cs typeface="Calibri" panose="020F0502020204030204" pitchFamily="34" charset="0"/>
                        </a:rPr>
                        <a:t> PendingReceiptUnmatchedBalance</a:t>
                      </a:r>
                      <a:endParaRPr lang="en-GB" sz="1800" b="0" i="0" u="none" strike="noStrike" dirty="0">
                        <a:solidFill>
                          <a:srgbClr val="000000"/>
                        </a:solidFill>
                        <a:effectLst/>
                        <a:latin typeface="Calibri" panose="020F0502020204030204" pitchFamily="34" charset="0"/>
                        <a:cs typeface="Calibri" panose="020F0502020204030204" pitchFamily="34" charset="0"/>
                      </a:endParaRPr>
                    </a:p>
                  </a:txBody>
                  <a:tcPr marL="7000" marR="7000" marT="70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Freeform 8"/>
          <p:cNvSpPr/>
          <p:nvPr/>
        </p:nvSpPr>
        <p:spPr bwMode="auto">
          <a:xfrm>
            <a:off x="2315202" y="5057775"/>
            <a:ext cx="1346107" cy="621954"/>
          </a:xfrm>
          <a:custGeom>
            <a:avLst/>
            <a:gdLst>
              <a:gd name="connsiteX0" fmla="*/ 85098 w 1346107"/>
              <a:gd name="connsiteY0" fmla="*/ 0 h 621954"/>
              <a:gd name="connsiteX1" fmla="*/ 123198 w 1346107"/>
              <a:gd name="connsiteY1" fmla="*/ 438150 h 621954"/>
              <a:gd name="connsiteX2" fmla="*/ 1266198 w 1346107"/>
              <a:gd name="connsiteY2" fmla="*/ 609600 h 621954"/>
              <a:gd name="connsiteX3" fmla="*/ 1256673 w 1346107"/>
              <a:gd name="connsiteY3" fmla="*/ 609600 h 621954"/>
              <a:gd name="connsiteX4" fmla="*/ 1313823 w 1346107"/>
              <a:gd name="connsiteY4" fmla="*/ 619125 h 621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6107" h="621954">
                <a:moveTo>
                  <a:pt x="85098" y="0"/>
                </a:moveTo>
                <a:cubicBezTo>
                  <a:pt x="5723" y="168275"/>
                  <a:pt x="-73652" y="336550"/>
                  <a:pt x="123198" y="438150"/>
                </a:cubicBezTo>
                <a:cubicBezTo>
                  <a:pt x="320048" y="539750"/>
                  <a:pt x="1077286" y="581025"/>
                  <a:pt x="1266198" y="609600"/>
                </a:cubicBezTo>
                <a:cubicBezTo>
                  <a:pt x="1455111" y="638175"/>
                  <a:pt x="1248735" y="608012"/>
                  <a:pt x="1256673" y="609600"/>
                </a:cubicBezTo>
                <a:cubicBezTo>
                  <a:pt x="1264611" y="611188"/>
                  <a:pt x="1289217" y="615156"/>
                  <a:pt x="1313823" y="619125"/>
                </a:cubicBezTo>
              </a:path>
            </a:pathLst>
          </a:custGeom>
          <a:noFill/>
          <a:ln w="9525" cap="flat" cmpd="sng" algn="ctr">
            <a:solidFill>
              <a:schemeClr val="bg1">
                <a:lumMod val="50000"/>
              </a:schemeClr>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4078496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Differences between V02 and V09 (2 of </a:t>
            </a:r>
            <a:r>
              <a:rPr lang="en-GB" dirty="0" smtClean="0"/>
              <a:t>2)</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19</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767462122"/>
              </p:ext>
            </p:extLst>
          </p:nvPr>
        </p:nvGraphicFramePr>
        <p:xfrm>
          <a:off x="189784" y="689668"/>
          <a:ext cx="8755812" cy="4114800"/>
        </p:xfrm>
        <a:graphic>
          <a:graphicData uri="http://schemas.openxmlformats.org/drawingml/2006/table">
            <a:tbl>
              <a:tblPr firstRow="1" bandRow="1">
                <a:tableStyleId>{5C22544A-7EE6-4342-B048-85BDC9FD1C3A}</a:tableStyleId>
              </a:tblPr>
              <a:tblGrid>
                <a:gridCol w="595225"/>
                <a:gridCol w="2518908"/>
                <a:gridCol w="2536171"/>
                <a:gridCol w="3105508"/>
              </a:tblGrid>
              <a:tr h="370840">
                <a:tc>
                  <a:txBody>
                    <a:bodyPr/>
                    <a:lstStyle/>
                    <a:p>
                      <a:r>
                        <a:rPr lang="en-GB" sz="2000" dirty="0" smtClean="0">
                          <a:solidFill>
                            <a:schemeClr val="tx1"/>
                          </a:solidFill>
                          <a:latin typeface="Calibri" panose="020F0502020204030204" pitchFamily="34" charset="0"/>
                          <a:cs typeface="Calibri" panose="020F0502020204030204" pitchFamily="34" charset="0"/>
                        </a:rPr>
                        <a:t>#</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V02</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V09</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Comment</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000" dirty="0" smtClean="0">
                          <a:solidFill>
                            <a:schemeClr val="tx1"/>
                          </a:solidFill>
                          <a:latin typeface="Calibri" panose="020F0502020204030204" pitchFamily="34" charset="0"/>
                          <a:cs typeface="Calibri" panose="020F0502020204030204" pitchFamily="34" charset="0"/>
                        </a:rPr>
                        <a:t>6</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Account Owner / Name and Address</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i="1" dirty="0" smtClean="0">
                          <a:solidFill>
                            <a:schemeClr val="tx1"/>
                          </a:solidFill>
                          <a:latin typeface="Calibri" panose="020F0502020204030204" pitchFamily="34" charset="0"/>
                          <a:cs typeface="Calibri" panose="020F0502020204030204" pitchFamily="34" charset="0"/>
                        </a:rPr>
                        <a:t>No name &amp;</a:t>
                      </a:r>
                      <a:r>
                        <a:rPr lang="en-GB" sz="2000" i="1" baseline="0" dirty="0" smtClean="0">
                          <a:solidFill>
                            <a:schemeClr val="tx1"/>
                          </a:solidFill>
                          <a:latin typeface="Calibri" panose="020F0502020204030204" pitchFamily="34" charset="0"/>
                          <a:cs typeface="Calibri" panose="020F0502020204030204" pitchFamily="34" charset="0"/>
                        </a:rPr>
                        <a:t> address</a:t>
                      </a:r>
                      <a:endParaRPr lang="en-GB" sz="2000" i="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Does not matter?</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000" dirty="0" smtClean="0">
                          <a:solidFill>
                            <a:schemeClr val="tx1"/>
                          </a:solidFill>
                          <a:latin typeface="Calibri" panose="020F0502020204030204" pitchFamily="34" charset="0"/>
                          <a:cs typeface="Calibri" panose="020F0502020204030204" pitchFamily="34" charset="0"/>
                        </a:rPr>
                        <a:t>7</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anose="020F0502020204030204" pitchFamily="34" charset="0"/>
                          <a:cs typeface="Calibri" panose="020F0502020204030204" pitchFamily="34" charset="0"/>
                        </a:rPr>
                        <a:t>Price Details</a:t>
                      </a:r>
                      <a:r>
                        <a:rPr lang="en-GB" sz="2000" baseline="0" dirty="0" smtClean="0">
                          <a:solidFill>
                            <a:schemeClr val="tx1"/>
                          </a:solidFill>
                          <a:latin typeface="Calibri" panose="020F0502020204030204" pitchFamily="34" charset="0"/>
                          <a:cs typeface="Calibri" panose="020F0502020204030204" pitchFamily="34" charset="0"/>
                        </a:rPr>
                        <a:t>/Value Type </a:t>
                      </a:r>
                      <a:r>
                        <a:rPr lang="en-GB" sz="2000" b="1" baseline="0" dirty="0" smtClean="0">
                          <a:solidFill>
                            <a:schemeClr val="tx1"/>
                          </a:solidFill>
                          <a:latin typeface="Calibri" panose="020F0502020204030204" pitchFamily="34" charset="0"/>
                          <a:cs typeface="Calibri" panose="020F0502020204030204" pitchFamily="34" charset="0"/>
                        </a:rPr>
                        <a:t>optional</a:t>
                      </a:r>
                      <a:endParaRPr lang="en-GB" sz="20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anose="020F0502020204030204" pitchFamily="34" charset="0"/>
                          <a:cs typeface="Calibri" panose="020F0502020204030204" pitchFamily="34" charset="0"/>
                        </a:rPr>
                        <a:t>Price Details</a:t>
                      </a:r>
                      <a:r>
                        <a:rPr lang="en-GB" sz="2000" baseline="0" dirty="0" smtClean="0">
                          <a:solidFill>
                            <a:schemeClr val="tx1"/>
                          </a:solidFill>
                          <a:latin typeface="Calibri" panose="020F0502020204030204" pitchFamily="34" charset="0"/>
                          <a:cs typeface="Calibri" panose="020F0502020204030204" pitchFamily="34" charset="0"/>
                        </a:rPr>
                        <a:t>/Value Type </a:t>
                      </a:r>
                      <a:r>
                        <a:rPr lang="en-GB" sz="2000" b="1" baseline="0" dirty="0" smtClean="0">
                          <a:solidFill>
                            <a:schemeClr val="tx1"/>
                          </a:solidFill>
                          <a:latin typeface="Calibri" panose="020F0502020204030204" pitchFamily="34" charset="0"/>
                          <a:cs typeface="Calibri" panose="020F0502020204030204" pitchFamily="34" charset="0"/>
                        </a:rPr>
                        <a:t>Mandatory</a:t>
                      </a:r>
                      <a:endParaRPr lang="en-GB" sz="20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Funds will use &lt;Yielded&gt;False&lt;/Yielded&gt;</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000" dirty="0" smtClean="0">
                          <a:solidFill>
                            <a:schemeClr val="tx1"/>
                          </a:solidFill>
                          <a:latin typeface="Calibri" panose="020F0502020204030204" pitchFamily="34" charset="0"/>
                          <a:cs typeface="Calibri" panose="020F0502020204030204" pitchFamily="34" charset="0"/>
                        </a:rPr>
                        <a:t>8</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i="1" dirty="0" smtClean="0">
                          <a:solidFill>
                            <a:schemeClr val="tx1"/>
                          </a:solidFill>
                          <a:latin typeface="Calibri" panose="020F0502020204030204" pitchFamily="34" charset="0"/>
                          <a:cs typeface="Calibri" panose="020F0502020204030204" pitchFamily="34" charset="0"/>
                        </a:rPr>
                        <a:t>No </a:t>
                      </a:r>
                      <a:r>
                        <a:rPr lang="en-GB" sz="2000" b="0" i="1" dirty="0" smtClean="0">
                          <a:solidFill>
                            <a:schemeClr val="tx1"/>
                          </a:solidFill>
                          <a:latin typeface="Calibri" panose="020F0502020204030204" pitchFamily="34" charset="0"/>
                          <a:cs typeface="Calibri" panose="020F0502020204030204" pitchFamily="34" charset="0"/>
                        </a:rPr>
                        <a:t>equivalent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Calibri" panose="020F0502020204030204" pitchFamily="34" charset="0"/>
                          <a:cs typeface="Calibri" panose="020F0502020204030204" pitchFamily="34" charset="0"/>
                        </a:rPr>
                        <a:t>Aggregate Balance/ ShortLongIndicator is </a:t>
                      </a:r>
                      <a:r>
                        <a:rPr lang="en-GB" sz="2000" b="1" dirty="0" smtClean="0">
                          <a:solidFill>
                            <a:schemeClr val="tx1"/>
                          </a:solidFill>
                          <a:latin typeface="Calibri" panose="020F0502020204030204" pitchFamily="34" charset="0"/>
                          <a:cs typeface="Calibri" panose="020F0502020204030204" pitchFamily="34" charset="0"/>
                        </a:rPr>
                        <a:t>mandatory </a:t>
                      </a:r>
                      <a:r>
                        <a:rPr lang="en-GB" sz="2000" b="0" dirty="0" smtClean="0">
                          <a:solidFill>
                            <a:schemeClr val="tx1"/>
                          </a:solidFill>
                          <a:latin typeface="Calibri" panose="020F0502020204030204" pitchFamily="34" charset="0"/>
                          <a:cs typeface="Calibri" panose="020F0502020204030204" pitchFamily="34" charset="0"/>
                        </a:rPr>
                        <a:t>(LONG, SHOR)</a:t>
                      </a:r>
                      <a:endParaRPr lang="en-GB" sz="20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latin typeface="Calibri" panose="020F0502020204030204" pitchFamily="34" charset="0"/>
                          <a:cs typeface="Calibri" panose="020F0502020204030204" pitchFamily="34" charset="0"/>
                        </a:rPr>
                        <a:t>Technical impact</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000" dirty="0" smtClean="0">
                          <a:solidFill>
                            <a:schemeClr val="tx1"/>
                          </a:solidFill>
                          <a:latin typeface="Calibri" panose="020F0502020204030204" pitchFamily="34" charset="0"/>
                          <a:cs typeface="Calibri" panose="020F0502020204030204" pitchFamily="34" charset="0"/>
                        </a:rPr>
                        <a:t>9</a:t>
                      </a:r>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i="0" dirty="0" smtClean="0">
                          <a:solidFill>
                            <a:schemeClr val="tx1"/>
                          </a:solidFill>
                          <a:latin typeface="Calibri" panose="020F0502020204030204" pitchFamily="34" charset="0"/>
                          <a:cs typeface="Calibri" panose="020F0502020204030204" pitchFamily="34" charset="0"/>
                        </a:rPr>
                        <a:t>Holding Value</a:t>
                      </a:r>
                      <a:r>
                        <a:rPr lang="en-GB" sz="2000" b="0" i="0" baseline="0" dirty="0" smtClean="0">
                          <a:solidFill>
                            <a:schemeClr val="tx1"/>
                          </a:solidFill>
                          <a:latin typeface="Calibri" panose="020F0502020204030204" pitchFamily="34" charset="0"/>
                          <a:cs typeface="Calibri" panose="020F0502020204030204" pitchFamily="34" charset="0"/>
                        </a:rPr>
                        <a:t> &amp; other amounts  – </a:t>
                      </a:r>
                      <a:r>
                        <a:rPr lang="en-GB" sz="2000" b="0" i="1" baseline="0" dirty="0" smtClean="0">
                          <a:solidFill>
                            <a:schemeClr val="tx1"/>
                          </a:solidFill>
                          <a:latin typeface="Calibri" panose="020F0502020204030204" pitchFamily="34" charset="0"/>
                          <a:cs typeface="Calibri" panose="020F0502020204030204" pitchFamily="34" charset="0"/>
                        </a:rPr>
                        <a:t>no ‘Sign’</a:t>
                      </a:r>
                      <a:endParaRPr lang="en-GB" sz="2000" b="0" i="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i="0" dirty="0" smtClean="0">
                          <a:solidFill>
                            <a:schemeClr val="tx1"/>
                          </a:solidFill>
                          <a:latin typeface="Calibri" panose="020F0502020204030204" pitchFamily="34" charset="0"/>
                          <a:cs typeface="Calibri" panose="020F0502020204030204" pitchFamily="34" charset="0"/>
                        </a:rPr>
                        <a:t>Holding Value</a:t>
                      </a:r>
                      <a:r>
                        <a:rPr lang="en-GB" sz="2000" b="0" i="0" baseline="0" dirty="0" smtClean="0">
                          <a:solidFill>
                            <a:schemeClr val="tx1"/>
                          </a:solidFill>
                          <a:latin typeface="Calibri" panose="020F0502020204030204" pitchFamily="34" charset="0"/>
                          <a:cs typeface="Calibri" panose="020F0502020204030204" pitchFamily="34" charset="0"/>
                        </a:rPr>
                        <a:t> &amp; other amounts  – ‘Sign’ is </a:t>
                      </a:r>
                      <a:r>
                        <a:rPr lang="en-GB" sz="2000" b="1" i="0" baseline="0" dirty="0" smtClean="0">
                          <a:solidFill>
                            <a:schemeClr val="tx1"/>
                          </a:solidFill>
                          <a:latin typeface="Calibri" panose="020F0502020204030204" pitchFamily="34" charset="0"/>
                          <a:cs typeface="Calibri" panose="020F0502020204030204" pitchFamily="34" charset="0"/>
                        </a:rPr>
                        <a:t>mandatory</a:t>
                      </a:r>
                      <a:endParaRPr lang="en-GB" sz="2000" b="1" i="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anose="020F0502020204030204" pitchFamily="34" charset="0"/>
                          <a:cs typeface="Calibri" panose="020F0502020204030204" pitchFamily="34" charset="0"/>
                        </a:rPr>
                        <a:t>Technical impact</a:t>
                      </a:r>
                    </a:p>
                    <a:p>
                      <a:endParaRPr lang="en-GB" sz="20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172530" y="4949406"/>
            <a:ext cx="8143335" cy="1200329"/>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There are also minor structural differences (previously highlighted in the slides) and as shown in the XML examples on the next slides.</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6248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a:t>
            </a:fld>
            <a:endParaRPr lang="en-GB" dirty="0"/>
          </a:p>
        </p:txBody>
      </p:sp>
      <p:sp>
        <p:nvSpPr>
          <p:cNvPr id="5" name="TextBox 4"/>
          <p:cNvSpPr txBox="1"/>
          <p:nvPr/>
        </p:nvSpPr>
        <p:spPr>
          <a:xfrm>
            <a:off x="362298" y="556280"/>
            <a:ext cx="8505478" cy="5293757"/>
          </a:xfrm>
          <a:prstGeom prst="rect">
            <a:avLst/>
          </a:prstGeom>
          <a:noFill/>
        </p:spPr>
        <p:txBody>
          <a:bodyPr wrap="square" rtlCol="0">
            <a:spAutoFit/>
          </a:bodyPr>
          <a:lstStyle/>
          <a:p>
            <a:pPr>
              <a:spcAft>
                <a:spcPts val="1200"/>
              </a:spcAft>
            </a:pPr>
            <a:r>
              <a:rPr lang="en-GB" sz="2800" dirty="0" smtClean="0">
                <a:latin typeface="Calibri" panose="020F0502020204030204" pitchFamily="34" charset="0"/>
                <a:cs typeface="Calibri" panose="020F0502020204030204" pitchFamily="34" charset="0"/>
              </a:rPr>
              <a:t>The purpose of this documen</a:t>
            </a:r>
            <a:r>
              <a:rPr lang="en-GB" sz="2800" dirty="0" smtClean="0">
                <a:latin typeface="Calibri" panose="020F0502020204030204" pitchFamily="34" charset="0"/>
                <a:cs typeface="Calibri" panose="020F0502020204030204" pitchFamily="34" charset="0"/>
              </a:rPr>
              <a:t>t is to:</a:t>
            </a:r>
          </a:p>
          <a:p>
            <a:pPr marL="342900" indent="-342900">
              <a:spcAft>
                <a:spcPts val="1200"/>
              </a:spcAft>
              <a:buFont typeface="Arial" panose="020B0604020202020204" pitchFamily="34" charset="0"/>
              <a:buChar char="•"/>
            </a:pPr>
            <a:r>
              <a:rPr lang="en-GB" sz="2800" dirty="0" smtClean="0">
                <a:latin typeface="Calibri" panose="020F0502020204030204" pitchFamily="34" charset="0"/>
                <a:cs typeface="Calibri" panose="020F0502020204030204" pitchFamily="34" charset="0"/>
              </a:rPr>
              <a:t>Show the differences between the version of the Custody Statement of Holdings (semt.002.001.02) message used by the funds community and the latest version of this statement, the Securities </a:t>
            </a:r>
            <a:r>
              <a:rPr lang="en-GB" sz="2800" dirty="0">
                <a:latin typeface="Calibri" panose="020F0502020204030204" pitchFamily="34" charset="0"/>
                <a:ea typeface="Times"/>
                <a:cs typeface="Calibri" panose="020F0502020204030204" pitchFamily="34" charset="0"/>
              </a:rPr>
              <a:t>Securities Balance Custody </a:t>
            </a:r>
            <a:r>
              <a:rPr lang="en-GB" sz="2800" dirty="0" smtClean="0">
                <a:latin typeface="Calibri" panose="020F0502020204030204" pitchFamily="34" charset="0"/>
                <a:ea typeface="Times"/>
                <a:cs typeface="Calibri" panose="020F0502020204030204" pitchFamily="34" charset="0"/>
              </a:rPr>
              <a:t>Report (semt.002.001.09) message</a:t>
            </a:r>
          </a:p>
          <a:p>
            <a:pPr marL="342900" indent="-342900">
              <a:spcAft>
                <a:spcPts val="1200"/>
              </a:spcAft>
              <a:buFont typeface="Arial" panose="020B0604020202020204" pitchFamily="34" charset="0"/>
              <a:buChar char="•"/>
            </a:pPr>
            <a:r>
              <a:rPr lang="en-GB" sz="2800" dirty="0" smtClean="0">
                <a:latin typeface="Calibri" panose="020F0502020204030204" pitchFamily="34" charset="0"/>
                <a:ea typeface="Times"/>
                <a:cs typeface="Calibri" panose="020F0502020204030204" pitchFamily="34" charset="0"/>
              </a:rPr>
              <a:t>Make some kind of assessment of whether the differences are significant or not</a:t>
            </a:r>
          </a:p>
          <a:p>
            <a:pPr marL="342900" indent="-342900">
              <a:spcAft>
                <a:spcPts val="1200"/>
              </a:spcAft>
              <a:buFont typeface="Arial" panose="020B0604020202020204" pitchFamily="34" charset="0"/>
              <a:buChar char="•"/>
            </a:pPr>
            <a:r>
              <a:rPr lang="en-GB" sz="2800" dirty="0" smtClean="0">
                <a:latin typeface="Calibri" panose="020F0502020204030204" pitchFamily="34" charset="0"/>
                <a:ea typeface="Times"/>
                <a:cs typeface="Calibri" panose="020F0502020204030204" pitchFamily="34" charset="0"/>
              </a:rPr>
              <a:t>Propose some conclusions that will help the funds community to decide when to adopt the latest version of semt.002</a:t>
            </a:r>
            <a:endParaRPr lang="en-GB" sz="2800" dirty="0">
              <a:latin typeface="Calibri" panose="020F0502020204030204" pitchFamily="34" charset="0"/>
              <a:ea typeface="Times"/>
              <a:cs typeface="Calibri" panose="020F0502020204030204" pitchFamily="34" charset="0"/>
            </a:endParaRPr>
          </a:p>
        </p:txBody>
      </p:sp>
    </p:spTree>
    <p:extLst>
      <p:ext uri="{BB962C8B-B14F-4D97-AF65-F5344CB8AC3E}">
        <p14:creationId xmlns:p14="http://schemas.microsoft.com/office/powerpoint/2010/main" val="1261673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Example (1 of 2)</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9" name="Rectangle 8"/>
          <p:cNvSpPr/>
          <p:nvPr/>
        </p:nvSpPr>
        <p:spPr bwMode="auto">
          <a:xfrm>
            <a:off x="250166" y="471392"/>
            <a:ext cx="4321833" cy="6360730"/>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bwMode="auto">
          <a:xfrm>
            <a:off x="4722961" y="471392"/>
            <a:ext cx="4321833" cy="6360730"/>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 name="Rectangle 4"/>
          <p:cNvSpPr/>
          <p:nvPr/>
        </p:nvSpPr>
        <p:spPr>
          <a:xfrm>
            <a:off x="181161" y="471392"/>
            <a:ext cx="4390840" cy="6247864"/>
          </a:xfrm>
          <a:prstGeom prst="rect">
            <a:avLst/>
          </a:prstGeom>
          <a:noFill/>
        </p:spPr>
        <p:txBody>
          <a:bodyPr wrap="square">
            <a:spAutoFit/>
          </a:bodyPr>
          <a:lstStyle/>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&lt;CtdyStmtOfHldgsV02</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semt.002.001.02</a:t>
            </a: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&lt;MsgId&gt;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&lt;Id&gt;</a:t>
            </a:r>
            <a:r>
              <a:rPr lang="en-GB" sz="1600" b="1" dirty="0">
                <a:solidFill>
                  <a:srgbClr val="C00000"/>
                </a:solidFill>
                <a:latin typeface="Calibri" panose="020F0502020204030204" pitchFamily="34" charset="0"/>
                <a:cs typeface="Calibri" panose="020F0502020204030204" pitchFamily="34" charset="0"/>
              </a:rPr>
              <a:t>444444</a:t>
            </a:r>
            <a:r>
              <a:rPr lang="en-GB" sz="1600" dirty="0">
                <a:latin typeface="Calibri" panose="020F0502020204030204" pitchFamily="34" charset="0"/>
                <a:cs typeface="Calibri" panose="020F0502020204030204" pitchFamily="34" charset="0"/>
              </a:rPr>
              <a:t>&lt;/Id&gt;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&lt;CreDtTm&gt;</a:t>
            </a:r>
            <a:r>
              <a:rPr lang="en-GB" sz="1600" b="1" dirty="0">
                <a:solidFill>
                  <a:srgbClr val="C00000"/>
                </a:solidFill>
                <a:latin typeface="Calibri" panose="020F0502020204030204" pitchFamily="34" charset="0"/>
                <a:cs typeface="Calibri" panose="020F0502020204030204" pitchFamily="34" charset="0"/>
              </a:rPr>
              <a:t>2017-05-17T09:30:00</a:t>
            </a:r>
            <a:r>
              <a:rPr lang="en-GB" sz="1600" dirty="0">
                <a:latin typeface="Calibri" panose="020F0502020204030204" pitchFamily="34" charset="0"/>
                <a:cs typeface="Calibri" panose="020F0502020204030204" pitchFamily="34" charset="0"/>
              </a:rPr>
              <a:t>&lt;/CreDtTm&gt;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&lt;/MsgId&gt;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&lt;MsgPgntn&gt;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&lt;PgNb&gt;</a:t>
            </a:r>
            <a:r>
              <a:rPr lang="en-GB" sz="1600" b="1" dirty="0">
                <a:latin typeface="Calibri" panose="020F0502020204030204" pitchFamily="34" charset="0"/>
                <a:cs typeface="Calibri" panose="020F0502020204030204" pitchFamily="34" charset="0"/>
              </a:rPr>
              <a:t>1</a:t>
            </a:r>
            <a:r>
              <a:rPr lang="en-GB" sz="1600" dirty="0">
                <a:latin typeface="Calibri" panose="020F0502020204030204" pitchFamily="34" charset="0"/>
                <a:cs typeface="Calibri" panose="020F0502020204030204" pitchFamily="34" charset="0"/>
              </a:rPr>
              <a:t>&lt;/PgNb</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LastPgInd&gt;</a:t>
            </a:r>
            <a:r>
              <a:rPr lang="en-GB" sz="1600" b="1" dirty="0">
                <a:latin typeface="Calibri" panose="020F0502020204030204" pitchFamily="34" charset="0"/>
                <a:cs typeface="Calibri" panose="020F0502020204030204" pitchFamily="34" charset="0"/>
              </a:rPr>
              <a:t>true</a:t>
            </a:r>
            <a:r>
              <a:rPr lang="en-GB" sz="1600" dirty="0">
                <a:latin typeface="Calibri" panose="020F0502020204030204" pitchFamily="34" charset="0"/>
                <a:cs typeface="Calibri" panose="020F0502020204030204" pitchFamily="34" charset="0"/>
              </a:rPr>
              <a:t>&lt;/LastPgInd&gt;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&lt;/MsgPgntn&gt;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StmtGnlDtls&gt;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&lt;Ref&gt;</a:t>
            </a:r>
            <a:r>
              <a:rPr lang="en-GB" sz="1600" b="1" dirty="0">
                <a:solidFill>
                  <a:srgbClr val="FF7C80"/>
                </a:solidFill>
                <a:latin typeface="Calibri" panose="020F0502020204030204" pitchFamily="34" charset="0"/>
                <a:cs typeface="Calibri" panose="020F0502020204030204" pitchFamily="34" charset="0"/>
              </a:rPr>
              <a:t>Statement</a:t>
            </a:r>
            <a:r>
              <a:rPr lang="en-GB" sz="1600" b="1" dirty="0">
                <a:latin typeface="Calibri" panose="020F0502020204030204" pitchFamily="34" charset="0"/>
                <a:cs typeface="Calibri" panose="020F0502020204030204" pitchFamily="34" charset="0"/>
              </a:rPr>
              <a:t> </a:t>
            </a:r>
            <a:r>
              <a:rPr lang="en-GB" sz="1600" b="1" dirty="0">
                <a:solidFill>
                  <a:srgbClr val="FF7C80"/>
                </a:solidFill>
                <a:latin typeface="Calibri" panose="020F0502020204030204" pitchFamily="34" charset="0"/>
                <a:cs typeface="Calibri" panose="020F0502020204030204" pitchFamily="34" charset="0"/>
              </a:rPr>
              <a:t>3</a:t>
            </a:r>
            <a:r>
              <a:rPr lang="en-GB" sz="1600" dirty="0">
                <a:latin typeface="Calibri" panose="020F0502020204030204" pitchFamily="34" charset="0"/>
                <a:cs typeface="Calibri" panose="020F0502020204030204" pitchFamily="34" charset="0"/>
              </a:rPr>
              <a:t>&lt;/Ref&gt;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&lt;StmtDtTm</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Dt&gt;</a:t>
            </a:r>
            <a:r>
              <a:rPr lang="en-GB" sz="1600" b="1" dirty="0">
                <a:solidFill>
                  <a:srgbClr val="9933FF"/>
                </a:solidFill>
                <a:latin typeface="Calibri" panose="020F0502020204030204" pitchFamily="34" charset="0"/>
                <a:cs typeface="Calibri" panose="020F0502020204030204" pitchFamily="34" charset="0"/>
              </a:rPr>
              <a:t>2017-05-17</a:t>
            </a:r>
            <a:r>
              <a:rPr lang="en-GB" sz="1600" dirty="0">
                <a:latin typeface="Calibri" panose="020F0502020204030204" pitchFamily="34" charset="0"/>
                <a:cs typeface="Calibri" panose="020F0502020204030204" pitchFamily="34" charset="0"/>
              </a:rPr>
              <a:t>&lt;/Dt</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StmtDtTm&gt;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&lt;Frqcy&gt;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&lt;FrqcyAsCd&gt;</a:t>
            </a:r>
            <a:r>
              <a:rPr lang="en-GB" sz="1600" b="1" dirty="0">
                <a:solidFill>
                  <a:srgbClr val="0070C0"/>
                </a:solidFill>
                <a:latin typeface="Calibri" panose="020F0502020204030204" pitchFamily="34" charset="0"/>
                <a:cs typeface="Calibri" panose="020F0502020204030204" pitchFamily="34" charset="0"/>
              </a:rPr>
              <a:t>DAIL</a:t>
            </a:r>
            <a:r>
              <a:rPr lang="en-GB" sz="1600" dirty="0">
                <a:latin typeface="Calibri" panose="020F0502020204030204" pitchFamily="34" charset="0"/>
                <a:cs typeface="Calibri" panose="020F0502020204030204" pitchFamily="34" charset="0"/>
              </a:rPr>
              <a:t>&lt;/FrqcyAsCd&gt;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&lt;/Frqcy&gt;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&lt;UpdTp&gt;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&lt;StmtUpdTpAsCd&gt;</a:t>
            </a:r>
            <a:r>
              <a:rPr lang="en-GB" sz="1600" b="1" dirty="0">
                <a:solidFill>
                  <a:srgbClr val="0066FF"/>
                </a:solidFill>
                <a:latin typeface="Calibri" panose="020F0502020204030204" pitchFamily="34" charset="0"/>
                <a:cs typeface="Calibri" panose="020F0502020204030204" pitchFamily="34" charset="0"/>
              </a:rPr>
              <a:t>COMP</a:t>
            </a:r>
            <a:r>
              <a:rPr lang="en-GB" sz="1600" dirty="0">
                <a:latin typeface="Calibri" panose="020F0502020204030204" pitchFamily="34" charset="0"/>
                <a:cs typeface="Calibri" panose="020F0502020204030204" pitchFamily="34" charset="0"/>
              </a:rPr>
              <a:t>&lt;/StmtUpdTpAsCd&gt;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&lt;/UpdTp</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&lt;ActvtyInd&gt;</a:t>
            </a:r>
            <a:r>
              <a:rPr lang="en-GB" sz="1600" b="1" dirty="0">
                <a:solidFill>
                  <a:srgbClr val="00B0F0"/>
                </a:solidFill>
                <a:latin typeface="Calibri" panose="020F0502020204030204" pitchFamily="34" charset="0"/>
                <a:cs typeface="Calibri" panose="020F0502020204030204" pitchFamily="34" charset="0"/>
              </a:rPr>
              <a:t>true</a:t>
            </a:r>
            <a:r>
              <a:rPr lang="en-GB" sz="1600" dirty="0">
                <a:latin typeface="Calibri" panose="020F0502020204030204" pitchFamily="34" charset="0"/>
                <a:cs typeface="Calibri" panose="020F0502020204030204" pitchFamily="34" charset="0"/>
              </a:rPr>
              <a:t>&lt;/ActvtyInd&gt;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&lt;StmtBsis&gt;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&lt;StmtBsisAsCd&gt;</a:t>
            </a:r>
            <a:r>
              <a:rPr lang="en-GB" sz="1600" b="1" dirty="0">
                <a:solidFill>
                  <a:srgbClr val="00B050"/>
                </a:solidFill>
                <a:latin typeface="Calibri" panose="020F0502020204030204" pitchFamily="34" charset="0"/>
                <a:cs typeface="Calibri" panose="020F0502020204030204" pitchFamily="34" charset="0"/>
              </a:rPr>
              <a:t>CONT</a:t>
            </a:r>
            <a:r>
              <a:rPr lang="en-GB" sz="1600" dirty="0">
                <a:latin typeface="Calibri" panose="020F0502020204030204" pitchFamily="34" charset="0"/>
                <a:cs typeface="Calibri" panose="020F0502020204030204" pitchFamily="34" charset="0"/>
              </a:rPr>
              <a:t>&lt;/StmtBsisAsCd&gt;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&lt;/StmtBsis&gt;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&lt;/StmtGnlDtls</a:t>
            </a:r>
            <a:r>
              <a:rPr lang="en-GB" sz="1600" dirty="0" smtClean="0">
                <a:latin typeface="Calibri" panose="020F0502020204030204" pitchFamily="34" charset="0"/>
                <a:cs typeface="Calibri" panose="020F0502020204030204" pitchFamily="34" charset="0"/>
              </a:rPr>
              <a:t>&gt;</a:t>
            </a:r>
            <a:endParaRPr lang="en-GB" sz="1600" dirty="0">
              <a:latin typeface="Calibri" panose="020F0502020204030204" pitchFamily="34" charset="0"/>
              <a:cs typeface="Calibri" panose="020F0502020204030204" pitchFamily="34" charset="0"/>
            </a:endParaRPr>
          </a:p>
        </p:txBody>
      </p:sp>
      <p:sp>
        <p:nvSpPr>
          <p:cNvPr id="6" name="Rectangle 5"/>
          <p:cNvSpPr/>
          <p:nvPr/>
        </p:nvSpPr>
        <p:spPr>
          <a:xfrm>
            <a:off x="4571999" y="471392"/>
            <a:ext cx="4572002" cy="6247864"/>
          </a:xfrm>
          <a:prstGeom prst="rect">
            <a:avLst/>
          </a:prstGeom>
        </p:spPr>
        <p:txBody>
          <a:bodyPr wrap="square">
            <a:spAutoFit/>
          </a:bodyPr>
          <a:lstStyle/>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&lt;SctiesBalCtdyRpt</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semt.002.001.09</a:t>
            </a: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&lt;Pgntn&gt;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&lt;PgNb&gt;</a:t>
            </a:r>
            <a:r>
              <a:rPr lang="en-GB" sz="1600" b="1" dirty="0">
                <a:latin typeface="Calibri" panose="020F0502020204030204" pitchFamily="34" charset="0"/>
                <a:cs typeface="Calibri" panose="020F0502020204030204" pitchFamily="34" charset="0"/>
              </a:rPr>
              <a:t>1</a:t>
            </a:r>
            <a:r>
              <a:rPr lang="en-GB" sz="1600" dirty="0">
                <a:latin typeface="Calibri" panose="020F0502020204030204" pitchFamily="34" charset="0"/>
                <a:cs typeface="Calibri" panose="020F0502020204030204" pitchFamily="34" charset="0"/>
              </a:rPr>
              <a:t>&lt;/PgNb</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LastPgInd&gt;</a:t>
            </a:r>
            <a:r>
              <a:rPr lang="en-GB" sz="1600" b="1" dirty="0">
                <a:latin typeface="Calibri" panose="020F0502020204030204" pitchFamily="34" charset="0"/>
                <a:cs typeface="Calibri" panose="020F0502020204030204" pitchFamily="34" charset="0"/>
              </a:rPr>
              <a:t>true</a:t>
            </a:r>
            <a:r>
              <a:rPr lang="en-GB" sz="1600" dirty="0">
                <a:latin typeface="Calibri" panose="020F0502020204030204" pitchFamily="34" charset="0"/>
                <a:cs typeface="Calibri" panose="020F0502020204030204" pitchFamily="34" charset="0"/>
              </a:rPr>
              <a:t>&lt;/LastPgInd&gt;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&lt;/Pgntn&gt;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StmtGnlDtls&gt;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&lt;StmtId&gt;</a:t>
            </a:r>
            <a:r>
              <a:rPr lang="en-GB" sz="1600" b="1" dirty="0">
                <a:solidFill>
                  <a:srgbClr val="FF7C80"/>
                </a:solidFill>
                <a:latin typeface="Calibri" panose="020F0502020204030204" pitchFamily="34" charset="0"/>
                <a:cs typeface="Calibri" panose="020F0502020204030204" pitchFamily="34" charset="0"/>
              </a:rPr>
              <a:t>Statement 3</a:t>
            </a:r>
            <a:r>
              <a:rPr lang="en-GB" sz="1600" dirty="0">
                <a:latin typeface="Calibri" panose="020F0502020204030204" pitchFamily="34" charset="0"/>
                <a:cs typeface="Calibri" panose="020F0502020204030204" pitchFamily="34" charset="0"/>
              </a:rPr>
              <a:t>&lt;/StmtId</a:t>
            </a:r>
            <a:r>
              <a:rPr lang="en-GB" sz="1600" dirty="0" smtClean="0">
                <a:latin typeface="Calibri" panose="020F0502020204030204" pitchFamily="34" charset="0"/>
                <a:cs typeface="Calibri" panose="020F0502020204030204" pitchFamily="34" charset="0"/>
              </a:rPr>
              <a:t>&gt; </a:t>
            </a: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&lt;StmtDtTm</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Dt&gt;</a:t>
            </a:r>
            <a:r>
              <a:rPr lang="en-GB" sz="1600" b="1" dirty="0">
                <a:solidFill>
                  <a:srgbClr val="9933FF"/>
                </a:solidFill>
                <a:latin typeface="Calibri" panose="020F0502020204030204" pitchFamily="34" charset="0"/>
                <a:cs typeface="Calibri" panose="020F0502020204030204" pitchFamily="34" charset="0"/>
              </a:rPr>
              <a:t>2017-05-17</a:t>
            </a:r>
            <a:r>
              <a:rPr lang="en-GB" sz="1600" dirty="0">
                <a:latin typeface="Calibri" panose="020F0502020204030204" pitchFamily="34" charset="0"/>
                <a:cs typeface="Calibri" panose="020F0502020204030204" pitchFamily="34" charset="0"/>
              </a:rPr>
              <a:t>&lt;/Dt</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StmtDtTm&gt;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&lt;Frqcy&gt;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&lt;Cd&gt;</a:t>
            </a:r>
            <a:r>
              <a:rPr lang="en-GB" sz="1600" b="1" dirty="0">
                <a:solidFill>
                  <a:srgbClr val="0070C0"/>
                </a:solidFill>
                <a:latin typeface="Calibri" panose="020F0502020204030204" pitchFamily="34" charset="0"/>
                <a:cs typeface="Calibri" panose="020F0502020204030204" pitchFamily="34" charset="0"/>
              </a:rPr>
              <a:t>DAIL</a:t>
            </a:r>
            <a:r>
              <a:rPr lang="en-GB" sz="1600" dirty="0">
                <a:latin typeface="Calibri" panose="020F0502020204030204" pitchFamily="34" charset="0"/>
                <a:cs typeface="Calibri" panose="020F0502020204030204" pitchFamily="34" charset="0"/>
              </a:rPr>
              <a:t>&lt;/Cd&gt;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&lt;/Frqcy&gt;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&lt;UpdTp&gt;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&lt;Cd&gt;</a:t>
            </a:r>
            <a:r>
              <a:rPr lang="en-GB" sz="1600" b="1" dirty="0">
                <a:solidFill>
                  <a:srgbClr val="0066FF"/>
                </a:solidFill>
                <a:latin typeface="Calibri" panose="020F0502020204030204" pitchFamily="34" charset="0"/>
                <a:cs typeface="Calibri" panose="020F0502020204030204" pitchFamily="34" charset="0"/>
              </a:rPr>
              <a:t>COMP</a:t>
            </a:r>
            <a:r>
              <a:rPr lang="en-GB" sz="1600" dirty="0">
                <a:latin typeface="Calibri" panose="020F0502020204030204" pitchFamily="34" charset="0"/>
                <a:cs typeface="Calibri" panose="020F0502020204030204" pitchFamily="34" charset="0"/>
              </a:rPr>
              <a:t>&lt;/Cd&gt;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&lt;/UpdTp&gt;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&lt;StmtBsis&gt;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&lt;Cd&gt;</a:t>
            </a:r>
            <a:r>
              <a:rPr lang="en-GB" sz="1600" b="1" dirty="0">
                <a:solidFill>
                  <a:srgbClr val="00B050"/>
                </a:solidFill>
                <a:latin typeface="Calibri" panose="020F0502020204030204" pitchFamily="34" charset="0"/>
                <a:cs typeface="Calibri" panose="020F0502020204030204" pitchFamily="34" charset="0"/>
              </a:rPr>
              <a:t>CONT</a:t>
            </a:r>
            <a:r>
              <a:rPr lang="en-GB" sz="1600" dirty="0">
                <a:latin typeface="Calibri" panose="020F0502020204030204" pitchFamily="34" charset="0"/>
                <a:cs typeface="Calibri" panose="020F0502020204030204" pitchFamily="34" charset="0"/>
              </a:rPr>
              <a:t>&lt;/Cd&gt;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&lt;/StmtBsis&gt;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&lt;ActvtyInd&gt;</a:t>
            </a:r>
            <a:r>
              <a:rPr lang="en-GB" sz="1600" b="1" dirty="0">
                <a:solidFill>
                  <a:srgbClr val="00B0F0"/>
                </a:solidFill>
                <a:latin typeface="Calibri" panose="020F0502020204030204" pitchFamily="34" charset="0"/>
                <a:cs typeface="Calibri" panose="020F0502020204030204" pitchFamily="34" charset="0"/>
              </a:rPr>
              <a:t>true</a:t>
            </a:r>
            <a:r>
              <a:rPr lang="en-GB" sz="1600" dirty="0">
                <a:latin typeface="Calibri" panose="020F0502020204030204" pitchFamily="34" charset="0"/>
                <a:cs typeface="Calibri" panose="020F0502020204030204" pitchFamily="34" charset="0"/>
              </a:rPr>
              <a:t>&lt;/ActvtyInd&gt;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&lt;SubAcctInd&gt;</a:t>
            </a:r>
            <a:r>
              <a:rPr lang="en-GB" sz="1600" b="1" dirty="0">
                <a:solidFill>
                  <a:srgbClr val="FF0000"/>
                </a:solidFill>
                <a:latin typeface="Calibri" panose="020F0502020204030204" pitchFamily="34" charset="0"/>
                <a:cs typeface="Calibri" panose="020F0502020204030204" pitchFamily="34" charset="0"/>
              </a:rPr>
              <a:t>false</a:t>
            </a:r>
            <a:r>
              <a:rPr lang="en-GB" sz="1600" dirty="0">
                <a:latin typeface="Calibri" panose="020F0502020204030204" pitchFamily="34" charset="0"/>
                <a:cs typeface="Calibri" panose="020F0502020204030204" pitchFamily="34" charset="0"/>
              </a:rPr>
              <a:t>&lt;/SubAcctInd</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&lt;/StmtGnlDtls</a:t>
            </a:r>
            <a:r>
              <a:rPr lang="en-GB" sz="1600" dirty="0" smtClean="0">
                <a:latin typeface="Calibri" panose="020F0502020204030204" pitchFamily="34" charset="0"/>
                <a:cs typeface="Calibri" panose="020F0502020204030204" pitchFamily="34" charset="0"/>
              </a:rPr>
              <a:t>&gt;</a:t>
            </a:r>
            <a:endParaRPr lang="en-GB" sz="1600" dirty="0">
              <a:latin typeface="Calibri" panose="020F0502020204030204" pitchFamily="34" charset="0"/>
              <a:cs typeface="Calibri" panose="020F0502020204030204" pitchFamily="34" charset="0"/>
            </a:endParaRPr>
          </a:p>
        </p:txBody>
      </p:sp>
      <p:sp>
        <p:nvSpPr>
          <p:cNvPr id="10" name="Rectangle 9"/>
          <p:cNvSpPr/>
          <p:nvPr/>
        </p:nvSpPr>
        <p:spPr bwMode="auto">
          <a:xfrm>
            <a:off x="257895" y="6604599"/>
            <a:ext cx="4304579" cy="310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Slide Number Placeholder 3"/>
          <p:cNvSpPr>
            <a:spLocks noGrp="1"/>
          </p:cNvSpPr>
          <p:nvPr>
            <p:ph type="sldNum" sz="quarter" idx="11"/>
          </p:nvPr>
        </p:nvSpPr>
        <p:spPr/>
        <p:txBody>
          <a:bodyPr/>
          <a:lstStyle/>
          <a:p>
            <a:fld id="{EA52E39D-21CE-4915-B848-429A65988FB2}" type="slidenum">
              <a:rPr lang="en-GB" smtClean="0"/>
              <a:pPr/>
              <a:t>20</a:t>
            </a:fld>
            <a:endParaRPr lang="en-GB" dirty="0"/>
          </a:p>
        </p:txBody>
      </p:sp>
      <p:cxnSp>
        <p:nvCxnSpPr>
          <p:cNvPr id="12" name="Straight Connector 11"/>
          <p:cNvCxnSpPr/>
          <p:nvPr/>
        </p:nvCxnSpPr>
        <p:spPr bwMode="auto">
          <a:xfrm>
            <a:off x="146658" y="1742539"/>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cxnSp>
        <p:nvCxnSpPr>
          <p:cNvPr id="13" name="Straight Connector 12"/>
          <p:cNvCxnSpPr/>
          <p:nvPr/>
        </p:nvCxnSpPr>
        <p:spPr bwMode="auto">
          <a:xfrm>
            <a:off x="146658" y="4664020"/>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cxnSp>
        <p:nvCxnSpPr>
          <p:cNvPr id="15" name="Straight Connector 14"/>
          <p:cNvCxnSpPr/>
          <p:nvPr/>
        </p:nvCxnSpPr>
        <p:spPr bwMode="auto">
          <a:xfrm>
            <a:off x="146658" y="5377136"/>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sp>
        <p:nvSpPr>
          <p:cNvPr id="16" name="TextBox 15"/>
          <p:cNvSpPr txBox="1"/>
          <p:nvPr/>
        </p:nvSpPr>
        <p:spPr>
          <a:xfrm>
            <a:off x="4710045" y="1017914"/>
            <a:ext cx="3674830" cy="338554"/>
          </a:xfrm>
          <a:prstGeom prst="rect">
            <a:avLst/>
          </a:prstGeom>
          <a:noFill/>
        </p:spPr>
        <p:txBody>
          <a:bodyPr wrap="square" rtlCol="0">
            <a:spAutoFit/>
          </a:bodyPr>
          <a:lstStyle/>
          <a:p>
            <a:r>
              <a:rPr lang="en-GB" sz="1600" b="1" i="1" dirty="0" smtClean="0">
                <a:solidFill>
                  <a:srgbClr val="C00000"/>
                </a:solidFill>
                <a:latin typeface="Calibri" panose="020F0502020204030204" pitchFamily="34" charset="0"/>
                <a:cs typeface="Calibri" panose="020F0502020204030204" pitchFamily="34" charset="0"/>
              </a:rPr>
              <a:t>Equivalent elements are in BAH</a:t>
            </a:r>
            <a:endParaRPr lang="en-GB" sz="1600" b="1" i="1" dirty="0">
              <a:solidFill>
                <a:srgbClr val="C00000"/>
              </a:solidFill>
              <a:latin typeface="Calibri" panose="020F0502020204030204" pitchFamily="34" charset="0"/>
              <a:cs typeface="Calibri" panose="020F0502020204030204" pitchFamily="34" charset="0"/>
            </a:endParaRPr>
          </a:p>
        </p:txBody>
      </p:sp>
      <p:sp>
        <p:nvSpPr>
          <p:cNvPr id="17" name="Rectangle 16"/>
          <p:cNvSpPr/>
          <p:nvPr/>
        </p:nvSpPr>
        <p:spPr bwMode="auto">
          <a:xfrm>
            <a:off x="4732714" y="6676846"/>
            <a:ext cx="4302555" cy="31055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TextBox 17"/>
          <p:cNvSpPr txBox="1"/>
          <p:nvPr/>
        </p:nvSpPr>
        <p:spPr>
          <a:xfrm>
            <a:off x="5943600" y="57150"/>
            <a:ext cx="3240887" cy="384721"/>
          </a:xfrm>
          <a:prstGeom prst="rect">
            <a:avLst/>
          </a:prstGeom>
          <a:noFill/>
        </p:spPr>
        <p:txBody>
          <a:bodyPr wrap="none" rtlCol="0">
            <a:spAutoFit/>
          </a:bodyPr>
          <a:lstStyle/>
          <a:p>
            <a:r>
              <a:rPr lang="en-GB" sz="1900" b="1" dirty="0" smtClean="0">
                <a:solidFill>
                  <a:srgbClr val="FF0000"/>
                </a:solidFill>
                <a:latin typeface="Calibri" panose="020F0502020204030204" pitchFamily="34" charset="0"/>
                <a:cs typeface="Calibri" panose="020F0502020204030204" pitchFamily="34" charset="0"/>
              </a:rPr>
              <a:t>Red = mandatory &amp; not in V02</a:t>
            </a:r>
            <a:endParaRPr lang="en-GB" sz="19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2491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9" name="Rectangle 8"/>
          <p:cNvSpPr/>
          <p:nvPr/>
        </p:nvSpPr>
        <p:spPr bwMode="auto">
          <a:xfrm>
            <a:off x="250166" y="454140"/>
            <a:ext cx="4321833" cy="6360730"/>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4722961" y="454140"/>
            <a:ext cx="4321833" cy="6360730"/>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Slide Number Placeholder 3"/>
          <p:cNvSpPr>
            <a:spLocks noGrp="1"/>
          </p:cNvSpPr>
          <p:nvPr>
            <p:ph type="sldNum" sz="quarter" idx="11"/>
          </p:nvPr>
        </p:nvSpPr>
        <p:spPr/>
        <p:txBody>
          <a:bodyPr/>
          <a:lstStyle/>
          <a:p>
            <a:fld id="{EA52E39D-21CE-4915-B848-429A65988FB2}" type="slidenum">
              <a:rPr lang="en-GB" smtClean="0"/>
              <a:pPr/>
              <a:t>21</a:t>
            </a:fld>
            <a:endParaRPr lang="en-GB" dirty="0"/>
          </a:p>
        </p:txBody>
      </p:sp>
      <p:cxnSp>
        <p:nvCxnSpPr>
          <p:cNvPr id="11" name="Straight Connector 10"/>
          <p:cNvCxnSpPr/>
          <p:nvPr/>
        </p:nvCxnSpPr>
        <p:spPr bwMode="auto">
          <a:xfrm>
            <a:off x="91440" y="1449188"/>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cxnSp>
        <p:nvCxnSpPr>
          <p:cNvPr id="12" name="Straight Connector 11"/>
          <p:cNvCxnSpPr/>
          <p:nvPr/>
        </p:nvCxnSpPr>
        <p:spPr bwMode="auto">
          <a:xfrm>
            <a:off x="91440" y="2930056"/>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sp>
        <p:nvSpPr>
          <p:cNvPr id="13" name="Rectangle 12"/>
          <p:cNvSpPr/>
          <p:nvPr/>
        </p:nvSpPr>
        <p:spPr bwMode="auto">
          <a:xfrm>
            <a:off x="266699" y="281620"/>
            <a:ext cx="4305300" cy="366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156712" y="0"/>
            <a:ext cx="8901023" cy="508958"/>
          </a:xfrm>
        </p:spPr>
        <p:txBody>
          <a:bodyPr/>
          <a:lstStyle/>
          <a:p>
            <a:r>
              <a:rPr lang="en-GB" dirty="0" smtClean="0"/>
              <a:t>Basic Example (2 of 2)</a:t>
            </a:r>
            <a:endParaRPr lang="en-GB" dirty="0"/>
          </a:p>
        </p:txBody>
      </p:sp>
      <p:cxnSp>
        <p:nvCxnSpPr>
          <p:cNvPr id="14" name="Straight Connector 13"/>
          <p:cNvCxnSpPr/>
          <p:nvPr/>
        </p:nvCxnSpPr>
        <p:spPr bwMode="auto">
          <a:xfrm>
            <a:off x="91440" y="4393673"/>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sp>
        <p:nvSpPr>
          <p:cNvPr id="7" name="Rectangle 6"/>
          <p:cNvSpPr/>
          <p:nvPr/>
        </p:nvSpPr>
        <p:spPr>
          <a:xfrm>
            <a:off x="181161" y="428262"/>
            <a:ext cx="4390840" cy="6001643"/>
          </a:xfrm>
          <a:prstGeom prst="rect">
            <a:avLst/>
          </a:prstGeom>
        </p:spPr>
        <p:txBody>
          <a:bodyPr wrap="square">
            <a:spAutoFit/>
          </a:bodyPr>
          <a:lstStyle/>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&lt;AcctDtls&gt;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&lt;SmplId&gt;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&lt;Prtry&gt;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&lt;Id&gt;</a:t>
            </a:r>
            <a:r>
              <a:rPr lang="en-GB" sz="1600" b="1" dirty="0">
                <a:solidFill>
                  <a:srgbClr val="9933FF"/>
                </a:solidFill>
                <a:latin typeface="Calibri" panose="020F0502020204030204" pitchFamily="34" charset="0"/>
                <a:cs typeface="Calibri" panose="020F0502020204030204" pitchFamily="34" charset="0"/>
              </a:rPr>
              <a:t>55555555</a:t>
            </a:r>
            <a:r>
              <a:rPr lang="en-GB" sz="1600" dirty="0">
                <a:latin typeface="Calibri" panose="020F0502020204030204" pitchFamily="34" charset="0"/>
                <a:cs typeface="Calibri" panose="020F0502020204030204" pitchFamily="34" charset="0"/>
              </a:rPr>
              <a:t>&lt;/Id&gt;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&lt;/Prtry&gt;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&lt;/SmplId&gt;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&lt;FngbInd&gt;</a:t>
            </a:r>
            <a:r>
              <a:rPr lang="en-GB" sz="1600" b="1" dirty="0">
                <a:solidFill>
                  <a:srgbClr val="FF7C80"/>
                </a:solidFill>
                <a:latin typeface="Calibri" panose="020F0502020204030204" pitchFamily="34" charset="0"/>
                <a:cs typeface="Calibri" panose="020F0502020204030204" pitchFamily="34" charset="0"/>
              </a:rPr>
              <a:t>true</a:t>
            </a:r>
            <a:r>
              <a:rPr lang="en-GB" sz="1600" dirty="0">
                <a:latin typeface="Calibri" panose="020F0502020204030204" pitchFamily="34" charset="0"/>
                <a:cs typeface="Calibri" panose="020F0502020204030204" pitchFamily="34" charset="0"/>
              </a:rPr>
              <a:t>&lt;/FngbInd&gt;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&lt;/AcctDtls</a:t>
            </a:r>
            <a:r>
              <a:rPr lang="en-GB" sz="1600" dirty="0" smtClean="0">
                <a:latin typeface="Calibri" panose="020F0502020204030204" pitchFamily="34" charset="0"/>
                <a:cs typeface="Calibri" panose="020F0502020204030204" pitchFamily="34" charset="0"/>
              </a:rPr>
              <a:t>&gt;</a:t>
            </a: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&lt;BalForAcct&gt;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&lt;AggtQty&gt;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&lt;Unit&gt;</a:t>
            </a:r>
            <a:r>
              <a:rPr lang="en-GB" sz="1600" b="1" dirty="0">
                <a:solidFill>
                  <a:srgbClr val="00B0F0"/>
                </a:solidFill>
                <a:latin typeface="Calibri" panose="020F0502020204030204" pitchFamily="34" charset="0"/>
                <a:cs typeface="Calibri" panose="020F0502020204030204" pitchFamily="34" charset="0"/>
              </a:rPr>
              <a:t>4000</a:t>
            </a:r>
            <a:r>
              <a:rPr lang="en-GB" sz="1600" dirty="0">
                <a:latin typeface="Calibri" panose="020F0502020204030204" pitchFamily="34" charset="0"/>
                <a:cs typeface="Calibri" panose="020F0502020204030204" pitchFamily="34" charset="0"/>
              </a:rPr>
              <a:t>&lt;/Unit&gt;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&lt;/AggtQty</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&lt;FinInstrmDtls&gt;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&lt;ISIN&gt;</a:t>
            </a:r>
            <a:r>
              <a:rPr lang="en-GB" sz="1600" b="1" dirty="0">
                <a:solidFill>
                  <a:srgbClr val="00B050"/>
                </a:solidFill>
                <a:latin typeface="Calibri" panose="020F0502020204030204" pitchFamily="34" charset="0"/>
                <a:cs typeface="Calibri" panose="020F0502020204030204" pitchFamily="34" charset="0"/>
              </a:rPr>
              <a:t>LU1234567890</a:t>
            </a:r>
            <a:r>
              <a:rPr lang="en-GB" sz="1600" dirty="0">
                <a:latin typeface="Calibri" panose="020F0502020204030204" pitchFamily="34" charset="0"/>
                <a:cs typeface="Calibri" panose="020F0502020204030204" pitchFamily="34" charset="0"/>
              </a:rPr>
              <a:t>&lt;/ISIN&gt;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&lt;/Id&gt;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&lt;/FinInstrmDtls&gt;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&lt;/BalForAcct&gt;</a:t>
            </a:r>
          </a:p>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&lt;/CtdyStmtOfHldgsV02&gt;</a:t>
            </a:r>
          </a:p>
        </p:txBody>
      </p:sp>
      <p:sp>
        <p:nvSpPr>
          <p:cNvPr id="15" name="Rectangle 14"/>
          <p:cNvSpPr/>
          <p:nvPr/>
        </p:nvSpPr>
        <p:spPr bwMode="auto">
          <a:xfrm>
            <a:off x="4732020" y="271100"/>
            <a:ext cx="4305300" cy="366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Rectangle 7"/>
          <p:cNvSpPr/>
          <p:nvPr/>
        </p:nvSpPr>
        <p:spPr>
          <a:xfrm>
            <a:off x="4572000" y="428262"/>
            <a:ext cx="3950898" cy="6740307"/>
          </a:xfrm>
          <a:prstGeom prst="rect">
            <a:avLst/>
          </a:prstGeom>
        </p:spPr>
        <p:txBody>
          <a:bodyPr wrap="square">
            <a:spAutoFit/>
          </a:bodyPr>
          <a:lstStyle/>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SfkpgAcct</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&lt;Id&gt;</a:t>
            </a:r>
            <a:r>
              <a:rPr lang="en-GB" sz="1600" b="1" dirty="0">
                <a:solidFill>
                  <a:srgbClr val="9933FF"/>
                </a:solidFill>
                <a:latin typeface="Calibri" panose="020F0502020204030204" pitchFamily="34" charset="0"/>
                <a:cs typeface="Calibri" panose="020F0502020204030204" pitchFamily="34" charset="0"/>
              </a:rPr>
              <a:t>55555555</a:t>
            </a:r>
            <a:r>
              <a:rPr lang="en-GB" sz="1600" dirty="0">
                <a:latin typeface="Calibri" panose="020F0502020204030204" pitchFamily="34" charset="0"/>
                <a:cs typeface="Calibri" panose="020F0502020204030204" pitchFamily="34" charset="0"/>
              </a:rPr>
              <a:t>&lt;/Id&gt;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&lt;/SfkpgAcct&gt;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BalForAcct&gt;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&lt;FinInstrmId&gt;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&lt;ISIN&gt;</a:t>
            </a:r>
            <a:r>
              <a:rPr lang="en-GB" sz="1600" b="1" dirty="0">
                <a:solidFill>
                  <a:srgbClr val="00B050"/>
                </a:solidFill>
                <a:latin typeface="Calibri" panose="020F0502020204030204" pitchFamily="34" charset="0"/>
                <a:cs typeface="Calibri" panose="020F0502020204030204" pitchFamily="34" charset="0"/>
              </a:rPr>
              <a:t>LU1234567890</a:t>
            </a:r>
            <a:r>
              <a:rPr lang="en-GB" sz="1600" dirty="0">
                <a:latin typeface="Calibri" panose="020F0502020204030204" pitchFamily="34" charset="0"/>
                <a:cs typeface="Calibri" panose="020F0502020204030204" pitchFamily="34" charset="0"/>
              </a:rPr>
              <a:t>&lt;/ISIN&gt;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&lt;/FinInstrmId</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 pos="914400"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&lt;AggtBal&gt;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&lt;ShrtLngInd&gt;</a:t>
            </a:r>
            <a:r>
              <a:rPr lang="en-GB" sz="1600" b="1" dirty="0">
                <a:solidFill>
                  <a:srgbClr val="FF0000"/>
                </a:solidFill>
                <a:latin typeface="Calibri" panose="020F0502020204030204" pitchFamily="34" charset="0"/>
                <a:cs typeface="Calibri" panose="020F0502020204030204" pitchFamily="34" charset="0"/>
              </a:rPr>
              <a:t>LONG</a:t>
            </a:r>
            <a:r>
              <a:rPr lang="en-GB" sz="1600" dirty="0">
                <a:latin typeface="Calibri" panose="020F0502020204030204" pitchFamily="34" charset="0"/>
                <a:cs typeface="Calibri" panose="020F0502020204030204" pitchFamily="34" charset="0"/>
              </a:rPr>
              <a:t>&lt;/ShrtLngInd&gt;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 pos="914400" algn="l"/>
              </a:tabLst>
            </a:pPr>
            <a:r>
              <a:rPr lang="en-GB" sz="1600" dirty="0" smtClean="0">
                <a:latin typeface="Calibri" panose="020F0502020204030204" pitchFamily="34" charset="0"/>
                <a:cs typeface="Calibri" panose="020F0502020204030204" pitchFamily="34" charset="0"/>
              </a:rPr>
              <a:t>						&lt;Qty&gt;&lt;</a:t>
            </a:r>
            <a:r>
              <a:rPr lang="en-GB" sz="1600" dirty="0">
                <a:latin typeface="Calibri" panose="020F0502020204030204" pitchFamily="34" charset="0"/>
                <a:cs typeface="Calibri" panose="020F0502020204030204" pitchFamily="34" charset="0"/>
              </a:rPr>
              <a:t>Unit&gt;</a:t>
            </a:r>
            <a:r>
              <a:rPr lang="en-GB" sz="1600" b="1" dirty="0">
                <a:solidFill>
                  <a:srgbClr val="00B0F0"/>
                </a:solidFill>
                <a:latin typeface="Calibri" panose="020F0502020204030204" pitchFamily="34" charset="0"/>
                <a:cs typeface="Calibri" panose="020F0502020204030204" pitchFamily="34" charset="0"/>
              </a:rPr>
              <a:t>4000</a:t>
            </a:r>
            <a:r>
              <a:rPr lang="en-GB" sz="1600" dirty="0">
                <a:latin typeface="Calibri" panose="020F0502020204030204" pitchFamily="34" charset="0"/>
                <a:cs typeface="Calibri" panose="020F0502020204030204" pitchFamily="34" charset="0"/>
              </a:rPr>
              <a:t>&lt;/Unit</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Qty</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 pos="914400" algn="l"/>
              </a:tabLst>
            </a:pPr>
            <a:r>
              <a:rPr lang="en-GB" sz="1600" dirty="0" smtClean="0">
                <a:latin typeface="Calibri" panose="020F0502020204030204" pitchFamily="34" charset="0"/>
                <a:cs typeface="Calibri" panose="020F0502020204030204" pitchFamily="34" charset="0"/>
              </a:rPr>
              <a:t>					&lt;/Qty&gt;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&lt;/AggtBal</a:t>
            </a:r>
            <a:r>
              <a:rPr lang="en-GB" sz="1600" dirty="0" smtClean="0">
                <a:latin typeface="Calibri" panose="020F0502020204030204" pitchFamily="34" charset="0"/>
                <a:cs typeface="Calibri" panose="020F0502020204030204" pitchFamily="34" charset="0"/>
              </a:rPr>
              <a:t>&gt;</a:t>
            </a: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&lt;/BalForAcct&gt;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&lt;/SctiesBalCtdyRpt&gt;</a:t>
            </a:r>
          </a:p>
        </p:txBody>
      </p:sp>
      <p:sp>
        <p:nvSpPr>
          <p:cNvPr id="17" name="TextBox 16"/>
          <p:cNvSpPr txBox="1"/>
          <p:nvPr/>
        </p:nvSpPr>
        <p:spPr>
          <a:xfrm>
            <a:off x="5943600" y="57150"/>
            <a:ext cx="3240887" cy="384721"/>
          </a:xfrm>
          <a:prstGeom prst="rect">
            <a:avLst/>
          </a:prstGeom>
          <a:noFill/>
        </p:spPr>
        <p:txBody>
          <a:bodyPr wrap="none" rtlCol="0">
            <a:spAutoFit/>
          </a:bodyPr>
          <a:lstStyle/>
          <a:p>
            <a:r>
              <a:rPr lang="en-GB" sz="1900" b="1" dirty="0" smtClean="0">
                <a:solidFill>
                  <a:srgbClr val="FF0000"/>
                </a:solidFill>
                <a:latin typeface="Calibri" panose="020F0502020204030204" pitchFamily="34" charset="0"/>
                <a:cs typeface="Calibri" panose="020F0502020204030204" pitchFamily="34" charset="0"/>
              </a:rPr>
              <a:t>Red = mandatory &amp; not in V02</a:t>
            </a:r>
            <a:endParaRPr lang="en-GB" sz="19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9484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Price Details</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22</a:t>
            </a:fld>
            <a:endParaRPr lang="en-GB" dirty="0"/>
          </a:p>
        </p:txBody>
      </p:sp>
      <p:sp>
        <p:nvSpPr>
          <p:cNvPr id="5" name="Rectangle 4"/>
          <p:cNvSpPr/>
          <p:nvPr/>
        </p:nvSpPr>
        <p:spPr bwMode="auto">
          <a:xfrm>
            <a:off x="250166" y="471391"/>
            <a:ext cx="4321833" cy="4770537"/>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722961" y="471391"/>
            <a:ext cx="4321833" cy="4770537"/>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181161" y="471392"/>
            <a:ext cx="4390840" cy="4770537"/>
          </a:xfrm>
          <a:prstGeom prst="rect">
            <a:avLst/>
          </a:prstGeom>
          <a:noFill/>
        </p:spPr>
        <p:txBody>
          <a:bodyPr wrap="square">
            <a:spAutoFit/>
          </a:bodyPr>
          <a:lstStyle/>
          <a:p>
            <a:pPr>
              <a:tabLst>
                <a:tab pos="112713"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&lt;CtdyStmtOfHldgsV02</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semt.002.001.02</a:t>
            </a:r>
          </a:p>
          <a:p>
            <a:pPr>
              <a:tabLst>
                <a:tab pos="112713" algn="l"/>
                <a:tab pos="233363" algn="l"/>
                <a:tab pos="344488" algn="l"/>
                <a:tab pos="457200" algn="l"/>
                <a:tab pos="569913" algn="l"/>
                <a:tab pos="690563"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PricDtls&gt;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&lt;Val&gt;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&lt;Amt Ccy="</a:t>
            </a:r>
            <a:r>
              <a:rPr lang="en-GB" sz="1600" b="1" dirty="0">
                <a:solidFill>
                  <a:srgbClr val="00B050"/>
                </a:solidFill>
                <a:latin typeface="Calibri" panose="020F0502020204030204" pitchFamily="34" charset="0"/>
                <a:cs typeface="Calibri" panose="020F0502020204030204" pitchFamily="34" charset="0"/>
              </a:rPr>
              <a:t>EUR</a:t>
            </a:r>
            <a:r>
              <a:rPr lang="en-GB" sz="1600" dirty="0">
                <a:latin typeface="Calibri" panose="020F0502020204030204" pitchFamily="34" charset="0"/>
                <a:cs typeface="Calibri" panose="020F0502020204030204" pitchFamily="34" charset="0"/>
              </a:rPr>
              <a:t>"&gt;</a:t>
            </a:r>
            <a:r>
              <a:rPr lang="en-GB" sz="1600" b="1" dirty="0">
                <a:solidFill>
                  <a:srgbClr val="00B050"/>
                </a:solidFill>
                <a:latin typeface="Calibri" panose="020F0502020204030204" pitchFamily="34" charset="0"/>
                <a:cs typeface="Calibri" panose="020F0502020204030204" pitchFamily="34" charset="0"/>
              </a:rPr>
              <a:t>10</a:t>
            </a:r>
            <a:r>
              <a:rPr lang="en-GB" sz="1600" dirty="0">
                <a:latin typeface="Calibri" panose="020F0502020204030204" pitchFamily="34" charset="0"/>
                <a:cs typeface="Calibri" panose="020F0502020204030204" pitchFamily="34" charset="0"/>
              </a:rPr>
              <a:t>&lt;/Amt&gt;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&lt;/Val</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&lt;Tp&gt;</a:t>
            </a:r>
            <a:r>
              <a:rPr lang="en-GB" sz="1600" b="1" dirty="0">
                <a:solidFill>
                  <a:srgbClr val="9933FF"/>
                </a:solidFill>
                <a:latin typeface="Calibri" panose="020F0502020204030204" pitchFamily="34" charset="0"/>
                <a:cs typeface="Calibri" panose="020F0502020204030204" pitchFamily="34" charset="0"/>
              </a:rPr>
              <a:t>NAVL</a:t>
            </a:r>
            <a:r>
              <a:rPr lang="en-GB" sz="1600" dirty="0">
                <a:latin typeface="Calibri" panose="020F0502020204030204" pitchFamily="34" charset="0"/>
                <a:cs typeface="Calibri" panose="020F0502020204030204" pitchFamily="34" charset="0"/>
              </a:rPr>
              <a:t>&lt;/Tp</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&lt;QtnDt&gt;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&lt;Dt&gt;</a:t>
            </a:r>
            <a:r>
              <a:rPr lang="en-GB" sz="1600" b="1" dirty="0">
                <a:solidFill>
                  <a:srgbClr val="00B0F0"/>
                </a:solidFill>
                <a:latin typeface="Calibri" panose="020F0502020204030204" pitchFamily="34" charset="0"/>
                <a:cs typeface="Calibri" panose="020F0502020204030204" pitchFamily="34" charset="0"/>
              </a:rPr>
              <a:t>2017-05-16</a:t>
            </a:r>
            <a:r>
              <a:rPr lang="en-GB" sz="1600" dirty="0">
                <a:latin typeface="Calibri" panose="020F0502020204030204" pitchFamily="34" charset="0"/>
                <a:cs typeface="Calibri" panose="020F0502020204030204" pitchFamily="34" charset="0"/>
              </a:rPr>
              <a:t>&lt;/Dt&gt;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&lt;/QtnDt</a:t>
            </a:r>
            <a:r>
              <a:rPr lang="en-GB" sz="1600" dirty="0" smtClean="0">
                <a:latin typeface="Calibri" panose="020F0502020204030204" pitchFamily="34" charset="0"/>
                <a:cs typeface="Calibri" panose="020F0502020204030204" pitchFamily="34" charset="0"/>
              </a:rPr>
              <a:t>&gt;</a:t>
            </a: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&lt;/PricDtls&gt;</a:t>
            </a:r>
          </a:p>
        </p:txBody>
      </p:sp>
      <p:sp>
        <p:nvSpPr>
          <p:cNvPr id="8" name="Rectangle 7"/>
          <p:cNvSpPr/>
          <p:nvPr/>
        </p:nvSpPr>
        <p:spPr>
          <a:xfrm>
            <a:off x="4571999" y="471392"/>
            <a:ext cx="4572002" cy="4770537"/>
          </a:xfrm>
          <a:prstGeom prst="rect">
            <a:avLst/>
          </a:prstGeom>
        </p:spPr>
        <p:txBody>
          <a:bodyPr wrap="square">
            <a:spAutoFit/>
          </a:bodyPr>
          <a:lstStyle/>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&lt;SctiesBalCtdyRpt</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semt.002.001.09</a:t>
            </a: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PricDtls&gt;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&lt;Tp&gt;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&lt;Cd&gt;</a:t>
            </a:r>
            <a:r>
              <a:rPr lang="en-GB" sz="1600" b="1" dirty="0">
                <a:solidFill>
                  <a:srgbClr val="9933FF"/>
                </a:solidFill>
                <a:latin typeface="Calibri" panose="020F0502020204030204" pitchFamily="34" charset="0"/>
                <a:cs typeface="Calibri" panose="020F0502020204030204" pitchFamily="34" charset="0"/>
              </a:rPr>
              <a:t>NAVL</a:t>
            </a:r>
            <a:r>
              <a:rPr lang="en-GB" sz="1600" dirty="0">
                <a:latin typeface="Calibri" panose="020F0502020204030204" pitchFamily="34" charset="0"/>
                <a:cs typeface="Calibri" panose="020F0502020204030204" pitchFamily="34" charset="0"/>
              </a:rPr>
              <a:t>&lt;/Cd&gt;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&lt;/Tp</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&lt;Val&gt;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&lt;Amt Ccy</a:t>
            </a:r>
            <a:r>
              <a:rPr lang="en-GB" sz="1600" dirty="0" smtClean="0">
                <a:latin typeface="Calibri" panose="020F0502020204030204" pitchFamily="34" charset="0"/>
                <a:cs typeface="Calibri" panose="020F0502020204030204" pitchFamily="34" charset="0"/>
              </a:rPr>
              <a:t>="</a:t>
            </a:r>
            <a:r>
              <a:rPr lang="en-GB" sz="1600" b="1" dirty="0" smtClean="0">
                <a:solidFill>
                  <a:srgbClr val="00B050"/>
                </a:solidFill>
                <a:latin typeface="Calibri" panose="020F0502020204030204" pitchFamily="34" charset="0"/>
                <a:cs typeface="Calibri" panose="020F0502020204030204" pitchFamily="34" charset="0"/>
              </a:rPr>
              <a:t>EUR</a:t>
            </a:r>
            <a:r>
              <a:rPr lang="en-GB" sz="1600" dirty="0" smtClean="0">
                <a:latin typeface="Calibri" panose="020F0502020204030204" pitchFamily="34" charset="0"/>
                <a:cs typeface="Calibri" panose="020F0502020204030204" pitchFamily="34" charset="0"/>
              </a:rPr>
              <a:t>"&gt;</a:t>
            </a:r>
            <a:r>
              <a:rPr lang="en-GB" sz="1600" b="1" dirty="0">
                <a:solidFill>
                  <a:srgbClr val="00B050"/>
                </a:solidFill>
                <a:latin typeface="Calibri" panose="020F0502020204030204" pitchFamily="34" charset="0"/>
                <a:cs typeface="Calibri" panose="020F0502020204030204" pitchFamily="34" charset="0"/>
              </a:rPr>
              <a:t>10</a:t>
            </a:r>
            <a:r>
              <a:rPr lang="en-GB" sz="1600" dirty="0">
                <a:latin typeface="Calibri" panose="020F0502020204030204" pitchFamily="34" charset="0"/>
                <a:cs typeface="Calibri" panose="020F0502020204030204" pitchFamily="34" charset="0"/>
              </a:rPr>
              <a:t>&lt;/Amt&gt;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&lt;/Val&gt;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&lt;ValTp&gt;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&lt;Yldd&gt;</a:t>
            </a:r>
            <a:r>
              <a:rPr lang="en-GB" sz="1600" b="1" dirty="0">
                <a:solidFill>
                  <a:srgbClr val="FF0000"/>
                </a:solidFill>
                <a:latin typeface="Calibri" panose="020F0502020204030204" pitchFamily="34" charset="0"/>
                <a:cs typeface="Calibri" panose="020F0502020204030204" pitchFamily="34" charset="0"/>
              </a:rPr>
              <a:t>false</a:t>
            </a:r>
            <a:r>
              <a:rPr lang="en-GB" sz="1600" dirty="0">
                <a:latin typeface="Calibri" panose="020F0502020204030204" pitchFamily="34" charset="0"/>
                <a:cs typeface="Calibri" panose="020F0502020204030204" pitchFamily="34" charset="0"/>
              </a:rPr>
              <a:t>&lt;/Yldd&gt;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&lt;/ValTp</a:t>
            </a:r>
            <a:r>
              <a:rPr lang="en-GB" sz="1600" dirty="0" smtClean="0">
                <a:latin typeface="Calibri" panose="020F0502020204030204" pitchFamily="34" charset="0"/>
                <a:cs typeface="Calibri" panose="020F0502020204030204" pitchFamily="34" charset="0"/>
              </a:rPr>
              <a:t>&gt;</a:t>
            </a:r>
          </a:p>
          <a:p>
            <a:pPr>
              <a:tabLst>
                <a:tab pos="112713" algn="l"/>
                <a:tab pos="233363" algn="l"/>
                <a:tab pos="344488" algn="l"/>
                <a:tab pos="457200" algn="l"/>
                <a:tab pos="569913" algn="l"/>
                <a:tab pos="690563" algn="l"/>
                <a:tab pos="801688" algn="l"/>
                <a:tab pos="914400" algn="l"/>
              </a:tabLst>
            </a:pPr>
            <a:endParaRPr lang="en-GB" sz="1600" dirty="0" smtClean="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QtnDt&gt;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&lt;Dt&gt;</a:t>
            </a:r>
            <a:r>
              <a:rPr lang="en-GB" sz="1600" b="1" dirty="0">
                <a:solidFill>
                  <a:srgbClr val="00B0F0"/>
                </a:solidFill>
                <a:latin typeface="Calibri" panose="020F0502020204030204" pitchFamily="34" charset="0"/>
                <a:cs typeface="Calibri" panose="020F0502020204030204" pitchFamily="34" charset="0"/>
              </a:rPr>
              <a:t>2017-05-16</a:t>
            </a:r>
            <a:r>
              <a:rPr lang="en-GB" sz="1600" dirty="0">
                <a:latin typeface="Calibri" panose="020F0502020204030204" pitchFamily="34" charset="0"/>
                <a:cs typeface="Calibri" panose="020F0502020204030204" pitchFamily="34" charset="0"/>
              </a:rPr>
              <a:t>&lt;/Dt&gt;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&lt;/QtnDt&gt;</a:t>
            </a:r>
          </a:p>
          <a:p>
            <a:pPr>
              <a:tabLst>
                <a:tab pos="112713"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&lt;/PricDtls&gt;</a:t>
            </a:r>
          </a:p>
        </p:txBody>
      </p:sp>
      <p:cxnSp>
        <p:nvCxnSpPr>
          <p:cNvPr id="10" name="Straight Connector 9"/>
          <p:cNvCxnSpPr/>
          <p:nvPr/>
        </p:nvCxnSpPr>
        <p:spPr bwMode="auto">
          <a:xfrm>
            <a:off x="91440" y="2432552"/>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cxnSp>
        <p:nvCxnSpPr>
          <p:cNvPr id="11" name="Straight Connector 10"/>
          <p:cNvCxnSpPr/>
          <p:nvPr/>
        </p:nvCxnSpPr>
        <p:spPr bwMode="auto">
          <a:xfrm>
            <a:off x="91440" y="4085948"/>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sp>
        <p:nvSpPr>
          <p:cNvPr id="13" name="TextBox 12"/>
          <p:cNvSpPr txBox="1"/>
          <p:nvPr/>
        </p:nvSpPr>
        <p:spPr>
          <a:xfrm>
            <a:off x="5943600" y="57150"/>
            <a:ext cx="3240887" cy="384721"/>
          </a:xfrm>
          <a:prstGeom prst="rect">
            <a:avLst/>
          </a:prstGeom>
          <a:noFill/>
        </p:spPr>
        <p:txBody>
          <a:bodyPr wrap="none" rtlCol="0">
            <a:spAutoFit/>
          </a:bodyPr>
          <a:lstStyle/>
          <a:p>
            <a:r>
              <a:rPr lang="en-GB" sz="1900" b="1" dirty="0" smtClean="0">
                <a:solidFill>
                  <a:srgbClr val="FF0000"/>
                </a:solidFill>
                <a:latin typeface="Calibri" panose="020F0502020204030204" pitchFamily="34" charset="0"/>
                <a:cs typeface="Calibri" panose="020F0502020204030204" pitchFamily="34" charset="0"/>
              </a:rPr>
              <a:t>Red = mandatory &amp; not in V02</a:t>
            </a:r>
            <a:endParaRPr lang="en-GB" sz="19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57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 For Account &amp; Available Balance</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5" name="Rectangle 4"/>
          <p:cNvSpPr/>
          <p:nvPr/>
        </p:nvSpPr>
        <p:spPr bwMode="auto">
          <a:xfrm>
            <a:off x="250166" y="471390"/>
            <a:ext cx="4321833" cy="6247865"/>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722961" y="471390"/>
            <a:ext cx="4321833" cy="6247865"/>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181161" y="471392"/>
            <a:ext cx="4390840" cy="6001643"/>
          </a:xfrm>
          <a:prstGeom prst="rect">
            <a:avLst/>
          </a:prstGeom>
          <a:noFill/>
        </p:spPr>
        <p:txBody>
          <a:bodyPr wrap="square">
            <a:spAutoFit/>
          </a:bodyPr>
          <a:lstStyle/>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&lt;CtdyStmtOfHldgsV02</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semt.002.001.02</a:t>
            </a: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BalForAcct&gt;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a:t>
            </a:r>
            <a:endParaRPr lang="en-GB" sz="1600" dirty="0" smtClean="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Lst>
            </a:pP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Lst>
            </a:pPr>
            <a:endParaRPr lang="en-GB" sz="1600" dirty="0" smtClean="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AggtQty&gt;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&lt;Unit&gt;</a:t>
            </a:r>
            <a:r>
              <a:rPr lang="en-GB" sz="1600" b="1" dirty="0">
                <a:solidFill>
                  <a:srgbClr val="00B0F0"/>
                </a:solidFill>
                <a:latin typeface="Calibri" panose="020F0502020204030204" pitchFamily="34" charset="0"/>
                <a:cs typeface="Calibri" panose="020F0502020204030204" pitchFamily="34" charset="0"/>
              </a:rPr>
              <a:t>4000</a:t>
            </a:r>
            <a:r>
              <a:rPr lang="en-GB" sz="1600" dirty="0">
                <a:latin typeface="Calibri" panose="020F0502020204030204" pitchFamily="34" charset="0"/>
                <a:cs typeface="Calibri" panose="020F0502020204030204" pitchFamily="34" charset="0"/>
              </a:rPr>
              <a:t>&lt;/Unit&gt;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&lt;/AggtQty</a:t>
            </a:r>
            <a:r>
              <a:rPr lang="en-GB" sz="1600" dirty="0" smtClean="0">
                <a:latin typeface="Calibri" panose="020F0502020204030204" pitchFamily="34" charset="0"/>
                <a:cs typeface="Calibri" panose="020F0502020204030204" pitchFamily="34" charset="0"/>
              </a:rPr>
              <a:t>&gt;</a:t>
            </a:r>
          </a:p>
          <a:p>
            <a:pPr>
              <a:tabLst>
                <a:tab pos="114300" algn="l"/>
                <a:tab pos="233363" algn="l"/>
                <a:tab pos="344488" algn="l"/>
                <a:tab pos="457200" algn="l"/>
                <a:tab pos="569913" algn="l"/>
                <a:tab pos="690563" algn="l"/>
                <a:tab pos="801688" algn="l"/>
              </a:tabLst>
            </a:pP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&lt;AvlblQty&gt;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&lt;Unit&gt;</a:t>
            </a:r>
            <a:r>
              <a:rPr lang="en-GB" sz="1600" b="1" dirty="0">
                <a:solidFill>
                  <a:srgbClr val="9933FF"/>
                </a:solidFill>
                <a:latin typeface="Calibri" panose="020F0502020204030204" pitchFamily="34" charset="0"/>
                <a:cs typeface="Calibri" panose="020F0502020204030204" pitchFamily="34" charset="0"/>
              </a:rPr>
              <a:t>3000</a:t>
            </a:r>
            <a:r>
              <a:rPr lang="en-GB" sz="1600" dirty="0">
                <a:latin typeface="Calibri" panose="020F0502020204030204" pitchFamily="34" charset="0"/>
                <a:cs typeface="Calibri" panose="020F0502020204030204" pitchFamily="34" charset="0"/>
              </a:rPr>
              <a:t>&lt;/Unit&gt;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&lt;/AvlblQty</a:t>
            </a:r>
            <a:r>
              <a:rPr lang="en-GB" sz="1600" dirty="0" smtClean="0">
                <a:latin typeface="Calibri" panose="020F0502020204030204" pitchFamily="34" charset="0"/>
                <a:cs typeface="Calibri" panose="020F0502020204030204" pitchFamily="34" charset="0"/>
              </a:rPr>
              <a:t>&gt;</a:t>
            </a:r>
          </a:p>
          <a:p>
            <a:pPr>
              <a:tabLst>
                <a:tab pos="114300" algn="l"/>
                <a:tab pos="233363" algn="l"/>
                <a:tab pos="344488" algn="l"/>
                <a:tab pos="457200" algn="l"/>
                <a:tab pos="569913" algn="l"/>
                <a:tab pos="690563" algn="l"/>
                <a:tab pos="801688" algn="l"/>
              </a:tabLst>
            </a:pPr>
            <a:endParaRPr lang="en-GB" sz="1600" dirty="0" smtClean="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Lst>
            </a:pP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FinInstrmDtls&gt;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&lt;Id&gt;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&lt;ISIN&gt;</a:t>
            </a:r>
            <a:r>
              <a:rPr lang="en-GB" sz="1600" b="1" dirty="0">
                <a:solidFill>
                  <a:srgbClr val="00B050"/>
                </a:solidFill>
                <a:latin typeface="Calibri" panose="020F0502020204030204" pitchFamily="34" charset="0"/>
                <a:cs typeface="Calibri" panose="020F0502020204030204" pitchFamily="34" charset="0"/>
              </a:rPr>
              <a:t>LU1234567890</a:t>
            </a:r>
            <a:r>
              <a:rPr lang="en-GB" sz="1600" dirty="0">
                <a:latin typeface="Calibri" panose="020F0502020204030204" pitchFamily="34" charset="0"/>
                <a:cs typeface="Calibri" panose="020F0502020204030204" pitchFamily="34" charset="0"/>
              </a:rPr>
              <a:t>&lt;/ISIN&gt;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&lt;/Id&gt;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&lt;/FinInstrmDtls&gt;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&lt;/BalForAcct&gt;</a:t>
            </a:r>
          </a:p>
        </p:txBody>
      </p:sp>
      <p:sp>
        <p:nvSpPr>
          <p:cNvPr id="8" name="Rectangle 7"/>
          <p:cNvSpPr/>
          <p:nvPr/>
        </p:nvSpPr>
        <p:spPr>
          <a:xfrm>
            <a:off x="4571999" y="471392"/>
            <a:ext cx="4572002" cy="6001643"/>
          </a:xfrm>
          <a:prstGeom prst="rect">
            <a:avLst/>
          </a:prstGeom>
        </p:spPr>
        <p:txBody>
          <a:bodyPr wrap="square">
            <a:spAutoFit/>
          </a:bodyPr>
          <a:lstStyle/>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&lt;SctiesBalCtdyRpt</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semt.002.001.09</a:t>
            </a: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&lt;BalForAcct&gt;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FinInstrmId&gt;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ISIN&gt;</a:t>
            </a:r>
            <a:r>
              <a:rPr lang="en-GB" sz="1600" b="1" dirty="0">
                <a:solidFill>
                  <a:srgbClr val="00B050"/>
                </a:solidFill>
                <a:latin typeface="Calibri" panose="020F0502020204030204" pitchFamily="34" charset="0"/>
                <a:cs typeface="Calibri" panose="020F0502020204030204" pitchFamily="34" charset="0"/>
              </a:rPr>
              <a:t>LU1234567890</a:t>
            </a:r>
            <a:r>
              <a:rPr lang="en-GB" sz="1600" dirty="0">
                <a:latin typeface="Calibri" panose="020F0502020204030204" pitchFamily="34" charset="0"/>
                <a:cs typeface="Calibri" panose="020F0502020204030204" pitchFamily="34" charset="0"/>
              </a:rPr>
              <a:t>&lt;/ISIN&gt;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FinInstrmId</a:t>
            </a:r>
            <a:r>
              <a:rPr lang="en-GB" sz="1600" dirty="0" smtClean="0">
                <a:latin typeface="Calibri" panose="020F0502020204030204" pitchFamily="34" charset="0"/>
                <a:cs typeface="Calibri" panose="020F0502020204030204" pitchFamily="34" charset="0"/>
              </a:rPr>
              <a: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AggtBal&gt;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ShrtLngInd&gt;</a:t>
            </a:r>
            <a:r>
              <a:rPr lang="en-GB" sz="1600" b="1" dirty="0">
                <a:solidFill>
                  <a:srgbClr val="FF0000"/>
                </a:solidFill>
                <a:latin typeface="Calibri" panose="020F0502020204030204" pitchFamily="34" charset="0"/>
                <a:cs typeface="Calibri" panose="020F0502020204030204" pitchFamily="34" charset="0"/>
              </a:rPr>
              <a:t>LONG</a:t>
            </a:r>
            <a:r>
              <a:rPr lang="en-GB" sz="1600" dirty="0">
                <a:latin typeface="Calibri" panose="020F0502020204030204" pitchFamily="34" charset="0"/>
                <a:cs typeface="Calibri" panose="020F0502020204030204" pitchFamily="34" charset="0"/>
              </a:rPr>
              <a:t>&lt;/ShrtLngInd&gt;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&lt;Unit&gt;</a:t>
            </a:r>
            <a:r>
              <a:rPr lang="en-GB" sz="1600" b="1" dirty="0">
                <a:solidFill>
                  <a:srgbClr val="00B0F0"/>
                </a:solidFill>
                <a:latin typeface="Calibri" panose="020F0502020204030204" pitchFamily="34" charset="0"/>
                <a:cs typeface="Calibri" panose="020F0502020204030204" pitchFamily="34" charset="0"/>
              </a:rPr>
              <a:t>4000</a:t>
            </a:r>
            <a:r>
              <a:rPr lang="en-GB" sz="1600" dirty="0">
                <a:latin typeface="Calibri" panose="020F0502020204030204" pitchFamily="34" charset="0"/>
                <a:cs typeface="Calibri" panose="020F0502020204030204" pitchFamily="34" charset="0"/>
              </a:rPr>
              <a:t>&lt;/Unit&gt;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AggtBal</a:t>
            </a:r>
            <a:r>
              <a:rPr lang="en-GB" sz="1600" dirty="0" smtClean="0">
                <a:latin typeface="Calibri" panose="020F0502020204030204" pitchFamily="34" charset="0"/>
                <a:cs typeface="Calibri" panose="020F0502020204030204" pitchFamily="34" charset="0"/>
              </a:rPr>
              <a:t>&gt;</a:t>
            </a:r>
          </a:p>
          <a:p>
            <a:pPr>
              <a:tabLst>
                <a:tab pos="114300" algn="l"/>
                <a:tab pos="233363" algn="l"/>
                <a:tab pos="344488" algn="l"/>
                <a:tab pos="457200" algn="l"/>
                <a:tab pos="569913" algn="l"/>
                <a:tab pos="690563" algn="l"/>
                <a:tab pos="801688" algn="l"/>
                <a:tab pos="914400" algn="l"/>
              </a:tabLst>
            </a:pP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&lt;AvlblBal&gt;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&lt;Unit&gt;</a:t>
            </a:r>
            <a:r>
              <a:rPr lang="en-GB" sz="1600" b="1" dirty="0">
                <a:solidFill>
                  <a:srgbClr val="9933FF"/>
                </a:solidFill>
                <a:latin typeface="Calibri" panose="020F0502020204030204" pitchFamily="34" charset="0"/>
                <a:cs typeface="Calibri" panose="020F0502020204030204" pitchFamily="34" charset="0"/>
              </a:rPr>
              <a:t>3000</a:t>
            </a:r>
            <a:r>
              <a:rPr lang="en-GB" sz="1600" dirty="0">
                <a:latin typeface="Calibri" panose="020F0502020204030204" pitchFamily="34" charset="0"/>
                <a:cs typeface="Calibri" panose="020F0502020204030204" pitchFamily="34" charset="0"/>
              </a:rPr>
              <a:t>&lt;/Unit&gt;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&lt;/AvlblBal&gt;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BalForAcct&gt;</a:t>
            </a:r>
          </a:p>
        </p:txBody>
      </p:sp>
      <p:cxnSp>
        <p:nvCxnSpPr>
          <p:cNvPr id="9" name="Straight Connector 8"/>
          <p:cNvCxnSpPr/>
          <p:nvPr/>
        </p:nvCxnSpPr>
        <p:spPr bwMode="auto">
          <a:xfrm>
            <a:off x="45719" y="1746752"/>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cxnSp>
        <p:nvCxnSpPr>
          <p:cNvPr id="10" name="Straight Connector 9"/>
          <p:cNvCxnSpPr/>
          <p:nvPr/>
        </p:nvCxnSpPr>
        <p:spPr bwMode="auto">
          <a:xfrm>
            <a:off x="147942" y="4905098"/>
            <a:ext cx="452628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sp>
        <p:nvSpPr>
          <p:cNvPr id="4" name="Slide Number Placeholder 3"/>
          <p:cNvSpPr>
            <a:spLocks noGrp="1"/>
          </p:cNvSpPr>
          <p:nvPr>
            <p:ph type="sldNum" sz="quarter" idx="11"/>
          </p:nvPr>
        </p:nvSpPr>
        <p:spPr/>
        <p:txBody>
          <a:bodyPr/>
          <a:lstStyle/>
          <a:p>
            <a:fld id="{EA52E39D-21CE-4915-B848-429A65988FB2}" type="slidenum">
              <a:rPr lang="en-GB" smtClean="0"/>
              <a:pPr/>
              <a:t>23</a:t>
            </a:fld>
            <a:endParaRPr lang="en-GB" dirty="0"/>
          </a:p>
        </p:txBody>
      </p:sp>
      <p:cxnSp>
        <p:nvCxnSpPr>
          <p:cNvPr id="12" name="Straight Connector 11"/>
          <p:cNvCxnSpPr/>
          <p:nvPr/>
        </p:nvCxnSpPr>
        <p:spPr bwMode="auto">
          <a:xfrm>
            <a:off x="149056" y="6105248"/>
            <a:ext cx="452628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sp>
        <p:nvSpPr>
          <p:cNvPr id="13" name="TextBox 12"/>
          <p:cNvSpPr txBox="1"/>
          <p:nvPr/>
        </p:nvSpPr>
        <p:spPr>
          <a:xfrm>
            <a:off x="5943600" y="57150"/>
            <a:ext cx="3240887" cy="384721"/>
          </a:xfrm>
          <a:prstGeom prst="rect">
            <a:avLst/>
          </a:prstGeom>
          <a:noFill/>
        </p:spPr>
        <p:txBody>
          <a:bodyPr wrap="none" rtlCol="0">
            <a:spAutoFit/>
          </a:bodyPr>
          <a:lstStyle/>
          <a:p>
            <a:r>
              <a:rPr lang="en-GB" sz="1900" b="1" dirty="0" smtClean="0">
                <a:solidFill>
                  <a:srgbClr val="FF0000"/>
                </a:solidFill>
                <a:latin typeface="Calibri" panose="020F0502020204030204" pitchFamily="34" charset="0"/>
                <a:cs typeface="Calibri" panose="020F0502020204030204" pitchFamily="34" charset="0"/>
              </a:rPr>
              <a:t>Red = mandatory &amp; not in V02</a:t>
            </a:r>
            <a:endParaRPr lang="en-GB" sz="19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2507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Balance For </a:t>
            </a:r>
            <a:r>
              <a:rPr lang="en-GB" dirty="0" smtClean="0"/>
              <a:t>Account – Holding Value</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5" name="Rectangle 4"/>
          <p:cNvSpPr/>
          <p:nvPr/>
        </p:nvSpPr>
        <p:spPr bwMode="auto">
          <a:xfrm>
            <a:off x="250166" y="471390"/>
            <a:ext cx="4321833" cy="6247865"/>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722961" y="471390"/>
            <a:ext cx="4321833" cy="6247865"/>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181161" y="471392"/>
            <a:ext cx="4667064" cy="2554545"/>
          </a:xfrm>
          <a:prstGeom prst="rect">
            <a:avLst/>
          </a:prstGeom>
          <a:noFill/>
        </p:spPr>
        <p:txBody>
          <a:bodyPr wrap="square">
            <a:spAutoFit/>
          </a:bodyPr>
          <a:lstStyle/>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&lt;CtdyStmtOfHldgsV02</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semt.002.001.02</a:t>
            </a:r>
            <a:endParaRPr lang="en-GB" sz="1600" dirty="0">
              <a:latin typeface="Calibri" panose="020F0502020204030204" pitchFamily="34" charset="0"/>
              <a:cs typeface="Calibri" panose="020F0502020204030204" pitchFamily="34" charset="0"/>
            </a:endParaRPr>
          </a:p>
          <a:p>
            <a:pPr>
              <a:tabLst>
                <a:tab pos="114300" algn="l"/>
                <a:tab pos="228600" algn="l"/>
                <a:tab pos="342900" algn="l"/>
                <a:tab pos="457200" algn="l"/>
                <a:tab pos="571500" algn="l"/>
                <a:tab pos="6858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&lt;BalForAcct&gt;</a:t>
            </a:r>
          </a:p>
          <a:p>
            <a:pPr>
              <a:tabLst>
                <a:tab pos="114300" algn="l"/>
                <a:tab pos="228600" algn="l"/>
                <a:tab pos="342900" algn="l"/>
                <a:tab pos="457200" algn="l"/>
                <a:tab pos="571500" algn="l"/>
                <a:tab pos="6858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a:p>
            <a:pPr>
              <a:tabLst>
                <a:tab pos="114300" algn="l"/>
                <a:tab pos="228600" algn="l"/>
                <a:tab pos="342900" algn="l"/>
                <a:tab pos="457200" algn="l"/>
                <a:tab pos="571500" algn="l"/>
                <a:tab pos="685800" algn="l"/>
              </a:tabLst>
            </a:pPr>
            <a:r>
              <a:rPr lang="en-GB" sz="1600" dirty="0">
                <a:latin typeface="Calibri" panose="020F0502020204030204" pitchFamily="34" charset="0"/>
                <a:cs typeface="Calibri" panose="020F0502020204030204" pitchFamily="34" charset="0"/>
              </a:rPr>
              <a:t>			&lt;HldgVal Ccy="</a:t>
            </a:r>
            <a:r>
              <a:rPr lang="en-GB" sz="1600" b="1" dirty="0">
                <a:solidFill>
                  <a:srgbClr val="00B050"/>
                </a:solidFill>
                <a:latin typeface="Calibri" panose="020F0502020204030204" pitchFamily="34" charset="0"/>
                <a:cs typeface="Calibri" panose="020F0502020204030204" pitchFamily="34" charset="0"/>
              </a:rPr>
              <a:t>EUR</a:t>
            </a:r>
            <a:r>
              <a:rPr lang="en-GB" sz="1600" dirty="0">
                <a:latin typeface="Calibri" panose="020F0502020204030204" pitchFamily="34" charset="0"/>
                <a:cs typeface="Calibri" panose="020F0502020204030204" pitchFamily="34" charset="0"/>
              </a:rPr>
              <a:t>"&gt;</a:t>
            </a:r>
            <a:r>
              <a:rPr lang="en-GB" sz="1600" b="1" dirty="0">
                <a:solidFill>
                  <a:srgbClr val="00B050"/>
                </a:solidFill>
                <a:latin typeface="Calibri" panose="020F0502020204030204" pitchFamily="34" charset="0"/>
                <a:cs typeface="Calibri" panose="020F0502020204030204" pitchFamily="34" charset="0"/>
              </a:rPr>
              <a:t>40000</a:t>
            </a:r>
            <a:r>
              <a:rPr lang="en-GB" sz="1600" dirty="0">
                <a:latin typeface="Calibri" panose="020F0502020204030204" pitchFamily="34" charset="0"/>
                <a:cs typeface="Calibri" panose="020F0502020204030204" pitchFamily="34" charset="0"/>
              </a:rPr>
              <a:t>&lt;/HldgVal&gt;</a:t>
            </a:r>
          </a:p>
          <a:p>
            <a:pPr>
              <a:tabLst>
                <a:tab pos="114300" algn="l"/>
                <a:tab pos="228600" algn="l"/>
                <a:tab pos="342900" algn="l"/>
                <a:tab pos="457200" algn="l"/>
                <a:tab pos="571500" algn="l"/>
                <a:tab pos="685800" algn="l"/>
              </a:tabLst>
            </a:pPr>
            <a:r>
              <a:rPr lang="en-GB" sz="1600" dirty="0">
                <a:latin typeface="Calibri" panose="020F0502020204030204" pitchFamily="34" charset="0"/>
                <a:cs typeface="Calibri" panose="020F0502020204030204" pitchFamily="34" charset="0"/>
              </a:rPr>
              <a:t>			&lt;HldgVal Ccy="</a:t>
            </a:r>
            <a:r>
              <a:rPr lang="en-GB" sz="1600" b="1" dirty="0">
                <a:solidFill>
                  <a:srgbClr val="9933FF"/>
                </a:solidFill>
                <a:latin typeface="Calibri" panose="020F0502020204030204" pitchFamily="34" charset="0"/>
                <a:cs typeface="Calibri" panose="020F0502020204030204" pitchFamily="34" charset="0"/>
              </a:rPr>
              <a:t>USD</a:t>
            </a:r>
            <a:r>
              <a:rPr lang="en-GB" sz="1600" dirty="0">
                <a:latin typeface="Calibri" panose="020F0502020204030204" pitchFamily="34" charset="0"/>
                <a:cs typeface="Calibri" panose="020F0502020204030204" pitchFamily="34" charset="0"/>
              </a:rPr>
              <a:t>"&gt;</a:t>
            </a:r>
            <a:r>
              <a:rPr lang="en-GB" sz="1600" b="1" dirty="0">
                <a:solidFill>
                  <a:srgbClr val="9933FF"/>
                </a:solidFill>
                <a:latin typeface="Calibri" panose="020F0502020204030204" pitchFamily="34" charset="0"/>
                <a:cs typeface="Calibri" panose="020F0502020204030204" pitchFamily="34" charset="0"/>
              </a:rPr>
              <a:t>36000</a:t>
            </a:r>
            <a:r>
              <a:rPr lang="en-GB" sz="1600" dirty="0">
                <a:latin typeface="Calibri" panose="020F0502020204030204" pitchFamily="34" charset="0"/>
                <a:cs typeface="Calibri" panose="020F0502020204030204" pitchFamily="34" charset="0"/>
              </a:rPr>
              <a:t>&lt;/HldgVal&gt;</a:t>
            </a:r>
          </a:p>
          <a:p>
            <a:pPr>
              <a:tabLst>
                <a:tab pos="114300" algn="l"/>
                <a:tab pos="228600" algn="l"/>
                <a:tab pos="342900" algn="l"/>
                <a:tab pos="457200" algn="l"/>
                <a:tab pos="571500" algn="l"/>
                <a:tab pos="6858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&lt;AcrdIntrstAmt Ccy="</a:t>
            </a:r>
            <a:r>
              <a:rPr lang="en-GB" sz="1600" b="1" dirty="0" smtClean="0">
                <a:solidFill>
                  <a:srgbClr val="00B0F0"/>
                </a:solidFill>
                <a:latin typeface="Calibri" panose="020F0502020204030204" pitchFamily="34" charset="0"/>
                <a:cs typeface="Calibri" panose="020F0502020204030204" pitchFamily="34" charset="0"/>
              </a:rPr>
              <a:t>EUR</a:t>
            </a:r>
            <a:r>
              <a:rPr lang="en-GB" sz="1600" dirty="0" smtClean="0">
                <a:latin typeface="Calibri" panose="020F0502020204030204" pitchFamily="34" charset="0"/>
                <a:cs typeface="Calibri" panose="020F0502020204030204" pitchFamily="34" charset="0"/>
              </a:rPr>
              <a:t>"&gt;</a:t>
            </a:r>
            <a:r>
              <a:rPr lang="en-GB" sz="1600" b="1" dirty="0" smtClean="0">
                <a:solidFill>
                  <a:srgbClr val="00B0F0"/>
                </a:solidFill>
                <a:latin typeface="Calibri" panose="020F0502020204030204" pitchFamily="34" charset="0"/>
                <a:cs typeface="Calibri" panose="020F0502020204030204" pitchFamily="34" charset="0"/>
              </a:rPr>
              <a:t>400</a:t>
            </a:r>
            <a:r>
              <a:rPr lang="en-GB" sz="1600" dirty="0" smtClean="0">
                <a:latin typeface="Calibri" panose="020F0502020204030204" pitchFamily="34" charset="0"/>
                <a:cs typeface="Calibri" panose="020F0502020204030204" pitchFamily="34" charset="0"/>
              </a:rPr>
              <a:t>&lt;/AcrdIntrstAmt&gt;</a:t>
            </a:r>
          </a:p>
          <a:p>
            <a:pPr>
              <a:tabLst>
                <a:tab pos="114300" algn="l"/>
                <a:tab pos="228600" algn="l"/>
                <a:tab pos="342900" algn="l"/>
                <a:tab pos="457200" algn="l"/>
                <a:tab pos="571500" algn="l"/>
                <a:tab pos="685800" algn="l"/>
              </a:tabLst>
            </a:pPr>
            <a:r>
              <a:rPr lang="en-US" sz="1600" dirty="0">
                <a:latin typeface="Calibri" panose="020F0502020204030204" pitchFamily="34" charset="0"/>
                <a:cs typeface="Calibri" panose="020F0502020204030204" pitchFamily="34" charset="0"/>
              </a:rPr>
              <a:t>			&lt;BookVal Ccy="</a:t>
            </a:r>
            <a:r>
              <a:rPr lang="en-US" sz="1600" b="1" dirty="0">
                <a:solidFill>
                  <a:srgbClr val="FF66CC"/>
                </a:solidFill>
                <a:latin typeface="Calibri" panose="020F0502020204030204" pitchFamily="34" charset="0"/>
                <a:cs typeface="Calibri" panose="020F0502020204030204" pitchFamily="34" charset="0"/>
              </a:rPr>
              <a:t>EUR</a:t>
            </a:r>
            <a:r>
              <a:rPr lang="en-US" sz="1600" dirty="0">
                <a:latin typeface="Calibri" panose="020F0502020204030204" pitchFamily="34" charset="0"/>
                <a:cs typeface="Calibri" panose="020F0502020204030204" pitchFamily="34" charset="0"/>
              </a:rPr>
              <a:t>"&gt;40000&lt;/BookVal</a:t>
            </a:r>
            <a:r>
              <a:rPr lang="en-US" sz="1600" dirty="0" smtClean="0">
                <a:latin typeface="Calibri" panose="020F0502020204030204" pitchFamily="34" charset="0"/>
                <a:cs typeface="Calibri" panose="020F0502020204030204" pitchFamily="34" charset="0"/>
              </a:rPr>
              <a:t>&gt;</a:t>
            </a:r>
          </a:p>
          <a:p>
            <a:pPr>
              <a:tabLst>
                <a:tab pos="114300" algn="l"/>
                <a:tab pos="228600" algn="l"/>
                <a:tab pos="342900" algn="l"/>
                <a:tab pos="457200" algn="l"/>
                <a:tab pos="571500" algn="l"/>
                <a:tab pos="685800" algn="l"/>
              </a:tabLst>
            </a:pPr>
            <a:endParaRPr lang="en-US" sz="1600" dirty="0">
              <a:latin typeface="Calibri" panose="020F0502020204030204" pitchFamily="34" charset="0"/>
              <a:cs typeface="Calibri" panose="020F0502020204030204" pitchFamily="34" charset="0"/>
            </a:endParaRPr>
          </a:p>
          <a:p>
            <a:pPr>
              <a:tabLst>
                <a:tab pos="114300" algn="l"/>
                <a:tab pos="228600" algn="l"/>
                <a:tab pos="342900" algn="l"/>
                <a:tab pos="457200" algn="l"/>
                <a:tab pos="571500" algn="l"/>
                <a:tab pos="6858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a:t>
            </a:r>
          </a:p>
          <a:p>
            <a:pPr>
              <a:tabLst>
                <a:tab pos="114300" algn="l"/>
                <a:tab pos="228600" algn="l"/>
                <a:tab pos="342900" algn="l"/>
                <a:tab pos="457200" algn="l"/>
                <a:tab pos="571500" algn="l"/>
                <a:tab pos="685800" algn="l"/>
              </a:tabLst>
            </a:pPr>
            <a:r>
              <a:rPr lang="en-GB" sz="1600" dirty="0">
                <a:latin typeface="Calibri" panose="020F0502020204030204" pitchFamily="34" charset="0"/>
                <a:cs typeface="Calibri" panose="020F0502020204030204" pitchFamily="34" charset="0"/>
              </a:rPr>
              <a:t>		&lt;/BalForAc</a:t>
            </a:r>
            <a:r>
              <a:rPr lang="en-GB" sz="1600" dirty="0"/>
              <a:t>ct&gt;</a:t>
            </a:r>
            <a:endParaRPr lang="en-GB" sz="1600" dirty="0">
              <a:latin typeface="Calibri" panose="020F0502020204030204" pitchFamily="34" charset="0"/>
              <a:cs typeface="Calibri" panose="020F0502020204030204" pitchFamily="34" charset="0"/>
            </a:endParaRPr>
          </a:p>
        </p:txBody>
      </p:sp>
      <p:sp>
        <p:nvSpPr>
          <p:cNvPr id="8" name="Rectangle 7"/>
          <p:cNvSpPr/>
          <p:nvPr/>
        </p:nvSpPr>
        <p:spPr>
          <a:xfrm>
            <a:off x="4571999" y="471392"/>
            <a:ext cx="4572002" cy="6494085"/>
          </a:xfrm>
          <a:prstGeom prst="rect">
            <a:avLst/>
          </a:prstGeom>
        </p:spPr>
        <p:txBody>
          <a:bodyPr wrap="square">
            <a:spAutoFit/>
          </a:bodyPr>
          <a:lstStyle/>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&lt;SctiesBalCtdyRpt</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semt.002.001.09</a:t>
            </a: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&lt;BalForAcct&gt;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&lt;AcctBaseCcyAmts&gt;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&lt;HldgVal&gt;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&lt;Amt Ccy="</a:t>
            </a:r>
            <a:r>
              <a:rPr lang="en-GB" sz="1600" b="1" dirty="0">
                <a:solidFill>
                  <a:srgbClr val="00B050"/>
                </a:solidFill>
                <a:latin typeface="Calibri" panose="020F0502020204030204" pitchFamily="34" charset="0"/>
                <a:cs typeface="Calibri" panose="020F0502020204030204" pitchFamily="34" charset="0"/>
              </a:rPr>
              <a:t>EUR</a:t>
            </a:r>
            <a:r>
              <a:rPr lang="en-GB" sz="1600" dirty="0">
                <a:latin typeface="Calibri" panose="020F0502020204030204" pitchFamily="34" charset="0"/>
                <a:cs typeface="Calibri" panose="020F0502020204030204" pitchFamily="34" charset="0"/>
              </a:rPr>
              <a:t>"&gt;</a:t>
            </a:r>
            <a:r>
              <a:rPr lang="en-GB" sz="1600" b="1" dirty="0">
                <a:solidFill>
                  <a:srgbClr val="00B050"/>
                </a:solidFill>
                <a:latin typeface="Calibri" panose="020F0502020204030204" pitchFamily="34" charset="0"/>
                <a:cs typeface="Calibri" panose="020F0502020204030204" pitchFamily="34" charset="0"/>
              </a:rPr>
              <a:t>40000</a:t>
            </a:r>
            <a:r>
              <a:rPr lang="en-GB" sz="1600" dirty="0">
                <a:latin typeface="Calibri" panose="020F0502020204030204" pitchFamily="34" charset="0"/>
                <a:cs typeface="Calibri" panose="020F0502020204030204" pitchFamily="34" charset="0"/>
              </a:rPr>
              <a:t>&lt;/Amt&gt;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&lt;Sgn&gt;</a:t>
            </a:r>
            <a:r>
              <a:rPr lang="en-GB" sz="1600" b="1" dirty="0">
                <a:solidFill>
                  <a:srgbClr val="FF0000"/>
                </a:solidFill>
                <a:latin typeface="Calibri" panose="020F0502020204030204" pitchFamily="34" charset="0"/>
                <a:cs typeface="Calibri" panose="020F0502020204030204" pitchFamily="34" charset="0"/>
              </a:rPr>
              <a:t>true</a:t>
            </a:r>
            <a:r>
              <a:rPr lang="en-GB" sz="1600" dirty="0">
                <a:latin typeface="Calibri" panose="020F0502020204030204" pitchFamily="34" charset="0"/>
                <a:cs typeface="Calibri" panose="020F0502020204030204" pitchFamily="34" charset="0"/>
              </a:rPr>
              <a:t>&lt;/Sgn&gt;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&lt;/HldgVal&gt;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BookVal&gt;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&lt;Amt Ccy="</a:t>
            </a:r>
            <a:r>
              <a:rPr lang="en-GB" sz="1600" b="1" dirty="0">
                <a:solidFill>
                  <a:srgbClr val="FF66CC"/>
                </a:solidFill>
                <a:latin typeface="Calibri" panose="020F0502020204030204" pitchFamily="34" charset="0"/>
                <a:cs typeface="Calibri" panose="020F0502020204030204" pitchFamily="34" charset="0"/>
              </a:rPr>
              <a:t>EUR</a:t>
            </a:r>
            <a:r>
              <a:rPr lang="en-GB" sz="1600" dirty="0">
                <a:latin typeface="Calibri" panose="020F0502020204030204" pitchFamily="34" charset="0"/>
                <a:cs typeface="Calibri" panose="020F0502020204030204" pitchFamily="34" charset="0"/>
              </a:rPr>
              <a:t>"&gt;</a:t>
            </a:r>
            <a:r>
              <a:rPr lang="en-GB" sz="1600" b="1" dirty="0">
                <a:solidFill>
                  <a:srgbClr val="FF66CC"/>
                </a:solidFill>
                <a:latin typeface="Calibri" panose="020F0502020204030204" pitchFamily="34" charset="0"/>
                <a:cs typeface="Calibri" panose="020F0502020204030204" pitchFamily="34" charset="0"/>
              </a:rPr>
              <a:t>4000</a:t>
            </a:r>
            <a:r>
              <a:rPr lang="en-GB" sz="1600" dirty="0">
                <a:latin typeface="Calibri" panose="020F0502020204030204" pitchFamily="34" charset="0"/>
                <a:cs typeface="Calibri" panose="020F0502020204030204" pitchFamily="34" charset="0"/>
              </a:rPr>
              <a:t>&lt;/Amt&gt;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&lt;Sgn&gt;</a:t>
            </a:r>
            <a:r>
              <a:rPr lang="en-GB" sz="1600" b="1" dirty="0">
                <a:solidFill>
                  <a:srgbClr val="FF0000"/>
                </a:solidFill>
                <a:latin typeface="Calibri" panose="020F0502020204030204" pitchFamily="34" charset="0"/>
                <a:cs typeface="Calibri" panose="020F0502020204030204" pitchFamily="34" charset="0"/>
              </a:rPr>
              <a:t>true</a:t>
            </a:r>
            <a:r>
              <a:rPr lang="en-GB" sz="1600" dirty="0">
                <a:latin typeface="Calibri" panose="020F0502020204030204" pitchFamily="34" charset="0"/>
                <a:cs typeface="Calibri" panose="020F0502020204030204" pitchFamily="34" charset="0"/>
              </a:rPr>
              <a:t>&lt;/Sgn&gt;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&lt;/BookVal&gt;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&lt;/AcctBaseCcyAmts&gt;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endParaRPr lang="en-GB" sz="1600" dirty="0" smtClean="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InstrmCcyAmts&gt;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&lt;</a:t>
            </a:r>
            <a:r>
              <a:rPr lang="en-GB" sz="1600" dirty="0">
                <a:latin typeface="Calibri" panose="020F0502020204030204" pitchFamily="34" charset="0"/>
                <a:cs typeface="Calibri" panose="020F0502020204030204" pitchFamily="34" charset="0"/>
              </a:rPr>
              <a:t>HldgVal&gt;</a:t>
            </a:r>
          </a:p>
          <a:p>
            <a:pPr>
              <a:tabLst>
                <a:tab pos="114300" algn="l"/>
                <a:tab pos="233363" algn="l"/>
                <a:tab pos="344488" algn="l"/>
                <a:tab pos="457200" algn="l"/>
                <a:tab pos="569913" algn="l"/>
                <a:tab pos="690563" algn="l"/>
                <a:tab pos="801688" algn="l"/>
                <a:tab pos="914400" algn="l"/>
              </a:tabLst>
            </a:pPr>
            <a:r>
              <a:rPr lang="de-DE" sz="1600" dirty="0">
                <a:latin typeface="Calibri" panose="020F0502020204030204" pitchFamily="34" charset="0"/>
                <a:cs typeface="Calibri" panose="020F0502020204030204" pitchFamily="34" charset="0"/>
              </a:rPr>
              <a:t>					&lt;Amt Ccy="</a:t>
            </a:r>
            <a:r>
              <a:rPr lang="de-DE" sz="1600" b="1" dirty="0">
                <a:solidFill>
                  <a:srgbClr val="9933FF"/>
                </a:solidFill>
                <a:latin typeface="Calibri" panose="020F0502020204030204" pitchFamily="34" charset="0"/>
                <a:cs typeface="Calibri" panose="020F0502020204030204" pitchFamily="34" charset="0"/>
              </a:rPr>
              <a:t>USD</a:t>
            </a:r>
            <a:r>
              <a:rPr lang="de-DE" sz="1600" dirty="0">
                <a:latin typeface="Calibri" panose="020F0502020204030204" pitchFamily="34" charset="0"/>
                <a:cs typeface="Calibri" panose="020F0502020204030204" pitchFamily="34" charset="0"/>
              </a:rPr>
              <a:t>"&gt;</a:t>
            </a:r>
            <a:r>
              <a:rPr lang="de-DE" sz="1600" b="1" dirty="0">
                <a:solidFill>
                  <a:srgbClr val="9933FF"/>
                </a:solidFill>
                <a:latin typeface="Calibri" panose="020F0502020204030204" pitchFamily="34" charset="0"/>
                <a:cs typeface="Calibri" panose="020F0502020204030204" pitchFamily="34" charset="0"/>
              </a:rPr>
              <a:t>36000</a:t>
            </a:r>
            <a:r>
              <a:rPr lang="de-DE" sz="1600" dirty="0">
                <a:latin typeface="Calibri" panose="020F0502020204030204" pitchFamily="34" charset="0"/>
                <a:cs typeface="Calibri" panose="020F0502020204030204" pitchFamily="34" charset="0"/>
              </a:rPr>
              <a:t>&lt;/Amt&gt;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t>
            </a:r>
            <a:r>
              <a:rPr lang="en-GB" sz="1600" dirty="0" smtClean="0">
                <a:latin typeface="Calibri" panose="020F0502020204030204" pitchFamily="34" charset="0"/>
                <a:cs typeface="Calibri" panose="020F0502020204030204" pitchFamily="34" charset="0"/>
              </a:rPr>
              <a:t>Sgn&gt;</a:t>
            </a:r>
            <a:r>
              <a:rPr lang="en-GB" sz="1600" b="1" dirty="0">
                <a:solidFill>
                  <a:srgbClr val="FF0000"/>
                </a:solidFill>
                <a:latin typeface="Calibri" panose="020F0502020204030204" pitchFamily="34" charset="0"/>
                <a:cs typeface="Calibri" panose="020F0502020204030204" pitchFamily="34" charset="0"/>
              </a:rPr>
              <a:t>true</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Sgn&gt;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&lt;/HldgVal&gt;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&lt;AcrdIntrstAmt&gt;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&lt;Amt Ccy="</a:t>
            </a:r>
            <a:r>
              <a:rPr lang="en-GB" sz="1600" b="1" dirty="0">
                <a:solidFill>
                  <a:srgbClr val="00B0F0"/>
                </a:solidFill>
                <a:latin typeface="Calibri" panose="020F0502020204030204" pitchFamily="34" charset="0"/>
                <a:cs typeface="Calibri" panose="020F0502020204030204" pitchFamily="34" charset="0"/>
              </a:rPr>
              <a:t>EUR</a:t>
            </a:r>
            <a:r>
              <a:rPr lang="en-GB" sz="1600" dirty="0">
                <a:latin typeface="Calibri" panose="020F0502020204030204" pitchFamily="34" charset="0"/>
                <a:cs typeface="Calibri" panose="020F0502020204030204" pitchFamily="34" charset="0"/>
              </a:rPr>
              <a:t>"&gt;</a:t>
            </a:r>
            <a:r>
              <a:rPr lang="en-GB" sz="1600" b="1" dirty="0">
                <a:solidFill>
                  <a:srgbClr val="00B0F0"/>
                </a:solidFill>
                <a:latin typeface="Calibri" panose="020F0502020204030204" pitchFamily="34" charset="0"/>
                <a:cs typeface="Calibri" panose="020F0502020204030204" pitchFamily="34" charset="0"/>
              </a:rPr>
              <a:t>400</a:t>
            </a:r>
            <a:r>
              <a:rPr lang="en-GB" sz="1600" dirty="0">
                <a:latin typeface="Calibri" panose="020F0502020204030204" pitchFamily="34" charset="0"/>
                <a:cs typeface="Calibri" panose="020F0502020204030204" pitchFamily="34" charset="0"/>
              </a:rPr>
              <a:t>&lt;/Amt&gt;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t>
            </a:r>
            <a:r>
              <a:rPr lang="en-GB" sz="1600" dirty="0" smtClean="0">
                <a:latin typeface="Calibri" panose="020F0502020204030204" pitchFamily="34" charset="0"/>
                <a:cs typeface="Calibri" panose="020F0502020204030204" pitchFamily="34" charset="0"/>
              </a:rPr>
              <a:t>Sgn&gt;</a:t>
            </a:r>
            <a:r>
              <a:rPr lang="en-GB" sz="1600" b="1" dirty="0">
                <a:solidFill>
                  <a:srgbClr val="FF0000"/>
                </a:solidFill>
                <a:latin typeface="Calibri" panose="020F0502020204030204" pitchFamily="34" charset="0"/>
                <a:cs typeface="Calibri" panose="020F0502020204030204" pitchFamily="34" charset="0"/>
              </a:rPr>
              <a:t>true</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Sgn&gt;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&lt;/AcrdIntrstAmt&gt;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&lt;/InstrmCcyAmts&gt;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&lt;/BalForAcct&gt;</a:t>
            </a:r>
          </a:p>
        </p:txBody>
      </p:sp>
      <p:sp>
        <p:nvSpPr>
          <p:cNvPr id="12" name="TextBox 11"/>
          <p:cNvSpPr txBox="1"/>
          <p:nvPr/>
        </p:nvSpPr>
        <p:spPr>
          <a:xfrm>
            <a:off x="6858000" y="1190625"/>
            <a:ext cx="2028825" cy="523220"/>
          </a:xfrm>
          <a:prstGeom prst="rect">
            <a:avLst/>
          </a:prstGeom>
          <a:noFill/>
        </p:spPr>
        <p:txBody>
          <a:bodyPr wrap="square" rtlCol="0">
            <a:spAutoFit/>
          </a:bodyPr>
          <a:lstStyle/>
          <a:p>
            <a:pPr algn="r"/>
            <a:r>
              <a:rPr lang="en-GB" sz="1400" i="1" dirty="0" smtClean="0">
                <a:latin typeface="Calibri" panose="020F0502020204030204" pitchFamily="34" charset="0"/>
                <a:cs typeface="Calibri" panose="020F0502020204030204" pitchFamily="34" charset="0"/>
              </a:rPr>
              <a:t>Amounts in the currency of the account</a:t>
            </a:r>
            <a:endParaRPr lang="en-GB" sz="1400" i="1" dirty="0">
              <a:latin typeface="Calibri" panose="020F0502020204030204" pitchFamily="34" charset="0"/>
              <a:cs typeface="Calibri" panose="020F0502020204030204" pitchFamily="34" charset="0"/>
            </a:endParaRPr>
          </a:p>
        </p:txBody>
      </p:sp>
      <p:sp>
        <p:nvSpPr>
          <p:cNvPr id="13" name="TextBox 12"/>
          <p:cNvSpPr txBox="1"/>
          <p:nvPr/>
        </p:nvSpPr>
        <p:spPr>
          <a:xfrm>
            <a:off x="6924674" y="3821826"/>
            <a:ext cx="1962151" cy="523220"/>
          </a:xfrm>
          <a:prstGeom prst="rect">
            <a:avLst/>
          </a:prstGeom>
          <a:noFill/>
        </p:spPr>
        <p:txBody>
          <a:bodyPr wrap="square" rtlCol="0">
            <a:spAutoFit/>
          </a:bodyPr>
          <a:lstStyle/>
          <a:p>
            <a:pPr algn="r"/>
            <a:r>
              <a:rPr lang="en-GB" sz="1400" i="1" dirty="0" smtClean="0">
                <a:latin typeface="Calibri" panose="020F0502020204030204" pitchFamily="34" charset="0"/>
                <a:cs typeface="Calibri" panose="020F0502020204030204" pitchFamily="34" charset="0"/>
              </a:rPr>
              <a:t>Amounts in the currency of the instrument</a:t>
            </a:r>
            <a:endParaRPr lang="en-GB" sz="1400" i="1" dirty="0">
              <a:latin typeface="Calibri" panose="020F0502020204030204" pitchFamily="34" charset="0"/>
              <a:cs typeface="Calibri" panose="020F0502020204030204" pitchFamily="34" charset="0"/>
            </a:endParaRPr>
          </a:p>
        </p:txBody>
      </p:sp>
      <p:sp>
        <p:nvSpPr>
          <p:cNvPr id="14" name="TextBox 13"/>
          <p:cNvSpPr txBox="1"/>
          <p:nvPr/>
        </p:nvSpPr>
        <p:spPr>
          <a:xfrm>
            <a:off x="514723" y="3456824"/>
            <a:ext cx="3123827" cy="523220"/>
          </a:xfrm>
          <a:prstGeom prst="rect">
            <a:avLst/>
          </a:prstGeom>
          <a:noFill/>
        </p:spPr>
        <p:txBody>
          <a:bodyPr wrap="square" rtlCol="0">
            <a:spAutoFit/>
          </a:bodyPr>
          <a:lstStyle/>
          <a:p>
            <a:r>
              <a:rPr lang="en-GB" sz="1400" i="1" dirty="0" smtClean="0">
                <a:latin typeface="Calibri" panose="020F0502020204030204" pitchFamily="34" charset="0"/>
                <a:cs typeface="Calibri" panose="020F0502020204030204" pitchFamily="34" charset="0"/>
              </a:rPr>
              <a:t>Holding value is repetitive so can be given in more than one currency.</a:t>
            </a:r>
          </a:p>
        </p:txBody>
      </p:sp>
      <p:sp>
        <p:nvSpPr>
          <p:cNvPr id="15" name="Rectangle 14"/>
          <p:cNvSpPr/>
          <p:nvPr/>
        </p:nvSpPr>
        <p:spPr bwMode="auto">
          <a:xfrm>
            <a:off x="4962525" y="1238250"/>
            <a:ext cx="3924301" cy="2480184"/>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4962524" y="3893568"/>
            <a:ext cx="3924301" cy="2480184"/>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TextBox 16"/>
          <p:cNvSpPr txBox="1"/>
          <p:nvPr/>
        </p:nvSpPr>
        <p:spPr>
          <a:xfrm>
            <a:off x="1724398" y="5571374"/>
            <a:ext cx="3123827" cy="523220"/>
          </a:xfrm>
          <a:prstGeom prst="rect">
            <a:avLst/>
          </a:prstGeom>
          <a:solidFill>
            <a:schemeClr val="bg1"/>
          </a:solidFill>
          <a:ln>
            <a:solidFill>
              <a:schemeClr val="bg1">
                <a:lumMod val="85000"/>
              </a:schemeClr>
            </a:solidFill>
          </a:ln>
        </p:spPr>
        <p:txBody>
          <a:bodyPr wrap="square" rtlCol="0">
            <a:spAutoFit/>
          </a:bodyPr>
          <a:lstStyle/>
          <a:p>
            <a:r>
              <a:rPr lang="en-GB" sz="1400" i="1" dirty="0" smtClean="0">
                <a:latin typeface="Calibri" panose="020F0502020204030204" pitchFamily="34" charset="0"/>
                <a:cs typeface="Calibri" panose="020F0502020204030204" pitchFamily="34" charset="0"/>
              </a:rPr>
              <a:t>In V09, for a currency &amp; amount field, there is a mandatory ‘Sign’ element.</a:t>
            </a:r>
            <a:endParaRPr lang="en-GB" sz="1400" i="1" dirty="0">
              <a:latin typeface="Calibri" panose="020F0502020204030204" pitchFamily="34" charset="0"/>
              <a:cs typeface="Calibri" panose="020F0502020204030204" pitchFamily="34" charset="0"/>
            </a:endParaRPr>
          </a:p>
        </p:txBody>
      </p:sp>
      <p:sp>
        <p:nvSpPr>
          <p:cNvPr id="19" name="TextBox 18"/>
          <p:cNvSpPr txBox="1"/>
          <p:nvPr/>
        </p:nvSpPr>
        <p:spPr>
          <a:xfrm>
            <a:off x="5943600" y="57150"/>
            <a:ext cx="3240887" cy="384721"/>
          </a:xfrm>
          <a:prstGeom prst="rect">
            <a:avLst/>
          </a:prstGeom>
          <a:noFill/>
        </p:spPr>
        <p:txBody>
          <a:bodyPr wrap="none" rtlCol="0">
            <a:spAutoFit/>
          </a:bodyPr>
          <a:lstStyle/>
          <a:p>
            <a:r>
              <a:rPr lang="en-GB" sz="1900" b="1" dirty="0" smtClean="0">
                <a:solidFill>
                  <a:srgbClr val="FF0000"/>
                </a:solidFill>
                <a:latin typeface="Calibri" panose="020F0502020204030204" pitchFamily="34" charset="0"/>
                <a:cs typeface="Calibri" panose="020F0502020204030204" pitchFamily="34" charset="0"/>
              </a:rPr>
              <a:t>Red = mandatory &amp; not in V02</a:t>
            </a:r>
            <a:endParaRPr lang="en-GB" sz="1900" b="1" dirty="0">
              <a:solidFill>
                <a:srgbClr val="FF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1"/>
          </p:nvPr>
        </p:nvSpPr>
        <p:spPr/>
        <p:txBody>
          <a:bodyPr/>
          <a:lstStyle/>
          <a:p>
            <a:fld id="{EA52E39D-21CE-4915-B848-429A65988FB2}" type="slidenum">
              <a:rPr lang="en-GB" smtClean="0"/>
              <a:pPr/>
              <a:t>24</a:t>
            </a:fld>
            <a:endParaRPr lang="en-GB" dirty="0"/>
          </a:p>
        </p:txBody>
      </p:sp>
    </p:spTree>
    <p:extLst>
      <p:ext uri="{BB962C8B-B14F-4D97-AF65-F5344CB8AC3E}">
        <p14:creationId xmlns:p14="http://schemas.microsoft.com/office/powerpoint/2010/main" val="1766895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 Breakdown &amp; Additional Balances</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14" name="Rectangle 13"/>
          <p:cNvSpPr/>
          <p:nvPr/>
        </p:nvSpPr>
        <p:spPr bwMode="auto">
          <a:xfrm>
            <a:off x="250166" y="471390"/>
            <a:ext cx="4321833" cy="6247865"/>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4722961" y="471390"/>
            <a:ext cx="4321833" cy="6247865"/>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a:xfrm>
            <a:off x="181161" y="471392"/>
            <a:ext cx="4667064" cy="5093702"/>
          </a:xfrm>
          <a:prstGeom prst="rect">
            <a:avLst/>
          </a:prstGeom>
          <a:noFill/>
        </p:spPr>
        <p:txBody>
          <a:bodyPr wrap="square">
            <a:spAutoFit/>
          </a:bodyPr>
          <a:lstStyle/>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&lt;CtdyStmtOfHldgsV02</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semt.002.001.02</a:t>
            </a: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&lt;BalForAcct&gt;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&lt;BalBrkdwnDtls&gt;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&lt;Unit&gt;</a:t>
            </a:r>
            <a:r>
              <a:rPr lang="en-GB" sz="1600" b="1" dirty="0">
                <a:solidFill>
                  <a:srgbClr val="00B050"/>
                </a:solidFill>
                <a:latin typeface="Calibri" panose="020F0502020204030204" pitchFamily="34" charset="0"/>
                <a:cs typeface="Calibri" panose="020F0502020204030204" pitchFamily="34" charset="0"/>
              </a:rPr>
              <a:t>600</a:t>
            </a:r>
            <a:r>
              <a:rPr lang="en-GB" sz="1600" dirty="0">
                <a:latin typeface="Calibri" panose="020F0502020204030204" pitchFamily="34" charset="0"/>
                <a:cs typeface="Calibri" panose="020F0502020204030204" pitchFamily="34" charset="0"/>
              </a:rPr>
              <a:t>&lt;/Unit&gt;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&lt;SubBalTp&gt;</a:t>
            </a:r>
            <a:r>
              <a:rPr lang="en-GB" sz="1600" b="1" dirty="0">
                <a:solidFill>
                  <a:srgbClr val="00B050"/>
                </a:solidFill>
                <a:latin typeface="Calibri" panose="020F0502020204030204" pitchFamily="34" charset="0"/>
                <a:cs typeface="Calibri" panose="020F0502020204030204" pitchFamily="34" charset="0"/>
              </a:rPr>
              <a:t>REGO</a:t>
            </a:r>
            <a:r>
              <a:rPr lang="en-GB" sz="1600" dirty="0">
                <a:latin typeface="Calibri" panose="020F0502020204030204" pitchFamily="34" charset="0"/>
                <a:cs typeface="Calibri" panose="020F0502020204030204" pitchFamily="34" charset="0"/>
              </a:rPr>
              <a:t>&lt;/SubBalTp&gt;</a:t>
            </a:r>
          </a:p>
          <a:p>
            <a:pPr>
              <a:spcAft>
                <a:spcPts val="600"/>
              </a:spcAft>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&lt;/BalBrkdwnDtls&gt;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&lt;AddtlBalBrkdwnDtls&gt;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&lt;Unit&gt;</a:t>
            </a:r>
            <a:r>
              <a:rPr lang="en-GB" sz="1600" b="1" dirty="0">
                <a:solidFill>
                  <a:srgbClr val="00B0F0"/>
                </a:solidFill>
                <a:latin typeface="Calibri" panose="020F0502020204030204" pitchFamily="34" charset="0"/>
                <a:cs typeface="Calibri" panose="020F0502020204030204" pitchFamily="34" charset="0"/>
              </a:rPr>
              <a:t>200</a:t>
            </a:r>
            <a:r>
              <a:rPr lang="en-GB" sz="1600" dirty="0">
                <a:latin typeface="Calibri" panose="020F0502020204030204" pitchFamily="34" charset="0"/>
                <a:cs typeface="Calibri" panose="020F0502020204030204" pitchFamily="34" charset="0"/>
              </a:rPr>
              <a:t>&lt;/Unit&gt;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&lt;SubBalTp&gt;</a:t>
            </a:r>
            <a:r>
              <a:rPr lang="en-GB" sz="1600" b="1" dirty="0">
                <a:solidFill>
                  <a:srgbClr val="00B0F0"/>
                </a:solidFill>
                <a:latin typeface="Calibri" panose="020F0502020204030204" pitchFamily="34" charset="0"/>
                <a:cs typeface="Calibri" panose="020F0502020204030204" pitchFamily="34" charset="0"/>
              </a:rPr>
              <a:t>NOMI</a:t>
            </a:r>
            <a:r>
              <a:rPr lang="en-GB" sz="1600" dirty="0">
                <a:latin typeface="Calibri" panose="020F0502020204030204" pitchFamily="34" charset="0"/>
                <a:cs typeface="Calibri" panose="020F0502020204030204" pitchFamily="34" charset="0"/>
              </a:rPr>
              <a:t>&lt;/SubBalTp&gt;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&lt;/AddtlBalBrkdwnDtls&gt;</a:t>
            </a:r>
          </a:p>
          <a:p>
            <a:pPr>
              <a:tabLst>
                <a:tab pos="114300" algn="l"/>
                <a:tab pos="233363" algn="l"/>
                <a:tab pos="344488" algn="l"/>
                <a:tab pos="457200" algn="l"/>
                <a:tab pos="569913" algn="l"/>
                <a:tab pos="690563" algn="l"/>
                <a:tab pos="801688" algn="l"/>
              </a:tabLst>
            </a:pPr>
            <a:r>
              <a:rPr lang="en-GB" sz="1600" dirty="0">
                <a:latin typeface="Calibri" panose="020F0502020204030204" pitchFamily="34" charset="0"/>
                <a:cs typeface="Calibri" panose="020F0502020204030204" pitchFamily="34" charset="0"/>
              </a:rPr>
              <a:t>		&lt;/BalForAcct&gt;</a:t>
            </a:r>
          </a:p>
        </p:txBody>
      </p:sp>
      <p:sp>
        <p:nvSpPr>
          <p:cNvPr id="17" name="Rectangle 16"/>
          <p:cNvSpPr/>
          <p:nvPr/>
        </p:nvSpPr>
        <p:spPr>
          <a:xfrm>
            <a:off x="4571999" y="471392"/>
            <a:ext cx="4572002" cy="6155531"/>
          </a:xfrm>
          <a:prstGeom prst="rect">
            <a:avLst/>
          </a:prstGeom>
        </p:spPr>
        <p:txBody>
          <a:bodyPr wrap="square">
            <a:spAutoFit/>
          </a:bodyPr>
          <a:lstStyle/>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&lt;SctiesBalCtdyRpt</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semt.002.001.09</a:t>
            </a: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&lt;BalForAcct&gt;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&lt;BalBrkdwn</a:t>
            </a:r>
            <a:r>
              <a:rPr lang="en-GB" sz="1600" dirty="0">
                <a:latin typeface="Calibri" panose="020F0502020204030204" pitchFamily="34" charset="0"/>
                <a:cs typeface="Calibri" panose="020F0502020204030204" pitchFamily="34" charset="0"/>
              </a:rPr>
              <a:t>&gt;</a:t>
            </a:r>
          </a:p>
          <a:p>
            <a:pPr>
              <a:tabLst>
                <a:tab pos="114300" algn="l"/>
                <a:tab pos="233363" algn="l"/>
                <a:tab pos="344488" algn="l"/>
                <a:tab pos="457200" algn="l"/>
                <a:tab pos="569913" algn="l"/>
                <a:tab pos="690563" algn="l"/>
                <a:tab pos="801688" algn="l"/>
                <a:tab pos="914400" algn="l"/>
              </a:tabLst>
            </a:pP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&lt;SubBalTp&gt;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&lt;Cd&gt;</a:t>
            </a:r>
            <a:r>
              <a:rPr lang="en-GB" sz="1600" b="1" dirty="0">
                <a:solidFill>
                  <a:srgbClr val="00B050"/>
                </a:solidFill>
                <a:latin typeface="Calibri" panose="020F0502020204030204" pitchFamily="34" charset="0"/>
                <a:cs typeface="Calibri" panose="020F0502020204030204" pitchFamily="34" charset="0"/>
              </a:rPr>
              <a:t>REGO</a:t>
            </a:r>
            <a:r>
              <a:rPr lang="en-GB" sz="1600" dirty="0">
                <a:latin typeface="Calibri" panose="020F0502020204030204" pitchFamily="34" charset="0"/>
                <a:cs typeface="Calibri" panose="020F0502020204030204" pitchFamily="34" charset="0"/>
              </a:rPr>
              <a:t>&lt;/Cd&gt;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&lt;/SubBalTp&gt;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Unit&gt;</a:t>
            </a:r>
            <a:r>
              <a:rPr lang="en-GB" sz="1600" b="1" dirty="0">
                <a:solidFill>
                  <a:srgbClr val="00B050"/>
                </a:solidFill>
                <a:latin typeface="Calibri" panose="020F0502020204030204" pitchFamily="34" charset="0"/>
                <a:cs typeface="Calibri" panose="020F0502020204030204" pitchFamily="34" charset="0"/>
              </a:rPr>
              <a:t>600</a:t>
            </a:r>
            <a:r>
              <a:rPr lang="en-GB" sz="1600" dirty="0">
                <a:latin typeface="Calibri" panose="020F0502020204030204" pitchFamily="34" charset="0"/>
                <a:cs typeface="Calibri" panose="020F0502020204030204" pitchFamily="34" charset="0"/>
              </a:rPr>
              <a:t>&lt;/Unit</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spcAft>
                <a:spcPts val="600"/>
              </a:spcAft>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&lt;/BalBrkdwn&gt;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&lt;AddtlBalBrkdwn&gt;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&lt;SubBalTp&gt;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&lt;Cd&gt;</a:t>
            </a:r>
            <a:r>
              <a:rPr lang="en-GB" sz="1600" b="1" dirty="0">
                <a:solidFill>
                  <a:srgbClr val="00B0F0"/>
                </a:solidFill>
                <a:latin typeface="Calibri" panose="020F0502020204030204" pitchFamily="34" charset="0"/>
                <a:cs typeface="Calibri" panose="020F0502020204030204" pitchFamily="34" charset="0"/>
              </a:rPr>
              <a:t>NOMI</a:t>
            </a:r>
            <a:r>
              <a:rPr lang="en-GB" sz="1600" dirty="0">
                <a:latin typeface="Calibri" panose="020F0502020204030204" pitchFamily="34" charset="0"/>
                <a:cs typeface="Calibri" panose="020F0502020204030204" pitchFamily="34" charset="0"/>
              </a:rPr>
              <a:t>&lt;/Cd&gt;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&lt;/SubBalTp&gt;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Unit&gt;</a:t>
            </a:r>
            <a:r>
              <a:rPr lang="en-GB" sz="1600" b="1" dirty="0">
                <a:solidFill>
                  <a:srgbClr val="00B0F0"/>
                </a:solidFill>
                <a:latin typeface="Calibri" panose="020F0502020204030204" pitchFamily="34" charset="0"/>
                <a:cs typeface="Calibri" panose="020F0502020204030204" pitchFamily="34" charset="0"/>
              </a:rPr>
              <a:t>200</a:t>
            </a:r>
            <a:r>
              <a:rPr lang="en-GB" sz="1600" dirty="0">
                <a:latin typeface="Calibri" panose="020F0502020204030204" pitchFamily="34" charset="0"/>
                <a:cs typeface="Calibri" panose="020F0502020204030204" pitchFamily="34" charset="0"/>
              </a:rPr>
              <a:t>&lt;/Unit</a:t>
            </a:r>
            <a:r>
              <a:rPr lang="en-GB" sz="1600" dirty="0" smtClean="0">
                <a:latin typeface="Calibri" panose="020F0502020204030204" pitchFamily="34" charset="0"/>
                <a:cs typeface="Calibri" panose="020F0502020204030204" pitchFamily="34" charset="0"/>
              </a:rPr>
              <a:t>&gt;&lt;/</a:t>
            </a:r>
            <a:r>
              <a:rPr lang="en-GB" sz="1600" dirty="0">
                <a:latin typeface="Calibri" panose="020F0502020204030204" pitchFamily="34" charset="0"/>
                <a:cs typeface="Calibri" panose="020F0502020204030204" pitchFamily="34" charset="0"/>
              </a:rPr>
              <a: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&lt;/Qty&gt;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&lt;/AddtlBalBrkdwn&gt;</a:t>
            </a:r>
          </a:p>
          <a:p>
            <a:pPr>
              <a:tabLst>
                <a:tab pos="114300" algn="l"/>
                <a:tab pos="233363" algn="l"/>
                <a:tab pos="344488" algn="l"/>
                <a:tab pos="457200" algn="l"/>
                <a:tab pos="569913" algn="l"/>
                <a:tab pos="690563" algn="l"/>
                <a:tab pos="801688" algn="l"/>
                <a:tab pos="914400" algn="l"/>
              </a:tabLst>
            </a:pPr>
            <a:r>
              <a:rPr lang="en-GB" sz="1600" dirty="0">
                <a:latin typeface="Calibri" panose="020F0502020204030204" pitchFamily="34" charset="0"/>
                <a:cs typeface="Calibri" panose="020F0502020204030204" pitchFamily="34" charset="0"/>
              </a:rPr>
              <a:t>		&lt;/BalForAcct&gt;</a:t>
            </a:r>
          </a:p>
        </p:txBody>
      </p:sp>
      <p:sp>
        <p:nvSpPr>
          <p:cNvPr id="24" name="Rectangle 23"/>
          <p:cNvSpPr/>
          <p:nvPr/>
        </p:nvSpPr>
        <p:spPr bwMode="auto">
          <a:xfrm>
            <a:off x="4962526" y="1247774"/>
            <a:ext cx="3733800" cy="2447925"/>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Rectangle 25"/>
          <p:cNvSpPr/>
          <p:nvPr/>
        </p:nvSpPr>
        <p:spPr bwMode="auto">
          <a:xfrm>
            <a:off x="4962526" y="3762373"/>
            <a:ext cx="3733800" cy="2447925"/>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7" name="Rectangle 26"/>
          <p:cNvSpPr/>
          <p:nvPr/>
        </p:nvSpPr>
        <p:spPr bwMode="auto">
          <a:xfrm>
            <a:off x="544182" y="1257297"/>
            <a:ext cx="3733800" cy="1924053"/>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8" name="Rectangle 27"/>
          <p:cNvSpPr/>
          <p:nvPr/>
        </p:nvSpPr>
        <p:spPr bwMode="auto">
          <a:xfrm>
            <a:off x="544182" y="3305175"/>
            <a:ext cx="3733800" cy="1924053"/>
          </a:xfrm>
          <a:prstGeom prst="rect">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 name="Slide Number Placeholder 3"/>
          <p:cNvSpPr>
            <a:spLocks noGrp="1"/>
          </p:cNvSpPr>
          <p:nvPr>
            <p:ph type="sldNum" sz="quarter" idx="11"/>
          </p:nvPr>
        </p:nvSpPr>
        <p:spPr/>
        <p:txBody>
          <a:bodyPr/>
          <a:lstStyle/>
          <a:p>
            <a:fld id="{EA52E39D-21CE-4915-B848-429A65988FB2}" type="slidenum">
              <a:rPr lang="en-GB" smtClean="0"/>
              <a:pPr/>
              <a:t>25</a:t>
            </a:fld>
            <a:endParaRPr lang="en-GB" dirty="0"/>
          </a:p>
        </p:txBody>
      </p:sp>
    </p:spTree>
    <p:extLst>
      <p:ext uri="{BB962C8B-B14F-4D97-AF65-F5344CB8AC3E}">
        <p14:creationId xmlns:p14="http://schemas.microsoft.com/office/powerpoint/2010/main" val="323478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of Holdings: Conclusions &amp; Questions</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26</a:t>
            </a:fld>
            <a:endParaRPr lang="en-GB" dirty="0"/>
          </a:p>
        </p:txBody>
      </p:sp>
      <p:sp>
        <p:nvSpPr>
          <p:cNvPr id="5" name="TextBox 4"/>
          <p:cNvSpPr txBox="1"/>
          <p:nvPr/>
        </p:nvSpPr>
        <p:spPr>
          <a:xfrm>
            <a:off x="295276" y="666750"/>
            <a:ext cx="8696324" cy="4016484"/>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Funds does not need to submit change requests for an ISO 20022 maintenance before moving from semt.002 V02 to ‘V09’ (or whatever the next version is).</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Functionally the two versions are equivalent. </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However funds users will have to make some technical adjustments. </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When the adoption happens in the SWIFTNet Funds solution, this needs to be done as part of a planned maintenance that coincides with the addition of the </a:t>
            </a:r>
            <a:r>
              <a:rPr lang="en-GB" dirty="0" smtClean="0">
                <a:latin typeface="Calibri" panose="020F0502020204030204" pitchFamily="34" charset="0"/>
                <a:cs typeface="Calibri" panose="020F0502020204030204" pitchFamily="34" charset="0"/>
              </a:rPr>
              <a:t>Business Application Header (BAH) to </a:t>
            </a:r>
            <a:r>
              <a:rPr lang="en-GB" dirty="0" smtClean="0">
                <a:latin typeface="Calibri" panose="020F0502020204030204" pitchFamily="34" charset="0"/>
                <a:cs typeface="Calibri" panose="020F0502020204030204" pitchFamily="34" charset="0"/>
              </a:rPr>
              <a:t>the solution.</a:t>
            </a:r>
            <a:endParaRPr lang="en-GB" dirty="0">
              <a:latin typeface="Calibri" panose="020F0502020204030204" pitchFamily="34" charset="0"/>
              <a:cs typeface="Calibri" panose="020F0502020204030204" pitchFamily="34" charset="0"/>
            </a:endParaRPr>
          </a:p>
        </p:txBody>
      </p:sp>
      <p:sp>
        <p:nvSpPr>
          <p:cNvPr id="6" name="TextBox 5"/>
          <p:cNvSpPr txBox="1"/>
          <p:nvPr/>
        </p:nvSpPr>
        <p:spPr>
          <a:xfrm>
            <a:off x="295276" y="4610279"/>
            <a:ext cx="8696324" cy="1723549"/>
          </a:xfrm>
          <a:prstGeom prst="rect">
            <a:avLst/>
          </a:prstGeom>
          <a:noFill/>
        </p:spPr>
        <p:txBody>
          <a:bodyPr wrap="square" rtlCol="0">
            <a:spAutoFit/>
          </a:bodyPr>
          <a:lstStyle/>
          <a:p>
            <a:pPr>
              <a:spcAft>
                <a:spcPts val="600"/>
              </a:spcAft>
            </a:pPr>
            <a:r>
              <a:rPr lang="en-GB" b="1" dirty="0" smtClean="0">
                <a:latin typeface="Calibri" panose="020F0502020204030204" pitchFamily="34" charset="0"/>
                <a:cs typeface="Calibri" panose="020F0502020204030204" pitchFamily="34" charset="0"/>
              </a:rPr>
              <a:t>Questions</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For which cycle should the adoption happen? 2019?</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Big bang? That is, remove semt.002.001.02 from the solution at the same time as the adoption date?</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52420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note about the Business Application Header (BAH)</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27</a:t>
            </a:fld>
            <a:endParaRPr lang="en-GB" dirty="0"/>
          </a:p>
        </p:txBody>
      </p:sp>
      <p:sp>
        <p:nvSpPr>
          <p:cNvPr id="6" name="Rectangle 5"/>
          <p:cNvSpPr/>
          <p:nvPr/>
        </p:nvSpPr>
        <p:spPr bwMode="auto">
          <a:xfrm>
            <a:off x="9525" y="6286500"/>
            <a:ext cx="4010025" cy="5715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 name="TextBox 4"/>
          <p:cNvSpPr txBox="1"/>
          <p:nvPr/>
        </p:nvSpPr>
        <p:spPr>
          <a:xfrm>
            <a:off x="295276" y="666750"/>
            <a:ext cx="8772524" cy="5893921"/>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sz="2200" dirty="0" smtClean="0">
                <a:latin typeface="Calibri" panose="020F0502020204030204" pitchFamily="34" charset="0"/>
                <a:cs typeface="Calibri" panose="020F0502020204030204" pitchFamily="34" charset="0"/>
              </a:rPr>
              <a:t>In the Funds solution it is mandatory to use a header. This is </a:t>
            </a:r>
            <a:r>
              <a:rPr lang="en-GB" sz="2200" dirty="0" smtClean="0">
                <a:latin typeface="Calibri" panose="020F0502020204030204" pitchFamily="34" charset="0"/>
                <a:cs typeface="Calibri" panose="020F0502020204030204" pitchFamily="34" charset="0"/>
              </a:rPr>
              <a:t>currently the Application Header (AH) </a:t>
            </a:r>
            <a:r>
              <a:rPr lang="en-GB" sz="2200" i="1" dirty="0" smtClean="0">
                <a:latin typeface="Calibri" panose="020F0502020204030204" pitchFamily="34" charset="0"/>
                <a:cs typeface="Calibri" panose="020F0502020204030204" pitchFamily="34" charset="0"/>
              </a:rPr>
              <a:t>($ahV10.xsd).</a:t>
            </a:r>
          </a:p>
          <a:p>
            <a:pPr marL="342900" indent="-342900">
              <a:spcAft>
                <a:spcPts val="600"/>
              </a:spcAft>
              <a:buFont typeface="Arial" panose="020B0604020202020204" pitchFamily="34" charset="0"/>
              <a:buChar char="•"/>
            </a:pPr>
            <a:r>
              <a:rPr lang="en-GB" sz="2200" dirty="0" smtClean="0">
                <a:latin typeface="Calibri" panose="020F0502020204030204" pitchFamily="34" charset="0"/>
                <a:cs typeface="Calibri" panose="020F0502020204030204" pitchFamily="34" charset="0"/>
              </a:rPr>
              <a:t>An institution </a:t>
            </a:r>
            <a:r>
              <a:rPr lang="en-GB" sz="2200" dirty="0" smtClean="0">
                <a:latin typeface="Calibri" panose="020F0502020204030204" pitchFamily="34" charset="0"/>
                <a:cs typeface="Calibri" panose="020F0502020204030204" pitchFamily="34" charset="0"/>
              </a:rPr>
              <a:t>had said in the past that it could not support both </a:t>
            </a:r>
            <a:r>
              <a:rPr lang="en-GB" sz="2200" dirty="0">
                <a:latin typeface="Calibri" panose="020F0502020204030204" pitchFamily="34" charset="0"/>
                <a:cs typeface="Calibri" panose="020F0502020204030204" pitchFamily="34" charset="0"/>
              </a:rPr>
              <a:t>the Application Header </a:t>
            </a:r>
            <a:r>
              <a:rPr lang="en-GB" sz="2200" i="1" dirty="0" smtClean="0">
                <a:latin typeface="Calibri" panose="020F0502020204030204" pitchFamily="34" charset="0"/>
                <a:cs typeface="Calibri" panose="020F0502020204030204" pitchFamily="34" charset="0"/>
              </a:rPr>
              <a:t>($ahV10.xsd) </a:t>
            </a:r>
            <a:r>
              <a:rPr lang="en-GB" sz="2200" dirty="0">
                <a:latin typeface="Calibri" panose="020F0502020204030204" pitchFamily="34" charset="0"/>
                <a:cs typeface="Calibri" panose="020F0502020204030204" pitchFamily="34" charset="0"/>
              </a:rPr>
              <a:t>and the BAH </a:t>
            </a:r>
            <a:r>
              <a:rPr lang="en-GB" sz="2200" i="1" dirty="0">
                <a:latin typeface="Calibri" panose="020F0502020204030204" pitchFamily="34" charset="0"/>
                <a:cs typeface="Calibri" panose="020F0502020204030204" pitchFamily="34" charset="0"/>
              </a:rPr>
              <a:t>(</a:t>
            </a:r>
            <a:r>
              <a:rPr lang="en-GB" sz="2200" i="1" dirty="0" smtClean="0">
                <a:latin typeface="Calibri" panose="020F0502020204030204" pitchFamily="34" charset="0"/>
                <a:cs typeface="Calibri" panose="020F0502020204030204" pitchFamily="34" charset="0"/>
              </a:rPr>
              <a:t>head.001.001.01.xsd) </a:t>
            </a:r>
            <a:r>
              <a:rPr lang="en-GB" sz="2200" dirty="0" smtClean="0">
                <a:latin typeface="Calibri" panose="020F0502020204030204" pitchFamily="34" charset="0"/>
                <a:cs typeface="Calibri" panose="020F0502020204030204" pitchFamily="34" charset="0"/>
              </a:rPr>
              <a:t>at the same time.</a:t>
            </a:r>
          </a:p>
          <a:p>
            <a:pPr marL="342900" indent="-342900">
              <a:spcAft>
                <a:spcPts val="600"/>
              </a:spcAft>
              <a:buFont typeface="Arial" panose="020B0604020202020204" pitchFamily="34" charset="0"/>
              <a:buChar char="•"/>
            </a:pPr>
            <a:r>
              <a:rPr lang="en-GB" sz="2200" dirty="0" smtClean="0">
                <a:latin typeface="Calibri" panose="020F0502020204030204" pitchFamily="34" charset="0"/>
                <a:cs typeface="Calibri" panose="020F0502020204030204" pitchFamily="34" charset="0"/>
              </a:rPr>
              <a:t>This meant that when the BAH was introduced in the funds solution it would have to be done for all messages at the same time.</a:t>
            </a:r>
          </a:p>
          <a:p>
            <a:pPr marL="342900" indent="-342900">
              <a:spcAft>
                <a:spcPts val="600"/>
              </a:spcAft>
              <a:buFont typeface="Arial" panose="020B0604020202020204" pitchFamily="34" charset="0"/>
              <a:buChar char="•"/>
            </a:pPr>
            <a:r>
              <a:rPr lang="en-GB" sz="2200" dirty="0" smtClean="0">
                <a:latin typeface="Calibri" panose="020F0502020204030204" pitchFamily="34" charset="0"/>
                <a:cs typeface="Calibri" panose="020F0502020204030204" pitchFamily="34" charset="0"/>
              </a:rPr>
              <a:t>It has become apparent that there would never be a maintenance on all the funds messages at the same time (too hard for the users).</a:t>
            </a:r>
          </a:p>
          <a:p>
            <a:pPr marL="342900" indent="-342900">
              <a:spcAft>
                <a:spcPts val="600"/>
              </a:spcAft>
              <a:buFont typeface="Arial" panose="020B0604020202020204" pitchFamily="34" charset="0"/>
              <a:buChar char="•"/>
            </a:pPr>
            <a:r>
              <a:rPr lang="en-GB" sz="2200" dirty="0" smtClean="0">
                <a:latin typeface="Calibri" panose="020F0502020204030204" pitchFamily="34" charset="0"/>
                <a:cs typeface="Calibri" panose="020F0502020204030204" pitchFamily="34" charset="0"/>
              </a:rPr>
              <a:t>In Dublin April 2017, the institution said it would be okay if both headers are in the funds solution at the same time. This now means it will be possible to introduce the BAH in a phased approach.</a:t>
            </a:r>
          </a:p>
          <a:p>
            <a:pPr marL="342900" indent="-342900">
              <a:spcAft>
                <a:spcPts val="600"/>
              </a:spcAft>
              <a:buFont typeface="Arial" panose="020B0604020202020204" pitchFamily="34" charset="0"/>
              <a:buChar char="•"/>
            </a:pPr>
            <a:r>
              <a:rPr lang="en-GB" sz="2200" dirty="0" smtClean="0">
                <a:latin typeface="Calibri" panose="020F0502020204030204" pitchFamily="34" charset="0"/>
                <a:cs typeface="Calibri" panose="020F0502020204030204" pitchFamily="34" charset="0"/>
              </a:rPr>
              <a:t>When the next maintenance is done, the messages in scope of the maintenance should be updated for the BAH and the BAH should be used for those specific messages. This would mean that some </a:t>
            </a:r>
            <a:r>
              <a:rPr lang="en-GB" sz="2200" dirty="0">
                <a:latin typeface="Calibri" panose="020F0502020204030204" pitchFamily="34" charset="0"/>
                <a:cs typeface="Calibri" panose="020F0502020204030204" pitchFamily="34" charset="0"/>
              </a:rPr>
              <a:t>messages </a:t>
            </a:r>
            <a:r>
              <a:rPr lang="en-GB" sz="2200" dirty="0" smtClean="0">
                <a:latin typeface="Calibri" panose="020F0502020204030204" pitchFamily="34" charset="0"/>
                <a:cs typeface="Calibri" panose="020F0502020204030204" pitchFamily="34" charset="0"/>
              </a:rPr>
              <a:t>would use </a:t>
            </a:r>
            <a:r>
              <a:rPr lang="en-GB" sz="2200" dirty="0">
                <a:latin typeface="Calibri" panose="020F0502020204030204" pitchFamily="34" charset="0"/>
                <a:cs typeface="Calibri" panose="020F0502020204030204" pitchFamily="34" charset="0"/>
              </a:rPr>
              <a:t>the AH and some </a:t>
            </a:r>
            <a:r>
              <a:rPr lang="en-GB" sz="2200" dirty="0" smtClean="0">
                <a:latin typeface="Calibri" panose="020F0502020204030204" pitchFamily="34" charset="0"/>
                <a:cs typeface="Calibri" panose="020F0502020204030204" pitchFamily="34" charset="0"/>
              </a:rPr>
              <a:t>the BAH</a:t>
            </a:r>
            <a:endParaRPr lang="en-GB"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9467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Cancellation </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28</a:t>
            </a:fld>
            <a:endParaRPr lang="en-GB" dirty="0"/>
          </a:p>
        </p:txBody>
      </p:sp>
      <p:sp>
        <p:nvSpPr>
          <p:cNvPr id="5" name="TextBox 4"/>
          <p:cNvSpPr txBox="1"/>
          <p:nvPr/>
        </p:nvSpPr>
        <p:spPr>
          <a:xfrm>
            <a:off x="267427" y="555882"/>
            <a:ext cx="8859328" cy="830997"/>
          </a:xfrm>
          <a:prstGeom prst="rect">
            <a:avLst/>
          </a:prstGeom>
          <a:noFill/>
        </p:spPr>
        <p:txBody>
          <a:bodyPr wrap="square" rtlCol="0">
            <a:spAutoFit/>
          </a:bodyPr>
          <a:lstStyle/>
          <a:p>
            <a:r>
              <a:rPr lang="en-GB" b="1" dirty="0" smtClean="0">
                <a:latin typeface="Calibri" panose="020F0502020204030204" pitchFamily="34" charset="0"/>
                <a:cs typeface="Calibri" panose="020F0502020204030204" pitchFamily="34" charset="0"/>
              </a:rPr>
              <a:t>In investment funds, we have separate messages for cancellation of a statement:</a:t>
            </a:r>
          </a:p>
        </p:txBody>
      </p:sp>
      <p:graphicFrame>
        <p:nvGraphicFramePr>
          <p:cNvPr id="9" name="Table 8"/>
          <p:cNvGraphicFramePr>
            <a:graphicFrameLocks noGrp="1"/>
          </p:cNvGraphicFramePr>
          <p:nvPr>
            <p:extLst>
              <p:ext uri="{D42A27DB-BD31-4B8C-83A1-F6EECF244321}">
                <p14:modId xmlns:p14="http://schemas.microsoft.com/office/powerpoint/2010/main" val="1362437861"/>
              </p:ext>
            </p:extLst>
          </p:nvPr>
        </p:nvGraphicFramePr>
        <p:xfrm>
          <a:off x="352424" y="1492250"/>
          <a:ext cx="8648700" cy="3383280"/>
        </p:xfrm>
        <a:graphic>
          <a:graphicData uri="http://schemas.openxmlformats.org/drawingml/2006/table">
            <a:tbl>
              <a:tblPr firstRow="1" bandRow="1">
                <a:tableStyleId>{5C22544A-7EE6-4342-B048-85BDC9FD1C3A}</a:tableStyleId>
              </a:tblPr>
              <a:tblGrid>
                <a:gridCol w="2124076"/>
                <a:gridCol w="2200274"/>
                <a:gridCol w="2209801"/>
                <a:gridCol w="2114549"/>
              </a:tblGrid>
              <a:tr h="370840">
                <a:tc>
                  <a:txBody>
                    <a:bodyPr/>
                    <a:lstStyle/>
                    <a:p>
                      <a:r>
                        <a:rPr lang="en-GB" sz="2200" dirty="0" smtClean="0">
                          <a:solidFill>
                            <a:schemeClr val="tx1"/>
                          </a:solidFill>
                          <a:latin typeface="Calibri" panose="020F0502020204030204" pitchFamily="34" charset="0"/>
                          <a:cs typeface="Calibri" panose="020F0502020204030204" pitchFamily="34" charset="0"/>
                        </a:rPr>
                        <a:t>Name</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dirty="0" smtClean="0">
                          <a:solidFill>
                            <a:schemeClr val="tx1"/>
                          </a:solidFill>
                          <a:latin typeface="Calibri" panose="020F0502020204030204" pitchFamily="34" charset="0"/>
                          <a:cs typeface="Calibri" panose="020F0502020204030204" pitchFamily="34" charset="0"/>
                        </a:rPr>
                        <a:t>Identifier</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dirty="0" smtClean="0">
                          <a:solidFill>
                            <a:schemeClr val="tx1"/>
                          </a:solidFill>
                          <a:latin typeface="Calibri" panose="020F0502020204030204" pitchFamily="34" charset="0"/>
                          <a:cs typeface="Calibri" panose="020F0502020204030204" pitchFamily="34" charset="0"/>
                        </a:rPr>
                        <a:t>Name</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dirty="0" smtClean="0">
                          <a:solidFill>
                            <a:schemeClr val="tx1"/>
                          </a:solidFill>
                          <a:latin typeface="Calibri" panose="020F0502020204030204" pitchFamily="34" charset="0"/>
                          <a:cs typeface="Calibri" panose="020F0502020204030204" pitchFamily="34" charset="0"/>
                        </a:rPr>
                        <a:t>Identifier</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200" dirty="0" smtClean="0">
                          <a:solidFill>
                            <a:schemeClr val="tx1"/>
                          </a:solidFill>
                          <a:latin typeface="Calibri" panose="020F0502020204030204" pitchFamily="34" charset="0"/>
                          <a:cs typeface="Calibri" panose="020F0502020204030204" pitchFamily="34" charset="0"/>
                        </a:rPr>
                        <a:t>Funds specific</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dirty="0" smtClean="0">
                          <a:solidFill>
                            <a:schemeClr val="tx1"/>
                          </a:solidFill>
                          <a:latin typeface="Calibri" panose="020F0502020204030204" pitchFamily="34" charset="0"/>
                          <a:cs typeface="Calibri" panose="020F0502020204030204" pitchFamily="34" charset="0"/>
                        </a:rPr>
                        <a:t>Generic</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200" b="1" kern="1200" dirty="0" smtClean="0">
                          <a:solidFill>
                            <a:srgbClr val="00B0F0"/>
                          </a:solidFill>
                          <a:effectLst/>
                          <a:latin typeface="Calibri" panose="020F0502020204030204" pitchFamily="34" charset="0"/>
                          <a:ea typeface="+mn-ea"/>
                          <a:cs typeface="Calibri" panose="020F0502020204030204" pitchFamily="34" charset="0"/>
                        </a:rPr>
                        <a:t>Custody Statement Of Holdings</a:t>
                      </a:r>
                      <a:endParaRPr lang="en-GB" sz="2200" b="1" dirty="0">
                        <a:solidFill>
                          <a:srgbClr val="00B0F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b="1" dirty="0" smtClean="0">
                          <a:solidFill>
                            <a:srgbClr val="00B0F0"/>
                          </a:solidFill>
                          <a:latin typeface="Calibri" panose="020F0502020204030204" pitchFamily="34" charset="0"/>
                          <a:cs typeface="Calibri" panose="020F0502020204030204" pitchFamily="34" charset="0"/>
                        </a:rPr>
                        <a:t>semt.002.001.02</a:t>
                      </a:r>
                      <a:endParaRPr lang="en-GB" sz="2200" b="1" dirty="0">
                        <a:solidFill>
                          <a:srgbClr val="00B0F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2200" b="1" dirty="0">
                          <a:solidFill>
                            <a:srgbClr val="00B050"/>
                          </a:solidFill>
                          <a:effectLst/>
                          <a:latin typeface="Calibri" panose="020F0502020204030204" pitchFamily="34" charset="0"/>
                          <a:ea typeface="Times"/>
                          <a:cs typeface="Calibri" panose="020F0502020204030204" pitchFamily="34" charset="0"/>
                        </a:rPr>
                        <a:t>Securities Balance Custody Report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2200" b="1" dirty="0">
                          <a:solidFill>
                            <a:srgbClr val="00B050"/>
                          </a:solidFill>
                          <a:effectLst/>
                          <a:latin typeface="Calibri" panose="020F0502020204030204" pitchFamily="34" charset="0"/>
                          <a:ea typeface="Times"/>
                          <a:cs typeface="Calibri" panose="020F0502020204030204" pitchFamily="34" charset="0"/>
                        </a:rPr>
                        <a:t>semt.002.001.09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200" b="1" kern="1200" dirty="0" smtClean="0">
                          <a:solidFill>
                            <a:srgbClr val="00B0F0"/>
                          </a:solidFill>
                          <a:effectLst/>
                          <a:latin typeface="Calibri" panose="020F0502020204030204" pitchFamily="34" charset="0"/>
                          <a:ea typeface="+mn-ea"/>
                          <a:cs typeface="Calibri" panose="020F0502020204030204" pitchFamily="34" charset="0"/>
                        </a:rPr>
                        <a:t>Custody Statement Of Holdings Cancellation</a:t>
                      </a:r>
                      <a:endParaRPr lang="en-GB" sz="2200" b="1" dirty="0" smtClean="0">
                        <a:solidFill>
                          <a:srgbClr val="00B0F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200" b="1" dirty="0" smtClean="0">
                          <a:solidFill>
                            <a:srgbClr val="00B0F0"/>
                          </a:solidFill>
                          <a:latin typeface="Calibri" panose="020F0502020204030204" pitchFamily="34" charset="0"/>
                          <a:cs typeface="Calibri" panose="020F0502020204030204" pitchFamily="34" charset="0"/>
                        </a:rPr>
                        <a:t>semt.004.001.02</a:t>
                      </a:r>
                    </a:p>
                    <a:p>
                      <a:endParaRPr lang="en-GB" sz="2200" b="1" dirty="0">
                        <a:solidFill>
                          <a:srgbClr val="00B0F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GB" sz="2200" b="1" dirty="0" smtClean="0">
                          <a:solidFill>
                            <a:srgbClr val="00B050"/>
                          </a:solidFill>
                          <a:effectLst/>
                          <a:latin typeface="Calibri" panose="020F0502020204030204" pitchFamily="34" charset="0"/>
                          <a:ea typeface="Times"/>
                          <a:cs typeface="Calibri" panose="020F0502020204030204" pitchFamily="34" charset="0"/>
                        </a:rPr>
                        <a:t>Securities Message Cancellation Advice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GB" sz="2200" b="1" dirty="0" smtClean="0">
                          <a:solidFill>
                            <a:srgbClr val="00B050"/>
                          </a:solidFill>
                          <a:effectLst/>
                          <a:latin typeface="Calibri" panose="020F0502020204030204" pitchFamily="34" charset="0"/>
                          <a:ea typeface="Times"/>
                          <a:cs typeface="Calibri" panose="020F0502020204030204" pitchFamily="34" charset="0"/>
                        </a:rPr>
                        <a:t>semt.020.001.05</a:t>
                      </a:r>
                    </a:p>
                    <a:p>
                      <a:pPr marL="0" marR="0">
                        <a:spcBef>
                          <a:spcPts val="200"/>
                        </a:spcBef>
                        <a:spcAft>
                          <a:spcPts val="200"/>
                        </a:spcAft>
                      </a:pPr>
                      <a:endParaRPr lang="en-GB" sz="2200" b="1" dirty="0">
                        <a:solidFill>
                          <a:srgbClr val="00B050"/>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TextBox 9"/>
          <p:cNvSpPr txBox="1"/>
          <p:nvPr/>
        </p:nvSpPr>
        <p:spPr>
          <a:xfrm>
            <a:off x="257902" y="4985007"/>
            <a:ext cx="8859328" cy="1200329"/>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When </a:t>
            </a:r>
            <a:r>
              <a:rPr lang="en-GB" b="1" dirty="0" smtClean="0">
                <a:solidFill>
                  <a:srgbClr val="00B050"/>
                </a:solidFill>
                <a:latin typeface="Calibri" panose="020F0502020204030204" pitchFamily="34" charset="0"/>
                <a:cs typeface="Calibri" panose="020F0502020204030204" pitchFamily="34" charset="0"/>
              </a:rPr>
              <a:t>semt.002.001.09</a:t>
            </a:r>
            <a:r>
              <a:rPr lang="en-GB" dirty="0" smtClean="0">
                <a:latin typeface="Calibri" panose="020F0502020204030204" pitchFamily="34" charset="0"/>
                <a:cs typeface="Calibri" panose="020F0502020204030204" pitchFamily="34" charset="0"/>
              </a:rPr>
              <a:t> is adopted, cancellation of a statement is done with the generic message </a:t>
            </a:r>
            <a:r>
              <a:rPr lang="en-GB" b="1" dirty="0" smtClean="0">
                <a:solidFill>
                  <a:srgbClr val="00B050"/>
                </a:solidFill>
                <a:latin typeface="Calibri" panose="020F0502020204030204" pitchFamily="34" charset="0"/>
                <a:ea typeface="Times"/>
                <a:cs typeface="Calibri" panose="020F0502020204030204" pitchFamily="34" charset="0"/>
              </a:rPr>
              <a:t>Securities </a:t>
            </a:r>
            <a:r>
              <a:rPr lang="en-GB" b="1" dirty="0">
                <a:solidFill>
                  <a:srgbClr val="00B050"/>
                </a:solidFill>
                <a:latin typeface="Calibri" panose="020F0502020204030204" pitchFamily="34" charset="0"/>
                <a:ea typeface="Times"/>
                <a:cs typeface="Calibri" panose="020F0502020204030204" pitchFamily="34" charset="0"/>
              </a:rPr>
              <a:t>Message Cancellation </a:t>
            </a:r>
            <a:r>
              <a:rPr lang="en-GB" b="1" dirty="0" smtClean="0">
                <a:solidFill>
                  <a:srgbClr val="00B050"/>
                </a:solidFill>
                <a:latin typeface="Calibri" panose="020F0502020204030204" pitchFamily="34" charset="0"/>
                <a:ea typeface="Times"/>
                <a:cs typeface="Calibri" panose="020F0502020204030204" pitchFamily="34" charset="0"/>
              </a:rPr>
              <a:t>Advice semt.020</a:t>
            </a:r>
            <a:endParaRPr lang="en-GB" b="1" dirty="0">
              <a:solidFill>
                <a:srgbClr val="00B050"/>
              </a:solidFill>
              <a:latin typeface="Calibri" panose="020F0502020204030204" pitchFamily="34" charset="0"/>
              <a:ea typeface="Times"/>
              <a:cs typeface="Calibri" panose="020F0502020204030204" pitchFamily="34" charset="0"/>
            </a:endParaRPr>
          </a:p>
        </p:txBody>
      </p:sp>
    </p:spTree>
    <p:extLst>
      <p:ext uri="{BB962C8B-B14F-4D97-AF65-F5344CB8AC3E}">
        <p14:creationId xmlns:p14="http://schemas.microsoft.com/office/powerpoint/2010/main" val="25430827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Custody Statement of Holdings </a:t>
            </a:r>
            <a:r>
              <a:rPr lang="en-GB" dirty="0" smtClean="0"/>
              <a:t>Cancellation</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29</a:t>
            </a:fld>
            <a:endParaRPr lang="en-GB" dirty="0"/>
          </a:p>
        </p:txBody>
      </p:sp>
      <p:sp>
        <p:nvSpPr>
          <p:cNvPr id="5" name="TextBox 4"/>
          <p:cNvSpPr txBox="1"/>
          <p:nvPr/>
        </p:nvSpPr>
        <p:spPr>
          <a:xfrm>
            <a:off x="250165" y="1500989"/>
            <a:ext cx="3091039" cy="2877711"/>
          </a:xfrm>
          <a:prstGeom prst="rect">
            <a:avLst/>
          </a:prstGeom>
          <a:noFill/>
        </p:spPr>
        <p:txBody>
          <a:bodyPr wrap="none" rtlCol="0">
            <a:spAutoFit/>
          </a:bodyPr>
          <a:lstStyle/>
          <a:p>
            <a:pPr>
              <a:tabLst>
                <a:tab pos="233363" algn="l"/>
              </a:tabLst>
            </a:pPr>
            <a:r>
              <a:rPr lang="en-GB" sz="1600" b="1" dirty="0" smtClean="0">
                <a:solidFill>
                  <a:schemeClr val="bg1">
                    <a:lumMod val="50000"/>
                  </a:schemeClr>
                </a:solidFill>
                <a:latin typeface="Calibri" panose="020F0502020204030204" pitchFamily="34" charset="0"/>
                <a:cs typeface="Calibri" panose="020F0502020204030204" pitchFamily="34" charset="0"/>
              </a:rPr>
              <a:t>Message Identification [1.1]</a:t>
            </a:r>
          </a:p>
          <a:p>
            <a:pPr>
              <a:tabLst>
                <a:tab pos="233363" algn="l"/>
              </a:tabLst>
            </a:pPr>
            <a:r>
              <a:rPr lang="en-GB" sz="1600" b="1" dirty="0" smtClean="0">
                <a:latin typeface="Calibri" panose="020F0502020204030204" pitchFamily="34" charset="0"/>
                <a:cs typeface="Calibri" panose="020F0502020204030204" pitchFamily="34" charset="0"/>
              </a:rPr>
              <a:t>Previous Reference [0.1]</a:t>
            </a:r>
          </a:p>
          <a:p>
            <a:pPr>
              <a:tabLst>
                <a:tab pos="233363" algn="l"/>
              </a:tabLst>
            </a:pPr>
            <a:r>
              <a:rPr lang="en-GB" sz="1600" b="1" dirty="0" smtClean="0">
                <a:solidFill>
                  <a:schemeClr val="bg1">
                    <a:lumMod val="50000"/>
                  </a:schemeClr>
                </a:solidFill>
                <a:latin typeface="Calibri" panose="020F0502020204030204" pitchFamily="34" charset="0"/>
                <a:cs typeface="Calibri" panose="020F0502020204030204" pitchFamily="34" charset="0"/>
              </a:rPr>
              <a:t>Related Reference [0.1]</a:t>
            </a:r>
          </a:p>
          <a:p>
            <a:pPr>
              <a:spcAft>
                <a:spcPts val="300"/>
              </a:spcAft>
              <a:tabLst>
                <a:tab pos="233363" algn="l"/>
              </a:tabLst>
            </a:pPr>
            <a:r>
              <a:rPr lang="en-GB" sz="1600" b="1" dirty="0" smtClean="0">
                <a:latin typeface="Calibri" panose="020F0502020204030204" pitchFamily="34" charset="0"/>
                <a:cs typeface="Calibri" panose="020F0502020204030204" pitchFamily="34" charset="0"/>
              </a:rPr>
              <a:t>Message Pagination [1.1]</a:t>
            </a:r>
          </a:p>
          <a:p>
            <a:pPr>
              <a:spcAft>
                <a:spcPts val="300"/>
              </a:spcAft>
              <a:tabLst>
                <a:tab pos="233363" algn="l"/>
              </a:tabLst>
            </a:pPr>
            <a:r>
              <a:rPr lang="en-GB" sz="1600" b="1" dirty="0" smtClean="0">
                <a:latin typeface="Calibri" panose="020F0502020204030204" pitchFamily="34" charset="0"/>
                <a:cs typeface="Calibri" panose="020F0502020204030204" pitchFamily="34" charset="0"/>
              </a:rPr>
              <a:t>Statement To Be Cancelled [0.1]</a:t>
            </a:r>
          </a:p>
          <a:p>
            <a:pPr>
              <a:tabLst>
                <a:tab pos="233363" algn="l"/>
              </a:tabLst>
            </a:pPr>
            <a:r>
              <a:rPr lang="en-GB" sz="1600" b="1" dirty="0" smtClean="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Statement General Details [1.1]</a:t>
            </a:r>
          </a:p>
          <a:p>
            <a:pPr>
              <a:tabLst>
                <a:tab pos="233363"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Account Details [1.1]</a:t>
            </a:r>
          </a:p>
          <a:p>
            <a:pPr>
              <a:tabLst>
                <a:tab pos="233363"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Balance For Account [0.n]</a:t>
            </a:r>
          </a:p>
          <a:p>
            <a:pPr>
              <a:tabLst>
                <a:tab pos="233363" algn="l"/>
              </a:tabLst>
            </a:pPr>
            <a:r>
              <a:rPr lang="en-GB" sz="1600" dirty="0" smtClean="0">
                <a:latin typeface="Calibri" panose="020F0502020204030204" pitchFamily="34" charset="0"/>
                <a:cs typeface="Calibri" panose="020F0502020204030204" pitchFamily="34" charset="0"/>
              </a:rPr>
              <a:t>	Sub Account Details [0.n]</a:t>
            </a:r>
          </a:p>
          <a:p>
            <a:pPr>
              <a:tabLst>
                <a:tab pos="233363" algn="l"/>
              </a:tabLst>
            </a:pPr>
            <a:r>
              <a:rPr lang="en-GB" sz="1600" dirty="0" smtClean="0">
                <a:latin typeface="Calibri" panose="020F0502020204030204" pitchFamily="34" charset="0"/>
                <a:cs typeface="Calibri" panose="020F0502020204030204" pitchFamily="34" charset="0"/>
              </a:rPr>
              <a:t>	Total Values [0.1]</a:t>
            </a:r>
          </a:p>
          <a:p>
            <a:pPr>
              <a:tabLst>
                <a:tab pos="233363" algn="l"/>
              </a:tabLst>
            </a:pPr>
            <a:r>
              <a:rPr lang="en-GB" sz="1600" dirty="0" smtClean="0">
                <a:latin typeface="Calibri" panose="020F0502020204030204" pitchFamily="34" charset="0"/>
                <a:cs typeface="Calibri" panose="020F0502020204030204" pitchFamily="34" charset="0"/>
              </a:rPr>
              <a:t>	Extension [0.n]</a:t>
            </a:r>
          </a:p>
        </p:txBody>
      </p:sp>
      <p:sp>
        <p:nvSpPr>
          <p:cNvPr id="6" name="Rectangle 5"/>
          <p:cNvSpPr/>
          <p:nvPr/>
        </p:nvSpPr>
        <p:spPr bwMode="auto">
          <a:xfrm>
            <a:off x="221410" y="1518247"/>
            <a:ext cx="3257948" cy="315852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129400" y="946043"/>
            <a:ext cx="4474110"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a:t>
            </a:r>
            <a:r>
              <a:rPr lang="en-GB" sz="1800" b="1" dirty="0" smtClean="0">
                <a:latin typeface="Calibri" panose="020F0502020204030204" pitchFamily="34" charset="0"/>
                <a:cs typeface="Calibri" panose="020F0502020204030204" pitchFamily="34" charset="0"/>
              </a:rPr>
              <a:t>Holdings Cancellation</a:t>
            </a:r>
            <a:endParaRPr lang="en-GB" sz="1800" b="1" dirty="0">
              <a:latin typeface="Calibri" panose="020F0502020204030204" pitchFamily="34" charset="0"/>
              <a:cs typeface="Calibri" panose="020F0502020204030204" pitchFamily="34" charset="0"/>
            </a:endParaRPr>
          </a:p>
          <a:p>
            <a:pPr>
              <a:lnSpc>
                <a:spcPts val="1900"/>
              </a:lnSpc>
            </a:pPr>
            <a:r>
              <a:rPr lang="en-GB" sz="1800" b="1" dirty="0" smtClean="0">
                <a:latin typeface="Calibri" panose="020F0502020204030204" pitchFamily="34" charset="0"/>
                <a:cs typeface="Calibri" panose="020F0502020204030204" pitchFamily="34" charset="0"/>
              </a:rPr>
              <a:t>Semt.004.001.02</a:t>
            </a:r>
            <a:endParaRPr lang="en-GB" sz="1800" b="1" dirty="0">
              <a:latin typeface="Calibri" panose="020F0502020204030204" pitchFamily="34" charset="0"/>
              <a:cs typeface="Calibri" panose="020F0502020204030204" pitchFamily="34" charset="0"/>
            </a:endParaRPr>
          </a:p>
        </p:txBody>
      </p:sp>
      <p:sp>
        <p:nvSpPr>
          <p:cNvPr id="8" name="TextBox 7"/>
          <p:cNvSpPr txBox="1"/>
          <p:nvPr/>
        </p:nvSpPr>
        <p:spPr>
          <a:xfrm>
            <a:off x="5198854" y="946043"/>
            <a:ext cx="3921458" cy="612988"/>
          </a:xfrm>
          <a:prstGeom prst="rect">
            <a:avLst/>
          </a:prstGeom>
          <a:noFill/>
        </p:spPr>
        <p:txBody>
          <a:bodyPr wrap="none" rtlCol="0">
            <a:spAutoFit/>
          </a:bodyPr>
          <a:lstStyle/>
          <a:p>
            <a:r>
              <a:rPr lang="en-GB" sz="1800" b="1" dirty="0">
                <a:latin typeface="Calibri" panose="020F0502020204030204" pitchFamily="34" charset="0"/>
                <a:cs typeface="Calibri" panose="020F0502020204030204" pitchFamily="34" charset="0"/>
              </a:rPr>
              <a:t>Securities Message Cancellation Advice</a:t>
            </a:r>
          </a:p>
          <a:p>
            <a:pPr>
              <a:lnSpc>
                <a:spcPts val="1900"/>
              </a:lnSpc>
            </a:pPr>
            <a:r>
              <a:rPr lang="en-GB" sz="1800" b="1" dirty="0" smtClean="0">
                <a:latin typeface="Calibri" panose="020F0502020204030204" pitchFamily="34" charset="0"/>
                <a:cs typeface="Calibri" panose="020F0502020204030204" pitchFamily="34" charset="0"/>
              </a:rPr>
              <a:t>Semt.020.001.05</a:t>
            </a:r>
            <a:endParaRPr lang="en-GB" sz="1800" b="1" dirty="0">
              <a:latin typeface="Calibri" panose="020F0502020204030204" pitchFamily="34" charset="0"/>
              <a:cs typeface="Calibri" panose="020F0502020204030204" pitchFamily="34" charset="0"/>
            </a:endParaRPr>
          </a:p>
        </p:txBody>
      </p:sp>
      <p:sp>
        <p:nvSpPr>
          <p:cNvPr id="9" name="Rectangle 8"/>
          <p:cNvSpPr/>
          <p:nvPr/>
        </p:nvSpPr>
        <p:spPr bwMode="auto">
          <a:xfrm>
            <a:off x="287549" y="2527542"/>
            <a:ext cx="3050871" cy="188055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5379970" y="1500989"/>
            <a:ext cx="2401170" cy="1077218"/>
          </a:xfrm>
          <a:prstGeom prst="rect">
            <a:avLst/>
          </a:prstGeom>
          <a:noFill/>
        </p:spPr>
        <p:txBody>
          <a:bodyPr wrap="none" rtlCol="0">
            <a:spAutoFit/>
          </a:bodyPr>
          <a:lstStyle/>
          <a:p>
            <a:pPr>
              <a:tabLst>
                <a:tab pos="233363" algn="l"/>
              </a:tabLst>
            </a:pPr>
            <a:r>
              <a:rPr lang="en-GB" sz="1600" b="1" dirty="0" smtClean="0">
                <a:latin typeface="Calibri" panose="020F0502020204030204" pitchFamily="34" charset="0"/>
                <a:cs typeface="Calibri" panose="020F0502020204030204" pitchFamily="34" charset="0"/>
              </a:rPr>
              <a:t>Reference [1.1]</a:t>
            </a:r>
          </a:p>
          <a:p>
            <a:pPr>
              <a:tabLst>
                <a:tab pos="233363" algn="l"/>
              </a:tabLst>
            </a:pPr>
            <a:r>
              <a:rPr lang="en-GB" sz="1600" b="1" dirty="0" smtClean="0">
                <a:solidFill>
                  <a:schemeClr val="bg1">
                    <a:lumMod val="50000"/>
                  </a:schemeClr>
                </a:solidFill>
                <a:latin typeface="Calibri" panose="020F0502020204030204" pitchFamily="34" charset="0"/>
                <a:cs typeface="Calibri" panose="020F0502020204030204" pitchFamily="34" charset="0"/>
              </a:rPr>
              <a:t>Account Owner [0.1]</a:t>
            </a:r>
          </a:p>
          <a:p>
            <a:pPr>
              <a:tabLst>
                <a:tab pos="233363" algn="l"/>
              </a:tabLst>
            </a:pPr>
            <a:r>
              <a:rPr lang="en-GB" sz="1600" b="1" dirty="0" smtClean="0">
                <a:latin typeface="Calibri" panose="020F0502020204030204" pitchFamily="34" charset="0"/>
                <a:cs typeface="Calibri" panose="020F0502020204030204" pitchFamily="34" charset="0"/>
              </a:rPr>
              <a:t>Safekeeping Account [1.1]</a:t>
            </a:r>
          </a:p>
          <a:p>
            <a:pPr>
              <a:spcAft>
                <a:spcPts val="300"/>
              </a:spcAft>
              <a:tabLst>
                <a:tab pos="233363" algn="l"/>
              </a:tabLst>
            </a:pPr>
            <a:r>
              <a:rPr lang="en-GB" sz="1600" b="1" dirty="0" smtClean="0">
                <a:solidFill>
                  <a:schemeClr val="bg1">
                    <a:lumMod val="50000"/>
                  </a:schemeClr>
                </a:solidFill>
                <a:latin typeface="Calibri" panose="020F0502020204030204" pitchFamily="34" charset="0"/>
                <a:cs typeface="Calibri" panose="020F0502020204030204" pitchFamily="34" charset="0"/>
              </a:rPr>
              <a:t>Supplementary Data [0.n]</a:t>
            </a:r>
          </a:p>
        </p:txBody>
      </p:sp>
      <p:sp>
        <p:nvSpPr>
          <p:cNvPr id="11" name="Rectangle 10"/>
          <p:cNvSpPr/>
          <p:nvPr/>
        </p:nvSpPr>
        <p:spPr bwMode="auto">
          <a:xfrm>
            <a:off x="5351215" y="1518247"/>
            <a:ext cx="3257948" cy="3158528"/>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TextBox 12"/>
          <p:cNvSpPr txBox="1"/>
          <p:nvPr/>
        </p:nvSpPr>
        <p:spPr>
          <a:xfrm>
            <a:off x="3269410" y="1690801"/>
            <a:ext cx="1871933" cy="4524315"/>
          </a:xfrm>
          <a:prstGeom prst="rect">
            <a:avLst/>
          </a:prstGeom>
          <a:solidFill>
            <a:schemeClr val="bg1"/>
          </a:solidFill>
          <a:ln>
            <a:solidFill>
              <a:srgbClr val="0070C0"/>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Semt.004.001.02 allows cancellation by reference (Previous Reference) or cancellation by repeating the details of the statement itself. SMPG IF recommends ‘cancel by reference (previous reference).</a:t>
            </a:r>
            <a:endParaRPr lang="en-GB" sz="1800" dirty="0">
              <a:latin typeface="Calibri" panose="020F0502020204030204" pitchFamily="34" charset="0"/>
              <a:cs typeface="Calibri" panose="020F0502020204030204" pitchFamily="34" charset="0"/>
            </a:endParaRPr>
          </a:p>
        </p:txBody>
      </p:sp>
      <p:sp>
        <p:nvSpPr>
          <p:cNvPr id="14" name="TextBox 13"/>
          <p:cNvSpPr txBox="1"/>
          <p:nvPr/>
        </p:nvSpPr>
        <p:spPr>
          <a:xfrm>
            <a:off x="5474900" y="2766199"/>
            <a:ext cx="2849591" cy="1200329"/>
          </a:xfrm>
          <a:prstGeom prst="rect">
            <a:avLst/>
          </a:prstGeom>
          <a:solidFill>
            <a:schemeClr val="bg1"/>
          </a:solidFill>
          <a:ln>
            <a:solidFill>
              <a:srgbClr val="0070C0"/>
            </a:solidFill>
          </a:ln>
        </p:spPr>
        <p:txBody>
          <a:bodyPr wrap="square" rtlCol="0">
            <a:spAutoFit/>
          </a:bodyPr>
          <a:lstStyle/>
          <a:p>
            <a:r>
              <a:rPr lang="en-GB" sz="1800" dirty="0" smtClean="0">
                <a:latin typeface="Calibri" panose="020F0502020204030204" pitchFamily="34" charset="0"/>
                <a:cs typeface="Calibri" panose="020F0502020204030204" pitchFamily="34" charset="0"/>
              </a:rPr>
              <a:t>In semt.020, it is ONLY cancellation by reference, however, the account is mandatory.</a:t>
            </a:r>
            <a:endParaRPr lang="en-GB"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2786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3</a:t>
            </a:fld>
            <a:endParaRPr lang="en-GB" dirty="0"/>
          </a:p>
        </p:txBody>
      </p:sp>
      <p:sp>
        <p:nvSpPr>
          <p:cNvPr id="5" name="TextBox 4"/>
          <p:cNvSpPr txBox="1"/>
          <p:nvPr/>
        </p:nvSpPr>
        <p:spPr>
          <a:xfrm>
            <a:off x="362297" y="556280"/>
            <a:ext cx="8867427" cy="521681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Background and Message Equivalences</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Custody </a:t>
            </a:r>
            <a:r>
              <a:rPr lang="en-GB" dirty="0" smtClean="0">
                <a:latin typeface="Calibri" panose="020F0502020204030204" pitchFamily="34" charset="0"/>
                <a:cs typeface="Calibri" panose="020F0502020204030204" pitchFamily="34" charset="0"/>
              </a:rPr>
              <a:t>Statement of Holdings (semt.002.001.02 v semt.002.001.08)</a:t>
            </a:r>
          </a:p>
          <a:p>
            <a:pPr marL="6858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Slides </a:t>
            </a:r>
            <a:r>
              <a:rPr lang="en-GB" dirty="0" smtClean="0">
                <a:latin typeface="Calibri" panose="020F0502020204030204" pitchFamily="34" charset="0"/>
                <a:cs typeface="Calibri" panose="020F0502020204030204" pitchFamily="34" charset="0"/>
              </a:rPr>
              <a:t>illustrating message structure</a:t>
            </a:r>
          </a:p>
          <a:p>
            <a:pPr marL="6858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Summary of differences semt.002</a:t>
            </a:r>
          </a:p>
          <a:p>
            <a:pPr marL="6858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XML Examples</a:t>
            </a:r>
          </a:p>
          <a:p>
            <a:pPr marL="6858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Conclusions and questions</a:t>
            </a:r>
          </a:p>
          <a:p>
            <a:pPr marL="342900" indent="-342900">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Custody Statement of </a:t>
            </a:r>
            <a:r>
              <a:rPr lang="en-GB" dirty="0" smtClean="0">
                <a:latin typeface="Calibri" panose="020F0502020204030204" pitchFamily="34" charset="0"/>
                <a:cs typeface="Calibri" panose="020F0502020204030204" pitchFamily="34" charset="0"/>
              </a:rPr>
              <a:t>Holdings Cancellation (semt.004.001.02 v semt.020.001.05</a:t>
            </a:r>
            <a:r>
              <a:rPr lang="en-GB" dirty="0" smtClean="0">
                <a:latin typeface="Calibri" panose="020F0502020204030204" pitchFamily="34" charset="0"/>
                <a:cs typeface="Calibri" panose="020F0502020204030204" pitchFamily="34" charset="0"/>
              </a:rPr>
              <a:t>)</a:t>
            </a:r>
          </a:p>
          <a:p>
            <a:pPr marL="800100" lvl="1"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Summary of differences</a:t>
            </a:r>
          </a:p>
          <a:p>
            <a:pPr marL="800100" lvl="1"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Conclusions </a:t>
            </a:r>
            <a:endParaRPr lang="en-GB" dirty="0" smtClean="0">
              <a:latin typeface="Calibri" panose="020F0502020204030204" pitchFamily="34" charset="0"/>
              <a:cs typeface="Calibri" panose="020F0502020204030204" pitchFamily="34" charset="0"/>
            </a:endParaRPr>
          </a:p>
          <a:p>
            <a:pPr marL="342900" lvl="1"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Other messages in the flow</a:t>
            </a:r>
          </a:p>
        </p:txBody>
      </p:sp>
      <p:sp>
        <p:nvSpPr>
          <p:cNvPr id="6" name="TextBox 5"/>
          <p:cNvSpPr txBox="1"/>
          <p:nvPr/>
        </p:nvSpPr>
        <p:spPr>
          <a:xfrm>
            <a:off x="190667" y="5776676"/>
            <a:ext cx="8000833" cy="1015663"/>
          </a:xfrm>
          <a:prstGeom prst="rect">
            <a:avLst/>
          </a:prstGeom>
          <a:solidFill>
            <a:schemeClr val="bg1"/>
          </a:solidFill>
          <a:ln>
            <a:solidFill>
              <a:schemeClr val="bg1">
                <a:lumMod val="85000"/>
              </a:schemeClr>
            </a:solidFill>
          </a:ln>
        </p:spPr>
        <p:txBody>
          <a:bodyPr wrap="square" rtlCol="0">
            <a:spAutoFit/>
          </a:bodyPr>
          <a:lstStyle/>
          <a:p>
            <a:pPr>
              <a:spcAft>
                <a:spcPts val="0"/>
              </a:spcAft>
            </a:pPr>
            <a:r>
              <a:rPr lang="en-GB" sz="2000" dirty="0" smtClean="0">
                <a:latin typeface="Calibri" panose="020F0502020204030204" pitchFamily="34" charset="0"/>
                <a:cs typeface="Calibri" panose="020F0502020204030204" pitchFamily="34" charset="0"/>
              </a:rPr>
              <a:t>Draft usage guidelines for semt.002.001.09 and 020.001.05  have been uploaded to MyStandards: </a:t>
            </a:r>
            <a:endParaRPr lang="en-GB" sz="2000" dirty="0" smtClean="0">
              <a:latin typeface="Calibri" panose="020F0502020204030204" pitchFamily="34" charset="0"/>
              <a:cs typeface="Calibri" panose="020F0502020204030204" pitchFamily="34" charset="0"/>
            </a:endParaRPr>
          </a:p>
          <a:p>
            <a:pPr>
              <a:spcAft>
                <a:spcPts val="1200"/>
              </a:spcAft>
            </a:pPr>
            <a:r>
              <a:rPr lang="en-GB" sz="2000" dirty="0" smtClean="0">
                <a:latin typeface="Calibri" panose="020F0502020204030204" pitchFamily="34" charset="0"/>
                <a:cs typeface="Calibri" panose="020F0502020204030204" pitchFamily="34" charset="0"/>
              </a:rPr>
              <a:t>See </a:t>
            </a:r>
            <a:r>
              <a:rPr lang="en-GB" sz="2000" i="1" dirty="0" smtClean="0">
                <a:solidFill>
                  <a:srgbClr val="00B0F0"/>
                </a:solidFill>
                <a:latin typeface="Calibri" panose="020F0502020204030204" pitchFamily="34" charset="0"/>
                <a:cs typeface="Calibri" panose="020F0502020204030204" pitchFamily="34" charset="0"/>
              </a:rPr>
              <a:t>“SMPG-Global-IF-Statements-CONSOLIDATED-Draft (</a:t>
            </a:r>
            <a:r>
              <a:rPr lang="en-GB" sz="2000" i="1" dirty="0" smtClean="0">
                <a:solidFill>
                  <a:srgbClr val="00B0F0"/>
                </a:solidFill>
                <a:latin typeface="Calibri" panose="020F0502020204030204" pitchFamily="34" charset="0"/>
                <a:cs typeface="Calibri" panose="020F0502020204030204" pitchFamily="34" charset="0"/>
              </a:rPr>
              <a:t>2017-05-18)”</a:t>
            </a:r>
            <a:endParaRPr lang="en-GB" sz="2000" i="1" dirty="0" smtClean="0">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25582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5" name="Rectangle 4"/>
          <p:cNvSpPr/>
          <p:nvPr/>
        </p:nvSpPr>
        <p:spPr bwMode="auto">
          <a:xfrm>
            <a:off x="250166" y="471390"/>
            <a:ext cx="4321833" cy="6247865"/>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722961" y="471390"/>
            <a:ext cx="4321833" cy="6247865"/>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181161" y="471392"/>
            <a:ext cx="4390840" cy="3293209"/>
          </a:xfrm>
          <a:prstGeom prst="rect">
            <a:avLst/>
          </a:prstGeom>
          <a:noFill/>
        </p:spPr>
        <p:txBody>
          <a:bodyPr wrap="square">
            <a:spAutoFit/>
          </a:bodyPr>
          <a:lstStyle/>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&lt;CtdyStmtOfHldgsCxlV02</a:t>
            </a:r>
            <a:r>
              <a:rPr lang="en-GB" sz="1600" dirty="0" smtClean="0">
                <a:latin typeface="Calibri" panose="020F0502020204030204" pitchFamily="34" charset="0"/>
                <a:cs typeface="Calibri" panose="020F0502020204030204" pitchFamily="34" charset="0"/>
              </a:rPr>
              <a:t>&gt;  </a:t>
            </a:r>
            <a:r>
              <a:rPr lang="en-GB" sz="1600" i="1" dirty="0" smtClean="0">
                <a:latin typeface="Calibri" panose="020F0502020204030204" pitchFamily="34" charset="0"/>
                <a:cs typeface="Calibri" panose="020F0502020204030204" pitchFamily="34" charset="0"/>
              </a:rPr>
              <a:t>semt.004.001.02</a:t>
            </a:r>
            <a:endParaRPr lang="en-GB" sz="1600" i="1" dirty="0">
              <a:latin typeface="Calibri" panose="020F0502020204030204" pitchFamily="34" charset="0"/>
              <a:cs typeface="Calibri" panose="020F0502020204030204" pitchFamily="34" charset="0"/>
            </a:endParaRP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&lt;MsgId&gt;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&lt;Id&gt;444444-CANC&lt;/Id&gt;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&lt;CreDtTm&gt;2017-05-17T09:45:00&lt;/CreDtTm&gt;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&lt;/MsgId&gt;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&lt;PrvsRef&gt;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a:t>
            </a:r>
            <a:r>
              <a:rPr lang="en-GB" sz="1600" dirty="0" smtClean="0">
                <a:latin typeface="Calibri" panose="020F0502020204030204" pitchFamily="34" charset="0"/>
                <a:cs typeface="Calibri" panose="020F0502020204030204" pitchFamily="34" charset="0"/>
              </a:rPr>
              <a:t>Ref&gt;</a:t>
            </a:r>
            <a:r>
              <a:rPr lang="en-GB" sz="1600" b="1" dirty="0" smtClean="0">
                <a:solidFill>
                  <a:srgbClr val="00B0F0"/>
                </a:solidFill>
                <a:latin typeface="Calibri" panose="020F0502020204030204" pitchFamily="34" charset="0"/>
                <a:cs typeface="Calibri" panose="020F0502020204030204" pitchFamily="34" charset="0"/>
              </a:rPr>
              <a:t>Statement</a:t>
            </a:r>
            <a:r>
              <a:rPr lang="en-GB" sz="1600" dirty="0" smtClean="0">
                <a:latin typeface="Calibri" panose="020F0502020204030204" pitchFamily="34" charset="0"/>
                <a:cs typeface="Calibri" panose="020F0502020204030204" pitchFamily="34" charset="0"/>
              </a:rPr>
              <a:t> </a:t>
            </a:r>
            <a:r>
              <a:rPr lang="en-GB" sz="1600" b="1" dirty="0" smtClean="0">
                <a:solidFill>
                  <a:srgbClr val="00B0F0"/>
                </a:solidFill>
                <a:latin typeface="Calibri" panose="020F0502020204030204" pitchFamily="34" charset="0"/>
                <a:cs typeface="Calibri" panose="020F0502020204030204" pitchFamily="34" charset="0"/>
              </a:rPr>
              <a:t>3</a:t>
            </a:r>
            <a:r>
              <a:rPr lang="en-GB" sz="1600" dirty="0" smtClean="0">
                <a:latin typeface="Calibri" panose="020F0502020204030204" pitchFamily="34" charset="0"/>
                <a:cs typeface="Calibri" panose="020F0502020204030204" pitchFamily="34" charset="0"/>
              </a:rPr>
              <a:t>&lt;/</a:t>
            </a:r>
            <a:r>
              <a:rPr lang="en-GB" sz="1600" dirty="0">
                <a:latin typeface="Calibri" panose="020F0502020204030204" pitchFamily="34" charset="0"/>
                <a:cs typeface="Calibri" panose="020F0502020204030204" pitchFamily="34" charset="0"/>
              </a:rPr>
              <a:t>Ref&gt;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&lt;/PrvsRef&gt;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&lt;MsgPgntn&gt;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&lt;PgNb&gt;1&lt;/PgNb&gt;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&lt;LastPgInd&gt;true&lt;/LastPgInd&gt;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&lt;/MsgPgntn&gt;</a:t>
            </a:r>
          </a:p>
          <a:p>
            <a:pPr>
              <a:tabLst>
                <a:tab pos="112713" algn="l"/>
                <a:tab pos="233363" algn="l"/>
                <a:tab pos="344488" algn="l"/>
                <a:tab pos="457200" algn="l"/>
              </a:tabLst>
            </a:pPr>
            <a:r>
              <a:rPr lang="en-GB" sz="1600" dirty="0">
                <a:latin typeface="Calibri" panose="020F0502020204030204" pitchFamily="34" charset="0"/>
                <a:cs typeface="Calibri" panose="020F0502020204030204" pitchFamily="34" charset="0"/>
              </a:rPr>
              <a:t>	&lt;/CtdyStmtOfHldgsCxlV02&gt;</a:t>
            </a:r>
          </a:p>
        </p:txBody>
      </p:sp>
      <p:sp>
        <p:nvSpPr>
          <p:cNvPr id="8" name="Rectangle 7"/>
          <p:cNvSpPr/>
          <p:nvPr/>
        </p:nvSpPr>
        <p:spPr>
          <a:xfrm>
            <a:off x="4571998" y="471392"/>
            <a:ext cx="5236236" cy="2062103"/>
          </a:xfrm>
          <a:prstGeom prst="rect">
            <a:avLst/>
          </a:prstGeom>
        </p:spPr>
        <p:txBody>
          <a:bodyPr wrap="square">
            <a:spAutoFit/>
          </a:bodyPr>
          <a:lstStyle/>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&lt;SctiesMsgCxlAdvc&gt; </a:t>
            </a:r>
            <a:r>
              <a:rPr lang="en-GB" sz="1600" i="1" dirty="0" smtClean="0">
                <a:latin typeface="Calibri" panose="020F0502020204030204" pitchFamily="34" charset="0"/>
                <a:cs typeface="Calibri" panose="020F0502020204030204" pitchFamily="34" charset="0"/>
              </a:rPr>
              <a:t>semt.020.001.05</a:t>
            </a:r>
            <a:endParaRPr lang="en-GB" sz="1600" i="1" dirty="0">
              <a:latin typeface="Calibri" panose="020F0502020204030204" pitchFamily="34" charset="0"/>
              <a:cs typeface="Calibri" panose="020F0502020204030204" pitchFamily="34" charset="0"/>
            </a:endParaRP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&lt;Ref&gt;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&lt;SctiesBalCtdyRptId&gt;</a:t>
            </a:r>
            <a:r>
              <a:rPr lang="en-GB" sz="1600" b="1" dirty="0">
                <a:solidFill>
                  <a:srgbClr val="00B0F0"/>
                </a:solidFill>
                <a:latin typeface="Calibri" panose="020F0502020204030204" pitchFamily="34" charset="0"/>
                <a:cs typeface="Calibri" panose="020F0502020204030204" pitchFamily="34" charset="0"/>
              </a:rPr>
              <a:t>Statement</a:t>
            </a:r>
            <a:r>
              <a:rPr lang="en-GB" sz="1600" dirty="0">
                <a:latin typeface="Calibri" panose="020F0502020204030204" pitchFamily="34" charset="0"/>
                <a:cs typeface="Calibri" panose="020F0502020204030204" pitchFamily="34" charset="0"/>
              </a:rPr>
              <a:t> </a:t>
            </a:r>
            <a:r>
              <a:rPr lang="en-GB" sz="1600" b="1" dirty="0">
                <a:solidFill>
                  <a:srgbClr val="00B0F0"/>
                </a:solidFill>
                <a:latin typeface="Calibri" panose="020F0502020204030204" pitchFamily="34" charset="0"/>
                <a:cs typeface="Calibri" panose="020F0502020204030204" pitchFamily="34" charset="0"/>
              </a:rPr>
              <a:t>3</a:t>
            </a:r>
            <a:r>
              <a:rPr lang="en-GB" sz="1600" dirty="0">
                <a:latin typeface="Calibri" panose="020F0502020204030204" pitchFamily="34" charset="0"/>
                <a:cs typeface="Calibri" panose="020F0502020204030204" pitchFamily="34" charset="0"/>
              </a:rPr>
              <a:t>&lt;/SctiesBalCtdyRptId&gt;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&lt;/Ref&gt;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&lt;SfkpgAcct&gt;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&lt;Id&gt;</a:t>
            </a:r>
            <a:r>
              <a:rPr lang="en-GB" sz="1600" b="1" dirty="0">
                <a:solidFill>
                  <a:srgbClr val="FF0000"/>
                </a:solidFill>
                <a:latin typeface="Calibri" panose="020F0502020204030204" pitchFamily="34" charset="0"/>
                <a:cs typeface="Calibri" panose="020F0502020204030204" pitchFamily="34" charset="0"/>
              </a:rPr>
              <a:t>55555555</a:t>
            </a:r>
            <a:r>
              <a:rPr lang="en-GB" sz="1600" dirty="0">
                <a:latin typeface="Calibri" panose="020F0502020204030204" pitchFamily="34" charset="0"/>
                <a:cs typeface="Calibri" panose="020F0502020204030204" pitchFamily="34" charset="0"/>
              </a:rPr>
              <a:t>&lt;/Id&gt;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&lt;/SfkpgAcct&gt;</a:t>
            </a:r>
          </a:p>
          <a:p>
            <a:pPr>
              <a:tabLst>
                <a:tab pos="112713" algn="l"/>
                <a:tab pos="233363" algn="l"/>
                <a:tab pos="344488" algn="l"/>
                <a:tab pos="457200" algn="l"/>
                <a:tab pos="569913" algn="l"/>
                <a:tab pos="690563" algn="l"/>
              </a:tabLst>
            </a:pPr>
            <a:r>
              <a:rPr lang="en-GB" sz="1600" dirty="0">
                <a:latin typeface="Calibri" panose="020F0502020204030204" pitchFamily="34" charset="0"/>
                <a:cs typeface="Calibri" panose="020F0502020204030204" pitchFamily="34" charset="0"/>
              </a:rPr>
              <a:t>	&lt;/SctiesMsgCxlAdvc&gt;</a:t>
            </a:r>
          </a:p>
        </p:txBody>
      </p:sp>
      <p:cxnSp>
        <p:nvCxnSpPr>
          <p:cNvPr id="9" name="Straight Connector 8"/>
          <p:cNvCxnSpPr/>
          <p:nvPr/>
        </p:nvCxnSpPr>
        <p:spPr bwMode="auto">
          <a:xfrm>
            <a:off x="45719" y="1746752"/>
            <a:ext cx="9052560" cy="0"/>
          </a:xfrm>
          <a:prstGeom prst="line">
            <a:avLst/>
          </a:prstGeom>
          <a:solidFill>
            <a:schemeClr val="accent1"/>
          </a:solidFill>
          <a:ln w="9525" cap="flat" cmpd="sng" algn="ctr">
            <a:solidFill>
              <a:schemeClr val="accent1"/>
            </a:solidFill>
            <a:prstDash val="dash"/>
            <a:round/>
            <a:headEnd type="none" w="med" len="med"/>
            <a:tailEnd type="none" w="med" len="med"/>
          </a:ln>
          <a:effectLst/>
        </p:spPr>
      </p:cxnSp>
      <p:sp>
        <p:nvSpPr>
          <p:cNvPr id="11" name="TextBox 10"/>
          <p:cNvSpPr txBox="1"/>
          <p:nvPr/>
        </p:nvSpPr>
        <p:spPr>
          <a:xfrm>
            <a:off x="250166" y="3992763"/>
            <a:ext cx="4321835" cy="2554545"/>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Cancel by reference is NOT well implemented in </a:t>
            </a:r>
            <a:r>
              <a:rPr lang="en-GB" sz="2000" dirty="0" smtClean="0">
                <a:latin typeface="Calibri" panose="020F0502020204030204" pitchFamily="34" charset="0"/>
                <a:cs typeface="Calibri" panose="020F0502020204030204" pitchFamily="34" charset="0"/>
              </a:rPr>
              <a:t>semt.004. </a:t>
            </a:r>
            <a:r>
              <a:rPr lang="en-GB" sz="2000" dirty="0" smtClean="0">
                <a:latin typeface="Calibri" panose="020F0502020204030204" pitchFamily="34" charset="0"/>
                <a:cs typeface="Calibri" panose="020F0502020204030204" pitchFamily="34" charset="0"/>
              </a:rPr>
              <a:t>Previous Reference has to be used (definition is specifies message id of the statement being cancelled). In this example, a business reference has been used in Previous Reference which is a misuse of the standard</a:t>
            </a:r>
            <a:endParaRPr lang="en-GB" sz="2000" dirty="0">
              <a:latin typeface="Calibri" panose="020F0502020204030204" pitchFamily="34" charset="0"/>
              <a:cs typeface="Calibri" panose="020F0502020204030204" pitchFamily="34" charset="0"/>
            </a:endParaRPr>
          </a:p>
        </p:txBody>
      </p:sp>
      <p:sp>
        <p:nvSpPr>
          <p:cNvPr id="12" name="TextBox 11"/>
          <p:cNvSpPr txBox="1"/>
          <p:nvPr/>
        </p:nvSpPr>
        <p:spPr>
          <a:xfrm>
            <a:off x="4822165" y="2892103"/>
            <a:ext cx="4321835" cy="1015663"/>
          </a:xfrm>
          <a:prstGeom prst="rect">
            <a:avLst/>
          </a:prstGeom>
          <a:noFill/>
        </p:spPr>
        <p:txBody>
          <a:bodyPr wrap="square" rtlCol="0">
            <a:spAutoFit/>
          </a:bodyPr>
          <a:lstStyle/>
          <a:p>
            <a:r>
              <a:rPr lang="en-GB" sz="2000" dirty="0" smtClean="0">
                <a:latin typeface="Calibri" panose="020F0502020204030204" pitchFamily="34" charset="0"/>
                <a:cs typeface="Calibri" panose="020F0502020204030204" pitchFamily="34" charset="0"/>
              </a:rPr>
              <a:t>In semt.020, the message only allows cancel by reference, but it also needs the safekeeping account. </a:t>
            </a:r>
            <a:endParaRPr lang="en-GB" sz="20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1"/>
          </p:nvPr>
        </p:nvSpPr>
        <p:spPr/>
        <p:txBody>
          <a:bodyPr/>
          <a:lstStyle/>
          <a:p>
            <a:fld id="{EA52E39D-21CE-4915-B848-429A65988FB2}" type="slidenum">
              <a:rPr lang="en-GB" smtClean="0"/>
              <a:pPr/>
              <a:t>30</a:t>
            </a:fld>
            <a:endParaRPr lang="en-GB" dirty="0"/>
          </a:p>
        </p:txBody>
      </p:sp>
    </p:spTree>
    <p:extLst>
      <p:ext uri="{BB962C8B-B14F-4D97-AF65-F5344CB8AC3E}">
        <p14:creationId xmlns:p14="http://schemas.microsoft.com/office/powerpoint/2010/main" val="4147745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of Holdings cancellation : Conclusions &amp; Questions</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31</a:t>
            </a:fld>
            <a:endParaRPr lang="en-GB" dirty="0"/>
          </a:p>
        </p:txBody>
      </p:sp>
      <p:sp>
        <p:nvSpPr>
          <p:cNvPr id="5" name="TextBox 4"/>
          <p:cNvSpPr txBox="1"/>
          <p:nvPr/>
        </p:nvSpPr>
        <p:spPr>
          <a:xfrm>
            <a:off x="295276" y="666750"/>
            <a:ext cx="8696324" cy="3277820"/>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Funds does not need to submit change requests for an ISO 20022 maintenance before moving from semt.004 V02 to semt.020.</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Functionally the two versions are almost equivalent. </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However funds users will have to make some technical adjustments. </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When the adoption happens in the SWIFTNet Funds solution, this needs to be done in conjunction with the adoption of semt.002.001.09 (</a:t>
            </a:r>
            <a:r>
              <a:rPr lang="en-GB" dirty="0">
                <a:latin typeface="Calibri" panose="020F0502020204030204" pitchFamily="34" charset="0"/>
                <a:cs typeface="Calibri" panose="020F0502020204030204" pitchFamily="34" charset="0"/>
              </a:rPr>
              <a:t>or whatever the next version is</a:t>
            </a:r>
            <a:r>
              <a:rPr lang="en-GB" dirty="0" smtClean="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41440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XML examples of other messages in the reporting flow</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grpSp>
        <p:nvGrpSpPr>
          <p:cNvPr id="14" name="Group 13"/>
          <p:cNvGrpSpPr/>
          <p:nvPr/>
        </p:nvGrpSpPr>
        <p:grpSpPr>
          <a:xfrm>
            <a:off x="428091" y="601727"/>
            <a:ext cx="1766509" cy="4838506"/>
            <a:chOff x="143433" y="1130974"/>
            <a:chExt cx="1766509" cy="4838506"/>
          </a:xfrm>
        </p:grpSpPr>
        <p:pic>
          <p:nvPicPr>
            <p:cNvPr id="5" name="Picture 43" descr="Bank_cmyk_warmgray_10"/>
            <p:cNvPicPr>
              <a:picLocks noChangeAspect="1" noChangeArrowheads="1"/>
            </p:cNvPicPr>
            <p:nvPr/>
          </p:nvPicPr>
          <p:blipFill>
            <a:blip r:embed="rId2" cstate="print"/>
            <a:srcRect/>
            <a:stretch>
              <a:fillRect/>
            </a:stretch>
          </p:blipFill>
          <p:spPr bwMode="auto">
            <a:xfrm>
              <a:off x="518593" y="1130974"/>
              <a:ext cx="765450" cy="836325"/>
            </a:xfrm>
            <a:prstGeom prst="rect">
              <a:avLst/>
            </a:prstGeom>
            <a:noFill/>
          </p:spPr>
        </p:pic>
        <p:sp>
          <p:nvSpPr>
            <p:cNvPr id="10" name="TextBox 9"/>
            <p:cNvSpPr txBox="1"/>
            <p:nvPr/>
          </p:nvSpPr>
          <p:spPr>
            <a:xfrm>
              <a:off x="143433" y="1915543"/>
              <a:ext cx="1766509" cy="646331"/>
            </a:xfrm>
            <a:prstGeom prst="rect">
              <a:avLst/>
            </a:prstGeom>
            <a:noFill/>
          </p:spPr>
          <p:txBody>
            <a:bodyPr wrap="none" rtlCol="0">
              <a:spAutoFit/>
            </a:bodyPr>
            <a:lstStyle/>
            <a:p>
              <a:pPr algn="ctr"/>
              <a:r>
                <a:rPr lang="en-GB" sz="1800" dirty="0">
                  <a:latin typeface="Calibri" panose="020F0502020204030204" pitchFamily="34" charset="0"/>
                  <a:cs typeface="Calibri" panose="020F0502020204030204" pitchFamily="34" charset="0"/>
                </a:rPr>
                <a:t>Account Owner</a:t>
              </a:r>
            </a:p>
            <a:p>
              <a:pPr algn="ctr"/>
              <a:r>
                <a:rPr lang="en-GB" sz="1800" dirty="0" smtClean="0">
                  <a:latin typeface="Calibri" panose="020F0502020204030204" pitchFamily="34" charset="0"/>
                  <a:cs typeface="Calibri" panose="020F0502020204030204" pitchFamily="34" charset="0"/>
                </a:rPr>
                <a:t>Requesting Party</a:t>
              </a:r>
              <a:endParaRPr lang="en-GB" sz="1800" dirty="0">
                <a:latin typeface="Calibri" panose="020F0502020204030204" pitchFamily="34" charset="0"/>
                <a:cs typeface="Calibri" panose="020F0502020204030204" pitchFamily="34" charset="0"/>
              </a:endParaRPr>
            </a:p>
          </p:txBody>
        </p:sp>
        <p:cxnSp>
          <p:nvCxnSpPr>
            <p:cNvPr id="13" name="Straight Connector 12"/>
            <p:cNvCxnSpPr/>
            <p:nvPr/>
          </p:nvCxnSpPr>
          <p:spPr bwMode="auto">
            <a:xfrm>
              <a:off x="927196" y="2535996"/>
              <a:ext cx="0" cy="3433484"/>
            </a:xfrm>
            <a:prstGeom prst="line">
              <a:avLst/>
            </a:prstGeom>
            <a:solidFill>
              <a:schemeClr val="accent1"/>
            </a:solidFill>
            <a:ln w="28575" cap="flat" cmpd="sng" algn="ctr">
              <a:solidFill>
                <a:schemeClr val="bg1">
                  <a:lumMod val="50000"/>
                </a:schemeClr>
              </a:solidFill>
              <a:prstDash val="dash"/>
              <a:round/>
              <a:headEnd type="none" w="med" len="med"/>
              <a:tailEnd type="none" w="med" len="med"/>
            </a:ln>
            <a:effectLst/>
          </p:spPr>
        </p:cxnSp>
      </p:grpSp>
      <p:grpSp>
        <p:nvGrpSpPr>
          <p:cNvPr id="15" name="Group 14"/>
          <p:cNvGrpSpPr/>
          <p:nvPr/>
        </p:nvGrpSpPr>
        <p:grpSpPr>
          <a:xfrm>
            <a:off x="6850657" y="503961"/>
            <a:ext cx="1766509" cy="4838506"/>
            <a:chOff x="143433" y="1130974"/>
            <a:chExt cx="1766509" cy="4838506"/>
          </a:xfrm>
        </p:grpSpPr>
        <p:pic>
          <p:nvPicPr>
            <p:cNvPr id="16" name="Picture 43" descr="Bank_cmyk_warmgray_10"/>
            <p:cNvPicPr>
              <a:picLocks noChangeAspect="1" noChangeArrowheads="1"/>
            </p:cNvPicPr>
            <p:nvPr/>
          </p:nvPicPr>
          <p:blipFill>
            <a:blip r:embed="rId2" cstate="print"/>
            <a:srcRect/>
            <a:stretch>
              <a:fillRect/>
            </a:stretch>
          </p:blipFill>
          <p:spPr bwMode="auto">
            <a:xfrm>
              <a:off x="518593" y="1130974"/>
              <a:ext cx="765450" cy="836325"/>
            </a:xfrm>
            <a:prstGeom prst="rect">
              <a:avLst/>
            </a:prstGeom>
            <a:noFill/>
          </p:spPr>
        </p:pic>
        <p:sp>
          <p:nvSpPr>
            <p:cNvPr id="17" name="TextBox 16"/>
            <p:cNvSpPr txBox="1"/>
            <p:nvPr/>
          </p:nvSpPr>
          <p:spPr>
            <a:xfrm>
              <a:off x="143433" y="1915543"/>
              <a:ext cx="1766509" cy="646331"/>
            </a:xfrm>
            <a:prstGeom prst="rect">
              <a:avLst/>
            </a:prstGeom>
            <a:noFill/>
          </p:spPr>
          <p:txBody>
            <a:bodyPr wrap="none" rtlCol="0">
              <a:spAutoFit/>
            </a:bodyPr>
            <a:lstStyle/>
            <a:p>
              <a:pPr algn="ctr"/>
              <a:r>
                <a:rPr lang="en-GB" sz="1800" dirty="0">
                  <a:latin typeface="Calibri" panose="020F0502020204030204" pitchFamily="34" charset="0"/>
                  <a:cs typeface="Calibri" panose="020F0502020204030204" pitchFamily="34" charset="0"/>
                </a:rPr>
                <a:t>Account </a:t>
              </a:r>
              <a:r>
                <a:rPr lang="en-GB" sz="1800" dirty="0" smtClean="0">
                  <a:latin typeface="Calibri" panose="020F0502020204030204" pitchFamily="34" charset="0"/>
                  <a:cs typeface="Calibri" panose="020F0502020204030204" pitchFamily="34" charset="0"/>
                </a:rPr>
                <a:t>Servicer</a:t>
              </a:r>
              <a:endParaRPr lang="en-GB" sz="1800" dirty="0">
                <a:latin typeface="Calibri" panose="020F0502020204030204" pitchFamily="34" charset="0"/>
                <a:cs typeface="Calibri" panose="020F0502020204030204" pitchFamily="34" charset="0"/>
              </a:endParaRPr>
            </a:p>
            <a:p>
              <a:pPr algn="ctr"/>
              <a:r>
                <a:rPr lang="en-GB" sz="1800" dirty="0" smtClean="0">
                  <a:latin typeface="Calibri" panose="020F0502020204030204" pitchFamily="34" charset="0"/>
                  <a:cs typeface="Calibri" panose="020F0502020204030204" pitchFamily="34" charset="0"/>
                </a:rPr>
                <a:t>Reporting Party</a:t>
              </a:r>
              <a:endParaRPr lang="en-GB" sz="1800" dirty="0">
                <a:latin typeface="Calibri" panose="020F0502020204030204" pitchFamily="34" charset="0"/>
                <a:cs typeface="Calibri" panose="020F0502020204030204" pitchFamily="34" charset="0"/>
              </a:endParaRPr>
            </a:p>
          </p:txBody>
        </p:sp>
        <p:cxnSp>
          <p:nvCxnSpPr>
            <p:cNvPr id="18" name="Straight Connector 17"/>
            <p:cNvCxnSpPr/>
            <p:nvPr/>
          </p:nvCxnSpPr>
          <p:spPr bwMode="auto">
            <a:xfrm>
              <a:off x="927196" y="2535996"/>
              <a:ext cx="0" cy="3433484"/>
            </a:xfrm>
            <a:prstGeom prst="line">
              <a:avLst/>
            </a:prstGeom>
            <a:solidFill>
              <a:schemeClr val="accent1"/>
            </a:solidFill>
            <a:ln w="28575" cap="flat" cmpd="sng" algn="ctr">
              <a:solidFill>
                <a:schemeClr val="bg1">
                  <a:lumMod val="50000"/>
                </a:schemeClr>
              </a:solidFill>
              <a:prstDash val="dash"/>
              <a:round/>
              <a:headEnd type="none" w="med" len="med"/>
              <a:tailEnd type="none" w="med" len="med"/>
            </a:ln>
            <a:effectLst/>
          </p:spPr>
        </p:cxnSp>
      </p:grpSp>
      <p:grpSp>
        <p:nvGrpSpPr>
          <p:cNvPr id="26" name="Group 25"/>
          <p:cNvGrpSpPr/>
          <p:nvPr/>
        </p:nvGrpSpPr>
        <p:grpSpPr>
          <a:xfrm>
            <a:off x="1276841" y="1830942"/>
            <a:ext cx="6309360" cy="769441"/>
            <a:chOff x="1276841" y="1888092"/>
            <a:chExt cx="6309360" cy="769441"/>
          </a:xfrm>
        </p:grpSpPr>
        <p:cxnSp>
          <p:nvCxnSpPr>
            <p:cNvPr id="20" name="Straight Arrow Connector 19"/>
            <p:cNvCxnSpPr/>
            <p:nvPr/>
          </p:nvCxnSpPr>
          <p:spPr bwMode="auto">
            <a:xfrm>
              <a:off x="1276841" y="2268747"/>
              <a:ext cx="6309360" cy="0"/>
            </a:xfrm>
            <a:prstGeom prst="straightConnector1">
              <a:avLst/>
            </a:prstGeom>
            <a:solidFill>
              <a:schemeClr val="accent1"/>
            </a:solidFill>
            <a:ln w="19050" cap="flat" cmpd="sng" algn="ctr">
              <a:solidFill>
                <a:schemeClr val="bg1">
                  <a:lumMod val="50000"/>
                </a:schemeClr>
              </a:solidFill>
              <a:prstDash val="solid"/>
              <a:round/>
              <a:headEnd type="none" w="lg" len="med"/>
              <a:tailEnd type="arrow" w="lg" len="med"/>
            </a:ln>
            <a:effectLst/>
          </p:spPr>
        </p:cxnSp>
        <p:sp>
          <p:nvSpPr>
            <p:cNvPr id="21" name="TextBox 20"/>
            <p:cNvSpPr txBox="1"/>
            <p:nvPr/>
          </p:nvSpPr>
          <p:spPr>
            <a:xfrm>
              <a:off x="2565432" y="1888092"/>
              <a:ext cx="3383490" cy="769441"/>
            </a:xfrm>
            <a:prstGeom prst="rect">
              <a:avLst/>
            </a:prstGeom>
            <a:noFill/>
          </p:spPr>
          <p:txBody>
            <a:bodyPr wrap="none" rtlCol="0">
              <a:spAutoFit/>
            </a:bodyPr>
            <a:lstStyle/>
            <a:p>
              <a:pPr algn="ctr"/>
              <a:r>
                <a:rPr lang="en-GB" sz="2200" dirty="0" smtClean="0">
                  <a:latin typeface="Calibri" panose="020F0502020204030204" pitchFamily="34" charset="0"/>
                  <a:cs typeface="Calibri" panose="020F0502020204030204" pitchFamily="34" charset="0"/>
                </a:rPr>
                <a:t>Securities Statement Query </a:t>
              </a:r>
            </a:p>
            <a:p>
              <a:pPr algn="ctr"/>
              <a:r>
                <a:rPr lang="en-GB" sz="2200" dirty="0" smtClean="0">
                  <a:latin typeface="Calibri" panose="020F0502020204030204" pitchFamily="34" charset="0"/>
                  <a:cs typeface="Calibri" panose="020F0502020204030204" pitchFamily="34" charset="0"/>
                </a:rPr>
                <a:t>(semt.021)</a:t>
              </a:r>
              <a:endParaRPr lang="en-GB" sz="2200" dirty="0">
                <a:latin typeface="Calibri" panose="020F0502020204030204" pitchFamily="34" charset="0"/>
                <a:cs typeface="Calibri" panose="020F0502020204030204" pitchFamily="34" charset="0"/>
              </a:endParaRPr>
            </a:p>
          </p:txBody>
        </p:sp>
      </p:grpSp>
      <p:grpSp>
        <p:nvGrpSpPr>
          <p:cNvPr id="27" name="Group 26"/>
          <p:cNvGrpSpPr/>
          <p:nvPr/>
        </p:nvGrpSpPr>
        <p:grpSpPr>
          <a:xfrm>
            <a:off x="1276841" y="2790755"/>
            <a:ext cx="6309360" cy="769441"/>
            <a:chOff x="1276841" y="2743130"/>
            <a:chExt cx="6309360" cy="769441"/>
          </a:xfrm>
        </p:grpSpPr>
        <p:sp>
          <p:nvSpPr>
            <p:cNvPr id="22" name="TextBox 21"/>
            <p:cNvSpPr txBox="1"/>
            <p:nvPr/>
          </p:nvSpPr>
          <p:spPr>
            <a:xfrm>
              <a:off x="1390542" y="2743130"/>
              <a:ext cx="6098016" cy="769441"/>
            </a:xfrm>
            <a:prstGeom prst="rect">
              <a:avLst/>
            </a:prstGeom>
            <a:noFill/>
          </p:spPr>
          <p:txBody>
            <a:bodyPr wrap="none" rtlCol="0">
              <a:spAutoFit/>
            </a:bodyPr>
            <a:lstStyle/>
            <a:p>
              <a:pPr algn="ctr"/>
              <a:r>
                <a:rPr lang="en-GB" sz="2200" dirty="0" smtClean="0">
                  <a:latin typeface="Calibri" panose="020F0502020204030204" pitchFamily="34" charset="0"/>
                  <a:cs typeface="Calibri" panose="020F0502020204030204" pitchFamily="34" charset="0"/>
                </a:rPr>
                <a:t>Securities Status Or Statement Query Status Advice </a:t>
              </a:r>
            </a:p>
            <a:p>
              <a:pPr algn="ctr"/>
              <a:r>
                <a:rPr lang="en-GB" sz="2200" dirty="0" smtClean="0">
                  <a:latin typeface="Calibri" panose="020F0502020204030204" pitchFamily="34" charset="0"/>
                  <a:cs typeface="Calibri" panose="020F0502020204030204" pitchFamily="34" charset="0"/>
                </a:rPr>
                <a:t>(sese.022)</a:t>
              </a:r>
              <a:endParaRPr lang="en-GB" sz="2200" dirty="0">
                <a:latin typeface="Calibri" panose="020F0502020204030204" pitchFamily="34" charset="0"/>
                <a:cs typeface="Calibri" panose="020F0502020204030204" pitchFamily="34" charset="0"/>
              </a:endParaRPr>
            </a:p>
          </p:txBody>
        </p:sp>
        <p:cxnSp>
          <p:nvCxnSpPr>
            <p:cNvPr id="23" name="Straight Arrow Connector 22"/>
            <p:cNvCxnSpPr/>
            <p:nvPr/>
          </p:nvCxnSpPr>
          <p:spPr bwMode="auto">
            <a:xfrm flipH="1">
              <a:off x="1276841" y="3118051"/>
              <a:ext cx="6309360" cy="0"/>
            </a:xfrm>
            <a:prstGeom prst="straightConnector1">
              <a:avLst/>
            </a:prstGeom>
            <a:solidFill>
              <a:schemeClr val="accent1"/>
            </a:solidFill>
            <a:ln w="19050" cap="flat" cmpd="sng" algn="ctr">
              <a:solidFill>
                <a:schemeClr val="bg1">
                  <a:lumMod val="50000"/>
                </a:schemeClr>
              </a:solidFill>
              <a:prstDash val="solid"/>
              <a:round/>
              <a:headEnd type="none" w="lg" len="med"/>
              <a:tailEnd type="arrow" w="lg" len="med"/>
            </a:ln>
            <a:effectLst/>
          </p:spPr>
        </p:cxnSp>
      </p:grpSp>
      <p:grpSp>
        <p:nvGrpSpPr>
          <p:cNvPr id="28" name="Group 27"/>
          <p:cNvGrpSpPr/>
          <p:nvPr/>
        </p:nvGrpSpPr>
        <p:grpSpPr>
          <a:xfrm>
            <a:off x="1276841" y="3846063"/>
            <a:ext cx="6309360" cy="1107996"/>
            <a:chOff x="1276841" y="3684138"/>
            <a:chExt cx="6309360" cy="1107996"/>
          </a:xfrm>
        </p:grpSpPr>
        <p:sp>
          <p:nvSpPr>
            <p:cNvPr id="24" name="TextBox 23"/>
            <p:cNvSpPr txBox="1"/>
            <p:nvPr/>
          </p:nvSpPr>
          <p:spPr>
            <a:xfrm>
              <a:off x="1405235" y="3684138"/>
              <a:ext cx="6068649" cy="1107996"/>
            </a:xfrm>
            <a:prstGeom prst="rect">
              <a:avLst/>
            </a:prstGeom>
            <a:noFill/>
          </p:spPr>
          <p:txBody>
            <a:bodyPr wrap="none" rtlCol="0">
              <a:spAutoFit/>
            </a:bodyPr>
            <a:lstStyle/>
            <a:p>
              <a:pPr algn="ctr"/>
              <a:r>
                <a:rPr lang="en-GB" sz="2200" dirty="0" smtClean="0">
                  <a:latin typeface="Calibri" panose="020F0502020204030204" pitchFamily="34" charset="0"/>
                  <a:cs typeface="Calibri" panose="020F0502020204030204" pitchFamily="34" charset="0"/>
                </a:rPr>
                <a:t>Custody Statement of Holdings semt.002.001.02</a:t>
              </a:r>
            </a:p>
            <a:p>
              <a:pPr algn="ctr"/>
              <a:r>
                <a:rPr lang="en-GB" sz="2200" dirty="0" smtClean="0">
                  <a:latin typeface="Calibri" panose="020F0502020204030204" pitchFamily="34" charset="0"/>
                  <a:cs typeface="Calibri" panose="020F0502020204030204" pitchFamily="34" charset="0"/>
                </a:rPr>
                <a:t>Or </a:t>
              </a:r>
            </a:p>
            <a:p>
              <a:pPr algn="ctr"/>
              <a:r>
                <a:rPr lang="en-GB" sz="2200" dirty="0" smtClean="0">
                  <a:latin typeface="Calibri" panose="020F0502020204030204" pitchFamily="34" charset="0"/>
                  <a:cs typeface="Calibri" panose="020F0502020204030204" pitchFamily="34" charset="0"/>
                </a:rPr>
                <a:t>Securities Balance Custody Report semt.002.001.09</a:t>
              </a:r>
            </a:p>
          </p:txBody>
        </p:sp>
        <p:cxnSp>
          <p:nvCxnSpPr>
            <p:cNvPr id="25" name="Straight Arrow Connector 24"/>
            <p:cNvCxnSpPr/>
            <p:nvPr/>
          </p:nvCxnSpPr>
          <p:spPr bwMode="auto">
            <a:xfrm flipH="1">
              <a:off x="1276841" y="4064089"/>
              <a:ext cx="6309360" cy="0"/>
            </a:xfrm>
            <a:prstGeom prst="straightConnector1">
              <a:avLst/>
            </a:prstGeom>
            <a:solidFill>
              <a:schemeClr val="accent1"/>
            </a:solidFill>
            <a:ln w="19050" cap="flat" cmpd="sng" algn="ctr">
              <a:solidFill>
                <a:schemeClr val="bg1">
                  <a:lumMod val="50000"/>
                </a:schemeClr>
              </a:solidFill>
              <a:prstDash val="solid"/>
              <a:round/>
              <a:headEnd type="none" w="lg" len="med"/>
              <a:tailEnd type="arrow" w="lg" len="med"/>
            </a:ln>
            <a:effectLst/>
          </p:spPr>
        </p:cxnSp>
      </p:grpSp>
      <p:sp>
        <p:nvSpPr>
          <p:cNvPr id="29" name="TextBox 28"/>
          <p:cNvSpPr txBox="1"/>
          <p:nvPr/>
        </p:nvSpPr>
        <p:spPr>
          <a:xfrm>
            <a:off x="37496" y="5534025"/>
            <a:ext cx="8676606" cy="1200329"/>
          </a:xfrm>
          <a:prstGeom prst="rect">
            <a:avLst/>
          </a:prstGeom>
          <a:solidFill>
            <a:schemeClr val="bg1"/>
          </a:solidFill>
        </p:spPr>
        <p:txBody>
          <a:bodyPr wrap="none" rtlCol="0">
            <a:spAutoFit/>
          </a:bodyPr>
          <a:lstStyle/>
          <a:p>
            <a:pPr marL="457200" indent="-457200"/>
            <a:r>
              <a:rPr lang="en-GB" dirty="0" smtClean="0">
                <a:latin typeface="Calibri" panose="020F0502020204030204" pitchFamily="34" charset="0"/>
                <a:cs typeface="Calibri" panose="020F0502020204030204" pitchFamily="34" charset="0"/>
              </a:rPr>
              <a:t>1 	request for statement message is sent</a:t>
            </a:r>
          </a:p>
          <a:p>
            <a:pPr marL="457200" indent="-457200"/>
            <a:r>
              <a:rPr lang="en-GB" dirty="0" smtClean="0">
                <a:latin typeface="Calibri" panose="020F0502020204030204" pitchFamily="34" charset="0"/>
                <a:cs typeface="Calibri" panose="020F0502020204030204" pitchFamily="34" charset="0"/>
              </a:rPr>
              <a:t>2 	response (optional) gives the status of the request for statement</a:t>
            </a:r>
          </a:p>
          <a:p>
            <a:pPr marL="457200" indent="-457200"/>
            <a:r>
              <a:rPr lang="en-GB" dirty="0" smtClean="0">
                <a:latin typeface="Calibri" panose="020F0502020204030204" pitchFamily="34" charset="0"/>
                <a:cs typeface="Calibri" panose="020F0502020204030204" pitchFamily="34" charset="0"/>
              </a:rPr>
              <a:t>3 	the statement is delivered</a:t>
            </a:r>
            <a:endParaRPr lang="en-GB"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1"/>
          </p:nvPr>
        </p:nvSpPr>
        <p:spPr/>
        <p:txBody>
          <a:bodyPr/>
          <a:lstStyle/>
          <a:p>
            <a:fld id="{EA52E39D-21CE-4915-B848-429A65988FB2}" type="slidenum">
              <a:rPr lang="en-GB" smtClean="0"/>
              <a:pPr/>
              <a:t>32</a:t>
            </a:fld>
            <a:endParaRPr lang="en-GB" dirty="0"/>
          </a:p>
        </p:txBody>
      </p:sp>
    </p:spTree>
    <p:extLst>
      <p:ext uri="{BB962C8B-B14F-4D97-AF65-F5344CB8AC3E}">
        <p14:creationId xmlns:p14="http://schemas.microsoft.com/office/powerpoint/2010/main" val="3812932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Request for Statement &amp; Status Response</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5" name="Rectangle 4"/>
          <p:cNvSpPr/>
          <p:nvPr/>
        </p:nvSpPr>
        <p:spPr bwMode="auto">
          <a:xfrm>
            <a:off x="250167" y="471391"/>
            <a:ext cx="3750334" cy="4455638"/>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4484836" y="471390"/>
            <a:ext cx="4321833" cy="6247865"/>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181161" y="471392"/>
            <a:ext cx="3819339" cy="4539704"/>
          </a:xfrm>
          <a:prstGeom prst="rect">
            <a:avLst/>
          </a:prstGeom>
          <a:noFill/>
        </p:spPr>
        <p:txBody>
          <a:bodyPr wrap="square">
            <a:spAutoFit/>
          </a:bodyPr>
          <a:lstStyle/>
          <a:p>
            <a:pPr>
              <a:tabLst>
                <a:tab pos="114300" algn="l"/>
                <a:tab pos="228600" algn="l"/>
                <a:tab pos="342900" algn="l"/>
                <a:tab pos="457200" algn="l"/>
                <a:tab pos="571500" algn="l"/>
                <a:tab pos="685800" algn="l"/>
              </a:tabLst>
            </a:pPr>
            <a:r>
              <a:rPr lang="en-GB" sz="1700" dirty="0" smtClean="0">
                <a:latin typeface="Calibri" panose="020F0502020204030204" pitchFamily="34" charset="0"/>
                <a:cs typeface="Calibri" panose="020F0502020204030204" pitchFamily="34" charset="0"/>
              </a:rPr>
              <a:t>&lt;</a:t>
            </a:r>
            <a:r>
              <a:rPr lang="en-GB" sz="1700" dirty="0">
                <a:latin typeface="Calibri" panose="020F0502020204030204" pitchFamily="34" charset="0"/>
                <a:cs typeface="Calibri" panose="020F0502020204030204" pitchFamily="34" charset="0"/>
              </a:rPr>
              <a:t>SctiesStmtQry</a:t>
            </a:r>
            <a:r>
              <a:rPr lang="en-GB" sz="1700" dirty="0" smtClean="0">
                <a:latin typeface="Calibri" panose="020F0502020204030204" pitchFamily="34" charset="0"/>
                <a:cs typeface="Calibri" panose="020F0502020204030204" pitchFamily="34" charset="0"/>
              </a:rPr>
              <a:t>&gt; </a:t>
            </a:r>
            <a:r>
              <a:rPr lang="en-GB" sz="1700" i="1" dirty="0" smtClean="0">
                <a:latin typeface="Calibri" panose="020F0502020204030204" pitchFamily="34" charset="0"/>
                <a:cs typeface="Calibri" panose="020F0502020204030204" pitchFamily="34" charset="0"/>
              </a:rPr>
              <a:t>semt.021.001.06</a:t>
            </a:r>
            <a:endParaRPr lang="en-GB" sz="1700" dirty="0">
              <a:latin typeface="Calibri" panose="020F0502020204030204" pitchFamily="34" charset="0"/>
              <a:cs typeface="Calibri" panose="020F0502020204030204" pitchFamily="34" charset="0"/>
            </a:endParaRP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&lt;StmtReqd&gt;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&lt;Nb</a:t>
            </a:r>
            <a:r>
              <a:rPr lang="en-GB" sz="1700" dirty="0" smtClean="0">
                <a:latin typeface="Calibri" panose="020F0502020204030204" pitchFamily="34" charset="0"/>
                <a:cs typeface="Calibri" panose="020F0502020204030204" pitchFamily="34" charset="0"/>
              </a:rPr>
              <a:t>&gt;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a:t>
            </a:r>
            <a:r>
              <a:rPr lang="en-GB" sz="1700" dirty="0" smtClean="0">
                <a:latin typeface="Calibri" panose="020F0502020204030204" pitchFamily="34" charset="0"/>
                <a:cs typeface="Calibri" panose="020F0502020204030204" pitchFamily="34" charset="0"/>
              </a:rPr>
              <a:t>			&lt;</a:t>
            </a:r>
            <a:r>
              <a:rPr lang="en-GB" sz="1700" dirty="0">
                <a:latin typeface="Calibri" panose="020F0502020204030204" pitchFamily="34" charset="0"/>
                <a:cs typeface="Calibri" panose="020F0502020204030204" pitchFamily="34" charset="0"/>
              </a:rPr>
              <a:t>LngNb&gt;</a:t>
            </a:r>
            <a:r>
              <a:rPr lang="en-GB" sz="1700" b="1" dirty="0">
                <a:solidFill>
                  <a:srgbClr val="00B0F0"/>
                </a:solidFill>
                <a:latin typeface="Calibri" panose="020F0502020204030204" pitchFamily="34" charset="0"/>
                <a:cs typeface="Calibri" panose="020F0502020204030204" pitchFamily="34" charset="0"/>
              </a:rPr>
              <a:t>semt.002.001.09</a:t>
            </a:r>
            <a:r>
              <a:rPr lang="en-GB" sz="1700" dirty="0">
                <a:latin typeface="Calibri" panose="020F0502020204030204" pitchFamily="34" charset="0"/>
                <a:cs typeface="Calibri" panose="020F0502020204030204" pitchFamily="34" charset="0"/>
              </a:rPr>
              <a:t>&lt;/LngNb</a:t>
            </a:r>
            <a:r>
              <a:rPr lang="en-GB" sz="1700" dirty="0" smtClean="0">
                <a:latin typeface="Calibri" panose="020F0502020204030204" pitchFamily="34" charset="0"/>
                <a:cs typeface="Calibri" panose="020F0502020204030204" pitchFamily="34" charset="0"/>
              </a:rPr>
              <a:t>&gt;			&lt;/</a:t>
            </a:r>
            <a:r>
              <a:rPr lang="en-GB" sz="1700" dirty="0">
                <a:latin typeface="Calibri" panose="020F0502020204030204" pitchFamily="34" charset="0"/>
                <a:cs typeface="Calibri" panose="020F0502020204030204" pitchFamily="34" charset="0"/>
              </a:rPr>
              <a:t>Nb&gt;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&lt;/StmtReqd&gt;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&lt;StmtGnlDtls&gt;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&lt;StmtDtOrPrd&gt;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&lt;StmtDt&gt;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&lt;Dt&gt;</a:t>
            </a:r>
            <a:r>
              <a:rPr lang="en-GB" sz="1700" b="1" dirty="0">
                <a:latin typeface="Calibri" panose="020F0502020204030204" pitchFamily="34" charset="0"/>
                <a:cs typeface="Calibri" panose="020F0502020204030204" pitchFamily="34" charset="0"/>
              </a:rPr>
              <a:t>2017-05-17</a:t>
            </a:r>
            <a:r>
              <a:rPr lang="en-GB" sz="1700" dirty="0">
                <a:latin typeface="Calibri" panose="020F0502020204030204" pitchFamily="34" charset="0"/>
                <a:cs typeface="Calibri" panose="020F0502020204030204" pitchFamily="34" charset="0"/>
              </a:rPr>
              <a:t>&lt;/Dt&gt;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&lt;/StmtDt&gt;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&lt;/StmtDtOrPrd&gt;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&lt;/StmtGnlDtls&gt;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&lt;SfkpgAcct&gt;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&lt;Id&gt;</a:t>
            </a:r>
            <a:r>
              <a:rPr lang="en-GB" sz="1700" b="1" dirty="0">
                <a:solidFill>
                  <a:srgbClr val="00B050"/>
                </a:solidFill>
                <a:latin typeface="Calibri" panose="020F0502020204030204" pitchFamily="34" charset="0"/>
                <a:cs typeface="Calibri" panose="020F0502020204030204" pitchFamily="34" charset="0"/>
              </a:rPr>
              <a:t>55555555</a:t>
            </a:r>
            <a:r>
              <a:rPr lang="en-GB" sz="1700" dirty="0">
                <a:latin typeface="Calibri" panose="020F0502020204030204" pitchFamily="34" charset="0"/>
                <a:cs typeface="Calibri" panose="020F0502020204030204" pitchFamily="34" charset="0"/>
              </a:rPr>
              <a:t>&lt;/Id&gt;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&lt;/SfkpgAcct&gt;</a:t>
            </a:r>
          </a:p>
          <a:p>
            <a:pPr>
              <a:tabLst>
                <a:tab pos="114300" algn="l"/>
                <a:tab pos="228600" algn="l"/>
                <a:tab pos="342900" algn="l"/>
                <a:tab pos="457200" algn="l"/>
                <a:tab pos="571500" algn="l"/>
                <a:tab pos="685800" algn="l"/>
              </a:tabLst>
            </a:pPr>
            <a:r>
              <a:rPr lang="en-GB" sz="1700" dirty="0" smtClean="0">
                <a:latin typeface="Calibri" panose="020F0502020204030204" pitchFamily="34" charset="0"/>
                <a:cs typeface="Calibri" panose="020F0502020204030204" pitchFamily="34" charset="0"/>
              </a:rPr>
              <a:t>&lt;/</a:t>
            </a:r>
            <a:r>
              <a:rPr lang="en-GB" sz="1700" dirty="0">
                <a:latin typeface="Calibri" panose="020F0502020204030204" pitchFamily="34" charset="0"/>
                <a:cs typeface="Calibri" panose="020F0502020204030204" pitchFamily="34" charset="0"/>
              </a:rPr>
              <a:t>SctiesStmtQry&gt;</a:t>
            </a:r>
          </a:p>
        </p:txBody>
      </p:sp>
      <p:sp>
        <p:nvSpPr>
          <p:cNvPr id="8" name="Rectangle 7"/>
          <p:cNvSpPr/>
          <p:nvPr/>
        </p:nvSpPr>
        <p:spPr>
          <a:xfrm>
            <a:off x="4333873" y="471392"/>
            <a:ext cx="5236236" cy="5847755"/>
          </a:xfrm>
          <a:prstGeom prst="rect">
            <a:avLst/>
          </a:prstGeom>
        </p:spPr>
        <p:txBody>
          <a:bodyPr wrap="square">
            <a:spAutoFit/>
          </a:bodyPr>
          <a:lstStyle/>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&lt;SctiesStsOrStmtQryStsAdvc</a:t>
            </a:r>
            <a:r>
              <a:rPr lang="en-GB" sz="1700" dirty="0" smtClean="0">
                <a:latin typeface="Calibri" panose="020F0502020204030204" pitchFamily="34" charset="0"/>
                <a:cs typeface="Calibri" panose="020F0502020204030204" pitchFamily="34" charset="0"/>
              </a:rPr>
              <a:t>&gt; </a:t>
            </a:r>
            <a:r>
              <a:rPr lang="en-GB" sz="1700" i="1" dirty="0" smtClean="0">
                <a:latin typeface="Calibri" panose="020F0502020204030204" pitchFamily="34" charset="0"/>
                <a:cs typeface="Calibri" panose="020F0502020204030204" pitchFamily="34" charset="0"/>
              </a:rPr>
              <a:t>semt.022.001.04</a:t>
            </a:r>
            <a:endParaRPr lang="en-GB" sz="1700" i="1" dirty="0">
              <a:latin typeface="Calibri" panose="020F0502020204030204" pitchFamily="34" charset="0"/>
              <a:cs typeface="Calibri" panose="020F0502020204030204" pitchFamily="34" charset="0"/>
            </a:endParaRP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&lt;QryDtls&gt;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&lt;Ref</a:t>
            </a:r>
            <a:r>
              <a:rPr lang="en-GB" sz="1700" dirty="0" smtClean="0">
                <a:latin typeface="Calibri" panose="020F0502020204030204" pitchFamily="34" charset="0"/>
                <a:cs typeface="Calibri" panose="020F0502020204030204" pitchFamily="34" charset="0"/>
              </a:rPr>
              <a:t>&gt;</a:t>
            </a:r>
          </a:p>
          <a:p>
            <a:pPr>
              <a:tabLst>
                <a:tab pos="114300" algn="l"/>
                <a:tab pos="228600" algn="l"/>
                <a:tab pos="342900" algn="l"/>
                <a:tab pos="457200" algn="l"/>
                <a:tab pos="571500" algn="l"/>
                <a:tab pos="685800" algn="l"/>
              </a:tabLst>
            </a:pPr>
            <a:r>
              <a:rPr lang="en-GB" sz="1700" dirty="0" smtClean="0">
                <a:latin typeface="Calibri" panose="020F0502020204030204" pitchFamily="34" charset="0"/>
                <a:cs typeface="Calibri" panose="020F0502020204030204" pitchFamily="34" charset="0"/>
              </a:rPr>
              <a:t>				&lt;Id&gt;</a:t>
            </a:r>
            <a:r>
              <a:rPr lang="en-GB" sz="1700" b="1" dirty="0" smtClean="0">
                <a:solidFill>
                  <a:srgbClr val="FF5050"/>
                </a:solidFill>
                <a:latin typeface="Calibri" panose="020F0502020204030204" pitchFamily="34" charset="0"/>
                <a:cs typeface="Calibri" panose="020F0502020204030204" pitchFamily="34" charset="0"/>
              </a:rPr>
              <a:t>Request001</a:t>
            </a:r>
            <a:r>
              <a:rPr lang="en-GB" sz="1700" dirty="0" smtClean="0">
                <a:latin typeface="Calibri" panose="020F0502020204030204" pitchFamily="34" charset="0"/>
                <a:cs typeface="Calibri" panose="020F0502020204030204" pitchFamily="34" charset="0"/>
              </a:rPr>
              <a:t>&lt;/Id&gt;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&lt;/Ref&gt;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&lt;/QryDtls&gt;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&lt;SfkpgAcct&gt;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&lt;Id&gt;</a:t>
            </a:r>
            <a:r>
              <a:rPr lang="en-GB" sz="1700" b="1" dirty="0">
                <a:solidFill>
                  <a:srgbClr val="00B050"/>
                </a:solidFill>
                <a:latin typeface="Calibri" panose="020F0502020204030204" pitchFamily="34" charset="0"/>
                <a:cs typeface="Calibri" panose="020F0502020204030204" pitchFamily="34" charset="0"/>
              </a:rPr>
              <a:t>55555555</a:t>
            </a:r>
            <a:r>
              <a:rPr lang="en-GB" sz="1700" dirty="0">
                <a:latin typeface="Calibri" panose="020F0502020204030204" pitchFamily="34" charset="0"/>
                <a:cs typeface="Calibri" panose="020F0502020204030204" pitchFamily="34" charset="0"/>
              </a:rPr>
              <a:t>&lt;/Id&gt;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&lt;/SfkpgAcct&gt;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&lt;StsOrStmtReqd&gt;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&lt;Nb&gt;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&lt;LngNb&gt;</a:t>
            </a:r>
            <a:r>
              <a:rPr lang="en-GB" sz="1700" b="1" dirty="0">
                <a:solidFill>
                  <a:srgbClr val="00B0F0"/>
                </a:solidFill>
                <a:latin typeface="Calibri" panose="020F0502020204030204" pitchFamily="34" charset="0"/>
                <a:cs typeface="Calibri" panose="020F0502020204030204" pitchFamily="34" charset="0"/>
              </a:rPr>
              <a:t>semt.002.001.09</a:t>
            </a:r>
            <a:r>
              <a:rPr lang="en-GB" sz="1700" dirty="0">
                <a:latin typeface="Calibri" panose="020F0502020204030204" pitchFamily="34" charset="0"/>
                <a:cs typeface="Calibri" panose="020F0502020204030204" pitchFamily="34" charset="0"/>
              </a:rPr>
              <a:t>&lt;/LngNb&gt;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&lt;/Nb&gt;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&lt;/Stmt&gt;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&lt;/StsOrStmtReqd&gt;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&lt;PrcgSts&gt;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a:t>
            </a:r>
            <a:r>
              <a:rPr lang="en-GB" sz="1700" b="1" dirty="0">
                <a:solidFill>
                  <a:srgbClr val="0066FF"/>
                </a:solidFill>
                <a:latin typeface="Calibri" panose="020F0502020204030204" pitchFamily="34" charset="0"/>
                <a:cs typeface="Calibri" panose="020F0502020204030204" pitchFamily="34" charset="0"/>
              </a:rPr>
              <a:t>&lt;AckdAccptd&gt;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&lt;NoSpcfdRsn&gt;NORE&lt;/NoSpcfdRsn&gt;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&lt;/AckdAccptd&gt;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&lt;/PrcgSts&gt;</a:t>
            </a:r>
          </a:p>
          <a:p>
            <a:pPr>
              <a:tabLst>
                <a:tab pos="114300" algn="l"/>
                <a:tab pos="228600" algn="l"/>
                <a:tab pos="342900" algn="l"/>
                <a:tab pos="457200" algn="l"/>
                <a:tab pos="571500" algn="l"/>
                <a:tab pos="685800" algn="l"/>
              </a:tabLst>
            </a:pPr>
            <a:r>
              <a:rPr lang="en-GB" sz="1700" dirty="0">
                <a:latin typeface="Calibri" panose="020F0502020204030204" pitchFamily="34" charset="0"/>
                <a:cs typeface="Calibri" panose="020F0502020204030204" pitchFamily="34" charset="0"/>
              </a:rPr>
              <a:t>	&lt;/SctiesStsOrStmtQryStsAdvc</a:t>
            </a:r>
            <a:r>
              <a:rPr lang="en-GB" sz="1700" dirty="0"/>
              <a:t>&gt;</a:t>
            </a:r>
            <a:endParaRPr lang="en-GB" sz="1700" dirty="0">
              <a:latin typeface="Calibri" panose="020F0502020204030204" pitchFamily="34" charset="0"/>
              <a:cs typeface="Calibri" panose="020F0502020204030204" pitchFamily="34" charset="0"/>
            </a:endParaRPr>
          </a:p>
        </p:txBody>
      </p:sp>
      <p:sp>
        <p:nvSpPr>
          <p:cNvPr id="12" name="TextBox 11"/>
          <p:cNvSpPr txBox="1"/>
          <p:nvPr/>
        </p:nvSpPr>
        <p:spPr>
          <a:xfrm>
            <a:off x="6828166" y="896473"/>
            <a:ext cx="2039609" cy="1246495"/>
          </a:xfrm>
          <a:prstGeom prst="rect">
            <a:avLst/>
          </a:prstGeom>
          <a:noFill/>
        </p:spPr>
        <p:txBody>
          <a:bodyPr wrap="square" rtlCol="0">
            <a:spAutoFit/>
          </a:bodyPr>
          <a:lstStyle/>
          <a:p>
            <a:r>
              <a:rPr lang="en-GB" sz="1500" i="1" dirty="0" smtClean="0">
                <a:latin typeface="Calibri" panose="020F0502020204030204" pitchFamily="34" charset="0"/>
                <a:cs typeface="Calibri" panose="020F0502020204030204" pitchFamily="34" charset="0"/>
              </a:rPr>
              <a:t>Copied from the &lt;BizMsgIdr&gt; element in the BAH of the received statement request received.</a:t>
            </a:r>
            <a:endParaRPr lang="en-GB" sz="1500" i="1" dirty="0">
              <a:latin typeface="Calibri" panose="020F0502020204030204" pitchFamily="34" charset="0"/>
              <a:cs typeface="Calibri" panose="020F0502020204030204" pitchFamily="34" charset="0"/>
            </a:endParaRPr>
          </a:p>
        </p:txBody>
      </p:sp>
      <p:sp>
        <p:nvSpPr>
          <p:cNvPr id="13" name="TextBox 12"/>
          <p:cNvSpPr txBox="1"/>
          <p:nvPr/>
        </p:nvSpPr>
        <p:spPr>
          <a:xfrm>
            <a:off x="229676" y="5011273"/>
            <a:ext cx="3913699" cy="1138773"/>
          </a:xfrm>
          <a:prstGeom prst="rect">
            <a:avLst/>
          </a:prstGeom>
          <a:solidFill>
            <a:schemeClr val="bg1"/>
          </a:solidFill>
        </p:spPr>
        <p:txBody>
          <a:bodyPr wrap="square" rtlCol="0">
            <a:spAutoFit/>
          </a:bodyPr>
          <a:lstStyle/>
          <a:p>
            <a:r>
              <a:rPr lang="en-GB" sz="1700" dirty="0" smtClean="0">
                <a:latin typeface="Calibri" panose="020F0502020204030204" pitchFamily="34" charset="0"/>
                <a:cs typeface="Calibri" panose="020F0502020204030204" pitchFamily="34" charset="0"/>
              </a:rPr>
              <a:t>This Securities Statement Query message requests a </a:t>
            </a:r>
            <a:r>
              <a:rPr lang="en-GB" sz="1700" dirty="0">
                <a:latin typeface="Calibri" panose="020F0502020204030204" pitchFamily="34" charset="0"/>
                <a:ea typeface="Times"/>
                <a:cs typeface="Calibri" panose="020F0502020204030204" pitchFamily="34" charset="0"/>
              </a:rPr>
              <a:t>Securities Balance Custody </a:t>
            </a:r>
            <a:r>
              <a:rPr lang="en-GB" sz="1700" dirty="0" smtClean="0">
                <a:latin typeface="Calibri" panose="020F0502020204030204" pitchFamily="34" charset="0"/>
                <a:ea typeface="Times"/>
                <a:cs typeface="Calibri" panose="020F0502020204030204" pitchFamily="34" charset="0"/>
              </a:rPr>
              <a:t>Report (semt.002.001.09) for account 55555555.</a:t>
            </a:r>
            <a:endParaRPr lang="en-GB" sz="1700" dirty="0">
              <a:latin typeface="Calibri" panose="020F0502020204030204" pitchFamily="34" charset="0"/>
              <a:ea typeface="Times"/>
              <a:cs typeface="Calibri" panose="020F0502020204030204" pitchFamily="34" charset="0"/>
            </a:endParaRPr>
          </a:p>
        </p:txBody>
      </p:sp>
      <p:sp>
        <p:nvSpPr>
          <p:cNvPr id="14" name="TextBox 13"/>
          <p:cNvSpPr txBox="1"/>
          <p:nvPr/>
        </p:nvSpPr>
        <p:spPr>
          <a:xfrm>
            <a:off x="7081118" y="4403154"/>
            <a:ext cx="2005732" cy="2185214"/>
          </a:xfrm>
          <a:prstGeom prst="rect">
            <a:avLst/>
          </a:prstGeom>
          <a:solidFill>
            <a:schemeClr val="bg1"/>
          </a:solidFill>
          <a:ln>
            <a:solidFill>
              <a:schemeClr val="bg1">
                <a:lumMod val="50000"/>
              </a:schemeClr>
            </a:solidFill>
          </a:ln>
        </p:spPr>
        <p:txBody>
          <a:bodyPr wrap="square" rtlCol="0">
            <a:spAutoFit/>
          </a:bodyPr>
          <a:lstStyle/>
          <a:p>
            <a:r>
              <a:rPr lang="en-GB" sz="1700" dirty="0" smtClean="0">
                <a:latin typeface="Calibri" panose="020F0502020204030204" pitchFamily="34" charset="0"/>
                <a:cs typeface="Calibri" panose="020F0502020204030204" pitchFamily="34" charset="0"/>
              </a:rPr>
              <a:t>The Securities Status Or Statement Query Status Advice message indicates the statement request for account 55555555 is accepted.</a:t>
            </a:r>
            <a:endParaRPr lang="en-GB" sz="1700" dirty="0">
              <a:latin typeface="Calibri" panose="020F0502020204030204" pitchFamily="34" charset="0"/>
              <a:cs typeface="Calibri" panose="020F0502020204030204" pitchFamily="34" charset="0"/>
            </a:endParaRPr>
          </a:p>
        </p:txBody>
      </p:sp>
      <p:cxnSp>
        <p:nvCxnSpPr>
          <p:cNvPr id="15" name="Straight Arrow Connector 14"/>
          <p:cNvCxnSpPr/>
          <p:nvPr/>
        </p:nvCxnSpPr>
        <p:spPr bwMode="auto">
          <a:xfrm flipH="1">
            <a:off x="6819900" y="1410912"/>
            <a:ext cx="541486" cy="0"/>
          </a:xfrm>
          <a:prstGeom prst="straightConnector1">
            <a:avLst/>
          </a:prstGeom>
          <a:solidFill>
            <a:schemeClr val="accent1"/>
          </a:solidFill>
          <a:ln w="9525" cap="flat" cmpd="sng" algn="ctr">
            <a:solidFill>
              <a:schemeClr val="bg1">
                <a:lumMod val="50000"/>
              </a:schemeClr>
            </a:solidFill>
            <a:prstDash val="solid"/>
            <a:round/>
            <a:headEnd type="none" w="med" len="med"/>
            <a:tailEnd type="arrow"/>
          </a:ln>
          <a:effectLst/>
        </p:spPr>
      </p:cxnSp>
      <p:sp>
        <p:nvSpPr>
          <p:cNvPr id="4" name="Slide Number Placeholder 3"/>
          <p:cNvSpPr>
            <a:spLocks noGrp="1"/>
          </p:cNvSpPr>
          <p:nvPr>
            <p:ph type="sldNum" sz="quarter" idx="11"/>
          </p:nvPr>
        </p:nvSpPr>
        <p:spPr/>
        <p:txBody>
          <a:bodyPr/>
          <a:lstStyle/>
          <a:p>
            <a:fld id="{EA52E39D-21CE-4915-B848-429A65988FB2}" type="slidenum">
              <a:rPr lang="en-GB" smtClean="0"/>
              <a:pPr/>
              <a:t>33</a:t>
            </a:fld>
            <a:endParaRPr lang="en-GB" dirty="0"/>
          </a:p>
        </p:txBody>
      </p:sp>
    </p:spTree>
    <p:extLst>
      <p:ext uri="{BB962C8B-B14F-4D97-AF65-F5344CB8AC3E}">
        <p14:creationId xmlns:p14="http://schemas.microsoft.com/office/powerpoint/2010/main" val="2271011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4</a:t>
            </a:fld>
            <a:endParaRPr lang="en-GB" dirty="0"/>
          </a:p>
        </p:txBody>
      </p:sp>
      <p:sp>
        <p:nvSpPr>
          <p:cNvPr id="5" name="Rectangle 4"/>
          <p:cNvSpPr/>
          <p:nvPr/>
        </p:nvSpPr>
        <p:spPr>
          <a:xfrm>
            <a:off x="304801" y="764888"/>
            <a:ext cx="8839199" cy="5493812"/>
          </a:xfrm>
          <a:prstGeom prst="rect">
            <a:avLst/>
          </a:prstGeom>
        </p:spPr>
        <p:txBody>
          <a:bodyPr wrap="square">
            <a:spAutoFit/>
          </a:bodyPr>
          <a:lstStyle/>
          <a:p>
            <a:pPr marL="342900" indent="-342900">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Version 2 of </a:t>
            </a:r>
            <a:r>
              <a:rPr lang="en-GB" dirty="0" smtClean="0">
                <a:latin typeface="Calibri" panose="020F0502020204030204" pitchFamily="34" charset="0"/>
                <a:cs typeface="Calibri" panose="020F0502020204030204" pitchFamily="34" charset="0"/>
              </a:rPr>
              <a:t>semt.002</a:t>
            </a:r>
            <a:r>
              <a:rPr lang="en-GB" dirty="0">
                <a:latin typeface="Calibri" panose="020F0502020204030204" pitchFamily="34" charset="0"/>
                <a:cs typeface="Calibri" panose="020F0502020204030204" pitchFamily="34" charset="0"/>
              </a:rPr>
              <a:t>, semt.003,  semt.004 and </a:t>
            </a:r>
            <a:r>
              <a:rPr lang="en-GB" dirty="0" smtClean="0">
                <a:latin typeface="Calibri" panose="020F0502020204030204" pitchFamily="34" charset="0"/>
                <a:cs typeface="Calibri" panose="020F0502020204030204" pitchFamily="34" charset="0"/>
              </a:rPr>
              <a:t>semt.005 </a:t>
            </a:r>
            <a:r>
              <a:rPr lang="en-GB" dirty="0" smtClean="0">
                <a:latin typeface="Calibri" panose="020F0502020204030204" pitchFamily="34" charset="0"/>
                <a:cs typeface="Calibri" panose="020F0502020204030204" pitchFamily="34" charset="0"/>
              </a:rPr>
              <a:t>were developed </a:t>
            </a:r>
            <a:r>
              <a:rPr lang="en-GB" dirty="0">
                <a:latin typeface="Calibri" panose="020F0502020204030204" pitchFamily="34" charset="0"/>
                <a:cs typeface="Calibri" panose="020F0502020204030204" pitchFamily="34" charset="0"/>
              </a:rPr>
              <a:t>as part of </a:t>
            </a:r>
            <a:r>
              <a:rPr lang="en-GB" dirty="0" smtClean="0">
                <a:latin typeface="Calibri" panose="020F0502020204030204" pitchFamily="34" charset="0"/>
                <a:cs typeface="Calibri" panose="020F0502020204030204" pitchFamily="34" charset="0"/>
              </a:rPr>
              <a:t>funds </a:t>
            </a:r>
            <a:r>
              <a:rPr lang="en-GB" dirty="0">
                <a:latin typeface="Calibri" panose="020F0502020204030204" pitchFamily="34" charset="0"/>
                <a:cs typeface="Calibri" panose="020F0502020204030204" pitchFamily="34" charset="0"/>
              </a:rPr>
              <a:t>message </a:t>
            </a:r>
            <a:r>
              <a:rPr lang="en-GB" dirty="0" smtClean="0">
                <a:latin typeface="Calibri" panose="020F0502020204030204" pitchFamily="34" charset="0"/>
                <a:cs typeface="Calibri" panose="020F0502020204030204" pitchFamily="34" charset="0"/>
              </a:rPr>
              <a:t>project </a:t>
            </a:r>
            <a:r>
              <a:rPr lang="en-GB" dirty="0">
                <a:latin typeface="Calibri" panose="020F0502020204030204" pitchFamily="34" charset="0"/>
                <a:cs typeface="Calibri" panose="020F0502020204030204" pitchFamily="34" charset="0"/>
              </a:rPr>
              <a:t>and </a:t>
            </a:r>
            <a:r>
              <a:rPr lang="en-GB" dirty="0" smtClean="0">
                <a:latin typeface="Calibri" panose="020F0502020204030204" pitchFamily="34" charset="0"/>
                <a:cs typeface="Calibri" panose="020F0502020204030204" pitchFamily="34" charset="0"/>
              </a:rPr>
              <a:t>result from a </a:t>
            </a:r>
            <a:r>
              <a:rPr lang="en-GB" dirty="0">
                <a:latin typeface="Calibri" panose="020F0502020204030204" pitchFamily="34" charset="0"/>
                <a:cs typeface="Calibri" panose="020F0502020204030204" pitchFamily="34" charset="0"/>
              </a:rPr>
              <a:t>partial reverse engineering </a:t>
            </a:r>
            <a:r>
              <a:rPr lang="en-GB" dirty="0" smtClean="0">
                <a:latin typeface="Calibri" panose="020F0502020204030204" pitchFamily="34" charset="0"/>
                <a:cs typeface="Calibri" panose="020F0502020204030204" pitchFamily="34" charset="0"/>
              </a:rPr>
              <a:t>MT </a:t>
            </a:r>
            <a:r>
              <a:rPr lang="en-GB" dirty="0">
                <a:latin typeface="Calibri" panose="020F0502020204030204" pitchFamily="34" charset="0"/>
                <a:cs typeface="Calibri" panose="020F0502020204030204" pitchFamily="34" charset="0"/>
              </a:rPr>
              <a:t>535 Statement of Holdings specifically for investment funds.</a:t>
            </a:r>
          </a:p>
          <a:p>
            <a:pPr marL="342900" indent="-342900">
              <a:spcAft>
                <a:spcPts val="600"/>
              </a:spcAft>
              <a:buFont typeface="Arial" panose="020B0604020202020204" pitchFamily="34" charset="0"/>
              <a:buChar char="•"/>
            </a:pPr>
            <a:r>
              <a:rPr lang="en-GB" dirty="0" smtClean="0">
                <a:latin typeface="Calibri" panose="020F0502020204030204" pitchFamily="34" charset="0"/>
                <a:cs typeface="Calibri" panose="020F0502020204030204" pitchFamily="34" charset="0"/>
              </a:rPr>
              <a:t>Thereafter</a:t>
            </a:r>
            <a:r>
              <a:rPr lang="en-GB" dirty="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reverse </a:t>
            </a:r>
            <a:r>
              <a:rPr lang="en-GB" dirty="0">
                <a:latin typeface="Calibri" panose="020F0502020204030204" pitchFamily="34" charset="0"/>
                <a:cs typeface="Calibri" panose="020F0502020204030204" pitchFamily="34" charset="0"/>
              </a:rPr>
              <a:t>engineering of the MT 535 Statement of </a:t>
            </a:r>
            <a:r>
              <a:rPr lang="en-GB" dirty="0" smtClean="0">
                <a:latin typeface="Calibri" panose="020F0502020204030204" pitchFamily="34" charset="0"/>
                <a:cs typeface="Calibri" panose="020F0502020204030204" pitchFamily="34" charset="0"/>
              </a:rPr>
              <a:t>Holdings </a:t>
            </a:r>
            <a:r>
              <a:rPr lang="en-GB" dirty="0" smtClean="0">
                <a:latin typeface="Calibri" panose="020F0502020204030204" pitchFamily="34" charset="0"/>
                <a:cs typeface="Calibri" panose="020F0502020204030204" pitchFamily="34" charset="0"/>
              </a:rPr>
              <a:t>was completed </a:t>
            </a:r>
            <a:r>
              <a:rPr lang="en-GB" dirty="0">
                <a:latin typeface="Calibri" panose="020F0502020204030204" pitchFamily="34" charset="0"/>
                <a:cs typeface="Calibri" panose="020F0502020204030204" pitchFamily="34" charset="0"/>
              </a:rPr>
              <a:t>and </a:t>
            </a:r>
            <a:r>
              <a:rPr lang="en-GB" dirty="0" smtClean="0">
                <a:latin typeface="Calibri" panose="020F0502020204030204" pitchFamily="34" charset="0"/>
                <a:cs typeface="Calibri" panose="020F0502020204030204" pitchFamily="34" charset="0"/>
              </a:rPr>
              <a:t>a generic </a:t>
            </a:r>
            <a:r>
              <a:rPr lang="en-GB" dirty="0">
                <a:latin typeface="Calibri" panose="020F0502020204030204" pitchFamily="34" charset="0"/>
                <a:cs typeface="Calibri" panose="020F0502020204030204" pitchFamily="34" charset="0"/>
              </a:rPr>
              <a:t>version of semt.002 and </a:t>
            </a:r>
            <a:r>
              <a:rPr lang="en-GB" dirty="0" smtClean="0">
                <a:latin typeface="Calibri" panose="020F0502020204030204" pitchFamily="34" charset="0"/>
                <a:cs typeface="Calibri" panose="020F0502020204030204" pitchFamily="34" charset="0"/>
              </a:rPr>
              <a:t>semt.003 </a:t>
            </a:r>
            <a:r>
              <a:rPr lang="en-GB" dirty="0" smtClean="0">
                <a:latin typeface="Calibri" panose="020F0502020204030204" pitchFamily="34" charset="0"/>
                <a:cs typeface="Calibri" panose="020F0502020204030204" pitchFamily="34" charset="0"/>
              </a:rPr>
              <a:t>were created </a:t>
            </a:r>
            <a:r>
              <a:rPr lang="en-GB" dirty="0" smtClean="0">
                <a:latin typeface="Calibri" panose="020F0502020204030204" pitchFamily="34" charset="0"/>
                <a:cs typeface="Calibri" panose="020F0502020204030204" pitchFamily="34" charset="0"/>
              </a:rPr>
              <a:t>for both </a:t>
            </a:r>
            <a:r>
              <a:rPr lang="en-GB" dirty="0">
                <a:latin typeface="Calibri" panose="020F0502020204030204" pitchFamily="34" charset="0"/>
                <a:cs typeface="Calibri" panose="020F0502020204030204" pitchFamily="34" charset="0"/>
              </a:rPr>
              <a:t>investment funds and securities. </a:t>
            </a:r>
          </a:p>
          <a:p>
            <a:pPr marL="342900" indent="-342900">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Funds has </a:t>
            </a:r>
            <a:r>
              <a:rPr lang="en-GB" dirty="0" smtClean="0">
                <a:latin typeface="Calibri" panose="020F0502020204030204" pitchFamily="34" charset="0"/>
                <a:cs typeface="Calibri" panose="020F0502020204030204" pitchFamily="34" charset="0"/>
              </a:rPr>
              <a:t>a specific message </a:t>
            </a:r>
            <a:r>
              <a:rPr lang="en-GB" dirty="0">
                <a:latin typeface="Calibri" panose="020F0502020204030204" pitchFamily="34" charset="0"/>
                <a:cs typeface="Calibri" panose="020F0502020204030204" pitchFamily="34" charset="0"/>
              </a:rPr>
              <a:t>for the cancellation of </a:t>
            </a:r>
            <a:r>
              <a:rPr lang="en-GB" dirty="0" smtClean="0">
                <a:latin typeface="Calibri" panose="020F0502020204030204" pitchFamily="34" charset="0"/>
                <a:cs typeface="Calibri" panose="020F0502020204030204" pitchFamily="34" charset="0"/>
              </a:rPr>
              <a:t>a custody holdings statement, semt.004, </a:t>
            </a:r>
            <a:r>
              <a:rPr lang="en-GB" dirty="0">
                <a:latin typeface="Calibri" panose="020F0502020204030204" pitchFamily="34" charset="0"/>
                <a:cs typeface="Calibri" panose="020F0502020204030204" pitchFamily="34" charset="0"/>
              </a:rPr>
              <a:t>whereas, as part of the completion of the reverse </a:t>
            </a:r>
            <a:r>
              <a:rPr lang="en-GB" dirty="0" smtClean="0">
                <a:latin typeface="Calibri" panose="020F0502020204030204" pitchFamily="34" charset="0"/>
                <a:cs typeface="Calibri" panose="020F0502020204030204" pitchFamily="34" charset="0"/>
              </a:rPr>
              <a:t>engineering</a:t>
            </a:r>
            <a:r>
              <a:rPr lang="en-GB" dirty="0">
                <a:latin typeface="Calibri" panose="020F0502020204030204" pitchFamily="34" charset="0"/>
                <a:cs typeface="Calibri" panose="020F0502020204030204" pitchFamily="34" charset="0"/>
              </a:rPr>
              <a:t>,  a single generic cancellation advice message (semt.020) was created. </a:t>
            </a:r>
          </a:p>
          <a:p>
            <a:pPr marL="342900" indent="-342900">
              <a:spcAft>
                <a:spcPts val="600"/>
              </a:spcAft>
              <a:buFont typeface="Arial" panose="020B0604020202020204" pitchFamily="34" charset="0"/>
              <a:buChar char="•"/>
            </a:pPr>
            <a:r>
              <a:rPr lang="en-GB" dirty="0">
                <a:latin typeface="Calibri" panose="020F0502020204030204" pitchFamily="34" charset="0"/>
                <a:cs typeface="Calibri" panose="020F0502020204030204" pitchFamily="34" charset="0"/>
              </a:rPr>
              <a:t>At some stage, at a date still to be determined, the investment funds institutions may migrate to the generic versions of the </a:t>
            </a:r>
            <a:r>
              <a:rPr lang="en-GB" dirty="0" smtClean="0">
                <a:latin typeface="Calibri" panose="020F0502020204030204" pitchFamily="34" charset="0"/>
                <a:cs typeface="Calibri" panose="020F0502020204030204" pitchFamily="34" charset="0"/>
              </a:rPr>
              <a:t>holdings </a:t>
            </a:r>
            <a:r>
              <a:rPr lang="en-GB" dirty="0">
                <a:latin typeface="Calibri" panose="020F0502020204030204" pitchFamily="34" charset="0"/>
                <a:cs typeface="Calibri" panose="020F0502020204030204" pitchFamily="34" charset="0"/>
              </a:rPr>
              <a:t>statements messages</a:t>
            </a:r>
            <a:r>
              <a:rPr lang="en-GB" dirty="0" smtClean="0">
                <a:latin typeface="Calibri" panose="020F0502020204030204" pitchFamily="34" charset="0"/>
                <a:cs typeface="Calibri" panose="020F0502020204030204" pitchFamily="34" charset="0"/>
              </a:rPr>
              <a:t>.</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0779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Message Equivalencies</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5</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759375086"/>
              </p:ext>
            </p:extLst>
          </p:nvPr>
        </p:nvGraphicFramePr>
        <p:xfrm>
          <a:off x="352424" y="777875"/>
          <a:ext cx="8648700" cy="3383280"/>
        </p:xfrm>
        <a:graphic>
          <a:graphicData uri="http://schemas.openxmlformats.org/drawingml/2006/table">
            <a:tbl>
              <a:tblPr firstRow="1" bandRow="1">
                <a:tableStyleId>{5C22544A-7EE6-4342-B048-85BDC9FD1C3A}</a:tableStyleId>
              </a:tblPr>
              <a:tblGrid>
                <a:gridCol w="2124076"/>
                <a:gridCol w="2200274"/>
                <a:gridCol w="2209801"/>
                <a:gridCol w="2114549"/>
              </a:tblGrid>
              <a:tr h="370840">
                <a:tc>
                  <a:txBody>
                    <a:bodyPr/>
                    <a:lstStyle/>
                    <a:p>
                      <a:r>
                        <a:rPr lang="en-GB" sz="2200" dirty="0" smtClean="0">
                          <a:solidFill>
                            <a:schemeClr val="tx1"/>
                          </a:solidFill>
                          <a:latin typeface="Calibri" panose="020F0502020204030204" pitchFamily="34" charset="0"/>
                          <a:cs typeface="Calibri" panose="020F0502020204030204" pitchFamily="34" charset="0"/>
                        </a:rPr>
                        <a:t>Name</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dirty="0" smtClean="0">
                          <a:solidFill>
                            <a:schemeClr val="tx1"/>
                          </a:solidFill>
                          <a:latin typeface="Calibri" panose="020F0502020204030204" pitchFamily="34" charset="0"/>
                          <a:cs typeface="Calibri" panose="020F0502020204030204" pitchFamily="34" charset="0"/>
                        </a:rPr>
                        <a:t>Identifier</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dirty="0" smtClean="0">
                          <a:solidFill>
                            <a:schemeClr val="tx1"/>
                          </a:solidFill>
                          <a:latin typeface="Calibri" panose="020F0502020204030204" pitchFamily="34" charset="0"/>
                          <a:cs typeface="Calibri" panose="020F0502020204030204" pitchFamily="34" charset="0"/>
                        </a:rPr>
                        <a:t>Name</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dirty="0" smtClean="0">
                          <a:solidFill>
                            <a:schemeClr val="tx1"/>
                          </a:solidFill>
                          <a:latin typeface="Calibri" panose="020F0502020204030204" pitchFamily="34" charset="0"/>
                          <a:cs typeface="Calibri" panose="020F0502020204030204" pitchFamily="34" charset="0"/>
                        </a:rPr>
                        <a:t>Identifier</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200" dirty="0" smtClean="0">
                          <a:solidFill>
                            <a:schemeClr val="tx1"/>
                          </a:solidFill>
                          <a:latin typeface="Calibri" panose="020F0502020204030204" pitchFamily="34" charset="0"/>
                          <a:cs typeface="Calibri" panose="020F0502020204030204" pitchFamily="34" charset="0"/>
                        </a:rPr>
                        <a:t>Funds specific</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dirty="0" smtClean="0">
                          <a:solidFill>
                            <a:schemeClr val="tx1"/>
                          </a:solidFill>
                          <a:latin typeface="Calibri" panose="020F0502020204030204" pitchFamily="34" charset="0"/>
                          <a:cs typeface="Calibri" panose="020F0502020204030204" pitchFamily="34" charset="0"/>
                        </a:rPr>
                        <a:t>Generic</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2200" kern="1200" dirty="0" smtClean="0">
                          <a:solidFill>
                            <a:schemeClr val="tx1"/>
                          </a:solidFill>
                          <a:effectLst/>
                          <a:latin typeface="Calibri" panose="020F0502020204030204" pitchFamily="34" charset="0"/>
                          <a:ea typeface="+mn-ea"/>
                          <a:cs typeface="Calibri" panose="020F0502020204030204" pitchFamily="34" charset="0"/>
                        </a:rPr>
                        <a:t>Custody Statement Of Holdings</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200" dirty="0" smtClean="0">
                          <a:solidFill>
                            <a:schemeClr val="tx1"/>
                          </a:solidFill>
                          <a:latin typeface="Calibri" panose="020F0502020204030204" pitchFamily="34" charset="0"/>
                          <a:cs typeface="Calibri" panose="020F0502020204030204" pitchFamily="34" charset="0"/>
                        </a:rPr>
                        <a:t>semt.002.001.02</a:t>
                      </a:r>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2200" dirty="0">
                          <a:solidFill>
                            <a:schemeClr val="tx1"/>
                          </a:solidFill>
                          <a:effectLst/>
                          <a:latin typeface="Calibri" panose="020F0502020204030204" pitchFamily="34" charset="0"/>
                          <a:ea typeface="Times"/>
                          <a:cs typeface="Calibri" panose="020F0502020204030204" pitchFamily="34" charset="0"/>
                        </a:rPr>
                        <a:t>Securities Balance Custody Report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2200" dirty="0">
                          <a:solidFill>
                            <a:schemeClr val="tx1"/>
                          </a:solidFill>
                          <a:effectLst/>
                          <a:latin typeface="Calibri" panose="020F0502020204030204" pitchFamily="34" charset="0"/>
                          <a:ea typeface="Times"/>
                          <a:cs typeface="Calibri" panose="020F0502020204030204" pitchFamily="34" charset="0"/>
                        </a:rPr>
                        <a:t>semt.002.001.09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200" kern="1200" dirty="0" smtClean="0">
                          <a:solidFill>
                            <a:schemeClr val="tx1"/>
                          </a:solidFill>
                          <a:effectLst/>
                          <a:latin typeface="Calibri" panose="020F0502020204030204" pitchFamily="34" charset="0"/>
                          <a:ea typeface="+mn-ea"/>
                          <a:cs typeface="Calibri" panose="020F0502020204030204" pitchFamily="34" charset="0"/>
                        </a:rPr>
                        <a:t>Custody Statement Of Holdings Cancellation</a:t>
                      </a:r>
                      <a:endParaRPr lang="en-GB" sz="22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200" dirty="0" smtClean="0">
                          <a:solidFill>
                            <a:schemeClr val="tx1"/>
                          </a:solidFill>
                          <a:latin typeface="Calibri" panose="020F0502020204030204" pitchFamily="34" charset="0"/>
                          <a:cs typeface="Calibri" panose="020F0502020204030204" pitchFamily="34" charset="0"/>
                        </a:rPr>
                        <a:t>semt.004.001.02</a:t>
                      </a:r>
                    </a:p>
                    <a:p>
                      <a:endParaRPr lang="en-GB" sz="2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GB" sz="2200" dirty="0" smtClean="0">
                          <a:solidFill>
                            <a:schemeClr val="tx1"/>
                          </a:solidFill>
                          <a:effectLst/>
                          <a:latin typeface="Calibri" panose="020F0502020204030204" pitchFamily="34" charset="0"/>
                          <a:ea typeface="Times"/>
                          <a:cs typeface="Calibri" panose="020F0502020204030204" pitchFamily="34" charset="0"/>
                        </a:rPr>
                        <a:t>Securities Message Cancellation Advice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GB" sz="2200" dirty="0" smtClean="0">
                          <a:solidFill>
                            <a:schemeClr val="tx1"/>
                          </a:solidFill>
                          <a:effectLst/>
                          <a:latin typeface="Calibri" panose="020F0502020204030204" pitchFamily="34" charset="0"/>
                          <a:ea typeface="Times"/>
                          <a:cs typeface="Calibri" panose="020F0502020204030204" pitchFamily="34" charset="0"/>
                        </a:rPr>
                        <a:t>semt.020.001.05</a:t>
                      </a:r>
                    </a:p>
                    <a:p>
                      <a:pPr marL="0" marR="0">
                        <a:spcBef>
                          <a:spcPts val="200"/>
                        </a:spcBef>
                        <a:spcAft>
                          <a:spcPts val="200"/>
                        </a:spcAft>
                      </a:pPr>
                      <a:endParaRPr lang="en-GB" sz="220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18393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Sequences</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6</a:t>
            </a:fld>
            <a:endParaRPr lang="en-GB" dirty="0"/>
          </a:p>
        </p:txBody>
      </p:sp>
      <p:sp>
        <p:nvSpPr>
          <p:cNvPr id="5" name="TextBox 4"/>
          <p:cNvSpPr txBox="1"/>
          <p:nvPr/>
        </p:nvSpPr>
        <p:spPr>
          <a:xfrm>
            <a:off x="129400" y="488843"/>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a:latin typeface="Calibri" panose="020F0502020204030204" pitchFamily="34" charset="0"/>
                <a:cs typeface="Calibri" panose="020F0502020204030204" pitchFamily="34" charset="0"/>
              </a:rPr>
              <a:t>s</a:t>
            </a:r>
            <a:r>
              <a:rPr lang="en-GB" sz="1800" b="1" dirty="0" smtClean="0">
                <a:latin typeface="Calibri" panose="020F0502020204030204" pitchFamily="34" charset="0"/>
                <a:cs typeface="Calibri" panose="020F0502020204030204" pitchFamily="34" charset="0"/>
              </a:rPr>
              <a:t>emt.002.001.02</a:t>
            </a:r>
            <a:endParaRPr lang="en-GB" sz="1800" b="1" dirty="0">
              <a:latin typeface="Calibri" panose="020F0502020204030204" pitchFamily="34" charset="0"/>
              <a:cs typeface="Calibri" panose="020F0502020204030204" pitchFamily="34" charset="0"/>
            </a:endParaRPr>
          </a:p>
        </p:txBody>
      </p:sp>
      <p:sp>
        <p:nvSpPr>
          <p:cNvPr id="6" name="TextBox 5"/>
          <p:cNvSpPr txBox="1"/>
          <p:nvPr/>
        </p:nvSpPr>
        <p:spPr>
          <a:xfrm>
            <a:off x="207035" y="1043789"/>
            <a:ext cx="3406445" cy="5355312"/>
          </a:xfrm>
          <a:prstGeom prst="rect">
            <a:avLst/>
          </a:prstGeom>
          <a:noFill/>
        </p:spPr>
        <p:txBody>
          <a:bodyPr wrap="none" rtlCol="0">
            <a:spAutoFit/>
          </a:bodyPr>
          <a:lstStyle/>
          <a:p>
            <a:r>
              <a:rPr lang="en-GB" sz="1800" b="1" dirty="0" smtClean="0">
                <a:solidFill>
                  <a:schemeClr val="bg1">
                    <a:lumMod val="50000"/>
                  </a:schemeClr>
                </a:solidFill>
                <a:latin typeface="Calibri" panose="020F0502020204030204" pitchFamily="34" charset="0"/>
                <a:cs typeface="Calibri" panose="020F0502020204030204" pitchFamily="34" charset="0"/>
              </a:rPr>
              <a:t>Message Identification [1.1]</a:t>
            </a:r>
          </a:p>
          <a:p>
            <a:r>
              <a:rPr lang="en-GB" sz="1800" b="1" dirty="0" smtClean="0">
                <a:solidFill>
                  <a:schemeClr val="bg1">
                    <a:lumMod val="50000"/>
                  </a:schemeClr>
                </a:solidFill>
                <a:latin typeface="Calibri" panose="020F0502020204030204" pitchFamily="34" charset="0"/>
                <a:cs typeface="Calibri" panose="020F0502020204030204" pitchFamily="34" charset="0"/>
              </a:rPr>
              <a:t>Previous Reference [0.n]</a:t>
            </a:r>
          </a:p>
          <a:p>
            <a:r>
              <a:rPr lang="en-GB" sz="1800" b="1" dirty="0" smtClean="0">
                <a:latin typeface="Calibri" panose="020F0502020204030204" pitchFamily="34" charset="0"/>
                <a:cs typeface="Calibri" panose="020F0502020204030204" pitchFamily="34" charset="0"/>
              </a:rPr>
              <a:t>Related Reference [0.n]</a:t>
            </a:r>
          </a:p>
          <a:p>
            <a:r>
              <a:rPr lang="en-GB" sz="1800" b="1" dirty="0" smtClean="0">
                <a:solidFill>
                  <a:srgbClr val="0070C0"/>
                </a:solidFill>
                <a:latin typeface="Calibri" panose="020F0502020204030204" pitchFamily="34" charset="0"/>
                <a:cs typeface="Calibri" panose="020F0502020204030204" pitchFamily="34" charset="0"/>
              </a:rPr>
              <a:t>Message Pagination </a:t>
            </a:r>
            <a:r>
              <a:rPr lang="en-GB" sz="1800" b="1" dirty="0" smtClean="0">
                <a:latin typeface="Calibri" panose="020F0502020204030204" pitchFamily="34" charset="0"/>
                <a:cs typeface="Calibri" panose="020F0502020204030204" pitchFamily="34" charset="0"/>
              </a:rPr>
              <a:t>[1.1]</a:t>
            </a:r>
          </a:p>
          <a:p>
            <a:r>
              <a:rPr lang="en-GB" sz="1800" b="1" dirty="0" smtClean="0">
                <a:latin typeface="Calibri" panose="020F0502020204030204" pitchFamily="34" charset="0"/>
                <a:cs typeface="Calibri" panose="020F0502020204030204" pitchFamily="34" charset="0"/>
              </a:rPr>
              <a:t>Statement General Details [1.1]</a:t>
            </a:r>
          </a:p>
          <a:p>
            <a:endParaRPr lang="en-GB" sz="1800" dirty="0">
              <a:latin typeface="Calibri" panose="020F0502020204030204" pitchFamily="34" charset="0"/>
              <a:cs typeface="Calibri" panose="020F0502020204030204" pitchFamily="34" charset="0"/>
            </a:endParaRPr>
          </a:p>
          <a:p>
            <a:endParaRPr lang="en-GB" sz="1800" dirty="0" smtClean="0">
              <a:latin typeface="Calibri" panose="020F0502020204030204" pitchFamily="34" charset="0"/>
              <a:cs typeface="Calibri" panose="020F0502020204030204" pitchFamily="34" charset="0"/>
            </a:endParaRPr>
          </a:p>
          <a:p>
            <a:r>
              <a:rPr lang="en-GB" sz="1800" dirty="0" smtClean="0">
                <a:latin typeface="Calibri" panose="020F0502020204030204" pitchFamily="34" charset="0"/>
                <a:cs typeface="Calibri" panose="020F0502020204030204" pitchFamily="34" charset="0"/>
              </a:rPr>
              <a:t>Account Details [1.1]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Identification [1.1]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Fungible Indicator [1.1]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Name [0.1]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Designation [0.1]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Intermediary Information [0.10]</a:t>
            </a:r>
          </a:p>
          <a:p>
            <a:pPr>
              <a:tabLst>
                <a:tab pos="233363" algn="l"/>
              </a:tabLst>
            </a:pPr>
            <a:r>
              <a:rPr lang="en-GB" sz="1800" dirty="0">
                <a:latin typeface="Calibri" panose="020F0502020204030204" pitchFamily="34" charset="0"/>
                <a:cs typeface="Calibri" panose="020F0502020204030204" pitchFamily="34" charset="0"/>
              </a:rPr>
              <a:t>	</a:t>
            </a:r>
            <a:r>
              <a:rPr lang="en-GB" sz="1800" b="1" dirty="0" smtClean="0">
                <a:solidFill>
                  <a:srgbClr val="9933FF"/>
                </a:solidFill>
                <a:latin typeface="Calibri" panose="020F0502020204030204" pitchFamily="34" charset="0"/>
                <a:cs typeface="Calibri" panose="020F0502020204030204" pitchFamily="34" charset="0"/>
              </a:rPr>
              <a:t>Account Owner [0.1]</a:t>
            </a:r>
          </a:p>
          <a:p>
            <a:pPr>
              <a:tabLst>
                <a:tab pos="233363" algn="l"/>
              </a:tabLst>
            </a:pPr>
            <a:r>
              <a:rPr lang="en-GB" sz="1800" b="1" dirty="0">
                <a:solidFill>
                  <a:srgbClr val="9933FF"/>
                </a:solidFill>
                <a:latin typeface="Calibri" panose="020F0502020204030204" pitchFamily="34" charset="0"/>
                <a:cs typeface="Calibri" panose="020F0502020204030204" pitchFamily="34" charset="0"/>
              </a:rPr>
              <a:t>	</a:t>
            </a:r>
            <a:r>
              <a:rPr lang="en-GB" sz="1800" b="1" dirty="0" smtClean="0">
                <a:solidFill>
                  <a:srgbClr val="9933FF"/>
                </a:solidFill>
                <a:latin typeface="Calibri" panose="020F0502020204030204" pitchFamily="34" charset="0"/>
                <a:cs typeface="Calibri" panose="020F0502020204030204" pitchFamily="34" charset="0"/>
              </a:rPr>
              <a:t>Account Servicer [0.1]</a:t>
            </a:r>
          </a:p>
          <a:p>
            <a:pPr>
              <a:tabLst>
                <a:tab pos="233363" algn="l"/>
              </a:tabLst>
            </a:pPr>
            <a:r>
              <a:rPr lang="en-GB" sz="1800" b="1" dirty="0" smtClean="0">
                <a:latin typeface="Calibri" panose="020F0502020204030204" pitchFamily="34" charset="0"/>
                <a:cs typeface="Calibri" panose="020F0502020204030204" pitchFamily="34" charset="0"/>
              </a:rPr>
              <a:t>Balance For Account [0.n]</a:t>
            </a:r>
          </a:p>
          <a:p>
            <a:pPr>
              <a:tabLst>
                <a:tab pos="233363" algn="l"/>
              </a:tabLst>
            </a:pPr>
            <a:r>
              <a:rPr lang="en-GB" sz="1800" b="1" dirty="0" smtClean="0">
                <a:latin typeface="Calibri" panose="020F0502020204030204" pitchFamily="34" charset="0"/>
                <a:cs typeface="Calibri" panose="020F0502020204030204" pitchFamily="34" charset="0"/>
              </a:rPr>
              <a:t>Sub Account Details [0.n]</a:t>
            </a:r>
          </a:p>
          <a:p>
            <a:pPr>
              <a:tabLst>
                <a:tab pos="233363" algn="l"/>
              </a:tabLst>
            </a:pPr>
            <a:r>
              <a:rPr lang="en-GB" sz="1800" b="1" dirty="0" smtClean="0">
                <a:latin typeface="Calibri" panose="020F0502020204030204" pitchFamily="34" charset="0"/>
                <a:cs typeface="Calibri" panose="020F0502020204030204" pitchFamily="34" charset="0"/>
              </a:rPr>
              <a:t>Total Values [0.1]</a:t>
            </a:r>
          </a:p>
          <a:p>
            <a:pPr>
              <a:tabLst>
                <a:tab pos="233363" algn="l"/>
              </a:tabLst>
            </a:pPr>
            <a:r>
              <a:rPr lang="en-GB" sz="1800" b="1" dirty="0" smtClean="0">
                <a:latin typeface="Calibri" panose="020F0502020204030204" pitchFamily="34" charset="0"/>
                <a:cs typeface="Calibri" panose="020F0502020204030204" pitchFamily="34" charset="0"/>
              </a:rPr>
              <a:t>Extension [0.n]</a:t>
            </a:r>
          </a:p>
        </p:txBody>
      </p:sp>
      <p:sp>
        <p:nvSpPr>
          <p:cNvPr id="7" name="TextBox 6"/>
          <p:cNvSpPr txBox="1"/>
          <p:nvPr/>
        </p:nvSpPr>
        <p:spPr>
          <a:xfrm>
            <a:off x="5270546" y="1872289"/>
            <a:ext cx="3188117" cy="3970318"/>
          </a:xfrm>
          <a:prstGeom prst="rect">
            <a:avLst/>
          </a:prstGeom>
          <a:noFill/>
        </p:spPr>
        <p:txBody>
          <a:bodyPr wrap="none" rtlCol="0">
            <a:spAutoFit/>
          </a:bodyPr>
          <a:lstStyle/>
          <a:p>
            <a:r>
              <a:rPr lang="en-GB" sz="1800" b="1" dirty="0" smtClean="0">
                <a:solidFill>
                  <a:srgbClr val="0070C0"/>
                </a:solidFill>
                <a:latin typeface="Calibri" panose="020F0502020204030204" pitchFamily="34" charset="0"/>
                <a:cs typeface="Calibri" panose="020F0502020204030204" pitchFamily="34" charset="0"/>
              </a:rPr>
              <a:t>Pagination </a:t>
            </a:r>
            <a:r>
              <a:rPr lang="en-GB" sz="1800" b="1" dirty="0" smtClean="0">
                <a:latin typeface="Calibri" panose="020F0502020204030204" pitchFamily="34" charset="0"/>
                <a:cs typeface="Calibri" panose="020F0502020204030204" pitchFamily="34" charset="0"/>
              </a:rPr>
              <a:t>[1.1]</a:t>
            </a:r>
          </a:p>
          <a:p>
            <a:r>
              <a:rPr lang="en-GB" sz="1800" b="1" dirty="0" smtClean="0">
                <a:latin typeface="Calibri" panose="020F0502020204030204" pitchFamily="34" charset="0"/>
                <a:cs typeface="Calibri" panose="020F0502020204030204" pitchFamily="34" charset="0"/>
              </a:rPr>
              <a:t>Statement General Details [1.1]</a:t>
            </a:r>
          </a:p>
          <a:p>
            <a:r>
              <a:rPr lang="en-GB" sz="1800" b="1" dirty="0" smtClean="0">
                <a:solidFill>
                  <a:srgbClr val="9933FF"/>
                </a:solidFill>
                <a:latin typeface="Calibri" panose="020F0502020204030204" pitchFamily="34" charset="0"/>
                <a:cs typeface="Calibri" panose="020F0502020204030204" pitchFamily="34" charset="0"/>
              </a:rPr>
              <a:t>Account Owner [0.1]</a:t>
            </a:r>
          </a:p>
          <a:p>
            <a:r>
              <a:rPr lang="en-GB" sz="1800" b="1" dirty="0" smtClean="0">
                <a:solidFill>
                  <a:srgbClr val="9933FF"/>
                </a:solidFill>
                <a:latin typeface="Calibri" panose="020F0502020204030204" pitchFamily="34" charset="0"/>
                <a:cs typeface="Calibri" panose="020F0502020204030204" pitchFamily="34" charset="0"/>
              </a:rPr>
              <a:t>Account Servicer [0.1]</a:t>
            </a:r>
          </a:p>
          <a:p>
            <a:r>
              <a:rPr lang="en-GB" sz="1800" b="1" dirty="0" smtClean="0">
                <a:latin typeface="Calibri" panose="020F0502020204030204" pitchFamily="34" charset="0"/>
                <a:cs typeface="Calibri" panose="020F0502020204030204" pitchFamily="34" charset="0"/>
              </a:rPr>
              <a:t>Safekeeping Account</a:t>
            </a:r>
          </a:p>
          <a:p>
            <a:pPr>
              <a:tabLst>
                <a:tab pos="233363" algn="l"/>
              </a:tabLst>
            </a:pPr>
            <a:r>
              <a:rPr lang="en-GB" sz="1800" dirty="0" smtClean="0">
                <a:latin typeface="Calibri" panose="020F0502020204030204" pitchFamily="34" charset="0"/>
                <a:cs typeface="Calibri" panose="020F0502020204030204" pitchFamily="34" charset="0"/>
              </a:rPr>
              <a:t>	Identification </a:t>
            </a:r>
            <a:r>
              <a:rPr lang="en-GB" sz="1800" dirty="0">
                <a:latin typeface="Calibri" panose="020F0502020204030204" pitchFamily="34" charset="0"/>
                <a:cs typeface="Calibri" panose="020F0502020204030204" pitchFamily="34" charset="0"/>
              </a:rPr>
              <a:t>[1.1]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Type [0.1]</a:t>
            </a:r>
            <a:endParaRPr lang="en-GB" sz="1800" dirty="0">
              <a:latin typeface="Calibri" panose="020F0502020204030204" pitchFamily="34" charset="0"/>
              <a:cs typeface="Calibri" panose="020F0502020204030204" pitchFamily="34" charset="0"/>
            </a:endParaRPr>
          </a:p>
          <a:p>
            <a:pPr>
              <a:tabLst>
                <a:tab pos="233363" algn="l"/>
              </a:tabLst>
            </a:pPr>
            <a:r>
              <a:rPr lang="en-GB" sz="1800" dirty="0">
                <a:latin typeface="Calibri" panose="020F0502020204030204" pitchFamily="34" charset="0"/>
                <a:cs typeface="Calibri" panose="020F0502020204030204" pitchFamily="34" charset="0"/>
              </a:rPr>
              <a:t>	Name [0.1]</a:t>
            </a:r>
          </a:p>
          <a:p>
            <a:pPr>
              <a:tabLst>
                <a:tab pos="233363" algn="l"/>
              </a:tabLst>
            </a:pPr>
            <a:r>
              <a:rPr lang="en-GB" sz="1800" dirty="0">
                <a:latin typeface="Calibri" panose="020F0502020204030204" pitchFamily="34" charset="0"/>
                <a:cs typeface="Calibri" panose="020F0502020204030204" pitchFamily="34" charset="0"/>
              </a:rPr>
              <a:t>	Designation [0.1]</a:t>
            </a:r>
          </a:p>
          <a:p>
            <a:r>
              <a:rPr lang="en-GB" sz="1800" b="1" dirty="0" smtClean="0">
                <a:latin typeface="Calibri" panose="020F0502020204030204" pitchFamily="34" charset="0"/>
                <a:cs typeface="Calibri" panose="020F0502020204030204" pitchFamily="34" charset="0"/>
              </a:rPr>
              <a:t>Intermediary Information</a:t>
            </a:r>
          </a:p>
          <a:p>
            <a:pPr>
              <a:tabLst>
                <a:tab pos="233363" algn="l"/>
              </a:tabLst>
            </a:pPr>
            <a:r>
              <a:rPr lang="en-GB" sz="1800" b="1" dirty="0" smtClean="0">
                <a:latin typeface="Calibri" panose="020F0502020204030204" pitchFamily="34" charset="0"/>
                <a:cs typeface="Calibri" panose="020F0502020204030204" pitchFamily="34" charset="0"/>
              </a:rPr>
              <a:t>Balance For Account [0.n]</a:t>
            </a:r>
          </a:p>
          <a:p>
            <a:pPr>
              <a:tabLst>
                <a:tab pos="233363" algn="l"/>
              </a:tabLst>
            </a:pPr>
            <a:r>
              <a:rPr lang="en-GB" sz="1800" b="1" dirty="0" smtClean="0">
                <a:latin typeface="Calibri" panose="020F0502020204030204" pitchFamily="34" charset="0"/>
                <a:cs typeface="Calibri" panose="020F0502020204030204" pitchFamily="34" charset="0"/>
              </a:rPr>
              <a:t>Sub Account Details [0.n]</a:t>
            </a:r>
          </a:p>
          <a:p>
            <a:pPr>
              <a:tabLst>
                <a:tab pos="233363" algn="l"/>
              </a:tabLst>
            </a:pPr>
            <a:r>
              <a:rPr lang="en-GB" sz="1800" b="1" dirty="0" smtClean="0">
                <a:latin typeface="Calibri" panose="020F0502020204030204" pitchFamily="34" charset="0"/>
                <a:cs typeface="Calibri" panose="020F0502020204030204" pitchFamily="34" charset="0"/>
              </a:rPr>
              <a:t>Account Base Currency Total </a:t>
            </a:r>
            <a:endParaRPr lang="en-GB" sz="1800" b="1" dirty="0" smtClean="0">
              <a:latin typeface="Calibri" panose="020F0502020204030204" pitchFamily="34" charset="0"/>
              <a:cs typeface="Calibri" panose="020F0502020204030204" pitchFamily="34" charset="0"/>
            </a:endParaRPr>
          </a:p>
          <a:p>
            <a:pPr>
              <a:tabLst>
                <a:tab pos="233363" algn="l"/>
              </a:tabLst>
            </a:pPr>
            <a:r>
              <a:rPr lang="en-GB" sz="1800" b="1" dirty="0">
                <a:latin typeface="Calibri" panose="020F0502020204030204" pitchFamily="34" charset="0"/>
                <a:cs typeface="Calibri" panose="020F0502020204030204" pitchFamily="34" charset="0"/>
              </a:rPr>
              <a:t>	</a:t>
            </a:r>
            <a:r>
              <a:rPr lang="en-GB" sz="1800" b="1" dirty="0" smtClean="0">
                <a:latin typeface="Calibri" panose="020F0502020204030204" pitchFamily="34" charset="0"/>
                <a:cs typeface="Calibri" panose="020F0502020204030204" pitchFamily="34" charset="0"/>
              </a:rPr>
              <a:t>Amounts </a:t>
            </a:r>
            <a:r>
              <a:rPr lang="en-GB" sz="1800" b="1" dirty="0" smtClean="0">
                <a:latin typeface="Calibri" panose="020F0502020204030204" pitchFamily="34" charset="0"/>
                <a:cs typeface="Calibri" panose="020F0502020204030204" pitchFamily="34" charset="0"/>
              </a:rPr>
              <a:t>[0.1]</a:t>
            </a:r>
          </a:p>
        </p:txBody>
      </p:sp>
      <p:sp>
        <p:nvSpPr>
          <p:cNvPr id="8" name="TextBox 7"/>
          <p:cNvSpPr txBox="1"/>
          <p:nvPr/>
        </p:nvSpPr>
        <p:spPr>
          <a:xfrm>
            <a:off x="5198854" y="488843"/>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
        <p:nvSpPr>
          <p:cNvPr id="9" name="Rectangle 8"/>
          <p:cNvSpPr/>
          <p:nvPr/>
        </p:nvSpPr>
        <p:spPr bwMode="auto">
          <a:xfrm>
            <a:off x="5253452" y="1009291"/>
            <a:ext cx="3769744" cy="5591534"/>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178279" y="1009291"/>
            <a:ext cx="3769744" cy="5591534"/>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6961517" y="741871"/>
            <a:ext cx="1894558" cy="307777"/>
          </a:xfrm>
          <a:prstGeom prst="rect">
            <a:avLst/>
          </a:prstGeom>
          <a:noFill/>
        </p:spPr>
        <p:txBody>
          <a:bodyPr wrap="none" rtlCol="0">
            <a:spAutoFit/>
          </a:bodyPr>
          <a:lstStyle/>
          <a:p>
            <a:r>
              <a:rPr lang="en-GB" sz="1400" i="1" dirty="0" smtClean="0">
                <a:latin typeface="Calibri" panose="020F0502020204030204" pitchFamily="34" charset="0"/>
                <a:cs typeface="Calibri" panose="020F0502020204030204" pitchFamily="34" charset="0"/>
              </a:rPr>
              <a:t>Must be used with BAH</a:t>
            </a:r>
            <a:endParaRPr lang="en-GB" sz="1400" i="1" dirty="0">
              <a:latin typeface="Calibri" panose="020F0502020204030204" pitchFamily="34" charset="0"/>
              <a:cs typeface="Calibri" panose="020F0502020204030204" pitchFamily="34" charset="0"/>
            </a:endParaRPr>
          </a:p>
        </p:txBody>
      </p:sp>
      <p:sp>
        <p:nvSpPr>
          <p:cNvPr id="12" name="TextBox 11"/>
          <p:cNvSpPr txBox="1"/>
          <p:nvPr/>
        </p:nvSpPr>
        <p:spPr>
          <a:xfrm>
            <a:off x="2760446" y="1597501"/>
            <a:ext cx="2438407" cy="425758"/>
          </a:xfrm>
          <a:prstGeom prst="rect">
            <a:avLst/>
          </a:prstGeom>
          <a:solidFill>
            <a:schemeClr val="bg1"/>
          </a:solidFill>
        </p:spPr>
        <p:txBody>
          <a:bodyPr wrap="square" rtlCol="0">
            <a:spAutoFit/>
          </a:bodyPr>
          <a:lstStyle/>
          <a:p>
            <a:pPr>
              <a:lnSpc>
                <a:spcPts val="1300"/>
              </a:lnSpc>
            </a:pPr>
            <a:r>
              <a:rPr lang="en-GB" sz="1600" dirty="0" smtClean="0">
                <a:solidFill>
                  <a:srgbClr val="FF0000"/>
                </a:solidFill>
                <a:latin typeface="Calibri" panose="020F0502020204030204" pitchFamily="34" charset="0"/>
                <a:cs typeface="Calibri" panose="020F0502020204030204" pitchFamily="34" charset="0"/>
                <a:sym typeface="Wingdings" panose="05000000000000000000" pitchFamily="2" charset="2"/>
              </a:rPr>
              <a:t>Statement General Details / </a:t>
            </a:r>
            <a:r>
              <a:rPr lang="en-GB" sz="1600" dirty="0" smtClean="0">
                <a:solidFill>
                  <a:srgbClr val="FF0000"/>
                </a:solidFill>
                <a:latin typeface="Calibri" panose="020F0502020204030204" pitchFamily="34" charset="0"/>
                <a:cs typeface="Calibri" panose="020F0502020204030204" pitchFamily="34" charset="0"/>
              </a:rPr>
              <a:t>Query </a:t>
            </a:r>
            <a:r>
              <a:rPr lang="en-GB" sz="1600" dirty="0" smtClean="0">
                <a:solidFill>
                  <a:srgbClr val="FF0000"/>
                </a:solidFill>
                <a:latin typeface="Calibri" panose="020F0502020204030204" pitchFamily="34" charset="0"/>
                <a:cs typeface="Calibri" panose="020F0502020204030204" pitchFamily="34" charset="0"/>
              </a:rPr>
              <a:t>Reference</a:t>
            </a:r>
            <a:endParaRPr lang="en-GB" sz="1600" dirty="0">
              <a:solidFill>
                <a:srgbClr val="FF0000"/>
              </a:solidFill>
              <a:latin typeface="Calibri" panose="020F0502020204030204" pitchFamily="34" charset="0"/>
              <a:cs typeface="Calibri" panose="020F0502020204030204" pitchFamily="34" charset="0"/>
            </a:endParaRPr>
          </a:p>
        </p:txBody>
      </p:sp>
      <p:cxnSp>
        <p:nvCxnSpPr>
          <p:cNvPr id="14" name="Straight Arrow Connector 13"/>
          <p:cNvCxnSpPr/>
          <p:nvPr/>
        </p:nvCxnSpPr>
        <p:spPr bwMode="auto">
          <a:xfrm>
            <a:off x="2500941" y="1794654"/>
            <a:ext cx="241540" cy="0"/>
          </a:xfrm>
          <a:prstGeom prst="straightConnector1">
            <a:avLst/>
          </a:prstGeom>
          <a:solidFill>
            <a:schemeClr val="accent1"/>
          </a:solidFill>
          <a:ln w="9525" cap="flat" cmpd="sng" algn="ctr">
            <a:solidFill>
              <a:srgbClr val="FF0000"/>
            </a:solidFill>
            <a:prstDash val="dash"/>
            <a:round/>
            <a:headEnd type="none" w="med" len="med"/>
            <a:tailEnd type="arrow"/>
          </a:ln>
          <a:effectLst/>
        </p:spPr>
      </p:cxnSp>
      <p:cxnSp>
        <p:nvCxnSpPr>
          <p:cNvPr id="15" name="Straight Arrow Connector 14"/>
          <p:cNvCxnSpPr/>
          <p:nvPr/>
        </p:nvCxnSpPr>
        <p:spPr bwMode="auto">
          <a:xfrm>
            <a:off x="2726486" y="2052368"/>
            <a:ext cx="2624587" cy="0"/>
          </a:xfrm>
          <a:prstGeom prst="straightConnector1">
            <a:avLst/>
          </a:prstGeom>
          <a:solidFill>
            <a:schemeClr val="accent1"/>
          </a:solidFill>
          <a:ln w="9525" cap="flat" cmpd="sng" algn="ctr">
            <a:solidFill>
              <a:srgbClr val="0070C0"/>
            </a:solidFill>
            <a:prstDash val="dash"/>
            <a:round/>
            <a:headEnd type="none" w="med" len="med"/>
            <a:tailEnd type="arrow"/>
          </a:ln>
          <a:effectLst/>
        </p:spPr>
      </p:cxnSp>
      <p:sp>
        <p:nvSpPr>
          <p:cNvPr id="24" name="TextBox 23"/>
          <p:cNvSpPr txBox="1"/>
          <p:nvPr/>
        </p:nvSpPr>
        <p:spPr>
          <a:xfrm>
            <a:off x="3199119" y="1167797"/>
            <a:ext cx="5459449" cy="338554"/>
          </a:xfrm>
          <a:prstGeom prst="rect">
            <a:avLst/>
          </a:prstGeom>
          <a:solidFill>
            <a:schemeClr val="bg1"/>
          </a:solidFill>
        </p:spPr>
        <p:txBody>
          <a:bodyPr wrap="square" rtlCol="0">
            <a:spAutoFit/>
          </a:bodyPr>
          <a:lstStyle/>
          <a:p>
            <a:r>
              <a:rPr lang="en-GB" sz="1600" dirty="0" smtClean="0">
                <a:solidFill>
                  <a:srgbClr val="FF0000"/>
                </a:solidFill>
                <a:latin typeface="Calibri" panose="020F0502020204030204" pitchFamily="34" charset="0"/>
                <a:cs typeface="Calibri" panose="020F0502020204030204" pitchFamily="34" charset="0"/>
              </a:rPr>
              <a:t>Not included in V9 because V9 is designed for use with BAH</a:t>
            </a:r>
            <a:endParaRPr lang="en-GB" sz="1600" dirty="0">
              <a:solidFill>
                <a:srgbClr val="FF0000"/>
              </a:solidFill>
              <a:latin typeface="Calibri" panose="020F0502020204030204" pitchFamily="34" charset="0"/>
              <a:cs typeface="Calibri" panose="020F0502020204030204" pitchFamily="34" charset="0"/>
            </a:endParaRPr>
          </a:p>
        </p:txBody>
      </p:sp>
      <p:sp>
        <p:nvSpPr>
          <p:cNvPr id="25" name="Right Brace 24"/>
          <p:cNvSpPr/>
          <p:nvPr/>
        </p:nvSpPr>
        <p:spPr bwMode="auto">
          <a:xfrm>
            <a:off x="2935857" y="1104181"/>
            <a:ext cx="293298" cy="457200"/>
          </a:xfrm>
          <a:prstGeom prst="rightBr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extBox 25"/>
          <p:cNvSpPr txBox="1"/>
          <p:nvPr/>
        </p:nvSpPr>
        <p:spPr>
          <a:xfrm>
            <a:off x="4494363" y="5871712"/>
            <a:ext cx="3985403" cy="584775"/>
          </a:xfrm>
          <a:prstGeom prst="rect">
            <a:avLst/>
          </a:prstGeom>
          <a:solidFill>
            <a:schemeClr val="bg1"/>
          </a:solidFill>
          <a:ln>
            <a:solidFill>
              <a:schemeClr val="bg1">
                <a:lumMod val="50000"/>
              </a:schemeClr>
            </a:solidFill>
          </a:ln>
        </p:spPr>
        <p:txBody>
          <a:bodyPr wrap="square" rtlCol="0">
            <a:spAutoFit/>
          </a:bodyPr>
          <a:lstStyle/>
          <a:p>
            <a:r>
              <a:rPr lang="en-GB" sz="1600" dirty="0" smtClean="0">
                <a:latin typeface="Calibri" panose="020F0502020204030204" pitchFamily="34" charset="0"/>
                <a:cs typeface="Calibri" panose="020F0502020204030204" pitchFamily="34" charset="0"/>
              </a:rPr>
              <a:t>In V09, ‘supplementary data (new ‘extension’ sequence) is inside Balance For Account.</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8817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 General Details </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7</a:t>
            </a:fld>
            <a:endParaRPr lang="en-GB" dirty="0"/>
          </a:p>
        </p:txBody>
      </p:sp>
      <p:sp>
        <p:nvSpPr>
          <p:cNvPr id="7" name="Rectangle 6"/>
          <p:cNvSpPr/>
          <p:nvPr/>
        </p:nvSpPr>
        <p:spPr bwMode="auto">
          <a:xfrm>
            <a:off x="178279" y="1009291"/>
            <a:ext cx="3769744" cy="2708694"/>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TextBox 8"/>
          <p:cNvSpPr txBox="1"/>
          <p:nvPr/>
        </p:nvSpPr>
        <p:spPr>
          <a:xfrm>
            <a:off x="5270546" y="1043789"/>
            <a:ext cx="3254545" cy="3170099"/>
          </a:xfrm>
          <a:prstGeom prst="rect">
            <a:avLst/>
          </a:prstGeom>
          <a:noFill/>
        </p:spPr>
        <p:txBody>
          <a:bodyPr wrap="none" rtlCol="0">
            <a:spAutoFit/>
          </a:bodyPr>
          <a:lstStyle/>
          <a:p>
            <a:r>
              <a:rPr lang="en-GB" sz="2000" dirty="0" smtClean="0">
                <a:solidFill>
                  <a:srgbClr val="00B050"/>
                </a:solidFill>
                <a:latin typeface="Calibri" panose="020F0502020204030204" pitchFamily="34" charset="0"/>
                <a:cs typeface="Calibri" panose="020F0502020204030204" pitchFamily="34" charset="0"/>
              </a:rPr>
              <a:t>Report Number [0.1]</a:t>
            </a:r>
          </a:p>
          <a:p>
            <a:r>
              <a:rPr lang="en-GB" sz="2000" dirty="0" smtClean="0">
                <a:latin typeface="Calibri" panose="020F0502020204030204" pitchFamily="34" charset="0"/>
                <a:cs typeface="Calibri" panose="020F0502020204030204" pitchFamily="34" charset="0"/>
              </a:rPr>
              <a:t>Query Reference [0.1]</a:t>
            </a:r>
          </a:p>
          <a:p>
            <a:r>
              <a:rPr lang="en-GB" sz="2000" dirty="0" smtClean="0">
                <a:solidFill>
                  <a:srgbClr val="9933FF"/>
                </a:solidFill>
                <a:latin typeface="Calibri" panose="020F0502020204030204" pitchFamily="34" charset="0"/>
                <a:cs typeface="Calibri" panose="020F0502020204030204" pitchFamily="34" charset="0"/>
              </a:rPr>
              <a:t>Statement Identification [0.1]</a:t>
            </a:r>
          </a:p>
          <a:p>
            <a:r>
              <a:rPr lang="en-GB" sz="2000" dirty="0" smtClean="0">
                <a:latin typeface="Calibri" panose="020F0502020204030204" pitchFamily="34" charset="0"/>
                <a:cs typeface="Calibri" panose="020F0502020204030204" pitchFamily="34" charset="0"/>
              </a:rPr>
              <a:t>Statement Date Time [1.1]</a:t>
            </a:r>
          </a:p>
          <a:p>
            <a:r>
              <a:rPr lang="en-GB" sz="2000" dirty="0" smtClean="0">
                <a:latin typeface="Calibri" panose="020F0502020204030204" pitchFamily="34" charset="0"/>
                <a:cs typeface="Calibri" panose="020F0502020204030204" pitchFamily="34" charset="0"/>
              </a:rPr>
              <a:t>Frequency [1.1]</a:t>
            </a:r>
          </a:p>
          <a:p>
            <a:r>
              <a:rPr lang="en-GB" sz="2000" dirty="0" smtClean="0">
                <a:latin typeface="Calibri" panose="020F0502020204030204" pitchFamily="34" charset="0"/>
                <a:cs typeface="Calibri" panose="020F0502020204030204" pitchFamily="34" charset="0"/>
              </a:rPr>
              <a:t>Update Type [1.1]</a:t>
            </a:r>
          </a:p>
          <a:p>
            <a:r>
              <a:rPr lang="en-GB" sz="2000" dirty="0" smtClean="0">
                <a:latin typeface="Calibri" panose="020F0502020204030204" pitchFamily="34" charset="0"/>
                <a:cs typeface="Calibri" panose="020F0502020204030204" pitchFamily="34" charset="0"/>
              </a:rPr>
              <a:t>Statement Basis [1.1]</a:t>
            </a:r>
          </a:p>
          <a:p>
            <a:r>
              <a:rPr lang="en-GB" sz="2000" dirty="0" smtClean="0">
                <a:latin typeface="Calibri" panose="020F0502020204030204" pitchFamily="34" charset="0"/>
                <a:cs typeface="Calibri" panose="020F0502020204030204" pitchFamily="34" charset="0"/>
              </a:rPr>
              <a:t>Activity Indicator [1.1]</a:t>
            </a:r>
          </a:p>
          <a:p>
            <a:r>
              <a:rPr lang="en-GB" sz="2000" dirty="0" smtClean="0">
                <a:latin typeface="Calibri" panose="020F0502020204030204" pitchFamily="34" charset="0"/>
                <a:cs typeface="Calibri" panose="020F0502020204030204" pitchFamily="34" charset="0"/>
              </a:rPr>
              <a:t>Sub Account Indicator [1.1]</a:t>
            </a:r>
          </a:p>
          <a:p>
            <a:endParaRPr lang="en-GB" sz="2000" dirty="0">
              <a:latin typeface="Calibri" panose="020F0502020204030204" pitchFamily="34" charset="0"/>
              <a:cs typeface="Calibri" panose="020F0502020204030204" pitchFamily="34" charset="0"/>
            </a:endParaRPr>
          </a:p>
        </p:txBody>
      </p:sp>
      <p:sp>
        <p:nvSpPr>
          <p:cNvPr id="11" name="Rectangle 10"/>
          <p:cNvSpPr/>
          <p:nvPr/>
        </p:nvSpPr>
        <p:spPr bwMode="auto">
          <a:xfrm>
            <a:off x="5253452" y="1009291"/>
            <a:ext cx="3769744" cy="2915009"/>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267418" y="1691137"/>
            <a:ext cx="2771327" cy="299588"/>
          </a:xfrm>
          <a:prstGeom prst="rect">
            <a:avLst/>
          </a:prstGeom>
          <a:solidFill>
            <a:srgbClr val="FFFF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07035" y="1043789"/>
            <a:ext cx="2934073" cy="2554545"/>
          </a:xfrm>
          <a:prstGeom prst="rect">
            <a:avLst/>
          </a:prstGeom>
          <a:noFill/>
        </p:spPr>
        <p:txBody>
          <a:bodyPr wrap="none" rtlCol="0">
            <a:spAutoFit/>
          </a:bodyPr>
          <a:lstStyle/>
          <a:p>
            <a:r>
              <a:rPr lang="en-GB" sz="2000" dirty="0" smtClean="0">
                <a:solidFill>
                  <a:srgbClr val="9933FF"/>
                </a:solidFill>
                <a:latin typeface="Calibri" panose="020F0502020204030204" pitchFamily="34" charset="0"/>
                <a:cs typeface="Calibri" panose="020F0502020204030204" pitchFamily="34" charset="0"/>
              </a:rPr>
              <a:t>Reference [1.1]</a:t>
            </a:r>
          </a:p>
          <a:p>
            <a:r>
              <a:rPr lang="en-GB" sz="2000" dirty="0" smtClean="0">
                <a:latin typeface="Calibri" panose="020F0502020204030204" pitchFamily="34" charset="0"/>
                <a:cs typeface="Calibri" panose="020F0502020204030204" pitchFamily="34" charset="0"/>
              </a:rPr>
              <a:t>Statement Date Time [1.1]</a:t>
            </a:r>
          </a:p>
          <a:p>
            <a:r>
              <a:rPr lang="en-GB" sz="2000" dirty="0" smtClean="0">
                <a:latin typeface="Calibri" panose="020F0502020204030204" pitchFamily="34" charset="0"/>
                <a:cs typeface="Calibri" panose="020F0502020204030204" pitchFamily="34" charset="0"/>
              </a:rPr>
              <a:t>Creation Date Time [0.1]</a:t>
            </a:r>
          </a:p>
          <a:p>
            <a:r>
              <a:rPr lang="en-GB" sz="2000" dirty="0" smtClean="0">
                <a:latin typeface="Calibri" panose="020F0502020204030204" pitchFamily="34" charset="0"/>
                <a:cs typeface="Calibri" panose="020F0502020204030204" pitchFamily="34" charset="0"/>
              </a:rPr>
              <a:t>Frequency [1.1]</a:t>
            </a:r>
          </a:p>
          <a:p>
            <a:r>
              <a:rPr lang="en-GB" sz="2000" dirty="0" smtClean="0">
                <a:latin typeface="Calibri" panose="020F0502020204030204" pitchFamily="34" charset="0"/>
                <a:cs typeface="Calibri" panose="020F0502020204030204" pitchFamily="34" charset="0"/>
              </a:rPr>
              <a:t>Update Type [1.1]</a:t>
            </a:r>
          </a:p>
          <a:p>
            <a:r>
              <a:rPr lang="en-GB" sz="2000" dirty="0" smtClean="0">
                <a:latin typeface="Calibri" panose="020F0502020204030204" pitchFamily="34" charset="0"/>
                <a:cs typeface="Calibri" panose="020F0502020204030204" pitchFamily="34" charset="0"/>
              </a:rPr>
              <a:t>Activity Indictor [1.1]</a:t>
            </a:r>
          </a:p>
          <a:p>
            <a:r>
              <a:rPr lang="en-GB" sz="2000" dirty="0" smtClean="0">
                <a:latin typeface="Calibri" panose="020F0502020204030204" pitchFamily="34" charset="0"/>
                <a:cs typeface="Calibri" panose="020F0502020204030204" pitchFamily="34" charset="0"/>
              </a:rPr>
              <a:t>Statements Basis [1.1]</a:t>
            </a:r>
          </a:p>
          <a:p>
            <a:r>
              <a:rPr lang="en-GB" sz="2000" dirty="0" smtClean="0">
                <a:solidFill>
                  <a:srgbClr val="00B050"/>
                </a:solidFill>
                <a:latin typeface="Calibri" panose="020F0502020204030204" pitchFamily="34" charset="0"/>
                <a:cs typeface="Calibri" panose="020F0502020204030204" pitchFamily="34" charset="0"/>
              </a:rPr>
              <a:t>Report Number [0.1]</a:t>
            </a:r>
          </a:p>
        </p:txBody>
      </p:sp>
      <p:sp>
        <p:nvSpPr>
          <p:cNvPr id="14" name="TextBox 13"/>
          <p:cNvSpPr txBox="1"/>
          <p:nvPr/>
        </p:nvSpPr>
        <p:spPr>
          <a:xfrm>
            <a:off x="129400" y="488843"/>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15" name="TextBox 14"/>
          <p:cNvSpPr txBox="1"/>
          <p:nvPr/>
        </p:nvSpPr>
        <p:spPr>
          <a:xfrm>
            <a:off x="5198854" y="488843"/>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
        <p:nvSpPr>
          <p:cNvPr id="12" name="TextBox 11"/>
          <p:cNvSpPr txBox="1"/>
          <p:nvPr/>
        </p:nvSpPr>
        <p:spPr>
          <a:xfrm>
            <a:off x="5253452" y="3957014"/>
            <a:ext cx="3795657" cy="1323439"/>
          </a:xfrm>
          <a:prstGeom prst="rect">
            <a:avLst/>
          </a:prstGeom>
          <a:noFill/>
        </p:spPr>
        <p:txBody>
          <a:bodyPr wrap="square" rtlCol="0">
            <a:spAutoFit/>
          </a:bodyPr>
          <a:lstStyle/>
          <a:p>
            <a:r>
              <a:rPr lang="en-GB" sz="2000" dirty="0">
                <a:solidFill>
                  <a:srgbClr val="9933FF"/>
                </a:solidFill>
                <a:latin typeface="Calibri" panose="020F0502020204030204" pitchFamily="34" charset="0"/>
                <a:cs typeface="Calibri" panose="020F0502020204030204" pitchFamily="34" charset="0"/>
              </a:rPr>
              <a:t>Statement </a:t>
            </a:r>
            <a:r>
              <a:rPr lang="en-GB" sz="2000" dirty="0" smtClean="0">
                <a:solidFill>
                  <a:srgbClr val="9933FF"/>
                </a:solidFill>
                <a:latin typeface="Calibri" panose="020F0502020204030204" pitchFamily="34" charset="0"/>
                <a:cs typeface="Calibri" panose="020F0502020204030204" pitchFamily="34" charset="0"/>
              </a:rPr>
              <a:t>Identification: </a:t>
            </a:r>
            <a:r>
              <a:rPr lang="en-GB" sz="2000" dirty="0" smtClean="0">
                <a:latin typeface="Calibri" panose="020F0502020204030204" pitchFamily="34" charset="0"/>
                <a:cs typeface="Calibri" panose="020F0502020204030204" pitchFamily="34" charset="0"/>
              </a:rPr>
              <a:t>Definition:</a:t>
            </a:r>
            <a:endParaRPr lang="en-GB" sz="2000" dirty="0" smtClean="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Reference common to all pages of a statement.</a:t>
            </a:r>
            <a:endParaRPr lang="en-GB" sz="2000" dirty="0">
              <a:latin typeface="Calibri" panose="020F0502020204030204" pitchFamily="34" charset="0"/>
              <a:cs typeface="Calibri" panose="020F0502020204030204" pitchFamily="34" charset="0"/>
            </a:endParaRPr>
          </a:p>
        </p:txBody>
      </p:sp>
      <p:sp>
        <p:nvSpPr>
          <p:cNvPr id="16" name="TextBox 15"/>
          <p:cNvSpPr txBox="1"/>
          <p:nvPr/>
        </p:nvSpPr>
        <p:spPr>
          <a:xfrm>
            <a:off x="232913" y="4099889"/>
            <a:ext cx="3099310" cy="707886"/>
          </a:xfrm>
          <a:prstGeom prst="rect">
            <a:avLst/>
          </a:prstGeom>
          <a:noFill/>
        </p:spPr>
        <p:txBody>
          <a:bodyPr wrap="none" rtlCol="0">
            <a:spAutoFit/>
          </a:bodyPr>
          <a:lstStyle/>
          <a:p>
            <a:r>
              <a:rPr lang="en-GB" sz="2000" dirty="0">
                <a:solidFill>
                  <a:srgbClr val="9933FF"/>
                </a:solidFill>
                <a:latin typeface="Calibri" panose="020F0502020204030204" pitchFamily="34" charset="0"/>
                <a:cs typeface="Calibri" panose="020F0502020204030204" pitchFamily="34" charset="0"/>
              </a:rPr>
              <a:t>Reference </a:t>
            </a:r>
            <a:r>
              <a:rPr lang="en-GB" sz="2000" dirty="0" smtClean="0">
                <a:solidFill>
                  <a:srgbClr val="9933FF"/>
                </a:solidFill>
                <a:latin typeface="Calibri" panose="020F0502020204030204" pitchFamily="34" charset="0"/>
                <a:cs typeface="Calibri" panose="020F0502020204030204" pitchFamily="34" charset="0"/>
              </a:rPr>
              <a:t>Definition</a:t>
            </a:r>
          </a:p>
          <a:p>
            <a:r>
              <a:rPr lang="en-GB" sz="2000" dirty="0" smtClean="0">
                <a:latin typeface="Calibri" panose="020F0502020204030204" pitchFamily="34" charset="0"/>
                <a:cs typeface="Calibri" panose="020F0502020204030204" pitchFamily="34" charset="0"/>
              </a:rPr>
              <a:t>Reference </a:t>
            </a:r>
            <a:r>
              <a:rPr lang="en-GB" sz="2000" dirty="0">
                <a:latin typeface="Calibri" panose="020F0502020204030204" pitchFamily="34" charset="0"/>
                <a:cs typeface="Calibri" panose="020F0502020204030204" pitchFamily="34" charset="0"/>
              </a:rPr>
              <a:t>of the statement.</a:t>
            </a:r>
          </a:p>
        </p:txBody>
      </p:sp>
      <p:sp>
        <p:nvSpPr>
          <p:cNvPr id="17" name="TextBox 16"/>
          <p:cNvSpPr txBox="1"/>
          <p:nvPr/>
        </p:nvSpPr>
        <p:spPr>
          <a:xfrm>
            <a:off x="3332223" y="5347128"/>
            <a:ext cx="5712393" cy="1323439"/>
          </a:xfrm>
          <a:prstGeom prst="rect">
            <a:avLst/>
          </a:prstGeom>
          <a:solidFill>
            <a:schemeClr val="bg1"/>
          </a:solidFill>
        </p:spPr>
        <p:txBody>
          <a:bodyPr wrap="square" rtlCol="0">
            <a:spAutoFit/>
          </a:bodyPr>
          <a:lstStyle/>
          <a:p>
            <a:pPr algn="r"/>
            <a:r>
              <a:rPr lang="en-GB" sz="2000" dirty="0">
                <a:latin typeface="Calibri" panose="020F0502020204030204" pitchFamily="34" charset="0"/>
                <a:cs typeface="Calibri" panose="020F0502020204030204" pitchFamily="34" charset="0"/>
              </a:rPr>
              <a:t>Query </a:t>
            </a:r>
            <a:r>
              <a:rPr lang="en-GB" sz="2000" dirty="0" smtClean="0">
                <a:latin typeface="Calibri" panose="020F0502020204030204" pitchFamily="34" charset="0"/>
                <a:cs typeface="Calibri" panose="020F0502020204030204" pitchFamily="34" charset="0"/>
              </a:rPr>
              <a:t>Reference: Definition</a:t>
            </a:r>
            <a:endParaRPr lang="en-GB" sz="2000" dirty="0">
              <a:latin typeface="Calibri" panose="020F0502020204030204" pitchFamily="34" charset="0"/>
              <a:cs typeface="Calibri" panose="020F0502020204030204" pitchFamily="34" charset="0"/>
            </a:endParaRPr>
          </a:p>
          <a:p>
            <a:pPr algn="r"/>
            <a:r>
              <a:rPr lang="en-US" sz="2000" dirty="0" smtClean="0">
                <a:latin typeface="Calibri" panose="020F0502020204030204" pitchFamily="34" charset="0"/>
                <a:cs typeface="Calibri" panose="020F0502020204030204" pitchFamily="34" charset="0"/>
              </a:rPr>
              <a:t>Identification </a:t>
            </a:r>
            <a:r>
              <a:rPr lang="en-US" sz="2000" dirty="0">
                <a:latin typeface="Calibri" panose="020F0502020204030204" pitchFamily="34" charset="0"/>
                <a:cs typeface="Calibri" panose="020F0502020204030204" pitchFamily="34" charset="0"/>
              </a:rPr>
              <a:t>of the </a:t>
            </a:r>
            <a:r>
              <a:rPr lang="en-US" sz="2000" dirty="0" smtClean="0">
                <a:latin typeface="Calibri" panose="020F0502020204030204" pitchFamily="34" charset="0"/>
                <a:cs typeface="Calibri" panose="020F0502020204030204" pitchFamily="34" charset="0"/>
              </a:rPr>
              <a:t>Securities Statement Query </a:t>
            </a:r>
            <a:r>
              <a:rPr lang="en-US" sz="2000" dirty="0">
                <a:latin typeface="Calibri" panose="020F0502020204030204" pitchFamily="34" charset="0"/>
                <a:cs typeface="Calibri" panose="020F0502020204030204" pitchFamily="34" charset="0"/>
              </a:rPr>
              <a:t>message sent to request this statement</a:t>
            </a:r>
            <a:r>
              <a:rPr lang="en-US" sz="2000" dirty="0" smtClean="0">
                <a:latin typeface="Calibri" panose="020F0502020204030204" pitchFamily="34" charset="0"/>
                <a:cs typeface="Calibri" panose="020F0502020204030204" pitchFamily="34" charset="0"/>
              </a:rPr>
              <a:t>. </a:t>
            </a:r>
            <a:r>
              <a:rPr lang="en-GB" sz="2000" i="1" dirty="0" smtClean="0">
                <a:latin typeface="Calibri" panose="020F0502020204030204" pitchFamily="34" charset="0"/>
                <a:cs typeface="Calibri" panose="020F0502020204030204" pitchFamily="34" charset="0"/>
              </a:rPr>
              <a:t>Equivalent to </a:t>
            </a:r>
            <a:r>
              <a:rPr lang="en-GB" sz="2000" i="1" dirty="0">
                <a:latin typeface="Calibri" panose="020F0502020204030204" pitchFamily="34" charset="0"/>
                <a:cs typeface="Calibri" panose="020F0502020204030204" pitchFamily="34" charset="0"/>
              </a:rPr>
              <a:t>the Related Reference’ in </a:t>
            </a:r>
            <a:r>
              <a:rPr lang="en-GB" sz="2000" i="1" dirty="0" smtClean="0">
                <a:latin typeface="Calibri" panose="020F0502020204030204" pitchFamily="34" charset="0"/>
                <a:cs typeface="Calibri" panose="020F0502020204030204" pitchFamily="34" charset="0"/>
              </a:rPr>
              <a:t>semt.002.001.02</a:t>
            </a:r>
            <a:endParaRPr lang="en-GB"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8829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 &amp; Intermediary</a:t>
            </a:r>
            <a:endParaRPr lang="en-GB" dirty="0"/>
          </a:p>
        </p:txBody>
      </p:sp>
      <p:sp>
        <p:nvSpPr>
          <p:cNvPr id="3" name="Footer Placeholder 2"/>
          <p:cNvSpPr>
            <a:spLocks noGrp="1"/>
          </p:cNvSpPr>
          <p:nvPr>
            <p:ph type="ftr" sz="quarter" idx="10"/>
          </p:nvPr>
        </p:nvSpPr>
        <p:spPr>
          <a:xfrm>
            <a:off x="829574" y="6403975"/>
            <a:ext cx="5678488" cy="228600"/>
          </a:xfrm>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8</a:t>
            </a:fld>
            <a:endParaRPr lang="en-GB" dirty="0"/>
          </a:p>
        </p:txBody>
      </p:sp>
      <p:sp>
        <p:nvSpPr>
          <p:cNvPr id="7" name="TextBox 6"/>
          <p:cNvSpPr txBox="1"/>
          <p:nvPr/>
        </p:nvSpPr>
        <p:spPr>
          <a:xfrm>
            <a:off x="5486196" y="983065"/>
            <a:ext cx="2705869" cy="4078039"/>
          </a:xfrm>
          <a:prstGeom prst="rect">
            <a:avLst/>
          </a:prstGeom>
          <a:noFill/>
        </p:spPr>
        <p:txBody>
          <a:bodyPr wrap="none" rtlCol="0">
            <a:spAutoFit/>
          </a:bodyPr>
          <a:lstStyle/>
          <a:p>
            <a:pPr>
              <a:spcAft>
                <a:spcPts val="600"/>
              </a:spcAft>
            </a:pPr>
            <a:r>
              <a:rPr lang="en-GB" sz="1800" dirty="0" smtClean="0">
                <a:latin typeface="Calibri" panose="020F0502020204030204" pitchFamily="34" charset="0"/>
                <a:cs typeface="Calibri" panose="020F0502020204030204" pitchFamily="34" charset="0"/>
              </a:rPr>
              <a:t>Account Owner [0.1]</a:t>
            </a:r>
          </a:p>
          <a:p>
            <a:pPr>
              <a:spcAft>
                <a:spcPts val="900"/>
              </a:spcAft>
            </a:pPr>
            <a:r>
              <a:rPr lang="en-GB" sz="1800" dirty="0" smtClean="0">
                <a:latin typeface="Calibri" panose="020F0502020204030204" pitchFamily="34" charset="0"/>
                <a:cs typeface="Calibri" panose="020F0502020204030204" pitchFamily="34" charset="0"/>
              </a:rPr>
              <a:t>Account Servicer [0.1</a:t>
            </a:r>
            <a:r>
              <a:rPr lang="en-GB" sz="1800" dirty="0" smtClean="0">
                <a:latin typeface="Calibri" panose="020F0502020204030204" pitchFamily="34" charset="0"/>
                <a:cs typeface="Calibri" panose="020F0502020204030204" pitchFamily="34" charset="0"/>
              </a:rPr>
              <a:t>]</a:t>
            </a:r>
            <a:endParaRPr lang="en-GB" sz="1800" dirty="0" smtClean="0">
              <a:latin typeface="Calibri" panose="020F0502020204030204" pitchFamily="34" charset="0"/>
              <a:cs typeface="Calibri" panose="020F0502020204030204" pitchFamily="34" charset="0"/>
            </a:endParaRPr>
          </a:p>
          <a:p>
            <a:r>
              <a:rPr lang="en-GB" sz="1800" dirty="0" smtClean="0">
                <a:latin typeface="Calibri" panose="020F0502020204030204" pitchFamily="34" charset="0"/>
                <a:cs typeface="Calibri" panose="020F0502020204030204" pitchFamily="34" charset="0"/>
              </a:rPr>
              <a:t>Safekeeping Account</a:t>
            </a:r>
          </a:p>
          <a:p>
            <a:pPr>
              <a:tabLst>
                <a:tab pos="233363" algn="l"/>
              </a:tabLst>
            </a:pPr>
            <a:r>
              <a:rPr lang="en-GB" sz="1800" dirty="0" smtClean="0">
                <a:latin typeface="Calibri" panose="020F0502020204030204" pitchFamily="34" charset="0"/>
                <a:cs typeface="Calibri" panose="020F0502020204030204" pitchFamily="34" charset="0"/>
              </a:rPr>
              <a:t>	Identification </a:t>
            </a:r>
            <a:r>
              <a:rPr lang="en-GB" sz="1800" dirty="0">
                <a:latin typeface="Calibri" panose="020F0502020204030204" pitchFamily="34" charset="0"/>
                <a:cs typeface="Calibri" panose="020F0502020204030204" pitchFamily="34" charset="0"/>
              </a:rPr>
              <a:t>[1.1]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solidFill>
                  <a:srgbClr val="9933FF"/>
                </a:solidFill>
                <a:latin typeface="Calibri" panose="020F0502020204030204" pitchFamily="34" charset="0"/>
                <a:cs typeface="Calibri" panose="020F0502020204030204" pitchFamily="34" charset="0"/>
              </a:rPr>
              <a:t>Type [0.1]</a:t>
            </a:r>
            <a:endParaRPr lang="en-GB" sz="1800" dirty="0">
              <a:solidFill>
                <a:srgbClr val="9933FF"/>
              </a:solidFill>
              <a:latin typeface="Calibri" panose="020F0502020204030204" pitchFamily="34" charset="0"/>
              <a:cs typeface="Calibri" panose="020F0502020204030204" pitchFamily="34" charset="0"/>
            </a:endParaRPr>
          </a:p>
          <a:p>
            <a:pPr>
              <a:tabLst>
                <a:tab pos="233363" algn="l"/>
              </a:tabLst>
            </a:pPr>
            <a:r>
              <a:rPr lang="en-GB" sz="1800" dirty="0">
                <a:latin typeface="Calibri" panose="020F0502020204030204" pitchFamily="34" charset="0"/>
                <a:cs typeface="Calibri" panose="020F0502020204030204" pitchFamily="34" charset="0"/>
              </a:rPr>
              <a:t>	Name [0.1]</a:t>
            </a:r>
          </a:p>
          <a:p>
            <a:pPr>
              <a:spcAft>
                <a:spcPts val="600"/>
              </a:spcAft>
              <a:tabLst>
                <a:tab pos="233363" algn="l"/>
              </a:tabLst>
            </a:pPr>
            <a:r>
              <a:rPr lang="en-GB" sz="1800" dirty="0">
                <a:latin typeface="Calibri" panose="020F0502020204030204" pitchFamily="34" charset="0"/>
                <a:cs typeface="Calibri" panose="020F0502020204030204" pitchFamily="34" charset="0"/>
              </a:rPr>
              <a:t>	Designation [0.1</a:t>
            </a:r>
            <a:r>
              <a:rPr lang="en-GB" sz="1800" dirty="0" smtClean="0">
                <a:latin typeface="Calibri" panose="020F0502020204030204" pitchFamily="34" charset="0"/>
                <a:cs typeface="Calibri" panose="020F0502020204030204" pitchFamily="34" charset="0"/>
              </a:rPr>
              <a:t>]</a:t>
            </a:r>
            <a:endParaRPr lang="en-GB" sz="1800" dirty="0">
              <a:latin typeface="Calibri" panose="020F0502020204030204" pitchFamily="34" charset="0"/>
              <a:cs typeface="Calibri" panose="020F0502020204030204" pitchFamily="34" charset="0"/>
            </a:endParaRPr>
          </a:p>
          <a:p>
            <a:r>
              <a:rPr lang="en-GB" sz="1800" dirty="0" smtClean="0">
                <a:latin typeface="Calibri" panose="020F0502020204030204" pitchFamily="34" charset="0"/>
                <a:cs typeface="Calibri" panose="020F0502020204030204" pitchFamily="34" charset="0"/>
              </a:rPr>
              <a:t>Intermediary Information</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Identification [1.1]</a:t>
            </a:r>
          </a:p>
          <a:p>
            <a:pPr>
              <a:spcAft>
                <a:spcPts val="600"/>
              </a:spcAft>
              <a:tabLst>
                <a:tab pos="233363" algn="l"/>
              </a:tabLst>
            </a:pPr>
            <a:r>
              <a:rPr lang="en-GB" sz="1800" dirty="0">
                <a:latin typeface="Calibri" panose="020F0502020204030204" pitchFamily="34" charset="0"/>
                <a:cs typeface="Calibri" panose="020F0502020204030204" pitchFamily="34" charset="0"/>
              </a:rPr>
              <a:t>	</a:t>
            </a:r>
            <a:r>
              <a:rPr lang="en-GB" sz="1800" dirty="0" smtClean="0">
                <a:solidFill>
                  <a:srgbClr val="00B050"/>
                </a:solidFill>
                <a:latin typeface="Calibri" panose="020F0502020204030204" pitchFamily="34" charset="0"/>
                <a:cs typeface="Calibri" panose="020F0502020204030204" pitchFamily="34" charset="0"/>
              </a:rPr>
              <a:t>Role</a:t>
            </a:r>
          </a:p>
          <a:p>
            <a:pPr>
              <a:spcAft>
                <a:spcPts val="600"/>
              </a:spcAft>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Account [0.1]</a:t>
            </a:r>
          </a:p>
          <a:p>
            <a:pPr>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Identification [1.1]</a:t>
            </a:r>
          </a:p>
          <a:p>
            <a:pPr>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Account Servicer [0.1]</a:t>
            </a:r>
          </a:p>
        </p:txBody>
      </p:sp>
      <p:sp>
        <p:nvSpPr>
          <p:cNvPr id="9" name="Rectangle 8"/>
          <p:cNvSpPr/>
          <p:nvPr/>
        </p:nvSpPr>
        <p:spPr bwMode="auto">
          <a:xfrm>
            <a:off x="5382842" y="986666"/>
            <a:ext cx="3510986" cy="358179"/>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178279" y="986666"/>
            <a:ext cx="3510986" cy="5266563"/>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7" name="TextBox 26"/>
          <p:cNvSpPr txBox="1"/>
          <p:nvPr/>
        </p:nvSpPr>
        <p:spPr>
          <a:xfrm>
            <a:off x="3769745" y="2100357"/>
            <a:ext cx="1664898" cy="1815882"/>
          </a:xfrm>
          <a:prstGeom prst="rect">
            <a:avLst/>
          </a:prstGeom>
          <a:noFill/>
        </p:spPr>
        <p:txBody>
          <a:bodyPr wrap="square" rtlCol="0">
            <a:spAutoFit/>
          </a:bodyPr>
          <a:lstStyle/>
          <a:p>
            <a:r>
              <a:rPr lang="en-GB" sz="1600" b="1" dirty="0" smtClean="0">
                <a:solidFill>
                  <a:srgbClr val="9933FF"/>
                </a:solidFill>
                <a:latin typeface="Calibri" panose="020F0502020204030204" pitchFamily="34" charset="0"/>
                <a:cs typeface="Calibri" panose="020F0502020204030204" pitchFamily="34" charset="0"/>
              </a:rPr>
              <a:t>Same code </a:t>
            </a:r>
            <a:r>
              <a:rPr lang="en-GB" sz="1600" b="1" dirty="0">
                <a:solidFill>
                  <a:srgbClr val="9933FF"/>
                </a:solidFill>
                <a:latin typeface="Calibri" panose="020F0502020204030204" pitchFamily="34" charset="0"/>
                <a:cs typeface="Calibri" panose="020F0502020204030204" pitchFamily="34" charset="0"/>
              </a:rPr>
              <a:t>list (</a:t>
            </a:r>
            <a:r>
              <a:rPr lang="en-GB" sz="1600" b="1" dirty="0" smtClean="0">
                <a:solidFill>
                  <a:srgbClr val="9933FF"/>
                </a:solidFill>
                <a:latin typeface="Calibri" panose="020F0502020204030204" pitchFamily="34" charset="0"/>
                <a:cs typeface="Calibri" panose="020F0502020204030204" pitchFamily="34" charset="0"/>
              </a:rPr>
              <a:t>Securities Account Purpose Type 1 Code – MARG, SHOR, ABRD, CEND, DVPA, PHYS)</a:t>
            </a:r>
            <a:endParaRPr lang="en-GB" sz="1600" b="1" dirty="0">
              <a:solidFill>
                <a:srgbClr val="9933FF"/>
              </a:solidFill>
              <a:latin typeface="Calibri" panose="020F0502020204030204" pitchFamily="34" charset="0"/>
              <a:cs typeface="Calibri" panose="020F0502020204030204" pitchFamily="34" charset="0"/>
            </a:endParaRPr>
          </a:p>
        </p:txBody>
      </p:sp>
      <p:sp>
        <p:nvSpPr>
          <p:cNvPr id="30" name="Rectangle 29"/>
          <p:cNvSpPr/>
          <p:nvPr/>
        </p:nvSpPr>
        <p:spPr bwMode="auto">
          <a:xfrm>
            <a:off x="465828" y="3738824"/>
            <a:ext cx="3077472" cy="1880926"/>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2" name="Rectangle 31"/>
          <p:cNvSpPr/>
          <p:nvPr/>
        </p:nvSpPr>
        <p:spPr bwMode="auto">
          <a:xfrm>
            <a:off x="5980967" y="4419953"/>
            <a:ext cx="2524857" cy="679251"/>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4" name="Rectangle 33"/>
          <p:cNvSpPr/>
          <p:nvPr/>
        </p:nvSpPr>
        <p:spPr bwMode="auto">
          <a:xfrm>
            <a:off x="1121421" y="4605416"/>
            <a:ext cx="2277220" cy="623809"/>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0" name="TextBox 39"/>
          <p:cNvSpPr txBox="1"/>
          <p:nvPr/>
        </p:nvSpPr>
        <p:spPr>
          <a:xfrm>
            <a:off x="207035" y="6305356"/>
            <a:ext cx="4147328" cy="523220"/>
          </a:xfrm>
          <a:prstGeom prst="rect">
            <a:avLst/>
          </a:prstGeom>
          <a:solidFill>
            <a:srgbClr val="FFFFCC"/>
          </a:solidFill>
          <a:ln>
            <a:solidFill>
              <a:schemeClr val="bg1">
                <a:lumMod val="50000"/>
              </a:schemeClr>
            </a:solidFill>
          </a:ln>
        </p:spPr>
        <p:txBody>
          <a:bodyPr wrap="square" rtlCol="0">
            <a:spAutoFit/>
          </a:bodyPr>
          <a:lstStyle/>
          <a:p>
            <a:r>
              <a:rPr lang="en-GB" sz="1400" b="1" dirty="0" smtClean="0">
                <a:latin typeface="Calibri" panose="020F0502020204030204" pitchFamily="34" charset="0"/>
                <a:cs typeface="Calibri" panose="020F0502020204030204" pitchFamily="34" charset="0"/>
              </a:rPr>
              <a:t>Intermediary, Account Owner and Account Servicer are inside the ‘Account’ sequence</a:t>
            </a:r>
            <a:endParaRPr lang="en-GB" sz="1400" b="1" dirty="0">
              <a:latin typeface="Calibri" panose="020F0502020204030204" pitchFamily="34" charset="0"/>
              <a:cs typeface="Calibri" panose="020F0502020204030204" pitchFamily="34" charset="0"/>
            </a:endParaRPr>
          </a:p>
        </p:txBody>
      </p:sp>
      <p:sp>
        <p:nvSpPr>
          <p:cNvPr id="42" name="Rectangle 41"/>
          <p:cNvSpPr/>
          <p:nvPr/>
        </p:nvSpPr>
        <p:spPr bwMode="auto">
          <a:xfrm>
            <a:off x="5382842" y="1380576"/>
            <a:ext cx="3510986" cy="358179"/>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3" name="Rectangle 42"/>
          <p:cNvSpPr/>
          <p:nvPr/>
        </p:nvSpPr>
        <p:spPr bwMode="auto">
          <a:xfrm>
            <a:off x="5388600" y="1803080"/>
            <a:ext cx="3510986" cy="1351492"/>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4" name="Rectangle 43"/>
          <p:cNvSpPr/>
          <p:nvPr/>
        </p:nvSpPr>
        <p:spPr bwMode="auto">
          <a:xfrm>
            <a:off x="5394351" y="3223176"/>
            <a:ext cx="3510986" cy="2044149"/>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3769744" y="4618366"/>
            <a:ext cx="1549873" cy="1077218"/>
          </a:xfrm>
          <a:prstGeom prst="rect">
            <a:avLst/>
          </a:prstGeom>
          <a:noFill/>
        </p:spPr>
        <p:txBody>
          <a:bodyPr wrap="square" rtlCol="0">
            <a:spAutoFit/>
          </a:bodyPr>
          <a:lstStyle/>
          <a:p>
            <a:r>
              <a:rPr lang="en-GB" sz="1600" b="1" dirty="0" smtClean="0">
                <a:solidFill>
                  <a:srgbClr val="00B050"/>
                </a:solidFill>
                <a:latin typeface="Calibri" panose="020F0502020204030204" pitchFamily="34" charset="0"/>
                <a:cs typeface="Calibri" panose="020F0502020204030204" pitchFamily="34" charset="0"/>
              </a:rPr>
              <a:t>Same code list (Investment Fund Role 2 Code)</a:t>
            </a:r>
            <a:endParaRPr lang="en-GB" sz="1600" b="1" dirty="0">
              <a:solidFill>
                <a:srgbClr val="00B050"/>
              </a:solidFill>
              <a:latin typeface="Calibri" panose="020F0502020204030204" pitchFamily="34" charset="0"/>
              <a:cs typeface="Calibri" panose="020F0502020204030204" pitchFamily="34" charset="0"/>
            </a:endParaRPr>
          </a:p>
        </p:txBody>
      </p:sp>
      <p:sp>
        <p:nvSpPr>
          <p:cNvPr id="46" name="Rectangle 45"/>
          <p:cNvSpPr/>
          <p:nvPr/>
        </p:nvSpPr>
        <p:spPr bwMode="auto">
          <a:xfrm>
            <a:off x="474455" y="2847069"/>
            <a:ext cx="2363995" cy="250353"/>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07036" y="983065"/>
            <a:ext cx="3482230" cy="5339923"/>
          </a:xfrm>
          <a:prstGeom prst="rect">
            <a:avLst/>
          </a:prstGeom>
          <a:noFill/>
        </p:spPr>
        <p:txBody>
          <a:bodyPr wrap="square" rtlCol="0">
            <a:spAutoFit/>
          </a:bodyPr>
          <a:lstStyle/>
          <a:p>
            <a:r>
              <a:rPr lang="en-GB" sz="1800" dirty="0" smtClean="0">
                <a:latin typeface="Calibri" panose="020F0502020204030204" pitchFamily="34" charset="0"/>
                <a:cs typeface="Calibri" panose="020F0502020204030204" pitchFamily="34" charset="0"/>
              </a:rPr>
              <a:t>Account Details [1.1]</a:t>
            </a:r>
          </a:p>
          <a:p>
            <a:pPr>
              <a:tabLst>
                <a:tab pos="233363" algn="l"/>
                <a:tab pos="200025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Identification [1.1] </a:t>
            </a:r>
            <a:r>
              <a:rPr lang="en-GB" sz="1400" b="1" i="1" dirty="0" smtClean="0">
                <a:latin typeface="Calibri" panose="020F0502020204030204" pitchFamily="34" charset="0"/>
                <a:cs typeface="Calibri" panose="020F0502020204030204" pitchFamily="34" charset="0"/>
              </a:rPr>
              <a:t>Choice</a:t>
            </a:r>
            <a:r>
              <a:rPr lang="en-GB" sz="1400" b="1" dirty="0" smtClean="0">
                <a:latin typeface="Calibri" panose="020F0502020204030204" pitchFamily="34" charset="0"/>
                <a:cs typeface="Calibri" panose="020F0502020204030204" pitchFamily="34" charset="0"/>
              </a:rPr>
              <a:t>	</a:t>
            </a:r>
          </a:p>
          <a:p>
            <a:pPr>
              <a:spcAft>
                <a:spcPts val="600"/>
              </a:spcAft>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Identification [1.1]</a:t>
            </a:r>
          </a:p>
          <a:p>
            <a:pPr>
              <a:tabLst>
                <a:tab pos="233363" algn="l"/>
                <a:tab pos="457200" algn="l"/>
                <a:tab pos="102711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Identification And Purpose</a:t>
            </a:r>
          </a:p>
          <a:p>
            <a:pPr>
              <a:tabLst>
                <a:tab pos="233363" algn="l"/>
                <a:tab pos="457200" algn="l"/>
                <a:tab pos="690563" algn="l"/>
                <a:tab pos="1027113" algn="l"/>
                <a:tab pos="1258888"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Identification [1.1]</a:t>
            </a:r>
          </a:p>
          <a:p>
            <a:pPr>
              <a:spcAft>
                <a:spcPts val="600"/>
              </a:spcAft>
              <a:tabLst>
                <a:tab pos="233363" algn="l"/>
                <a:tab pos="457200" algn="l"/>
                <a:tab pos="690563" algn="l"/>
                <a:tab pos="1027113" algn="l"/>
                <a:tab pos="1258888"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t>
            </a:r>
            <a:r>
              <a:rPr lang="en-GB" sz="1800" dirty="0" smtClean="0">
                <a:solidFill>
                  <a:srgbClr val="9933FF"/>
                </a:solidFill>
                <a:latin typeface="Calibri" panose="020F0502020204030204" pitchFamily="34" charset="0"/>
                <a:cs typeface="Calibri" panose="020F0502020204030204" pitchFamily="34" charset="0"/>
              </a:rPr>
              <a:t>Purpose [1.1]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Fungible Indicator [1.1]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Name [0.1]</a:t>
            </a:r>
          </a:p>
          <a:p>
            <a:pPr>
              <a:spcAft>
                <a:spcPts val="600"/>
              </a:spcAft>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Designation [0.1</a:t>
            </a:r>
            <a:r>
              <a:rPr lang="en-GB" sz="1800" dirty="0" smtClean="0">
                <a:latin typeface="Calibri" panose="020F0502020204030204" pitchFamily="34" charset="0"/>
                <a:cs typeface="Calibri" panose="020F0502020204030204" pitchFamily="34" charset="0"/>
              </a:rPr>
              <a:t>]</a:t>
            </a:r>
            <a:endParaRPr lang="en-GB" sz="1800" dirty="0" smtClean="0">
              <a:latin typeface="Calibri" panose="020F0502020204030204" pitchFamily="34" charset="0"/>
              <a:cs typeface="Calibri" panose="020F0502020204030204" pitchFamily="34" charset="0"/>
            </a:endParaRP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Intermediary Information [0.10]</a:t>
            </a:r>
          </a:p>
          <a:p>
            <a:pPr>
              <a:spcAft>
                <a:spcPts val="0"/>
              </a:spcAft>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Identification [1.1]</a:t>
            </a:r>
          </a:p>
          <a:p>
            <a:pPr>
              <a:spcAft>
                <a:spcPts val="600"/>
              </a:spcAft>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Account</a:t>
            </a:r>
          </a:p>
          <a:p>
            <a:pPr>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Identification</a:t>
            </a:r>
          </a:p>
          <a:p>
            <a:pPr>
              <a:spcAft>
                <a:spcPts val="600"/>
              </a:spcAft>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		Account Servicer</a:t>
            </a:r>
          </a:p>
          <a:p>
            <a:pPr>
              <a:spcAft>
                <a:spcPts val="900"/>
              </a:spcAft>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solidFill>
                  <a:srgbClr val="00B050"/>
                </a:solidFill>
                <a:latin typeface="Calibri" panose="020F0502020204030204" pitchFamily="34" charset="0"/>
                <a:cs typeface="Calibri" panose="020F0502020204030204" pitchFamily="34" charset="0"/>
              </a:rPr>
              <a:t>	</a:t>
            </a:r>
            <a:r>
              <a:rPr lang="en-GB" sz="1800" dirty="0" smtClean="0">
                <a:solidFill>
                  <a:srgbClr val="00B050"/>
                </a:solidFill>
                <a:latin typeface="Calibri" panose="020F0502020204030204" pitchFamily="34" charset="0"/>
                <a:cs typeface="Calibri" panose="020F0502020204030204" pitchFamily="34" charset="0"/>
              </a:rPr>
              <a:t>Role</a:t>
            </a:r>
          </a:p>
          <a:p>
            <a:pPr>
              <a:spcAft>
                <a:spcPts val="0"/>
              </a:spcAft>
              <a:tabLst>
                <a:tab pos="233363" algn="l"/>
                <a:tab pos="457200"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Account Owner [0.1]</a:t>
            </a:r>
          </a:p>
          <a:p>
            <a:pPr>
              <a:tabLst>
                <a:tab pos="233363" algn="l"/>
              </a:tabLst>
            </a:pPr>
            <a:r>
              <a:rPr lang="en-GB" sz="1800" dirty="0">
                <a:latin typeface="Calibri" panose="020F0502020204030204" pitchFamily="34" charset="0"/>
                <a:cs typeface="Calibri" panose="020F0502020204030204" pitchFamily="34" charset="0"/>
              </a:rPr>
              <a:t>	</a:t>
            </a:r>
            <a:r>
              <a:rPr lang="en-GB" sz="1800" dirty="0" smtClean="0">
                <a:latin typeface="Calibri" panose="020F0502020204030204" pitchFamily="34" charset="0"/>
                <a:cs typeface="Calibri" panose="020F0502020204030204" pitchFamily="34" charset="0"/>
              </a:rPr>
              <a:t>Account Servicer [0.1]</a:t>
            </a:r>
          </a:p>
        </p:txBody>
      </p:sp>
      <p:sp>
        <p:nvSpPr>
          <p:cNvPr id="47" name="TextBox 46"/>
          <p:cNvSpPr txBox="1"/>
          <p:nvPr/>
        </p:nvSpPr>
        <p:spPr>
          <a:xfrm>
            <a:off x="4438292" y="5776313"/>
            <a:ext cx="2805103" cy="830997"/>
          </a:xfrm>
          <a:prstGeom prst="rect">
            <a:avLst/>
          </a:prstGeom>
          <a:solidFill>
            <a:srgbClr val="FFFF00"/>
          </a:solidFill>
        </p:spPr>
        <p:txBody>
          <a:bodyPr wrap="square" rtlCol="0">
            <a:spAutoFit/>
          </a:bodyPr>
          <a:lstStyle/>
          <a:p>
            <a:r>
              <a:rPr lang="en-GB" sz="1600" dirty="0" smtClean="0">
                <a:latin typeface="Calibri" panose="020F0502020204030204" pitchFamily="34" charset="0"/>
                <a:cs typeface="Calibri" panose="020F0502020204030204" pitchFamily="34" charset="0"/>
              </a:rPr>
              <a:t>Fungible Indicator is not present in the V09. </a:t>
            </a:r>
          </a:p>
          <a:p>
            <a:r>
              <a:rPr lang="en-GB" sz="1600" dirty="0" smtClean="0">
                <a:latin typeface="Calibri" panose="020F0502020204030204" pitchFamily="34" charset="0"/>
                <a:cs typeface="Calibri" panose="020F0502020204030204" pitchFamily="34" charset="0"/>
              </a:rPr>
              <a:t>This does not matter.</a:t>
            </a:r>
            <a:endParaRPr lang="en-GB" sz="1600" dirty="0">
              <a:latin typeface="Calibri" panose="020F0502020204030204" pitchFamily="34" charset="0"/>
              <a:cs typeface="Calibri" panose="020F0502020204030204" pitchFamily="34" charset="0"/>
            </a:endParaRPr>
          </a:p>
        </p:txBody>
      </p:sp>
      <p:sp>
        <p:nvSpPr>
          <p:cNvPr id="41" name="TextBox 40"/>
          <p:cNvSpPr txBox="1"/>
          <p:nvPr/>
        </p:nvSpPr>
        <p:spPr>
          <a:xfrm>
            <a:off x="7281210" y="5163637"/>
            <a:ext cx="1867645" cy="954107"/>
          </a:xfrm>
          <a:prstGeom prst="rect">
            <a:avLst/>
          </a:prstGeom>
          <a:solidFill>
            <a:srgbClr val="FFFFCC"/>
          </a:solidFill>
          <a:ln>
            <a:solidFill>
              <a:schemeClr val="bg1">
                <a:lumMod val="50000"/>
              </a:schemeClr>
            </a:solidFill>
          </a:ln>
        </p:spPr>
        <p:txBody>
          <a:bodyPr wrap="square" rtlCol="0">
            <a:spAutoFit/>
          </a:bodyPr>
          <a:lstStyle/>
          <a:p>
            <a:r>
              <a:rPr lang="en-GB" sz="1400" b="1" dirty="0" smtClean="0">
                <a:latin typeface="Calibri" panose="020F0502020204030204" pitchFamily="34" charset="0"/>
                <a:cs typeface="Calibri" panose="020F0502020204030204" pitchFamily="34" charset="0"/>
              </a:rPr>
              <a:t>Intermediary, Account Owner and Account Servicer are at the ‘root’ of the message</a:t>
            </a:r>
            <a:endParaRPr lang="en-GB" sz="1400" b="1" dirty="0">
              <a:latin typeface="Calibri" panose="020F0502020204030204" pitchFamily="34" charset="0"/>
              <a:cs typeface="Calibri" panose="020F0502020204030204" pitchFamily="34" charset="0"/>
            </a:endParaRPr>
          </a:p>
        </p:txBody>
      </p:sp>
      <p:sp>
        <p:nvSpPr>
          <p:cNvPr id="23" name="Rectangle 22"/>
          <p:cNvSpPr/>
          <p:nvPr/>
        </p:nvSpPr>
        <p:spPr bwMode="auto">
          <a:xfrm>
            <a:off x="707392" y="1586531"/>
            <a:ext cx="2616657" cy="247301"/>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4" name="Rectangle 23"/>
          <p:cNvSpPr/>
          <p:nvPr/>
        </p:nvSpPr>
        <p:spPr bwMode="auto">
          <a:xfrm>
            <a:off x="704524" y="1894199"/>
            <a:ext cx="2616657" cy="877576"/>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129400" y="492097"/>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26" name="TextBox 25"/>
          <p:cNvSpPr txBox="1"/>
          <p:nvPr/>
        </p:nvSpPr>
        <p:spPr>
          <a:xfrm>
            <a:off x="5319618" y="492097"/>
            <a:ext cx="3435364"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Report</a:t>
            </a:r>
          </a:p>
          <a:p>
            <a:pPr>
              <a:lnSpc>
                <a:spcPts val="1900"/>
              </a:lnSpc>
            </a:pPr>
            <a:r>
              <a:rPr lang="en-GB" sz="1800" b="1" dirty="0" smtClean="0">
                <a:latin typeface="Calibri" panose="020F0502020204030204" pitchFamily="34" charset="0"/>
                <a:cs typeface="Calibri" panose="020F0502020204030204" pitchFamily="34" charset="0"/>
              </a:rPr>
              <a:t>semt.002.001.09</a:t>
            </a:r>
            <a:endParaRPr lang="en-GB" sz="1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7818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Balance For Account</a:t>
            </a:r>
            <a:endParaRPr lang="en-GB" dirty="0"/>
          </a:p>
        </p:txBody>
      </p:sp>
      <p:sp>
        <p:nvSpPr>
          <p:cNvPr id="3" name="Footer Placeholder 2"/>
          <p:cNvSpPr>
            <a:spLocks noGrp="1"/>
          </p:cNvSpPr>
          <p:nvPr>
            <p:ph type="ftr" sz="quarter" idx="10"/>
          </p:nvPr>
        </p:nvSpPr>
        <p:spPr/>
        <p:txBody>
          <a:bodyPr/>
          <a:lstStyle/>
          <a:p>
            <a:r>
              <a:rPr lang="en-US" dirty="0" smtClean="0"/>
              <a:t>Statement Holdings V2 &amp; V9 Comparison</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9</a:t>
            </a:fld>
            <a:endParaRPr lang="en-GB" dirty="0"/>
          </a:p>
        </p:txBody>
      </p:sp>
      <p:sp>
        <p:nvSpPr>
          <p:cNvPr id="10" name="Rectangle 9"/>
          <p:cNvSpPr/>
          <p:nvPr/>
        </p:nvSpPr>
        <p:spPr bwMode="auto">
          <a:xfrm>
            <a:off x="178278" y="996192"/>
            <a:ext cx="3902015" cy="4063022"/>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4347702" y="379609"/>
            <a:ext cx="4796287" cy="6740307"/>
          </a:xfrm>
          <a:prstGeom prst="rect">
            <a:avLst/>
          </a:prstGeom>
          <a:noFill/>
        </p:spPr>
        <p:txBody>
          <a:bodyPr wrap="square" rtlCol="0">
            <a:spAutoFit/>
          </a:bodyPr>
          <a:lstStyle/>
          <a:p>
            <a:r>
              <a:rPr lang="en-GB" sz="1600" dirty="0" smtClean="0">
                <a:solidFill>
                  <a:srgbClr val="C00000"/>
                </a:solidFill>
                <a:latin typeface="Calibri" panose="020F0502020204030204" pitchFamily="34" charset="0"/>
                <a:cs typeface="Calibri" panose="020F0502020204030204" pitchFamily="34" charset="0"/>
              </a:rPr>
              <a:t>Financial Instrument Identification [1.1]</a:t>
            </a:r>
          </a:p>
          <a:p>
            <a:r>
              <a:rPr lang="en-GB" sz="1600" dirty="0" smtClean="0">
                <a:latin typeface="Calibri" panose="020F0502020204030204" pitchFamily="34" charset="0"/>
                <a:cs typeface="Calibri" panose="020F0502020204030204" pitchFamily="34" charset="0"/>
              </a:rPr>
              <a:t>Financial Instrument Attributes [0.1]</a:t>
            </a:r>
          </a:p>
          <a:p>
            <a:r>
              <a:rPr lang="en-GB" sz="1600" dirty="0" smtClean="0">
                <a:solidFill>
                  <a:srgbClr val="C00000"/>
                </a:solidFill>
                <a:latin typeface="Calibri" panose="020F0502020204030204" pitchFamily="34" charset="0"/>
                <a:cs typeface="Calibri" panose="020F0502020204030204" pitchFamily="34" charset="0"/>
              </a:rPr>
              <a:t>Investment Funds Financial Instrument Attributes [0.1]</a:t>
            </a:r>
          </a:p>
          <a:p>
            <a:r>
              <a:rPr lang="en-GB" sz="1600" dirty="0" smtClean="0">
                <a:latin typeface="Calibri" panose="020F0502020204030204" pitchFamily="34" charset="0"/>
                <a:cs typeface="Calibri" panose="020F0502020204030204" pitchFamily="34" charset="0"/>
              </a:rPr>
              <a:t>Valuation Haircut Details [0.1]</a:t>
            </a:r>
          </a:p>
          <a:p>
            <a:r>
              <a:rPr lang="en-GB" sz="1600" dirty="0" smtClean="0">
                <a:solidFill>
                  <a:srgbClr val="FF0000"/>
                </a:solidFill>
                <a:latin typeface="Calibri" panose="020F0502020204030204" pitchFamily="34" charset="0"/>
                <a:cs typeface="Calibri" panose="020F0502020204030204" pitchFamily="34" charset="0"/>
              </a:rPr>
              <a:t>Aggregate Balance [1.1]</a:t>
            </a:r>
          </a:p>
          <a:p>
            <a:r>
              <a:rPr lang="en-GB" sz="1600" dirty="0" smtClean="0">
                <a:solidFill>
                  <a:srgbClr val="FF0000"/>
                </a:solidFill>
                <a:latin typeface="Calibri" panose="020F0502020204030204" pitchFamily="34" charset="0"/>
                <a:cs typeface="Calibri" panose="020F0502020204030204" pitchFamily="34" charset="0"/>
              </a:rPr>
              <a:t>Available Balance [0.1]</a:t>
            </a:r>
          </a:p>
          <a:p>
            <a:r>
              <a:rPr lang="en-GB" sz="1600" dirty="0" smtClean="0">
                <a:solidFill>
                  <a:srgbClr val="FF0000"/>
                </a:solidFill>
                <a:latin typeface="Calibri" panose="020F0502020204030204" pitchFamily="34" charset="0"/>
                <a:cs typeface="Calibri" panose="020F0502020204030204" pitchFamily="34" charset="0"/>
              </a:rPr>
              <a:t>Not Available Balance [0.1]</a:t>
            </a:r>
          </a:p>
          <a:p>
            <a:r>
              <a:rPr lang="en-GB" sz="1600" dirty="0">
                <a:solidFill>
                  <a:schemeClr val="accent6">
                    <a:lumMod val="75000"/>
                  </a:schemeClr>
                </a:solidFill>
                <a:latin typeface="Calibri" panose="020F0502020204030204" pitchFamily="34" charset="0"/>
                <a:cs typeface="Calibri" panose="020F0502020204030204" pitchFamily="34" charset="0"/>
              </a:rPr>
              <a:t>Safekeeping Place [0.1]</a:t>
            </a:r>
          </a:p>
          <a:p>
            <a:r>
              <a:rPr lang="en-GB" sz="1600" dirty="0" smtClean="0">
                <a:latin typeface="Calibri" panose="020F0502020204030204" pitchFamily="34" charset="0"/>
                <a:cs typeface="Calibri" panose="020F0502020204030204" pitchFamily="34" charset="0"/>
              </a:rPr>
              <a:t>Corporate Action Option Type [0.1]</a:t>
            </a:r>
          </a:p>
          <a:p>
            <a:r>
              <a:rPr lang="en-GB" sz="1600" dirty="0">
                <a:solidFill>
                  <a:srgbClr val="00B050"/>
                </a:solidFill>
                <a:latin typeface="Calibri" panose="020F0502020204030204" pitchFamily="34" charset="0"/>
                <a:cs typeface="Calibri" panose="020F0502020204030204" pitchFamily="34" charset="0"/>
              </a:rPr>
              <a:t>Price Details [0.n]</a:t>
            </a:r>
          </a:p>
          <a:p>
            <a:r>
              <a:rPr lang="en-GB" sz="1600" dirty="0">
                <a:solidFill>
                  <a:srgbClr val="00B050"/>
                </a:solidFill>
                <a:latin typeface="Calibri" panose="020F0502020204030204" pitchFamily="34" charset="0"/>
                <a:cs typeface="Calibri" panose="020F0502020204030204" pitchFamily="34" charset="0"/>
              </a:rPr>
              <a:t>Foreign Exchange Details [0.1]</a:t>
            </a:r>
          </a:p>
          <a:p>
            <a:r>
              <a:rPr lang="en-GB" sz="1600" dirty="0" smtClean="0">
                <a:solidFill>
                  <a:schemeClr val="bg1">
                    <a:lumMod val="50000"/>
                  </a:schemeClr>
                </a:solidFill>
                <a:latin typeface="Calibri" panose="020F0502020204030204" pitchFamily="34" charset="0"/>
                <a:cs typeface="Calibri" panose="020F0502020204030204" pitchFamily="34" charset="0"/>
              </a:rPr>
              <a:t>Days Accrued [0.1]</a:t>
            </a:r>
          </a:p>
          <a:p>
            <a:r>
              <a:rPr lang="en-GB" sz="1600" b="1" dirty="0" smtClean="0">
                <a:latin typeface="Calibri" panose="020F0502020204030204" pitchFamily="34" charset="0"/>
                <a:cs typeface="Calibri" panose="020F0502020204030204" pitchFamily="34" charset="0"/>
              </a:rPr>
              <a:t>Account Base Currency Amounts [0.1]</a:t>
            </a:r>
          </a:p>
          <a:p>
            <a:pPr>
              <a:tabLst>
                <a:tab pos="233363" algn="l"/>
              </a:tabLst>
            </a:pPr>
            <a:r>
              <a:rPr lang="en-GB" sz="1600" dirty="0">
                <a:latin typeface="Calibri" panose="020F0502020204030204" pitchFamily="34" charset="0"/>
                <a:cs typeface="Calibri" panose="020F0502020204030204" pitchFamily="34" charset="0"/>
              </a:rPr>
              <a:t>	</a:t>
            </a:r>
            <a:r>
              <a:rPr lang="en-GB" sz="1600" dirty="0" smtClean="0">
                <a:solidFill>
                  <a:srgbClr val="9933FF"/>
                </a:solidFill>
                <a:latin typeface="Calibri" panose="020F0502020204030204" pitchFamily="34" charset="0"/>
                <a:cs typeface="Calibri" panose="020F0502020204030204" pitchFamily="34" charset="0"/>
              </a:rPr>
              <a:t>Holding Value [0.1]</a:t>
            </a:r>
          </a:p>
          <a:p>
            <a:pPr>
              <a:tabLst>
                <a:tab pos="233363" algn="l"/>
              </a:tabLst>
            </a:pPr>
            <a:r>
              <a:rPr lang="en-GB" sz="1600" dirty="0">
                <a:latin typeface="Calibri" panose="020F0502020204030204" pitchFamily="34" charset="0"/>
                <a:cs typeface="Calibri" panose="020F0502020204030204" pitchFamily="34" charset="0"/>
              </a:rPr>
              <a:t>	</a:t>
            </a:r>
            <a:r>
              <a:rPr lang="en-GB" sz="1600" dirty="0" smtClean="0">
                <a:solidFill>
                  <a:srgbClr val="0066FF"/>
                </a:solidFill>
                <a:latin typeface="Calibri" panose="020F0502020204030204" pitchFamily="34" charset="0"/>
                <a:cs typeface="Calibri" panose="020F0502020204030204" pitchFamily="34" charset="0"/>
              </a:rPr>
              <a:t>Previous Holding Value [0.1]</a:t>
            </a:r>
          </a:p>
          <a:p>
            <a:pPr>
              <a:tabLst>
                <a:tab pos="233363" algn="l"/>
              </a:tabLst>
            </a:pPr>
            <a:r>
              <a:rPr lang="en-GB" sz="1600" dirty="0">
                <a:latin typeface="Calibri" panose="020F0502020204030204" pitchFamily="34" charset="0"/>
                <a:cs typeface="Calibri" panose="020F0502020204030204" pitchFamily="34" charset="0"/>
              </a:rPr>
              <a:t>	</a:t>
            </a:r>
            <a:r>
              <a:rPr lang="en-GB" sz="1600" dirty="0" smtClean="0">
                <a:solidFill>
                  <a:srgbClr val="0066FF"/>
                </a:solidFill>
                <a:latin typeface="Calibri" panose="020F0502020204030204" pitchFamily="34" charset="0"/>
                <a:cs typeface="Calibri" panose="020F0502020204030204" pitchFamily="34" charset="0"/>
              </a:rPr>
              <a:t>Book Value [0.1]</a:t>
            </a:r>
          </a:p>
          <a:p>
            <a:pPr>
              <a:tabLst>
                <a:tab pos="233363"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Eligible Collateral Value [0.1]</a:t>
            </a:r>
          </a:p>
          <a:p>
            <a:pPr>
              <a:tabLst>
                <a:tab pos="233363" algn="l"/>
              </a:tabLst>
            </a:pPr>
            <a:r>
              <a:rPr lang="en-GB" sz="1600" dirty="0">
                <a:latin typeface="Calibri" panose="020F0502020204030204" pitchFamily="34" charset="0"/>
                <a:cs typeface="Calibri" panose="020F0502020204030204" pitchFamily="34" charset="0"/>
              </a:rPr>
              <a:t>	</a:t>
            </a:r>
            <a:r>
              <a:rPr lang="en-GB" sz="1600" dirty="0" smtClean="0">
                <a:solidFill>
                  <a:srgbClr val="0066FF"/>
                </a:solidFill>
                <a:latin typeface="Calibri" panose="020F0502020204030204" pitchFamily="34" charset="0"/>
                <a:cs typeface="Calibri" panose="020F0502020204030204" pitchFamily="34" charset="0"/>
              </a:rPr>
              <a:t>Accrued Interest  Amount (+ sign) [0.1]</a:t>
            </a:r>
          </a:p>
          <a:p>
            <a:r>
              <a:rPr lang="en-GB" sz="1600" b="1" dirty="0" smtClean="0">
                <a:latin typeface="Calibri" panose="020F0502020204030204" pitchFamily="34" charset="0"/>
                <a:cs typeface="Calibri" panose="020F0502020204030204" pitchFamily="34" charset="0"/>
              </a:rPr>
              <a:t>Instrument Currency Amounts [0.1]</a:t>
            </a:r>
          </a:p>
          <a:p>
            <a:pPr>
              <a:tabLst>
                <a:tab pos="233363" algn="l"/>
              </a:tabLst>
            </a:pPr>
            <a:r>
              <a:rPr lang="en-GB" sz="1600" dirty="0">
                <a:latin typeface="Calibri" panose="020F0502020204030204" pitchFamily="34" charset="0"/>
                <a:cs typeface="Calibri" panose="020F0502020204030204" pitchFamily="34" charset="0"/>
              </a:rPr>
              <a:t>	</a:t>
            </a:r>
            <a:r>
              <a:rPr lang="en-GB" sz="1600" dirty="0" smtClean="0">
                <a:solidFill>
                  <a:srgbClr val="9933FF"/>
                </a:solidFill>
                <a:latin typeface="Calibri" panose="020F0502020204030204" pitchFamily="34" charset="0"/>
                <a:cs typeface="Calibri" panose="020F0502020204030204" pitchFamily="34" charset="0"/>
              </a:rPr>
              <a:t>Holding Value [0.1]</a:t>
            </a:r>
          </a:p>
          <a:p>
            <a:r>
              <a:rPr lang="en-GB" sz="1600" dirty="0" smtClean="0">
                <a:latin typeface="Calibri" panose="020F0502020204030204" pitchFamily="34" charset="0"/>
                <a:cs typeface="Calibri" panose="020F0502020204030204" pitchFamily="34" charset="0"/>
              </a:rPr>
              <a:t>Quantity Breakdown [0.n]</a:t>
            </a:r>
          </a:p>
          <a:p>
            <a:r>
              <a:rPr lang="en-GB" sz="1600" dirty="0">
                <a:solidFill>
                  <a:srgbClr val="FF66CC"/>
                </a:solidFill>
                <a:latin typeface="Calibri" panose="020F0502020204030204" pitchFamily="34" charset="0"/>
                <a:cs typeface="Calibri" panose="020F0502020204030204" pitchFamily="34" charset="0"/>
              </a:rPr>
              <a:t>Balance Breakdown </a:t>
            </a:r>
            <a:r>
              <a:rPr lang="en-GB" sz="1600" dirty="0" smtClean="0">
                <a:solidFill>
                  <a:srgbClr val="FF66CC"/>
                </a:solidFill>
                <a:latin typeface="Calibri" panose="020F0502020204030204" pitchFamily="34" charset="0"/>
                <a:cs typeface="Calibri" panose="020F0502020204030204" pitchFamily="34" charset="0"/>
              </a:rPr>
              <a:t>[</a:t>
            </a:r>
            <a:r>
              <a:rPr lang="en-GB" sz="1600" dirty="0">
                <a:solidFill>
                  <a:srgbClr val="FF66CC"/>
                </a:solidFill>
                <a:latin typeface="Calibri" panose="020F0502020204030204" pitchFamily="34" charset="0"/>
                <a:cs typeface="Calibri" panose="020F0502020204030204" pitchFamily="34" charset="0"/>
              </a:rPr>
              <a:t>0.n]</a:t>
            </a:r>
          </a:p>
          <a:p>
            <a:r>
              <a:rPr lang="en-GB" sz="1600" dirty="0">
                <a:solidFill>
                  <a:srgbClr val="FF66CC"/>
                </a:solidFill>
                <a:latin typeface="Calibri" panose="020F0502020204030204" pitchFamily="34" charset="0"/>
                <a:cs typeface="Calibri" panose="020F0502020204030204" pitchFamily="34" charset="0"/>
              </a:rPr>
              <a:t>Additional Balance Breakdown </a:t>
            </a:r>
            <a:r>
              <a:rPr lang="en-GB" sz="1600" dirty="0" smtClean="0">
                <a:solidFill>
                  <a:srgbClr val="FF66CC"/>
                </a:solidFill>
                <a:latin typeface="Calibri" panose="020F0502020204030204" pitchFamily="34" charset="0"/>
                <a:cs typeface="Calibri" panose="020F0502020204030204" pitchFamily="34" charset="0"/>
              </a:rPr>
              <a:t>[0.n]</a:t>
            </a:r>
            <a:endParaRPr lang="en-GB" sz="1600" dirty="0">
              <a:solidFill>
                <a:srgbClr val="FF66CC"/>
              </a:solidFill>
              <a:latin typeface="Calibri" panose="020F0502020204030204" pitchFamily="34" charset="0"/>
              <a:cs typeface="Calibri" panose="020F0502020204030204" pitchFamily="34" charset="0"/>
            </a:endParaRPr>
          </a:p>
          <a:p>
            <a:r>
              <a:rPr lang="en-GB" sz="1600" dirty="0" smtClean="0">
                <a:solidFill>
                  <a:srgbClr val="FF66CC"/>
                </a:solidFill>
                <a:latin typeface="Calibri" panose="020F0502020204030204" pitchFamily="34" charset="0"/>
                <a:cs typeface="Calibri" panose="020F0502020204030204" pitchFamily="34" charset="0"/>
              </a:rPr>
              <a:t>Balance At Safekeeping Place [0.n]</a:t>
            </a:r>
          </a:p>
          <a:p>
            <a:r>
              <a:rPr lang="en-GB" sz="1600" dirty="0" smtClean="0">
                <a:latin typeface="Calibri" panose="020F0502020204030204" pitchFamily="34" charset="0"/>
                <a:cs typeface="Calibri" panose="020F0502020204030204" pitchFamily="34" charset="0"/>
              </a:rPr>
              <a:t>Holding Additional Details [0.1]</a:t>
            </a:r>
          </a:p>
          <a:p>
            <a:r>
              <a:rPr lang="en-GB" sz="1600" dirty="0" smtClean="0">
                <a:latin typeface="Calibri" panose="020F0502020204030204" pitchFamily="34" charset="0"/>
                <a:cs typeface="Calibri" panose="020F0502020204030204" pitchFamily="34" charset="0"/>
              </a:rPr>
              <a:t>Supplementary Data [0.1]</a:t>
            </a:r>
          </a:p>
        </p:txBody>
      </p:sp>
      <p:sp>
        <p:nvSpPr>
          <p:cNvPr id="6" name="TextBox 5"/>
          <p:cNvSpPr txBox="1"/>
          <p:nvPr/>
        </p:nvSpPr>
        <p:spPr>
          <a:xfrm>
            <a:off x="207035" y="996186"/>
            <a:ext cx="3767442" cy="4031873"/>
          </a:xfrm>
          <a:prstGeom prst="rect">
            <a:avLst/>
          </a:prstGeom>
          <a:noFill/>
        </p:spPr>
        <p:txBody>
          <a:bodyPr wrap="none" rtlCol="0">
            <a:spAutoFit/>
          </a:bodyPr>
          <a:lstStyle/>
          <a:p>
            <a:r>
              <a:rPr lang="en-GB" sz="1600" dirty="0" smtClean="0">
                <a:solidFill>
                  <a:srgbClr val="FF0000"/>
                </a:solidFill>
                <a:latin typeface="Calibri" panose="020F0502020204030204" pitchFamily="34" charset="0"/>
                <a:cs typeface="Calibri" panose="020F0502020204030204" pitchFamily="34" charset="0"/>
              </a:rPr>
              <a:t>Aggregate Quantity [1.1]</a:t>
            </a:r>
          </a:p>
          <a:p>
            <a:r>
              <a:rPr lang="en-GB" sz="1600" dirty="0" smtClean="0">
                <a:solidFill>
                  <a:srgbClr val="FF0000"/>
                </a:solidFill>
                <a:latin typeface="Calibri" panose="020F0502020204030204" pitchFamily="34" charset="0"/>
                <a:cs typeface="Calibri" panose="020F0502020204030204" pitchFamily="34" charset="0"/>
              </a:rPr>
              <a:t>Available Quantity [0.1]</a:t>
            </a:r>
          </a:p>
          <a:p>
            <a:r>
              <a:rPr lang="en-GB" sz="1600" dirty="0" smtClean="0">
                <a:solidFill>
                  <a:srgbClr val="FF0000"/>
                </a:solidFill>
                <a:latin typeface="Calibri" panose="020F0502020204030204" pitchFamily="34" charset="0"/>
                <a:cs typeface="Calibri" panose="020F0502020204030204" pitchFamily="34" charset="0"/>
              </a:rPr>
              <a:t>Not Available Quantity [0.1]</a:t>
            </a:r>
          </a:p>
          <a:p>
            <a:r>
              <a:rPr lang="en-GB" sz="1600" dirty="0" smtClean="0">
                <a:solidFill>
                  <a:schemeClr val="bg1">
                    <a:lumMod val="50000"/>
                  </a:schemeClr>
                </a:solidFill>
                <a:latin typeface="Calibri" panose="020F0502020204030204" pitchFamily="34" charset="0"/>
                <a:cs typeface="Calibri" panose="020F0502020204030204" pitchFamily="34" charset="0"/>
              </a:rPr>
              <a:t>Days Accrued [0.1]</a:t>
            </a:r>
          </a:p>
          <a:p>
            <a:r>
              <a:rPr lang="en-GB" sz="1600" dirty="0" smtClean="0">
                <a:solidFill>
                  <a:srgbClr val="9933FF"/>
                </a:solidFill>
                <a:latin typeface="Calibri" panose="020F0502020204030204" pitchFamily="34" charset="0"/>
                <a:cs typeface="Calibri" panose="020F0502020204030204" pitchFamily="34" charset="0"/>
              </a:rPr>
              <a:t>Holding Value [0.n]</a:t>
            </a:r>
          </a:p>
          <a:p>
            <a:r>
              <a:rPr lang="en-GB" sz="1600" dirty="0" smtClean="0">
                <a:solidFill>
                  <a:srgbClr val="0066FF"/>
                </a:solidFill>
                <a:latin typeface="Calibri" panose="020F0502020204030204" pitchFamily="34" charset="0"/>
                <a:cs typeface="Calibri" panose="020F0502020204030204" pitchFamily="34" charset="0"/>
              </a:rPr>
              <a:t>Previous Holding Value [0.1]</a:t>
            </a:r>
          </a:p>
          <a:p>
            <a:r>
              <a:rPr lang="en-GB" sz="1600" dirty="0" smtClean="0">
                <a:solidFill>
                  <a:srgbClr val="0066FF"/>
                </a:solidFill>
                <a:latin typeface="Calibri" panose="020F0502020204030204" pitchFamily="34" charset="0"/>
                <a:cs typeface="Calibri" panose="020F0502020204030204" pitchFamily="34" charset="0"/>
              </a:rPr>
              <a:t>Accrued Interest Amount [0.1]</a:t>
            </a:r>
          </a:p>
          <a:p>
            <a:r>
              <a:rPr lang="en-GB" sz="1600" dirty="0" smtClean="0">
                <a:solidFill>
                  <a:srgbClr val="0066FF"/>
                </a:solidFill>
                <a:latin typeface="Calibri" panose="020F0502020204030204" pitchFamily="34" charset="0"/>
                <a:cs typeface="Calibri" panose="020F0502020204030204" pitchFamily="34" charset="0"/>
              </a:rPr>
              <a:t>Accrued Interest Amount Sign [0.1]</a:t>
            </a:r>
          </a:p>
          <a:p>
            <a:r>
              <a:rPr lang="en-GB" sz="1600" dirty="0" smtClean="0">
                <a:solidFill>
                  <a:srgbClr val="0066FF"/>
                </a:solidFill>
                <a:latin typeface="Calibri" panose="020F0502020204030204" pitchFamily="34" charset="0"/>
                <a:cs typeface="Calibri" panose="020F0502020204030204" pitchFamily="34" charset="0"/>
              </a:rPr>
              <a:t>Book Value [0.1]</a:t>
            </a:r>
          </a:p>
          <a:p>
            <a:r>
              <a:rPr lang="en-GB" sz="1600" dirty="0" smtClean="0">
                <a:solidFill>
                  <a:schemeClr val="accent6">
                    <a:lumMod val="75000"/>
                  </a:schemeClr>
                </a:solidFill>
                <a:latin typeface="Calibri" panose="020F0502020204030204" pitchFamily="34" charset="0"/>
                <a:cs typeface="Calibri" panose="020F0502020204030204" pitchFamily="34" charset="0"/>
              </a:rPr>
              <a:t>Safekeeping Place </a:t>
            </a:r>
            <a:r>
              <a:rPr lang="en-GB" sz="1600" dirty="0" smtClean="0">
                <a:solidFill>
                  <a:srgbClr val="7030A0"/>
                </a:solidFill>
                <a:latin typeface="Calibri" panose="020F0502020204030204" pitchFamily="34" charset="0"/>
                <a:cs typeface="Calibri" panose="020F0502020204030204" pitchFamily="34" charset="0"/>
              </a:rPr>
              <a:t>[0.1]</a:t>
            </a:r>
            <a:endParaRPr lang="en-GB" sz="1600" dirty="0">
              <a:solidFill>
                <a:srgbClr val="7030A0"/>
              </a:solidFill>
              <a:latin typeface="Calibri" panose="020F0502020204030204" pitchFamily="34" charset="0"/>
              <a:cs typeface="Calibri" panose="020F0502020204030204" pitchFamily="34" charset="0"/>
            </a:endParaRPr>
          </a:p>
          <a:p>
            <a:r>
              <a:rPr lang="en-GB" sz="1600" dirty="0" smtClean="0">
                <a:solidFill>
                  <a:srgbClr val="C00000"/>
                </a:solidFill>
                <a:latin typeface="Calibri" panose="020F0502020204030204" pitchFamily="34" charset="0"/>
                <a:cs typeface="Calibri" panose="020F0502020204030204" pitchFamily="34" charset="0"/>
              </a:rPr>
              <a:t>Financial Instrument Details [0.1]</a:t>
            </a:r>
          </a:p>
          <a:p>
            <a:r>
              <a:rPr lang="en-GB" sz="1600" dirty="0" smtClean="0">
                <a:solidFill>
                  <a:srgbClr val="00B050"/>
                </a:solidFill>
                <a:latin typeface="Calibri" panose="020F0502020204030204" pitchFamily="34" charset="0"/>
                <a:cs typeface="Calibri" panose="020F0502020204030204" pitchFamily="34" charset="0"/>
              </a:rPr>
              <a:t>Price Details [0.n]</a:t>
            </a:r>
          </a:p>
          <a:p>
            <a:r>
              <a:rPr lang="en-GB" sz="1600" dirty="0" smtClean="0">
                <a:solidFill>
                  <a:srgbClr val="00B050"/>
                </a:solidFill>
                <a:latin typeface="Calibri" panose="020F0502020204030204" pitchFamily="34" charset="0"/>
                <a:cs typeface="Calibri" panose="020F0502020204030204" pitchFamily="34" charset="0"/>
              </a:rPr>
              <a:t>Foreign Exchange Details [0.1]</a:t>
            </a:r>
          </a:p>
          <a:p>
            <a:r>
              <a:rPr lang="en-GB" sz="1600" dirty="0" smtClean="0">
                <a:solidFill>
                  <a:srgbClr val="FF66CC"/>
                </a:solidFill>
                <a:latin typeface="Calibri" panose="020F0502020204030204" pitchFamily="34" charset="0"/>
                <a:cs typeface="Calibri" panose="020F0502020204030204" pitchFamily="34" charset="0"/>
              </a:rPr>
              <a:t>Balance Breakdown Details [0.n]</a:t>
            </a:r>
          </a:p>
          <a:p>
            <a:r>
              <a:rPr lang="en-GB" sz="1600" dirty="0" smtClean="0">
                <a:solidFill>
                  <a:srgbClr val="FF66CC"/>
                </a:solidFill>
                <a:latin typeface="Calibri" panose="020F0502020204030204" pitchFamily="34" charset="0"/>
                <a:cs typeface="Calibri" panose="020F0502020204030204" pitchFamily="34" charset="0"/>
              </a:rPr>
              <a:t>Additional Balance Breakdown Details [0.n]</a:t>
            </a:r>
          </a:p>
          <a:p>
            <a:r>
              <a:rPr lang="en-GB" sz="1600" dirty="0" smtClean="0">
                <a:solidFill>
                  <a:srgbClr val="FF66CC"/>
                </a:solidFill>
                <a:latin typeface="Calibri" panose="020F0502020204030204" pitchFamily="34" charset="0"/>
                <a:cs typeface="Calibri" panose="020F0502020204030204" pitchFamily="34" charset="0"/>
              </a:rPr>
              <a:t>Balance At Safekeeping Place</a:t>
            </a:r>
          </a:p>
        </p:txBody>
      </p:sp>
      <p:sp>
        <p:nvSpPr>
          <p:cNvPr id="32" name="Rectangle 31"/>
          <p:cNvSpPr/>
          <p:nvPr/>
        </p:nvSpPr>
        <p:spPr bwMode="auto">
          <a:xfrm>
            <a:off x="4390836" y="370936"/>
            <a:ext cx="4681243" cy="6426673"/>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25911" y="5267850"/>
            <a:ext cx="4198205" cy="1323439"/>
          </a:xfrm>
          <a:prstGeom prst="rect">
            <a:avLst/>
          </a:prstGeom>
          <a:solidFill>
            <a:srgbClr val="FFFFCC"/>
          </a:solidFill>
          <a:ln w="12700">
            <a:solidFill>
              <a:srgbClr val="9933FF"/>
            </a:solidFill>
          </a:ln>
        </p:spPr>
        <p:txBody>
          <a:bodyPr wrap="square" rtlCol="0">
            <a:spAutoFit/>
          </a:bodyPr>
          <a:lstStyle/>
          <a:p>
            <a:r>
              <a:rPr lang="en-GB" sz="2000" b="1" dirty="0" smtClean="0">
                <a:latin typeface="Calibri" panose="020F0502020204030204" pitchFamily="34" charset="0"/>
                <a:cs typeface="Calibri" panose="020F0502020204030204" pitchFamily="34" charset="0"/>
              </a:rPr>
              <a:t>Holding Value is repetitive. In v9, it is [0.1].  However, Instrument Currency Amounts allows Holding Value and Book Value to be repeated.</a:t>
            </a:r>
            <a:endParaRPr lang="en-GB" sz="2000" b="1" dirty="0">
              <a:latin typeface="Calibri" panose="020F0502020204030204" pitchFamily="34" charset="0"/>
              <a:cs typeface="Calibri" panose="020F0502020204030204" pitchFamily="34" charset="0"/>
            </a:endParaRPr>
          </a:p>
        </p:txBody>
      </p:sp>
      <p:cxnSp>
        <p:nvCxnSpPr>
          <p:cNvPr id="9" name="Straight Arrow Connector 8"/>
          <p:cNvCxnSpPr/>
          <p:nvPr/>
        </p:nvCxnSpPr>
        <p:spPr bwMode="auto">
          <a:xfrm>
            <a:off x="60382" y="2152111"/>
            <a:ext cx="241540" cy="0"/>
          </a:xfrm>
          <a:prstGeom prst="straightConnector1">
            <a:avLst/>
          </a:prstGeom>
          <a:solidFill>
            <a:schemeClr val="accent1"/>
          </a:solidFill>
          <a:ln w="19050" cap="flat" cmpd="sng" algn="ctr">
            <a:solidFill>
              <a:srgbClr val="9933FF"/>
            </a:solidFill>
            <a:prstDash val="solid"/>
            <a:round/>
            <a:headEnd type="none" w="med" len="med"/>
            <a:tailEnd type="arrow"/>
          </a:ln>
          <a:effectLst/>
        </p:spPr>
      </p:cxnSp>
      <p:cxnSp>
        <p:nvCxnSpPr>
          <p:cNvPr id="14" name="Straight Arrow Connector 13"/>
          <p:cNvCxnSpPr/>
          <p:nvPr/>
        </p:nvCxnSpPr>
        <p:spPr bwMode="auto">
          <a:xfrm>
            <a:off x="74760" y="2157862"/>
            <a:ext cx="0" cy="3039373"/>
          </a:xfrm>
          <a:prstGeom prst="straightConnector1">
            <a:avLst/>
          </a:prstGeom>
          <a:solidFill>
            <a:schemeClr val="accent1"/>
          </a:solidFill>
          <a:ln w="19050" cap="flat" cmpd="sng" algn="ctr">
            <a:solidFill>
              <a:srgbClr val="9933FF"/>
            </a:solidFill>
            <a:prstDash val="solid"/>
            <a:round/>
            <a:headEnd type="none" w="med" len="med"/>
            <a:tailEnd type="none" w="med" len="med"/>
          </a:ln>
          <a:effectLst/>
        </p:spPr>
      </p:cxnSp>
      <p:cxnSp>
        <p:nvCxnSpPr>
          <p:cNvPr id="16" name="Straight Arrow Connector 15"/>
          <p:cNvCxnSpPr/>
          <p:nvPr/>
        </p:nvCxnSpPr>
        <p:spPr bwMode="auto">
          <a:xfrm flipH="1">
            <a:off x="6363416" y="2265872"/>
            <a:ext cx="1055301" cy="0"/>
          </a:xfrm>
          <a:prstGeom prst="straightConnector1">
            <a:avLst/>
          </a:prstGeom>
          <a:solidFill>
            <a:schemeClr val="accent1"/>
          </a:solidFill>
          <a:ln w="19050" cap="flat" cmpd="sng" algn="ctr">
            <a:solidFill>
              <a:schemeClr val="accent6">
                <a:lumMod val="75000"/>
              </a:schemeClr>
            </a:solidFill>
            <a:prstDash val="solid"/>
            <a:round/>
            <a:headEnd type="none" w="med" len="med"/>
            <a:tailEnd type="arrow"/>
          </a:ln>
          <a:effectLst/>
        </p:spPr>
      </p:cxnSp>
      <p:sp>
        <p:nvSpPr>
          <p:cNvPr id="15" name="TextBox 14"/>
          <p:cNvSpPr txBox="1"/>
          <p:nvPr/>
        </p:nvSpPr>
        <p:spPr>
          <a:xfrm>
            <a:off x="7364139" y="2021444"/>
            <a:ext cx="1650466" cy="338554"/>
          </a:xfrm>
          <a:prstGeom prst="rect">
            <a:avLst/>
          </a:prstGeom>
          <a:solidFill>
            <a:srgbClr val="FFFFCC"/>
          </a:solidFill>
          <a:ln w="12700">
            <a:solidFill>
              <a:schemeClr val="accent6">
                <a:lumMod val="75000"/>
              </a:schemeClr>
            </a:solidFill>
          </a:ln>
        </p:spPr>
        <p:txBody>
          <a:bodyPr wrap="square" rtlCol="0">
            <a:spAutoFit/>
          </a:bodyPr>
          <a:lstStyle/>
          <a:p>
            <a:r>
              <a:rPr lang="en-GB" sz="1600" b="1" dirty="0" smtClean="0">
                <a:solidFill>
                  <a:schemeClr val="accent6">
                    <a:lumMod val="75000"/>
                  </a:schemeClr>
                </a:solidFill>
                <a:latin typeface="Calibri" panose="020F0502020204030204" pitchFamily="34" charset="0"/>
                <a:cs typeface="Calibri" panose="020F0502020204030204" pitchFamily="34" charset="0"/>
              </a:rPr>
              <a:t>Different format</a:t>
            </a:r>
            <a:endParaRPr lang="en-GB" sz="1600" b="1" dirty="0">
              <a:solidFill>
                <a:schemeClr val="accent6">
                  <a:lumMod val="75000"/>
                </a:schemeClr>
              </a:solidFill>
              <a:latin typeface="Calibri" panose="020F0502020204030204" pitchFamily="34" charset="0"/>
              <a:cs typeface="Calibri" panose="020F0502020204030204" pitchFamily="34" charset="0"/>
            </a:endParaRPr>
          </a:p>
        </p:txBody>
      </p:sp>
      <p:sp>
        <p:nvSpPr>
          <p:cNvPr id="17" name="TextBox 16"/>
          <p:cNvSpPr txBox="1"/>
          <p:nvPr/>
        </p:nvSpPr>
        <p:spPr>
          <a:xfrm>
            <a:off x="129400" y="501622"/>
            <a:ext cx="3164969" cy="579646"/>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Custody Statement Of Holdings</a:t>
            </a:r>
          </a:p>
          <a:p>
            <a:pPr>
              <a:lnSpc>
                <a:spcPts val="1900"/>
              </a:lnSpc>
            </a:pPr>
            <a:r>
              <a:rPr lang="en-GB" sz="1800" b="1" dirty="0" smtClean="0">
                <a:latin typeface="Calibri" panose="020F0502020204030204" pitchFamily="34" charset="0"/>
                <a:cs typeface="Calibri" panose="020F0502020204030204" pitchFamily="34" charset="0"/>
              </a:rPr>
              <a:t>semt.002.001.02</a:t>
            </a:r>
            <a:endParaRPr lang="en-GB" sz="1800" b="1" dirty="0">
              <a:latin typeface="Calibri" panose="020F0502020204030204" pitchFamily="34" charset="0"/>
              <a:cs typeface="Calibri" panose="020F0502020204030204" pitchFamily="34" charset="0"/>
            </a:endParaRPr>
          </a:p>
        </p:txBody>
      </p:sp>
      <p:sp>
        <p:nvSpPr>
          <p:cNvPr id="18" name="TextBox 17"/>
          <p:cNvSpPr txBox="1"/>
          <p:nvPr/>
        </p:nvSpPr>
        <p:spPr>
          <a:xfrm>
            <a:off x="4176491" y="92069"/>
            <a:ext cx="5196551" cy="335989"/>
          </a:xfrm>
          <a:prstGeom prst="rect">
            <a:avLst/>
          </a:prstGeom>
          <a:noFill/>
        </p:spPr>
        <p:txBody>
          <a:bodyPr wrap="none" rtlCol="0">
            <a:spAutoFit/>
          </a:bodyPr>
          <a:lstStyle/>
          <a:p>
            <a:pPr>
              <a:lnSpc>
                <a:spcPts val="1900"/>
              </a:lnSpc>
            </a:pPr>
            <a:r>
              <a:rPr lang="en-GB" sz="1800" b="1" dirty="0">
                <a:latin typeface="Calibri" panose="020F0502020204030204" pitchFamily="34" charset="0"/>
                <a:cs typeface="Calibri" panose="020F0502020204030204" pitchFamily="34" charset="0"/>
              </a:rPr>
              <a:t>Securities Balance Custody </a:t>
            </a:r>
            <a:r>
              <a:rPr lang="en-GB" sz="1800" b="1" dirty="0" smtClean="0">
                <a:latin typeface="Calibri" panose="020F0502020204030204" pitchFamily="34" charset="0"/>
                <a:cs typeface="Calibri" panose="020F0502020204030204" pitchFamily="34" charset="0"/>
              </a:rPr>
              <a:t>Report semt.002.001.09</a:t>
            </a:r>
            <a:endParaRPr lang="en-GB" sz="1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57638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heme/theme1.xml><?xml version="1.0" encoding="utf-8"?>
<a:theme xmlns:a="http://schemas.openxmlformats.org/drawingml/2006/main" name="SWIFT_PPT_Template_20080902">
  <a:themeElements>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 PPT Template 2008090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Default Design">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SWSDocument" ma:contentTypeID="0x0101004C9DECB2D12E4C3EA904DFA9AD5B1250009395842A517EB14E872042F91B6A71C6" ma:contentTypeVersion="0" ma:contentTypeDescription="PlanetSwift Workspace Document" ma:contentTypeScope="" ma:versionID="50d042700c57195db9e3c2f5a775a1bf">
  <xsd:schema xmlns:xsd="http://www.w3.org/2001/XMLSchema" xmlns:p="http://schemas.microsoft.com/office/2006/metadata/properties" xmlns:ns1="http://schemas.microsoft.com/sharepoint/v3" targetNamespace="http://schemas.microsoft.com/office/2006/metadata/properties" ma:root="true" ma:fieldsID="9e3ec1e9706b857721ce1476aeedeaed" ns1:_="">
    <xsd:import namespace="http://schemas.microsoft.com/sharepoint/v3"/>
    <xsd:element name="properties">
      <xsd:complexType>
        <xsd:sequence>
          <xsd:element name="documentManagement">
            <xsd:complexType>
              <xsd:all>
                <xsd:element ref="ns1:Discus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iscuss" ma:index="8" nillable="true" ma:displayName="Discuss" ma:internalName="Discus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22F363C-343B-4272-824A-0D98A15189A2}">
  <ds:schemaRefs>
    <ds:schemaRef ds:uri="http://purl.org/dc/terms/"/>
    <ds:schemaRef ds:uri="http://purl.org/dc/elements/1.1/"/>
    <ds:schemaRef ds:uri="http://schemas.microsoft.com/office/2006/metadata/properties"/>
    <ds:schemaRef ds:uri="http://purl.org/dc/dcmitype/"/>
    <ds:schemaRef ds:uri="http://schemas.microsoft.com/sharepoint/v3"/>
    <ds:schemaRef ds:uri="http://schemas.microsoft.com/office/2006/documentManagement/types"/>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7541C741-81D2-44D9-90C2-5B463663DC7E}">
  <ds:schemaRefs>
    <ds:schemaRef ds:uri="http://schemas.microsoft.com/sharepoint/v3/contenttype/forms"/>
  </ds:schemaRefs>
</ds:datastoreItem>
</file>

<file path=customXml/itemProps3.xml><?xml version="1.0" encoding="utf-8"?>
<ds:datastoreItem xmlns:ds="http://schemas.openxmlformats.org/officeDocument/2006/customXml" ds:itemID="{D8B9BD45-22BB-430C-96C8-43C140912A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SWIFT_PPT_Template_20080902</Template>
  <TotalTime>47120</TotalTime>
  <Words>2741</Words>
  <Application>Microsoft Office PowerPoint</Application>
  <PresentationFormat>On-screen Show (4:3)</PresentationFormat>
  <Paragraphs>1040</Paragraphs>
  <Slides>33</Slides>
  <Notes>0</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SWIFT_PPT_Template_20080902</vt:lpstr>
      <vt:lpstr>Default Design</vt:lpstr>
      <vt:lpstr>Semt.002 – custody statement differences between V02 and V09</vt:lpstr>
      <vt:lpstr>Purpose</vt:lpstr>
      <vt:lpstr>Topics</vt:lpstr>
      <vt:lpstr>Background</vt:lpstr>
      <vt:lpstr>Message Equivalencies</vt:lpstr>
      <vt:lpstr>Main Sequences</vt:lpstr>
      <vt:lpstr>Statement General Details </vt:lpstr>
      <vt:lpstr>Account &amp; Intermediary</vt:lpstr>
      <vt:lpstr>Balance For Account</vt:lpstr>
      <vt:lpstr>Balance For Account / Financial Instrument</vt:lpstr>
      <vt:lpstr>Balance For Account / Balance Breakdown</vt:lpstr>
      <vt:lpstr>Balance For Account / Balance Breakdown / Balance Type</vt:lpstr>
      <vt:lpstr>Balance For Account / Additional Balance Breakdown</vt:lpstr>
      <vt:lpstr>Technical Difference 1 – Party Identification  (36)</vt:lpstr>
      <vt:lpstr>Technical Difference 1 – Party Identification (49) </vt:lpstr>
      <vt:lpstr>Technical Difference 2 – Aggregate Quantity </vt:lpstr>
      <vt:lpstr>Technical &amp; Business Difference 3 – Price </vt:lpstr>
      <vt:lpstr>Summary of Differences between V02 and V09 (1 of 2)</vt:lpstr>
      <vt:lpstr>Summary of Differences between V02 and V09 (2 of 2)</vt:lpstr>
      <vt:lpstr>Basic Example (1 of 2)</vt:lpstr>
      <vt:lpstr>Basic Example (2 of 2)</vt:lpstr>
      <vt:lpstr>Price Details</vt:lpstr>
      <vt:lpstr>Balance For Account &amp; Available Balance</vt:lpstr>
      <vt:lpstr>Balance For Account – Holding Value</vt:lpstr>
      <vt:lpstr>Balance Breakdown &amp; Additional Balances</vt:lpstr>
      <vt:lpstr>Statement of Holdings: Conclusions &amp; Questions</vt:lpstr>
      <vt:lpstr>A note about the Business Application Header (BAH)</vt:lpstr>
      <vt:lpstr>Cancellation </vt:lpstr>
      <vt:lpstr>Custody Statement of Holdings Cancellation</vt:lpstr>
      <vt:lpstr>PowerPoint Presentation</vt:lpstr>
      <vt:lpstr>Statement of Holdings cancellation : Conclusions &amp; Questions</vt:lpstr>
      <vt:lpstr>XML examples of other messages in the reporting flow</vt:lpstr>
      <vt:lpstr>Request for Statement &amp; Status Response</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MyStandards and The SMPG</dc:title>
  <dc:creator>smuys</dc:creator>
  <dc:description>©2011</dc:description>
  <cp:lastModifiedBy>CHAPMAN Janice</cp:lastModifiedBy>
  <cp:revision>856</cp:revision>
  <cp:lastPrinted>2014-04-09T08:02:59Z</cp:lastPrinted>
  <dcterms:created xsi:type="dcterms:W3CDTF">2010-08-25T06:24:33Z</dcterms:created>
  <dcterms:modified xsi:type="dcterms:W3CDTF">2017-05-18T09:13:21Z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0x0101004C9DECB2D12E4C3EA904DFA9AD5B1250009395842A517EB14E872042F91B6A71C6</vt:lpwstr>
  </property>
</Properties>
</file>