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14"/>
  </p:notesMasterIdLst>
  <p:handoutMasterIdLst>
    <p:handoutMasterId r:id="rId15"/>
  </p:handoutMasterIdLst>
  <p:sldIdLst>
    <p:sldId id="426" r:id="rId6"/>
    <p:sldId id="653" r:id="rId7"/>
    <p:sldId id="657" r:id="rId8"/>
    <p:sldId id="548" r:id="rId9"/>
    <p:sldId id="654" r:id="rId10"/>
    <p:sldId id="655" r:id="rId11"/>
    <p:sldId id="629" r:id="rId12"/>
    <p:sldId id="656" r:id="rId13"/>
  </p:sldIdLst>
  <p:sldSz cx="9144000" cy="6858000" type="screen4x3"/>
  <p:notesSz cx="6797675" cy="9926638"/>
  <p:custDataLst>
    <p:tags r:id="rId1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33FF"/>
    <a:srgbClr val="FF5050"/>
    <a:srgbClr val="FF66CC"/>
    <a:srgbClr val="FF7C80"/>
    <a:srgbClr val="FFFF99"/>
    <a:srgbClr val="FFFFCC"/>
    <a:srgbClr val="0066FF"/>
    <a:srgbClr val="6600CC"/>
    <a:srgbClr val="97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8514" autoAdjust="0"/>
  </p:normalViewPr>
  <p:slideViewPr>
    <p:cSldViewPr snapToGrid="0">
      <p:cViewPr>
        <p:scale>
          <a:sx n="110" d="100"/>
          <a:sy n="110" d="100"/>
        </p:scale>
        <p:origin x="-4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89655"/>
            <a:ext cx="855980" cy="936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156"/>
            <a:ext cx="498538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5" y="9430308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12" y="0"/>
            <a:ext cx="8901023" cy="50895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95070" y="6464357"/>
            <a:ext cx="5678488" cy="2286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25920" y="6619625"/>
            <a:ext cx="762000" cy="228600"/>
          </a:xfrm>
        </p:spPr>
        <p:txBody>
          <a:bodyPr/>
          <a:lstStyle>
            <a:lvl1pPr>
              <a:defRPr sz="1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A52E39D-21CE-4915-B848-429A65988FB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57150"/>
            <a:ext cx="8839200" cy="600075"/>
          </a:xfrm>
        </p:spPr>
        <p:txBody>
          <a:bodyPr wrap="none" bIns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28800" y="2617787"/>
            <a:ext cx="7254815" cy="1195087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Updating Account Management market practice for ISO 20022 MX release 2017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9275" y="4805086"/>
            <a:ext cx="2733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Last updated 19 April 2017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1338" y="3705932"/>
            <a:ext cx="7182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items</a:t>
            </a:r>
            <a:endParaRPr lang="en-GB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43" y="5201765"/>
            <a:ext cx="2167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 Management messages were maintained for SR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560872"/>
              </p:ext>
            </p:extLst>
          </p:nvPr>
        </p:nvGraphicFramePr>
        <p:xfrm>
          <a:off x="304270" y="1659932"/>
          <a:ext cx="865858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72"/>
                <a:gridCol w="4119994"/>
                <a:gridCol w="2061713"/>
                <a:gridCol w="1992701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 2016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 2017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Opening Instruction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Acmt.001.001.06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Acmt.001.001.07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Details Confirmation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Acmt.002.001.06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Acmt.002.001.07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Modification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Acmt.003.001.06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Acmt.003.001.07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Management Status Report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Acmt.006.001.05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Acmt.006.001.06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Volumes Funds MX on SWIFT (January 2016 – end Feb 2017)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02294"/>
              </p:ext>
            </p:extLst>
          </p:nvPr>
        </p:nvGraphicFramePr>
        <p:xfrm>
          <a:off x="315121" y="654335"/>
          <a:ext cx="8595965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939"/>
                <a:gridCol w="5175849"/>
                <a:gridCol w="1693400"/>
                <a:gridCol w="91177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400" b="1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Messages</a:t>
                      </a:r>
                      <a:endParaRPr lang="en-GB" sz="2400" b="1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b="1" kern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Volume </a:t>
                      </a:r>
                      <a:endParaRPr lang="en-GB" sz="2400" b="1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b="1" kern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BICs</a:t>
                      </a:r>
                      <a:endParaRPr lang="en-GB" sz="2400" b="1" kern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opening, confirmation,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modification, status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209,942</a:t>
                      </a:r>
                      <a:endParaRPr lang="en-GB" sz="24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14</a:t>
                      </a:r>
                      <a:endParaRPr lang="en-GB" sz="24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23">
                <a:tc rowSpan="2">
                  <a:txBody>
                    <a:bodyPr/>
                    <a:lstStyle/>
                    <a:p>
                      <a:pPr marL="0" marR="0" indent="0" algn="l" defTabSz="107967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reda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Price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 report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311,056</a:t>
                      </a:r>
                      <a:endParaRPr lang="en-GB" sz="2400" b="1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28</a:t>
                      </a:r>
                      <a:endParaRPr lang="en-GB" sz="2400" b="1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Processing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Passport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0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0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setr 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Subscription, redemption, switch, status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91,958,035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385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Alternative/hedge funds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76,141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6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semt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Securities Message Rejection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11,231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Statements – holdings, transactions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853,678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38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sese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Funds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transfers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1,425,709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18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Funds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 forecast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49,669</a:t>
                      </a:r>
                      <a:endParaRPr lang="en-GB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10</a:t>
                      </a:r>
                      <a:endParaRPr lang="en-GB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36" y="5869312"/>
            <a:ext cx="205030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Volumes are live &amp; pilot</a:t>
            </a:r>
            <a:endParaRPr lang="en-GB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436" y="6177089"/>
            <a:ext cx="306882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are 390+ BICs using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the SWIFTNet funds 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449239" y="4812686"/>
            <a:ext cx="759124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are probably higher volumes of Funds account management and price report messages on other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76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 Management messages were maintained for SR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IF Order MP &amp; Hedge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4672" y="860613"/>
            <a:ext cx="8624078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>
              <a:spcAft>
                <a:spcPts val="3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[1]	The Account Management market practice process document was updated. The main change is inclusion of a new section ‘account closure’</a:t>
            </a:r>
          </a:p>
          <a:p>
            <a:pPr marL="569913" indent="-569913">
              <a:spcAft>
                <a:spcPts val="3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[2]	The market practice  usage guidelines were migrated using the Usage Guideline Editor functionality; fixes were done where loss of usage information occurred because a ‘path’ changed as a result of the maintenance (a small impact)</a:t>
            </a:r>
          </a:p>
          <a:p>
            <a:pPr marL="569913" indent="-569913">
              <a:spcAft>
                <a:spcPts val="3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[3]	Review session took place - AM, SB &amp; 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JEC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reviewed the new elements and functionality and made decisions on whether to include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 market practice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or not</a:t>
            </a:r>
          </a:p>
          <a:p>
            <a:pPr marL="569913" indent="-569913">
              <a:spcAft>
                <a:spcPts val="3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[4]	Draft version posted on MyStandards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672" y="5357975"/>
            <a:ext cx="8624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is just one item for which further input is actively solicited.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19617" y="189623"/>
            <a:ext cx="4666708" cy="660170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239" y="137867"/>
            <a:ext cx="4500389" cy="656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0"/>
              </a:spcAft>
              <a:tabLst>
                <a:tab pos="457200" algn="l"/>
                <a:tab pos="685800" algn="l"/>
                <a:tab pos="914400" algn="l"/>
                <a:tab pos="1371600" algn="l"/>
                <a:tab pos="1941513" algn="l"/>
              </a:tabLs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Parties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	Principal Account Party </a:t>
            </a:r>
            <a:r>
              <a:rPr lang="en-GB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(choice</a:t>
            </a:r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[1.1]	Primary Owner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[1.5]	Trustee 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[1.1]	Nominee</a:t>
            </a:r>
          </a:p>
          <a:p>
            <a:pPr marL="0" lvl="1">
              <a:spcAft>
                <a:spcPts val="30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 	[1.5]	Joint Owner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Secondary Owner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Beneficiary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Power Of Attorney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Legal Guardian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Custodian For Minor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[0.5]	Successor on Death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Administrator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Other Party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[0.5]	Granter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[0.5]	Settlor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</a:t>
            </a:r>
            <a:r>
              <a:rPr lang="en-GB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Managing Official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</a:t>
            </a:r>
            <a:r>
              <a:rPr lang="en-GB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Registered Shareholder Name  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01939" y="542924"/>
            <a:ext cx="4359214" cy="167335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92414" y="2264103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08112" y="876689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908112" y="1214850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8112" y="1553011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08112" y="1891171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2414" y="2599468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92414" y="2934834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2414" y="3270200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92414" y="3605566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2414" y="3940932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92414" y="4276298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92414" y="4611664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2414" y="4947030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92414" y="5282396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92414" y="5617762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92414" y="5953128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92414" y="6288489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648" y="1242091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48" y="913455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648" y="1900696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48" y="158977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573" y="229629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646" y="2631662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2957503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3292869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3622818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3963601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4298967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4982844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6311158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998" y="5305065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573" y="4634333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933950" y="5530894"/>
            <a:ext cx="421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these new parties be allowed or set to ‘do not use’?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067300" y="646543"/>
            <a:ext cx="389572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SB: </a:t>
            </a: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 Senior Managing Official &amp; Protector -  they are ‘global concepts’.</a:t>
            </a:r>
            <a:endParaRPr lang="en-GB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AM: if we </a:t>
            </a: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ourselves on current usage guidelines, then 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should set Senior Managing </a:t>
            </a: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 &amp; Protector 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‘do not use’ to be consistent.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 on next slide.</a:t>
            </a:r>
            <a:endParaRPr lang="en-GB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547545" y="3525746"/>
            <a:ext cx="823705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Error - see later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3953415" y="3756578"/>
            <a:ext cx="4140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4680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19617" y="189623"/>
            <a:ext cx="4666708" cy="660170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239" y="137867"/>
            <a:ext cx="4500389" cy="656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0"/>
              </a:spcAft>
              <a:tabLst>
                <a:tab pos="457200" algn="l"/>
                <a:tab pos="685800" algn="l"/>
                <a:tab pos="914400" algn="l"/>
                <a:tab pos="1371600" algn="l"/>
                <a:tab pos="1941513" algn="l"/>
              </a:tabLs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Parties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	Principal Account Party </a:t>
            </a:r>
            <a:r>
              <a:rPr lang="en-GB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(choice</a:t>
            </a:r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[1.1]	Primary Owner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[1.5]	Trustee 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[1.1]	Nominee</a:t>
            </a:r>
          </a:p>
          <a:p>
            <a:pPr marL="0" lvl="1">
              <a:spcAft>
                <a:spcPts val="300"/>
              </a:spcAft>
              <a:tabLst>
                <a:tab pos="114300" algn="l"/>
                <a:tab pos="800100" algn="l"/>
                <a:tab pos="971550" algn="l"/>
                <a:tab pos="1085850" algn="l"/>
                <a:tab pos="1657350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 	[1.5]	Joint Owner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Secondary Owner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Beneficiary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Power Of Attorney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Legal Guardian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Custodian For Minor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[0.5]	Successor on Death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Administrator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Other Party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[0.5]	Granter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[0.5]	Settlor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</a:t>
            </a:r>
            <a:r>
              <a:rPr lang="en-GB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Managing Official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	</a:t>
            </a:r>
            <a:r>
              <a:rPr lang="en-GB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Protector</a:t>
            </a:r>
          </a:p>
          <a:p>
            <a:pPr marL="0" lvl="1">
              <a:spcAft>
                <a:spcPts val="0"/>
              </a:spcAft>
              <a:tabLst>
                <a:tab pos="114300" algn="l"/>
                <a:tab pos="800100" algn="l"/>
                <a:tab pos="1371600" algn="l"/>
                <a:tab pos="1941513" algn="l"/>
              </a:tabLst>
            </a:pP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Registered Shareholder Name  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01939" y="542924"/>
            <a:ext cx="4359214" cy="167335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92414" y="2264103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08112" y="876689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908112" y="1214850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8112" y="1553011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08112" y="1891171"/>
            <a:ext cx="3261806" cy="29260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2414" y="2599468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92414" y="2934834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2414" y="3270200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92414" y="3605566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2414" y="3940932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92414" y="4276298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92414" y="4611664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92414" y="4947030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92414" y="5282396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92414" y="5617762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92414" y="5953128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92414" y="6288489"/>
            <a:ext cx="4359214" cy="2834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15" y="913455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15" y="158977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229629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2631662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4982844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6311158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4634333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ctangle 94"/>
          <p:cNvSpPr/>
          <p:nvPr/>
        </p:nvSpPr>
        <p:spPr>
          <a:xfrm>
            <a:off x="5067300" y="646543"/>
            <a:ext cx="3895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 – SB: if 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parties to as shown on this slide, this 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cover 85% of </a:t>
            </a: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cases. (AM concurs)</a:t>
            </a:r>
            <a:endParaRPr lang="en-GB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2951598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3317825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4285823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5328155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5662018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5972178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943475" y="6235744"/>
            <a:ext cx="421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Added in SR 2016 for DK market</a:t>
            </a:r>
            <a:endParaRPr lang="en-GB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15" y="913455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15" y="158977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229629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2631662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3958273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5305065"/>
            <a:ext cx="2857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71" y="4634333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15" y="1927937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15" y="1229513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67300" y="3406234"/>
            <a:ext cx="35439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(AM: theoretically there is 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no reason to exclude any of the others – all parties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could 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included, none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of these parties are ‘local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’.)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166" y="3635174"/>
            <a:ext cx="228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28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0" y="1573151"/>
            <a:ext cx="63817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88530" y="1682149"/>
            <a:ext cx="6293329" cy="166175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Separate Issue – custodian for minor - 2016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2" y="474460"/>
            <a:ext cx="6335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Inconsistency of usage defined for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‘Custodian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Minor’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 2016 version of the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MP - (issue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be resolved by slide 6 outcome)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2" y="3453183"/>
            <a:ext cx="62484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50" y="5004858"/>
            <a:ext cx="62769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188530" y="3453184"/>
            <a:ext cx="6293329" cy="144663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88530" y="4971432"/>
            <a:ext cx="6293329" cy="166175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4061" y="2833757"/>
            <a:ext cx="214114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 allowed in acmt.001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280021" y="3105503"/>
            <a:ext cx="4812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44061" y="4252589"/>
            <a:ext cx="214114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llowed in acmt.002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4061" y="5923233"/>
            <a:ext cx="214114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llowed in acmt.003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6223961" y="4741646"/>
            <a:ext cx="4812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6241213" y="6441057"/>
            <a:ext cx="4812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544750" y="17252"/>
            <a:ext cx="2504359" cy="255454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compared to 2015, it can be seen this inconsistency was introduced in 2016 version of the MP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It probably should have been ‘do not use’ throughout.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Separate Issue – custodian for minor -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SMPG IF Order MP &amp; Hedge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91" y="553361"/>
            <a:ext cx="60769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91" y="2549116"/>
            <a:ext cx="60864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91" y="4472358"/>
            <a:ext cx="58864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40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2F363C-343B-4272-824A-0D98A15189A2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sharepoint/v3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52105</TotalTime>
  <Words>432</Words>
  <Application>Microsoft Office PowerPoint</Application>
  <PresentationFormat>On-screen Show (4:3)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SWIFT_PPT_Template_20080902</vt:lpstr>
      <vt:lpstr>Default Design</vt:lpstr>
      <vt:lpstr>Updating Account Management market practice for ISO 20022 MX release 2017</vt:lpstr>
      <vt:lpstr>Account Management messages were maintained for SR 2017</vt:lpstr>
      <vt:lpstr>Volumes Funds MX on SWIFT (January 2016 – end Feb 2017) </vt:lpstr>
      <vt:lpstr>Account Management messages were maintained for SR 2017</vt:lpstr>
      <vt:lpstr>PowerPoint Presentation</vt:lpstr>
      <vt:lpstr>PowerPoint Presentation</vt:lpstr>
      <vt:lpstr>Separate Issue – custodian for minor - 2016</vt:lpstr>
      <vt:lpstr>Separate Issue – custodian for minor - 2015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1232</cp:revision>
  <cp:lastPrinted>2017-02-23T15:14:30Z</cp:lastPrinted>
  <dcterms:created xsi:type="dcterms:W3CDTF">2010-08-25T06:24:33Z</dcterms:created>
  <dcterms:modified xsi:type="dcterms:W3CDTF">2017-04-20T10:11:17Z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