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3" r:id="rId1"/>
  </p:sldMasterIdLst>
  <p:notesMasterIdLst>
    <p:notesMasterId r:id="rId11"/>
  </p:notesMasterIdLst>
  <p:sldIdLst>
    <p:sldId id="370" r:id="rId2"/>
    <p:sldId id="392" r:id="rId3"/>
    <p:sldId id="371" r:id="rId4"/>
    <p:sldId id="373" r:id="rId5"/>
    <p:sldId id="374" r:id="rId6"/>
    <p:sldId id="375" r:id="rId7"/>
    <p:sldId id="372" r:id="rId8"/>
    <p:sldId id="389" r:id="rId9"/>
    <p:sldId id="390" r:id="rId10"/>
  </p:sldIdLst>
  <p:sldSz cx="9144000" cy="6858000" type="screen4x3"/>
  <p:notesSz cx="6797675" cy="9926638"/>
  <p:custDataLst>
    <p:tags r:id="rId1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lrika Rørvig" initials="UR" lastIdx="19" clrIdx="0">
    <p:extLst>
      <p:ext uri="{19B8F6BF-5375-455C-9EA6-DF929625EA0E}">
        <p15:presenceInfo xmlns:p15="http://schemas.microsoft.com/office/powerpoint/2012/main" userId="S-1-5-21-609501031-164243713-927750060-12102" providerId="AD"/>
      </p:ext>
    </p:extLst>
  </p:cmAuthor>
  <p:cmAuthor id="2" name="Michael Madsen" initials="MM" lastIdx="1" clrIdx="1">
    <p:extLst>
      <p:ext uri="{19B8F6BF-5375-455C-9EA6-DF929625EA0E}">
        <p15:presenceInfo xmlns:p15="http://schemas.microsoft.com/office/powerpoint/2012/main" userId="S-1-5-21-609501031-164243713-927750060-859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3" autoAdjust="0"/>
    <p:restoredTop sz="76325" autoAdjust="0"/>
  </p:normalViewPr>
  <p:slideViewPr>
    <p:cSldViewPr snapToGrid="0">
      <p:cViewPr varScale="1">
        <p:scale>
          <a:sx n="68" d="100"/>
          <a:sy n="68" d="100"/>
        </p:scale>
        <p:origin x="198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E21A14-75F5-4836-B644-BEDE0EA071E3}" type="datetimeFigureOut">
              <a:rPr lang="en-GB" smtClean="0"/>
              <a:t>22/09/2016</a:t>
            </a:fld>
            <a:endParaRPr lang="en-GB" dirty="0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 err="1" smtClean="0"/>
              <a:t>Klik</a:t>
            </a:r>
            <a:r>
              <a:rPr lang="en-GB" dirty="0" smtClean="0"/>
              <a:t> for at </a:t>
            </a:r>
            <a:r>
              <a:rPr lang="en-GB" dirty="0" err="1" smtClean="0"/>
              <a:t>redigere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master</a:t>
            </a:r>
          </a:p>
          <a:p>
            <a:pPr lvl="1"/>
            <a:r>
              <a:rPr lang="en-GB" dirty="0" err="1" smtClean="0"/>
              <a:t>Andet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Tredje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Fjerde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Femte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E2A071-39EC-4890-B9FF-043C455316C7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6074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A7524-CED0-49E7-8513-E55912F5DE8E}" type="slidenum">
              <a:rPr lang="da-DK" smtClean="0"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00640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CE621-D65C-44A5-8779-BE254C01F837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57820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A7524-CED0-49E7-8513-E55912F5DE8E}" type="slidenum">
              <a:rPr lang="da-DK" smtClean="0"/>
              <a:t>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51597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sz="2000" b="1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69283-6050-468B-BABC-33DFCC9BFAC3}" type="slidenum">
              <a:rPr lang="da-DK" smtClean="0"/>
              <a:t>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07061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sz="2000" b="1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69283-6050-468B-BABC-33DFCC9BFAC3}" type="slidenum">
              <a:rPr lang="da-DK" smtClean="0"/>
              <a:t>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328194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sz="2000" b="1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69283-6050-468B-BABC-33DFCC9BFAC3}" type="slidenum">
              <a:rPr lang="da-DK" smtClean="0"/>
              <a:t>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78839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google.dk/url?sa=i&amp;rct=j&amp;q=&amp;esrc=s&amp;frm=1&amp;source=images&amp;cd=&amp;cad=rja&amp;uact=8&amp;docid=BymsJ2W9VqSZFM&amp;tbnid=J-QtSQgnY0xgxM:&amp;ved=0CAUQjRw&amp;url=http://www.scimetricsinc.com/imaging-biopsies-small-specimens.html&amp;ei=98ONU8i3KtCCyQOvsIDADg&amp;bvm=bv.68191837,d.bGQ&amp;psig=AFQjCNGK1GBtOprd4CNGXROLmjqTCsrGuw&amp;ust=1401886023420083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billede 10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-1" y="1584000"/>
            <a:ext cx="9144000" cy="4680000"/>
          </a:xfrm>
          <a:prstGeom prst="rect">
            <a:avLst/>
          </a:prstGeom>
          <a:solidFill>
            <a:schemeClr val="bg2"/>
          </a:solidFill>
        </p:spPr>
        <p:txBody>
          <a:bodyPr tIns="2196000" anchor="t">
            <a:normAutofit/>
          </a:bodyPr>
          <a:lstStyle>
            <a:lvl1pPr marL="0" indent="0">
              <a:buNone/>
              <a:defRPr lang="en-US" dirty="0"/>
            </a:lvl1pPr>
          </a:lstStyle>
          <a:p>
            <a:endParaRPr lang="en-US" dirty="0"/>
          </a:p>
        </p:txBody>
      </p:sp>
      <p:sp>
        <p:nvSpPr>
          <p:cNvPr id="7" name="Tekstboks 9"/>
          <p:cNvSpPr txBox="1"/>
          <p:nvPr/>
        </p:nvSpPr>
        <p:spPr>
          <a:xfrm>
            <a:off x="1377347" y="1094301"/>
            <a:ext cx="75151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 smtClean="0"/>
              <a:t>VP LUX </a:t>
            </a:r>
            <a:r>
              <a:rPr lang="en-GB" sz="1400" dirty="0" err="1" smtClean="0"/>
              <a:t>S.à</a:t>
            </a:r>
            <a:r>
              <a:rPr lang="en-GB" sz="1400" dirty="0" smtClean="0"/>
              <a:t> </a:t>
            </a:r>
            <a:r>
              <a:rPr lang="en-GB" sz="1400" dirty="0" err="1" smtClean="0"/>
              <a:t>r.l</a:t>
            </a:r>
            <a:r>
              <a:rPr lang="en-GB" sz="1400" dirty="0" smtClean="0"/>
              <a:t>.</a:t>
            </a:r>
            <a:endParaRPr lang="en-GB" sz="1400" dirty="0"/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1202"/>
            <a:ext cx="1125827" cy="1116366"/>
          </a:xfrm>
          <a:prstGeom prst="rect">
            <a:avLst/>
          </a:prstGeom>
        </p:spPr>
      </p:pic>
      <p:sp>
        <p:nvSpPr>
          <p:cNvPr id="15" name="Titel 1"/>
          <p:cNvSpPr>
            <a:spLocks noGrp="1"/>
          </p:cNvSpPr>
          <p:nvPr>
            <p:ph type="ctrTitle"/>
          </p:nvPr>
        </p:nvSpPr>
        <p:spPr>
          <a:xfrm>
            <a:off x="0" y="4140000"/>
            <a:ext cx="9144000" cy="1440000"/>
          </a:xfrm>
          <a:solidFill>
            <a:schemeClr val="accent1">
              <a:alpha val="50196"/>
            </a:schemeClr>
          </a:solidFill>
        </p:spPr>
        <p:txBody>
          <a:bodyPr>
            <a:norm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 err="1" smtClean="0"/>
              <a:t>Klik</a:t>
            </a:r>
            <a:r>
              <a:rPr lang="en-GB" dirty="0" smtClean="0"/>
              <a:t> for at </a:t>
            </a:r>
            <a:r>
              <a:rPr lang="en-GB" dirty="0" err="1" smtClean="0"/>
              <a:t>redigere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master</a:t>
            </a:r>
            <a:endParaRPr lang="en-GB" dirty="0"/>
          </a:p>
        </p:txBody>
      </p:sp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ADA36-4ED5-4E9B-A9D0-B371D139C955}" type="datetimeFigureOut">
              <a:rPr lang="en-GB" smtClean="0"/>
              <a:t>22/09/2016</a:t>
            </a:fld>
            <a:endParaRPr lang="en-GB" dirty="0"/>
          </a:p>
        </p:txBody>
      </p:sp>
      <p:sp>
        <p:nvSpPr>
          <p:cNvPr id="9" name="Pladsholder til sidefod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4935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ank you for your atten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billede 10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-1" y="1584000"/>
            <a:ext cx="9144000" cy="4680000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2196000" rIns="91440" bIns="45720" rtlCol="0" anchor="t">
            <a:normAutofit/>
          </a:bodyPr>
          <a:lstStyle>
            <a:lvl1pPr marL="354013" indent="-354013">
              <a:buNone/>
              <a:defRPr lang="en-US" dirty="0"/>
            </a:lvl1pPr>
          </a:lstStyle>
          <a:p>
            <a:pPr marL="0" lvl="0" indent="0"/>
            <a:endParaRPr lang="en-US" dirty="0"/>
          </a:p>
        </p:txBody>
      </p:sp>
      <p:sp>
        <p:nvSpPr>
          <p:cNvPr id="7" name="Tekstboks 9"/>
          <p:cNvSpPr txBox="1"/>
          <p:nvPr/>
        </p:nvSpPr>
        <p:spPr>
          <a:xfrm>
            <a:off x="1377347" y="1094301"/>
            <a:ext cx="75151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 smtClean="0"/>
              <a:t>VP LUX </a:t>
            </a:r>
            <a:r>
              <a:rPr lang="en-GB" sz="1400" dirty="0" err="1" smtClean="0"/>
              <a:t>S.à</a:t>
            </a:r>
            <a:r>
              <a:rPr lang="en-GB" sz="1400" dirty="0" smtClean="0"/>
              <a:t> </a:t>
            </a:r>
            <a:r>
              <a:rPr lang="en-GB" sz="1400" dirty="0" err="1" smtClean="0"/>
              <a:t>r.l</a:t>
            </a:r>
            <a:r>
              <a:rPr lang="en-GB" sz="1400" dirty="0" smtClean="0"/>
              <a:t>.</a:t>
            </a:r>
            <a:endParaRPr lang="en-GB" sz="1400" dirty="0"/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1202"/>
            <a:ext cx="1125827" cy="1116366"/>
          </a:xfrm>
          <a:prstGeom prst="rect">
            <a:avLst/>
          </a:prstGeom>
        </p:spPr>
      </p:pic>
      <p:sp>
        <p:nvSpPr>
          <p:cNvPr id="12" name="Tekstboks 21"/>
          <p:cNvSpPr txBox="1"/>
          <p:nvPr/>
        </p:nvSpPr>
        <p:spPr>
          <a:xfrm>
            <a:off x="1115616" y="6392361"/>
            <a:ext cx="7986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</a:rPr>
              <a:t>vplux.lu</a:t>
            </a:r>
            <a:endParaRPr lang="en-GB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Tekstboks 22"/>
          <p:cNvSpPr txBox="1"/>
          <p:nvPr/>
        </p:nvSpPr>
        <p:spPr>
          <a:xfrm>
            <a:off x="2896081" y="6397880"/>
            <a:ext cx="11400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</a:rPr>
              <a:t>vp@vplux.lu</a:t>
            </a:r>
            <a:endParaRPr lang="en-GB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Tekstboks 23"/>
          <p:cNvSpPr txBox="1"/>
          <p:nvPr/>
        </p:nvSpPr>
        <p:spPr>
          <a:xfrm>
            <a:off x="4846711" y="6393742"/>
            <a:ext cx="14526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</a:rPr>
              <a:t>+352 274 724 1</a:t>
            </a:r>
            <a:endParaRPr lang="en-GB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5" name="Billed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081" y="6381217"/>
            <a:ext cx="288000" cy="288000"/>
          </a:xfrm>
          <a:prstGeom prst="rect">
            <a:avLst/>
          </a:prstGeom>
        </p:spPr>
      </p:pic>
      <p:pic>
        <p:nvPicPr>
          <p:cNvPr id="16" name="Billed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258" y="6360544"/>
            <a:ext cx="288000" cy="288000"/>
          </a:xfrm>
          <a:prstGeom prst="rect">
            <a:avLst/>
          </a:prstGeom>
        </p:spPr>
      </p:pic>
      <p:pic>
        <p:nvPicPr>
          <p:cNvPr id="17" name="Billed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16" y="6386860"/>
            <a:ext cx="288000" cy="288000"/>
          </a:xfrm>
          <a:prstGeom prst="rect">
            <a:avLst/>
          </a:prstGeom>
        </p:spPr>
      </p:pic>
      <p:pic>
        <p:nvPicPr>
          <p:cNvPr id="18" name="Picture 2" descr="http://www.scimetricsinc.com/nc/images/linkedin_follow_us.p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234" y="6419492"/>
            <a:ext cx="1888182" cy="23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itel 1"/>
          <p:cNvSpPr>
            <a:spLocks noGrp="1"/>
          </p:cNvSpPr>
          <p:nvPr>
            <p:ph type="ctrTitle" hasCustomPrompt="1"/>
          </p:nvPr>
        </p:nvSpPr>
        <p:spPr>
          <a:xfrm>
            <a:off x="-2" y="4137742"/>
            <a:ext cx="9144000" cy="1440000"/>
          </a:xfrm>
          <a:blipFill>
            <a:blip r:embed="rId8"/>
            <a:stretch>
              <a:fillRect/>
            </a:stretch>
          </a:blipFill>
        </p:spPr>
        <p:txBody>
          <a:bodyPr tIns="864000" anchor="t" anchorCtr="0">
            <a:normAutofit/>
          </a:bodyPr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(</a:t>
            </a:r>
            <a:r>
              <a:rPr lang="en-GB" dirty="0" err="1" smtClean="0"/>
              <a:t>indtast</a:t>
            </a:r>
            <a:r>
              <a:rPr lang="en-GB" dirty="0" smtClean="0"/>
              <a:t> </a:t>
            </a:r>
            <a:r>
              <a:rPr lang="en-GB" dirty="0" err="1" smtClean="0"/>
              <a:t>dit</a:t>
            </a:r>
            <a:r>
              <a:rPr lang="en-GB" dirty="0" smtClean="0"/>
              <a:t> </a:t>
            </a:r>
            <a:r>
              <a:rPr lang="en-GB" dirty="0" err="1" smtClean="0"/>
              <a:t>navn</a:t>
            </a:r>
            <a:r>
              <a:rPr lang="en-GB" dirty="0" smtClean="0"/>
              <a:t> 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dato</a:t>
            </a:r>
            <a:r>
              <a:rPr lang="en-GB" dirty="0" smtClean="0"/>
              <a:t> for </a:t>
            </a:r>
            <a:r>
              <a:rPr lang="en-GB" dirty="0" err="1" smtClean="0"/>
              <a:t>præsentationen</a:t>
            </a:r>
            <a:r>
              <a:rPr lang="en-GB" dirty="0" smtClean="0"/>
              <a:t> her)</a:t>
            </a:r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C2185A7-6C02-4FC0-AF81-BD4E7FA6444E}" type="datetimeFigureOut">
              <a:rPr lang="en-GB" smtClean="0"/>
              <a:t>22/09/2016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4F76F48-BC27-40CA-A9D5-8E69FC869B99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1603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pict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1972" y="1268760"/>
            <a:ext cx="3238500" cy="48768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251520" y="1268760"/>
            <a:ext cx="5040560" cy="485740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659C4-171F-47B1-9C47-F6DDBE66A255}" type="datetime1">
              <a:rPr lang="da-DK" smtClean="0"/>
              <a:t>22-09-2016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899FA-BD75-4362-8683-B48C7632EB7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61277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for at </a:t>
            </a:r>
            <a:r>
              <a:rPr lang="en-GB" dirty="0" err="1" smtClean="0"/>
              <a:t>redigere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master</a:t>
            </a:r>
            <a:endParaRPr lang="en-GB" dirty="0"/>
          </a:p>
        </p:txBody>
      </p:sp>
      <p:sp>
        <p:nvSpPr>
          <p:cNvPr id="8" name="Pladsholder til dato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2A8A0-C1D0-478C-8F06-698E87331D7A}" type="datetimeFigureOut">
              <a:rPr lang="en-GB" smtClean="0"/>
              <a:t>22/09/2016</a:t>
            </a:fld>
            <a:endParaRPr lang="en-GB" dirty="0"/>
          </a:p>
        </p:txBody>
      </p:sp>
      <p:sp>
        <p:nvSpPr>
          <p:cNvPr id="9" name="Pladsholder til sidefod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Pladsholder til slide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6F48-BC27-40CA-A9D5-8E69FC869B99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13"/>
          </p:nvPr>
        </p:nvSpPr>
        <p:spPr>
          <a:xfrm>
            <a:off x="252000" y="1260000"/>
            <a:ext cx="8640000" cy="4860000"/>
          </a:xfr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 marL="892175" indent="-171450">
              <a:buFont typeface="Arial" panose="020B0604020202020204" pitchFamily="34" charset="0"/>
              <a:buChar char="•"/>
              <a:defRPr lang="en-US" dirty="0"/>
            </a:lvl5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for at </a:t>
            </a:r>
            <a:r>
              <a:rPr lang="en-GB" dirty="0" err="1" smtClean="0"/>
              <a:t>redigere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master</a:t>
            </a:r>
          </a:p>
          <a:p>
            <a:pPr lvl="1"/>
            <a:r>
              <a:rPr lang="en-GB" dirty="0" err="1" smtClean="0"/>
              <a:t>Andet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Tredje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Fjerde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Femte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9798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0572D-C7D5-48B9-A99C-0901FD4BFA1C}" type="datetimeFigureOut">
              <a:rPr lang="en-GB" smtClean="0"/>
              <a:t>22/09/2016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6F48-BC27-40CA-A9D5-8E69FC869B99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 dirty="0"/>
            </a:lvl1pPr>
          </a:lstStyle>
          <a:p>
            <a:r>
              <a:rPr lang="en-GB" dirty="0" err="1" smtClean="0"/>
              <a:t>Klik</a:t>
            </a:r>
            <a:r>
              <a:rPr lang="en-GB" dirty="0" smtClean="0"/>
              <a:t> for at </a:t>
            </a:r>
            <a:r>
              <a:rPr lang="en-GB" dirty="0" err="1" smtClean="0"/>
              <a:t>redigere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master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3"/>
          </p:nvPr>
        </p:nvSpPr>
        <p:spPr>
          <a:xfrm>
            <a:off x="251520" y="1260000"/>
            <a:ext cx="4248000" cy="4857403"/>
          </a:xfrm>
        </p:spPr>
        <p:txBody>
          <a:bodyPr/>
          <a:lstStyle>
            <a:lvl1pPr marL="182563" indent="-182563">
              <a:defRPr lang="en-US" dirty="0"/>
            </a:lvl1pPr>
            <a:lvl2pPr marL="354013" indent="-171450">
              <a:defRPr lang="en-US" dirty="0"/>
            </a:lvl2pPr>
            <a:lvl3pPr marL="536575" indent="-182563">
              <a:defRPr lang="en-US" dirty="0"/>
            </a:lvl3pPr>
            <a:lvl4pPr marL="720725" indent="-184150">
              <a:defRPr lang="en-US" dirty="0"/>
            </a:lvl4pPr>
            <a:lvl5pPr marL="892175" indent="-171450">
              <a:defRPr lang="en-US" dirty="0"/>
            </a:lvl5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for at </a:t>
            </a:r>
            <a:r>
              <a:rPr lang="en-GB" dirty="0" err="1" smtClean="0"/>
              <a:t>redigere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master</a:t>
            </a:r>
          </a:p>
          <a:p>
            <a:pPr lvl="1"/>
            <a:r>
              <a:rPr lang="en-GB" dirty="0" err="1" smtClean="0"/>
              <a:t>Andet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Tredje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Fjerde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Femte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/>
          </a:p>
        </p:txBody>
      </p:sp>
      <p:sp>
        <p:nvSpPr>
          <p:cNvPr id="11" name="Pladsholder til indhold 2"/>
          <p:cNvSpPr>
            <a:spLocks noGrp="1"/>
          </p:cNvSpPr>
          <p:nvPr>
            <p:ph sz="quarter" idx="14"/>
          </p:nvPr>
        </p:nvSpPr>
        <p:spPr>
          <a:xfrm>
            <a:off x="4644000" y="1260000"/>
            <a:ext cx="4248000" cy="4857403"/>
          </a:xfrm>
        </p:spPr>
        <p:txBody>
          <a:bodyPr/>
          <a:lstStyle>
            <a:lvl1pPr marL="182563" indent="-182563">
              <a:defRPr lang="en-US"/>
            </a:lvl1pPr>
            <a:lvl2pPr marL="354013" indent="-171450">
              <a:defRPr lang="en-US"/>
            </a:lvl2pPr>
            <a:lvl3pPr marL="536575" indent="-182563">
              <a:defRPr lang="en-US"/>
            </a:lvl3pPr>
            <a:lvl4pPr>
              <a:defRPr lang="en-US"/>
            </a:lvl4pPr>
            <a:lvl5pPr>
              <a:defRPr lang="en-US" dirty="0"/>
            </a:lvl5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for at </a:t>
            </a:r>
            <a:r>
              <a:rPr lang="en-GB" dirty="0" err="1" smtClean="0"/>
              <a:t>redigere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master</a:t>
            </a:r>
          </a:p>
          <a:p>
            <a:pPr lvl="1"/>
            <a:r>
              <a:rPr lang="en-GB" dirty="0" err="1" smtClean="0"/>
              <a:t>Andet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Tredje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Fjerde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Femte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2445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A575C-74C7-4833-8151-12CE5DE71A23}" type="datetimeFigureOut">
              <a:rPr lang="en-GB" smtClean="0"/>
              <a:t>22/09/2016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6F48-BC27-40CA-A9D5-8E69FC869B99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for at </a:t>
            </a:r>
            <a:r>
              <a:rPr lang="en-GB" dirty="0" err="1" smtClean="0"/>
              <a:t>redigere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master</a:t>
            </a:r>
            <a:endParaRPr lang="en-GB" dirty="0"/>
          </a:p>
        </p:txBody>
      </p:sp>
      <p:sp>
        <p:nvSpPr>
          <p:cNvPr id="11" name="Pladsholder til tekst 2"/>
          <p:cNvSpPr>
            <a:spLocks noGrp="1"/>
          </p:cNvSpPr>
          <p:nvPr>
            <p:ph type="body" idx="1"/>
          </p:nvPr>
        </p:nvSpPr>
        <p:spPr>
          <a:xfrm>
            <a:off x="251520" y="1249363"/>
            <a:ext cx="4245868" cy="409574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for at </a:t>
            </a:r>
            <a:r>
              <a:rPr lang="en-GB" dirty="0" err="1" smtClean="0"/>
              <a:t>redigere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master</a:t>
            </a:r>
          </a:p>
        </p:txBody>
      </p:sp>
      <p:sp>
        <p:nvSpPr>
          <p:cNvPr id="13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249363"/>
            <a:ext cx="4247455" cy="409574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for at </a:t>
            </a:r>
            <a:r>
              <a:rPr lang="en-GB" dirty="0" err="1" smtClean="0"/>
              <a:t>redigere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master</a:t>
            </a:r>
          </a:p>
        </p:txBody>
      </p:sp>
      <p:sp>
        <p:nvSpPr>
          <p:cNvPr id="15" name="Pladsholder til indhold 2"/>
          <p:cNvSpPr>
            <a:spLocks noGrp="1"/>
          </p:cNvSpPr>
          <p:nvPr>
            <p:ph sz="quarter" idx="13"/>
          </p:nvPr>
        </p:nvSpPr>
        <p:spPr>
          <a:xfrm>
            <a:off x="251520" y="1658937"/>
            <a:ext cx="4248000" cy="4467226"/>
          </a:xfrm>
        </p:spPr>
        <p:txBody>
          <a:bodyPr/>
          <a:lstStyle>
            <a:lvl1pPr marL="182563" indent="-182563">
              <a:defRPr lang="en-US"/>
            </a:lvl1pPr>
            <a:lvl2pPr marL="354013" indent="-171450">
              <a:defRPr lang="en-US"/>
            </a:lvl2pPr>
            <a:lvl3pPr marL="536575" indent="-182563">
              <a:defRPr lang="en-US"/>
            </a:lvl3pPr>
            <a:lvl4pPr>
              <a:defRPr lang="en-US"/>
            </a:lvl4pPr>
            <a:lvl5pPr>
              <a:defRPr lang="en-US" dirty="0"/>
            </a:lvl5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for at </a:t>
            </a:r>
            <a:r>
              <a:rPr lang="en-GB" dirty="0" err="1" smtClean="0"/>
              <a:t>redigere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master</a:t>
            </a:r>
          </a:p>
          <a:p>
            <a:pPr lvl="1"/>
            <a:r>
              <a:rPr lang="en-GB" dirty="0" err="1" smtClean="0"/>
              <a:t>Andet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Tredje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Fjerde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Femte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/>
          </a:p>
        </p:txBody>
      </p:sp>
      <p:sp>
        <p:nvSpPr>
          <p:cNvPr id="16" name="Pladsholder til indhold 2"/>
          <p:cNvSpPr>
            <a:spLocks noGrp="1"/>
          </p:cNvSpPr>
          <p:nvPr>
            <p:ph sz="quarter" idx="14"/>
          </p:nvPr>
        </p:nvSpPr>
        <p:spPr>
          <a:xfrm>
            <a:off x="4644480" y="1658937"/>
            <a:ext cx="4248000" cy="4467226"/>
          </a:xfrm>
        </p:spPr>
        <p:txBody>
          <a:bodyPr/>
          <a:lstStyle>
            <a:lvl1pPr marL="182563" indent="-182563">
              <a:defRPr lang="en-US"/>
            </a:lvl1pPr>
            <a:lvl2pPr marL="354013" indent="-171450">
              <a:defRPr lang="en-US"/>
            </a:lvl2pPr>
            <a:lvl3pPr marL="536575" indent="-182563">
              <a:defRPr lang="en-US"/>
            </a:lvl3pPr>
            <a:lvl4pPr>
              <a:defRPr lang="en-US"/>
            </a:lvl4pPr>
            <a:lvl5pPr>
              <a:defRPr lang="en-US" dirty="0"/>
            </a:lvl5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for at </a:t>
            </a:r>
            <a:r>
              <a:rPr lang="en-GB" dirty="0" err="1" smtClean="0"/>
              <a:t>redigere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master</a:t>
            </a:r>
          </a:p>
          <a:p>
            <a:pPr lvl="1"/>
            <a:r>
              <a:rPr lang="en-GB" dirty="0" err="1" smtClean="0"/>
              <a:t>Andet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Tredje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Fjerde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Femte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3762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dhold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A81F1-3E8D-45D9-8874-63111397C317}" type="datetimeFigureOut">
              <a:rPr lang="en-GB" smtClean="0"/>
              <a:t>22/09/2016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6F48-BC27-40CA-A9D5-8E69FC869B99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for at </a:t>
            </a:r>
            <a:r>
              <a:rPr lang="en-GB" dirty="0" err="1" smtClean="0"/>
              <a:t>redigere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master</a:t>
            </a:r>
            <a:endParaRPr lang="en-GB" dirty="0"/>
          </a:p>
        </p:txBody>
      </p:sp>
      <p:sp>
        <p:nvSpPr>
          <p:cNvPr id="3" name="Pladsholder til billede 2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5580000" y="1260000"/>
            <a:ext cx="3240000" cy="4878000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1692000" rIns="91440" bIns="45720" rtlCol="0" anchor="t">
            <a:normAutofit/>
          </a:bodyPr>
          <a:lstStyle>
            <a:lvl1pPr marL="536575" indent="0" algn="l">
              <a:buFont typeface="Arial" panose="020B0604020202020204" pitchFamily="34" charset="0"/>
              <a:buNone/>
              <a:defRPr lang="en-US" dirty="0"/>
            </a:lvl1pPr>
          </a:lstStyle>
          <a:p>
            <a:pPr marL="0" lvl="0" indent="0"/>
            <a:endParaRPr lang="en-US" dirty="0"/>
          </a:p>
        </p:txBody>
      </p:sp>
      <p:sp>
        <p:nvSpPr>
          <p:cNvPr id="10" name="Pladsholder til indhold 2"/>
          <p:cNvSpPr>
            <a:spLocks noGrp="1"/>
          </p:cNvSpPr>
          <p:nvPr>
            <p:ph sz="quarter" idx="14"/>
          </p:nvPr>
        </p:nvSpPr>
        <p:spPr>
          <a:xfrm>
            <a:off x="252000" y="1260000"/>
            <a:ext cx="5173920" cy="4860000"/>
          </a:xfrm>
        </p:spPr>
        <p:txBody>
          <a:bodyPr/>
          <a:lstStyle>
            <a:lvl1pPr marL="182563" indent="-182563">
              <a:defRPr lang="en-US"/>
            </a:lvl1pPr>
            <a:lvl2pPr marL="354013" indent="-171450">
              <a:defRPr lang="en-US"/>
            </a:lvl2pPr>
            <a:lvl3pPr marL="536575" indent="-182563">
              <a:defRPr lang="en-US"/>
            </a:lvl3pPr>
            <a:lvl4pPr>
              <a:defRPr lang="en-US"/>
            </a:lvl4pPr>
            <a:lvl5pPr>
              <a:defRPr lang="en-US" dirty="0"/>
            </a:lvl5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for at </a:t>
            </a:r>
            <a:r>
              <a:rPr lang="en-GB" dirty="0" err="1" smtClean="0"/>
              <a:t>redigere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master</a:t>
            </a:r>
          </a:p>
          <a:p>
            <a:pPr lvl="1"/>
            <a:r>
              <a:rPr lang="en-GB" dirty="0" err="1" smtClean="0"/>
              <a:t>Andet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Tredje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Fjerde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Femte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6982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lede, nummer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92242-40A1-4F08-A5FC-2D47A69D1E0D}" type="datetimeFigureOut">
              <a:rPr lang="en-GB" smtClean="0"/>
              <a:t>22/09/2016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6F48-BC27-40CA-A9D5-8E69FC869B99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for at </a:t>
            </a:r>
            <a:r>
              <a:rPr lang="en-GB" dirty="0" err="1" smtClean="0"/>
              <a:t>redigere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master</a:t>
            </a:r>
            <a:endParaRPr lang="en-GB" dirty="0"/>
          </a:p>
        </p:txBody>
      </p:sp>
      <p:sp>
        <p:nvSpPr>
          <p:cNvPr id="3" name="Pladsholder til billede 2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51520" y="1260000"/>
            <a:ext cx="3240000" cy="4878000"/>
          </a:xfrm>
          <a:prstGeom prst="rect">
            <a:avLst/>
          </a:prstGeom>
          <a:solidFill>
            <a:schemeClr val="bg2"/>
          </a:solidFill>
        </p:spPr>
        <p:txBody>
          <a:bodyPr tIns="1692000" anchor="t">
            <a:normAutofit/>
          </a:bodyPr>
          <a:lstStyle>
            <a:lvl1pPr marL="536575" indent="0">
              <a:buNone/>
              <a:defRPr lang="en-US" dirty="0"/>
            </a:lvl1pPr>
          </a:lstStyle>
          <a:p>
            <a:endParaRPr lang="en-US" dirty="0"/>
          </a:p>
        </p:txBody>
      </p:sp>
      <p:sp>
        <p:nvSpPr>
          <p:cNvPr id="11" name="Pladsholder til tekst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1518" y="1260000"/>
            <a:ext cx="2520000" cy="19800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None/>
              <a:defRPr sz="13000" i="0">
                <a:solidFill>
                  <a:srgbClr val="FFEE67"/>
                </a:solidFill>
              </a:defRPr>
            </a:lvl1pPr>
          </a:lstStyle>
          <a:p>
            <a:pPr lvl="0"/>
            <a:r>
              <a:rPr lang="en-GB" dirty="0" smtClean="0"/>
              <a:t>#</a:t>
            </a:r>
            <a:endParaRPr lang="en-GB" dirty="0"/>
          </a:p>
        </p:txBody>
      </p:sp>
      <p:sp>
        <p:nvSpPr>
          <p:cNvPr id="13" name="Pladsholder til tekst 12"/>
          <p:cNvSpPr>
            <a:spLocks noGrp="1"/>
          </p:cNvSpPr>
          <p:nvPr>
            <p:ph type="body" sz="quarter" idx="15"/>
          </p:nvPr>
        </p:nvSpPr>
        <p:spPr>
          <a:xfrm>
            <a:off x="250824" y="3897630"/>
            <a:ext cx="3240695" cy="22396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182563" indent="-182563">
              <a:defRPr sz="16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for at </a:t>
            </a:r>
            <a:r>
              <a:rPr lang="en-GB" dirty="0" err="1" smtClean="0"/>
              <a:t>redigere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master</a:t>
            </a:r>
          </a:p>
          <a:p>
            <a:pPr lvl="1"/>
            <a:r>
              <a:rPr lang="en-GB" dirty="0" err="1" smtClean="0"/>
              <a:t>Andet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</p:txBody>
      </p:sp>
      <p:sp>
        <p:nvSpPr>
          <p:cNvPr id="16" name="Pladsholder til indhold 2"/>
          <p:cNvSpPr>
            <a:spLocks noGrp="1"/>
          </p:cNvSpPr>
          <p:nvPr>
            <p:ph sz="quarter" idx="16"/>
          </p:nvPr>
        </p:nvSpPr>
        <p:spPr>
          <a:xfrm>
            <a:off x="3718559" y="1260000"/>
            <a:ext cx="5173920" cy="4860000"/>
          </a:xfrm>
        </p:spPr>
        <p:txBody>
          <a:bodyPr/>
          <a:lstStyle>
            <a:lvl1pPr marL="182563" indent="-182563">
              <a:defRPr lang="en-US" dirty="0"/>
            </a:lvl1pPr>
            <a:lvl2pPr marL="354013" indent="-171450">
              <a:defRPr lang="en-US" dirty="0"/>
            </a:lvl2pPr>
            <a:lvl3pPr marL="536575" indent="-182563"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for at </a:t>
            </a:r>
            <a:r>
              <a:rPr lang="en-GB" dirty="0" err="1" smtClean="0"/>
              <a:t>redigere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master</a:t>
            </a:r>
          </a:p>
          <a:p>
            <a:pPr lvl="1"/>
            <a:r>
              <a:rPr lang="en-GB" dirty="0" err="1" smtClean="0"/>
              <a:t>Andet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Tredje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Fjerde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Femte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3604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28AF1-52A7-4E07-B2C7-C63CBCF9D74C}" type="datetimeFigureOut">
              <a:rPr lang="en-GB" smtClean="0"/>
              <a:t>22/09/2016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6F48-BC27-40CA-A9D5-8E69FC869B99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for at </a:t>
            </a:r>
            <a:r>
              <a:rPr lang="en-GB" dirty="0" err="1" smtClean="0"/>
              <a:t>redigere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master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5302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A7371-B0C3-4E6F-97AC-D930068EF94D}" type="datetimeFigureOut">
              <a:rPr lang="en-GB" smtClean="0"/>
              <a:t>22/09/2016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6F48-BC27-40CA-A9D5-8E69FC869B99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1466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x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for at </a:t>
            </a:r>
            <a:r>
              <a:rPr lang="en-GB" dirty="0" err="1" smtClean="0"/>
              <a:t>redigere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master</a:t>
            </a:r>
            <a:endParaRPr lang="en-GB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708A9-18E7-43B2-B5CF-6E860CDE4559}" type="datetimeFigureOut">
              <a:rPr lang="en-GB" smtClean="0"/>
              <a:t>22/09/2016</a:t>
            </a:fld>
            <a:endParaRPr lang="en-GB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6F48-BC27-40CA-A9D5-8E69FC869B99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10" name="Pladsholder til indhold 2"/>
          <p:cNvSpPr>
            <a:spLocks noGrp="1"/>
          </p:cNvSpPr>
          <p:nvPr>
            <p:ph sz="quarter" idx="17"/>
          </p:nvPr>
        </p:nvSpPr>
        <p:spPr>
          <a:xfrm>
            <a:off x="250824" y="1268412"/>
            <a:ext cx="4249167" cy="2376611"/>
          </a:xfrm>
        </p:spPr>
        <p:txBody>
          <a:bodyPr/>
          <a:lstStyle>
            <a:lvl1pPr marL="182563" indent="-182563">
              <a:defRPr lang="en-US"/>
            </a:lvl1pPr>
            <a:lvl2pPr marL="354013" indent="-171450">
              <a:defRPr lang="en-US"/>
            </a:lvl2pPr>
            <a:lvl3pPr marL="536575" indent="-182563">
              <a:defRPr lang="en-US"/>
            </a:lvl3pPr>
            <a:lvl4pPr>
              <a:defRPr lang="en-US"/>
            </a:lvl4pPr>
            <a:lvl5pPr>
              <a:defRPr lang="en-US" dirty="0"/>
            </a:lvl5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for at </a:t>
            </a:r>
            <a:r>
              <a:rPr lang="en-GB" dirty="0" err="1" smtClean="0"/>
              <a:t>redigere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master</a:t>
            </a:r>
          </a:p>
          <a:p>
            <a:pPr lvl="1"/>
            <a:r>
              <a:rPr lang="en-GB" dirty="0" err="1" smtClean="0"/>
              <a:t>Andet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Tredje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Fjerde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Femte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/>
          </a:p>
        </p:txBody>
      </p:sp>
      <p:sp>
        <p:nvSpPr>
          <p:cNvPr id="11" name="Pladsholder til indhold 2"/>
          <p:cNvSpPr>
            <a:spLocks noGrp="1"/>
          </p:cNvSpPr>
          <p:nvPr>
            <p:ph sz="quarter" idx="18"/>
          </p:nvPr>
        </p:nvSpPr>
        <p:spPr>
          <a:xfrm>
            <a:off x="4643313" y="1268412"/>
            <a:ext cx="4249167" cy="2376611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 dirty="0"/>
            </a:lvl5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for at </a:t>
            </a:r>
            <a:r>
              <a:rPr lang="en-GB" dirty="0" err="1" smtClean="0"/>
              <a:t>redigere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master</a:t>
            </a:r>
          </a:p>
          <a:p>
            <a:pPr lvl="1"/>
            <a:r>
              <a:rPr lang="en-GB" dirty="0" err="1" smtClean="0"/>
              <a:t>Andet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Tredje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Fjerde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Femte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/>
          </a:p>
        </p:txBody>
      </p:sp>
      <p:sp>
        <p:nvSpPr>
          <p:cNvPr id="12" name="Pladsholder til indhold 2"/>
          <p:cNvSpPr>
            <a:spLocks noGrp="1"/>
          </p:cNvSpPr>
          <p:nvPr>
            <p:ph sz="quarter" idx="19"/>
          </p:nvPr>
        </p:nvSpPr>
        <p:spPr>
          <a:xfrm>
            <a:off x="4643313" y="3789040"/>
            <a:ext cx="4249167" cy="2376611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 dirty="0"/>
            </a:lvl5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for at </a:t>
            </a:r>
            <a:r>
              <a:rPr lang="en-GB" dirty="0" err="1" smtClean="0"/>
              <a:t>redigere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master</a:t>
            </a:r>
          </a:p>
          <a:p>
            <a:pPr lvl="1"/>
            <a:r>
              <a:rPr lang="en-GB" dirty="0" err="1" smtClean="0"/>
              <a:t>Andet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Tredje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Fjerde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Femte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/>
          </a:p>
        </p:txBody>
      </p:sp>
      <p:sp>
        <p:nvSpPr>
          <p:cNvPr id="13" name="Pladsholder til indhold 2"/>
          <p:cNvSpPr>
            <a:spLocks noGrp="1"/>
          </p:cNvSpPr>
          <p:nvPr>
            <p:ph sz="quarter" idx="20"/>
          </p:nvPr>
        </p:nvSpPr>
        <p:spPr>
          <a:xfrm>
            <a:off x="250824" y="3789039"/>
            <a:ext cx="4249167" cy="2376611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 dirty="0"/>
            </a:lvl5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for at </a:t>
            </a:r>
            <a:r>
              <a:rPr lang="en-GB" dirty="0" err="1" smtClean="0"/>
              <a:t>redigere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master</a:t>
            </a:r>
          </a:p>
          <a:p>
            <a:pPr lvl="1"/>
            <a:r>
              <a:rPr lang="en-GB" dirty="0" err="1" smtClean="0"/>
              <a:t>Andet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Tredje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Fjerde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Femte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2222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180444857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98" name="think-cell Slide" r:id="rId15" imgW="270" imgH="270" progId="TCLayout.ActiveDocument.1">
                  <p:embed/>
                </p:oleObj>
              </mc:Choice>
              <mc:Fallback>
                <p:oleObj name="think-cell Slide" r:id="rId1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75D0A-DA44-4A7C-9536-83AF60E74D5D}" type="datetimeFigureOut">
              <a:rPr lang="en-GB" smtClean="0"/>
              <a:t>22/09/2016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2371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76F48-BC27-40CA-A9D5-8E69FC869B99}" type="slidenum">
              <a:rPr lang="en-GB" smtClean="0"/>
              <a:t>‹nr.›</a:t>
            </a:fld>
            <a:endParaRPr lang="en-GB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290972"/>
            <a:ext cx="622198" cy="612770"/>
          </a:xfrm>
          <a:prstGeom prst="rect">
            <a:avLst/>
          </a:prstGeom>
        </p:spPr>
      </p:pic>
      <p:sp>
        <p:nvSpPr>
          <p:cNvPr id="8" name="Pladsholder til titel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92088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err="1" smtClean="0"/>
              <a:t>Klik</a:t>
            </a:r>
            <a:r>
              <a:rPr lang="en-GB" dirty="0" smtClean="0"/>
              <a:t> for at </a:t>
            </a:r>
            <a:r>
              <a:rPr lang="en-GB" dirty="0" err="1" smtClean="0"/>
              <a:t>redigere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master</a:t>
            </a:r>
            <a:endParaRPr lang="en-GB" dirty="0"/>
          </a:p>
        </p:txBody>
      </p:sp>
      <p:cxnSp>
        <p:nvCxnSpPr>
          <p:cNvPr id="10" name="Lige forbindelse 9"/>
          <p:cNvCxnSpPr/>
          <p:nvPr/>
        </p:nvCxnSpPr>
        <p:spPr>
          <a:xfrm>
            <a:off x="251520" y="980728"/>
            <a:ext cx="8640960" cy="0"/>
          </a:xfrm>
          <a:prstGeom prst="line">
            <a:avLst/>
          </a:prstGeom>
          <a:ln w="9525">
            <a:solidFill>
              <a:srgbClr val="471D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252000" y="1260000"/>
            <a:ext cx="8640000" cy="486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err="1" smtClean="0"/>
              <a:t>Klik</a:t>
            </a:r>
            <a:r>
              <a:rPr lang="en-GB" dirty="0" smtClean="0"/>
              <a:t> for at </a:t>
            </a:r>
            <a:r>
              <a:rPr lang="en-GB" dirty="0" err="1" smtClean="0"/>
              <a:t>redigere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master</a:t>
            </a:r>
          </a:p>
          <a:p>
            <a:pPr lvl="1"/>
            <a:r>
              <a:rPr lang="en-GB" dirty="0" err="1" smtClean="0"/>
              <a:t>Andet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Tredje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Fjerde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Femte</a:t>
            </a:r>
            <a:r>
              <a:rPr lang="en-GB" dirty="0" smtClean="0"/>
              <a:t>
             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5"/>
            <a:r>
              <a:rPr lang="en-GB" dirty="0" err="1" smtClean="0"/>
              <a:t>Sjette</a:t>
            </a:r>
            <a:r>
              <a:rPr lang="en-GB" dirty="0" smtClean="0"/>
              <a:t>
             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6"/>
            <a:r>
              <a:rPr lang="en-GB" dirty="0" err="1" smtClean="0"/>
              <a:t>Syvende</a:t>
            </a:r>
            <a:r>
              <a:rPr lang="en-GB" dirty="0" smtClean="0"/>
              <a:t>
             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7"/>
            <a:r>
              <a:rPr lang="en-GB" dirty="0" err="1" smtClean="0"/>
              <a:t>Ottende</a:t>
            </a:r>
            <a:r>
              <a:rPr lang="en-GB" dirty="0" smtClean="0"/>
              <a:t>
             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8"/>
            <a:r>
              <a:rPr lang="en-GB" dirty="0" err="1" smtClean="0"/>
              <a:t>Niende</a:t>
            </a:r>
            <a:r>
              <a:rPr lang="en-GB" dirty="0" smtClean="0"/>
              <a:t>
              </a:t>
            </a:r>
            <a:r>
              <a:rPr lang="en-GB" dirty="0" err="1" smtClean="0"/>
              <a:t>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8502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4" r:id="rId10"/>
    <p:sldLayoutId id="214748371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563" indent="-182563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354013" indent="-171450" algn="l" defTabSz="925513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536575" indent="-182563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en-US" sz="14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720725" indent="-18415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tabLst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892175" indent="-17145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074738" indent="-18256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7300" indent="-18256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439863" indent="-18256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611313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youtu.be/CZ8RX4vFFfY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641" y="2981739"/>
            <a:ext cx="6180173" cy="272855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1776194"/>
            <a:ext cx="9144000" cy="1190083"/>
          </a:xfrm>
        </p:spPr>
        <p:txBody>
          <a:bodyPr/>
          <a:lstStyle/>
          <a:p>
            <a:r>
              <a:rPr lang="da-DK" dirty="0" smtClean="0"/>
              <a:t>Fund </a:t>
            </a:r>
            <a:r>
              <a:rPr lang="da-DK" dirty="0" err="1" smtClean="0"/>
              <a:t>issuance</a:t>
            </a:r>
            <a:r>
              <a:rPr lang="da-DK" dirty="0" smtClean="0"/>
              <a:t> </a:t>
            </a:r>
            <a:r>
              <a:rPr lang="da-DK" dirty="0" err="1" smtClean="0"/>
              <a:t>through</a:t>
            </a:r>
            <a:r>
              <a:rPr lang="da-DK" dirty="0" smtClean="0"/>
              <a:t> </a:t>
            </a:r>
            <a:r>
              <a:rPr lang="da-DK" dirty="0" smtClean="0"/>
              <a:t>VP and VP </a:t>
            </a:r>
            <a:r>
              <a:rPr lang="da-DK" dirty="0" smtClean="0"/>
              <a:t>LUX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2267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VP investment fund services overview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251520" y="1268760"/>
            <a:ext cx="5256584" cy="4857403"/>
          </a:xfrm>
        </p:spPr>
        <p:txBody>
          <a:bodyPr>
            <a:normAutofit/>
          </a:bodyPr>
          <a:lstStyle/>
          <a:p>
            <a:r>
              <a:rPr lang="en-GB" sz="1800" dirty="0"/>
              <a:t>VP offer distribution of funds either via issuance and settlement in the VP securities settlement system or via </a:t>
            </a:r>
            <a:r>
              <a:rPr lang="en-GB" sz="1800" dirty="0" err="1"/>
              <a:t>vp.FUND</a:t>
            </a:r>
            <a:r>
              <a:rPr lang="en-GB" sz="1800" dirty="0"/>
              <a:t> HUB.</a:t>
            </a:r>
          </a:p>
          <a:p>
            <a:endParaRPr lang="en-GB" sz="1800" dirty="0"/>
          </a:p>
          <a:p>
            <a:r>
              <a:rPr lang="en-GB" sz="1800" dirty="0"/>
              <a:t>VP offer various models for secondary market distribution of funds</a:t>
            </a:r>
          </a:p>
          <a:p>
            <a:endParaRPr lang="en-GB" sz="1800" dirty="0"/>
          </a:p>
          <a:p>
            <a:r>
              <a:rPr lang="en-GB" sz="1800" dirty="0"/>
              <a:t>The presentation below explains our current issuance and distribution of TA issued funds, the </a:t>
            </a:r>
            <a:r>
              <a:rPr lang="en-GB" sz="1800" dirty="0" err="1"/>
              <a:t>vp.FUND</a:t>
            </a:r>
            <a:r>
              <a:rPr lang="en-GB" sz="1800" dirty="0"/>
              <a:t> HUB system and VP fund services after migration to T2S </a:t>
            </a:r>
          </a:p>
          <a:p>
            <a:endParaRPr lang="da-DK" sz="1800" dirty="0" smtClean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899FA-BD75-4362-8683-B48C7632EB7A}" type="slidenum">
              <a:rPr lang="da-DK" smtClean="0"/>
              <a:t>2</a:t>
            </a:fld>
            <a:endParaRPr lang="da-DK"/>
          </a:p>
        </p:txBody>
      </p:sp>
      <p:sp>
        <p:nvSpPr>
          <p:cNvPr id="5" name="Tekstfelt 4"/>
          <p:cNvSpPr txBox="1"/>
          <p:nvPr/>
        </p:nvSpPr>
        <p:spPr>
          <a:xfrm>
            <a:off x="6847840" y="306832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3243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6F48-BC27-40CA-A9D5-8E69FC869B99}" type="slidenum">
              <a:rPr lang="en-US" smtClean="0"/>
              <a:t>3</a:t>
            </a:fld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T2S impact on current </a:t>
            </a:r>
            <a:r>
              <a:rPr lang="en-US" dirty="0" smtClean="0"/>
              <a:t>VP </a:t>
            </a:r>
            <a:r>
              <a:rPr lang="en-US" dirty="0" smtClean="0"/>
              <a:t>fund services</a:t>
            </a:r>
            <a:endParaRPr lang="en-US" dirty="0"/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14"/>
          </p:nvPr>
        </p:nvSpPr>
        <p:spPr>
          <a:xfrm>
            <a:off x="252000" y="1260000"/>
            <a:ext cx="5529822" cy="4860000"/>
          </a:xfrm>
        </p:spPr>
        <p:txBody>
          <a:bodyPr>
            <a:noAutofit/>
          </a:bodyPr>
          <a:lstStyle/>
          <a:p>
            <a:pPr lvl="1">
              <a:lnSpc>
                <a:spcPct val="120000"/>
              </a:lnSpc>
            </a:pPr>
            <a:r>
              <a:rPr lang="en-US" sz="1200" dirty="0" smtClean="0"/>
              <a:t>Transfer Agent (TA) will continue to assume the roles as Issuer, Paying Agent and Clearing member with </a:t>
            </a:r>
            <a:r>
              <a:rPr lang="en-US" sz="1200" dirty="0" smtClean="0"/>
              <a:t>VP.</a:t>
            </a:r>
            <a:endParaRPr lang="en-US" sz="1200" dirty="0" smtClean="0"/>
          </a:p>
          <a:p>
            <a:pPr lvl="1">
              <a:lnSpc>
                <a:spcPct val="120000"/>
              </a:lnSpc>
            </a:pPr>
            <a:endParaRPr lang="en-US" sz="1200" dirty="0"/>
          </a:p>
          <a:p>
            <a:pPr lvl="1">
              <a:lnSpc>
                <a:spcPct val="120000"/>
              </a:lnSpc>
            </a:pPr>
            <a:r>
              <a:rPr lang="en-US" sz="1200" dirty="0" smtClean="0"/>
              <a:t>Order routing continue to take place either via </a:t>
            </a:r>
            <a:r>
              <a:rPr lang="en-US" sz="1200" dirty="0" smtClean="0"/>
              <a:t>VP </a:t>
            </a:r>
            <a:r>
              <a:rPr lang="en-US" sz="1200" dirty="0" smtClean="0"/>
              <a:t>or via a 3</a:t>
            </a:r>
            <a:r>
              <a:rPr lang="en-US" sz="1200" baseline="30000" dirty="0" smtClean="0"/>
              <a:t>rd</a:t>
            </a:r>
            <a:r>
              <a:rPr lang="en-US" sz="1200" dirty="0" smtClean="0"/>
              <a:t> party.</a:t>
            </a:r>
          </a:p>
          <a:p>
            <a:pPr lvl="1">
              <a:lnSpc>
                <a:spcPct val="120000"/>
              </a:lnSpc>
            </a:pPr>
            <a:endParaRPr lang="en-US" sz="1200" dirty="0" smtClean="0"/>
          </a:p>
          <a:p>
            <a:pPr lvl="1">
              <a:lnSpc>
                <a:spcPct val="120000"/>
              </a:lnSpc>
            </a:pPr>
            <a:r>
              <a:rPr lang="en-US" sz="1200" dirty="0" smtClean="0"/>
              <a:t>Fund Buying Bank (FBB) must be a client of </a:t>
            </a:r>
            <a:r>
              <a:rPr lang="en-US" sz="1200" dirty="0" smtClean="0"/>
              <a:t>VP </a:t>
            </a:r>
            <a:r>
              <a:rPr lang="en-US" sz="1200" dirty="0" smtClean="0"/>
              <a:t>as clearing member. Alternatively the FBB is a clearing member of another CSD which has a link (T2S or other) to </a:t>
            </a:r>
            <a:r>
              <a:rPr lang="en-US" sz="1200" dirty="0" smtClean="0"/>
              <a:t>VP.</a:t>
            </a:r>
            <a:endParaRPr lang="en-US" sz="1200" dirty="0" smtClean="0"/>
          </a:p>
          <a:p>
            <a:pPr lvl="1">
              <a:lnSpc>
                <a:spcPct val="120000"/>
              </a:lnSpc>
            </a:pPr>
            <a:endParaRPr lang="en-US" sz="1200" dirty="0" smtClean="0"/>
          </a:p>
          <a:p>
            <a:pPr lvl="1">
              <a:lnSpc>
                <a:spcPct val="120000"/>
              </a:lnSpc>
            </a:pPr>
            <a:r>
              <a:rPr lang="en-US" sz="1200" dirty="0" smtClean="0"/>
              <a:t>Both TA and FBB must have access to a Real Time Gross Settlement (RTGS) account access with TARGET2 and a DCA for T2S operations, either itself or via a 3</a:t>
            </a:r>
            <a:r>
              <a:rPr lang="en-US" sz="1200" baseline="30000" dirty="0" smtClean="0"/>
              <a:t>rd</a:t>
            </a:r>
            <a:r>
              <a:rPr lang="en-US" sz="1200" dirty="0" smtClean="0"/>
              <a:t> party (a Paying Agent).</a:t>
            </a:r>
          </a:p>
          <a:p>
            <a:pPr lvl="1">
              <a:lnSpc>
                <a:spcPct val="120000"/>
              </a:lnSpc>
            </a:pPr>
            <a:endParaRPr lang="en-US" sz="1200" dirty="0" smtClean="0"/>
          </a:p>
          <a:p>
            <a:pPr lvl="1">
              <a:lnSpc>
                <a:spcPct val="120000"/>
              </a:lnSpc>
            </a:pPr>
            <a:r>
              <a:rPr lang="en-US" sz="1200" dirty="0" smtClean="0"/>
              <a:t>Currently all funds issued with </a:t>
            </a:r>
            <a:r>
              <a:rPr lang="en-US" sz="1200" dirty="0" smtClean="0"/>
              <a:t>VP </a:t>
            </a:r>
            <a:r>
              <a:rPr lang="en-US" sz="1200" dirty="0" smtClean="0"/>
              <a:t>settle in EUR central bank money. The </a:t>
            </a:r>
            <a:r>
              <a:rPr lang="en-US" sz="1200" dirty="0" err="1" smtClean="0"/>
              <a:t>vp.FUND</a:t>
            </a:r>
            <a:r>
              <a:rPr lang="en-US" sz="1200" dirty="0" smtClean="0"/>
              <a:t> HUB system offer access to issue and settle also non-EUR denominated and non-T2S eligible funds. This will require settlement with a commercial settlement bank subject to the restrictions held in the CSDR.  As a rule, such issuance and settlement will take place outside of T2S unless “T2S free of payment” is chosen.</a:t>
            </a:r>
          </a:p>
        </p:txBody>
      </p:sp>
      <p:pic>
        <p:nvPicPr>
          <p:cNvPr id="10" name="Pladsholder til billede 9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" b="24"/>
          <a:stretch>
            <a:fillRect/>
          </a:stretch>
        </p:blipFill>
        <p:spPr>
          <a:xfrm>
            <a:off x="5922498" y="1260000"/>
            <a:ext cx="2969982" cy="4878000"/>
          </a:xfrm>
        </p:spPr>
      </p:pic>
      <p:sp>
        <p:nvSpPr>
          <p:cNvPr id="11" name="Pladsholder til sidefod 8"/>
          <p:cNvSpPr>
            <a:spLocks noGrp="1"/>
          </p:cNvSpPr>
          <p:nvPr>
            <p:ph type="ftr" sz="quarter" idx="11"/>
          </p:nvPr>
        </p:nvSpPr>
        <p:spPr>
          <a:xfrm>
            <a:off x="163628" y="6356351"/>
            <a:ext cx="3086100" cy="365125"/>
          </a:xfrm>
        </p:spPr>
        <p:txBody>
          <a:bodyPr/>
          <a:lstStyle/>
          <a:p>
            <a:pPr algn="l"/>
            <a:r>
              <a:rPr lang="en-GB" dirty="0" smtClean="0"/>
              <a:t>Fund issuance</a:t>
            </a:r>
          </a:p>
        </p:txBody>
      </p:sp>
    </p:spTree>
    <p:extLst>
      <p:ext uri="{BB962C8B-B14F-4D97-AF65-F5344CB8AC3E}">
        <p14:creationId xmlns:p14="http://schemas.microsoft.com/office/powerpoint/2010/main" val="8794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6F48-BC27-40CA-A9D5-8E69FC869B99}" type="slidenum">
              <a:rPr lang="en-US" smtClean="0"/>
              <a:t>4</a:t>
            </a:fld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49665" y="274638"/>
            <a:ext cx="8148678" cy="634082"/>
          </a:xfrm>
        </p:spPr>
        <p:txBody>
          <a:bodyPr>
            <a:noAutofit/>
          </a:bodyPr>
          <a:lstStyle/>
          <a:p>
            <a:pPr marL="182563" lvl="1" indent="0">
              <a:buNone/>
            </a:pPr>
            <a:r>
              <a:rPr lang="en-GB" sz="2600" dirty="0" smtClean="0">
                <a:latin typeface="+mn-lt"/>
              </a:rPr>
              <a:t>Issuance with </a:t>
            </a:r>
            <a:r>
              <a:rPr lang="en-GB" sz="2600" dirty="0" err="1" smtClean="0">
                <a:latin typeface="+mn-lt"/>
              </a:rPr>
              <a:t>DvP</a:t>
            </a:r>
            <a:r>
              <a:rPr lang="en-GB" sz="2600" dirty="0" smtClean="0">
                <a:latin typeface="+mn-lt"/>
              </a:rPr>
              <a:t> Settlement through T2S </a:t>
            </a:r>
            <a:r>
              <a:rPr lang="en-GB" sz="1100" dirty="0" smtClean="0">
                <a:latin typeface="+mn-lt"/>
              </a:rPr>
              <a:t>(Using TA’s order routing facility)</a:t>
            </a:r>
            <a:endParaRPr lang="en-GB" sz="2600" dirty="0" smtClean="0">
              <a:latin typeface="+mn-lt"/>
            </a:endParaRPr>
          </a:p>
        </p:txBody>
      </p:sp>
      <p:sp>
        <p:nvSpPr>
          <p:cNvPr id="9" name="Afrundet rektangel 8"/>
          <p:cNvSpPr/>
          <p:nvPr/>
        </p:nvSpPr>
        <p:spPr>
          <a:xfrm>
            <a:off x="1513440" y="1462013"/>
            <a:ext cx="1828669" cy="896173"/>
          </a:xfrm>
          <a:prstGeom prst="roundRect">
            <a:avLst/>
          </a:prstGeom>
          <a:solidFill>
            <a:schemeClr val="accent2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FBB</a:t>
            </a:r>
            <a:endParaRPr lang="da-DK" dirty="0"/>
          </a:p>
        </p:txBody>
      </p:sp>
      <p:sp>
        <p:nvSpPr>
          <p:cNvPr id="10" name="Afrundet rektangel 9"/>
          <p:cNvSpPr/>
          <p:nvPr/>
        </p:nvSpPr>
        <p:spPr>
          <a:xfrm>
            <a:off x="3785419" y="3775909"/>
            <a:ext cx="1660358" cy="6858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T2S</a:t>
            </a:r>
            <a:endParaRPr lang="da-DK" dirty="0"/>
          </a:p>
        </p:txBody>
      </p:sp>
      <p:sp>
        <p:nvSpPr>
          <p:cNvPr id="11" name="Afrundet rektangel 10"/>
          <p:cNvSpPr/>
          <p:nvPr/>
        </p:nvSpPr>
        <p:spPr>
          <a:xfrm>
            <a:off x="3692026" y="2482514"/>
            <a:ext cx="1660358" cy="82617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VP</a:t>
            </a:r>
            <a:endParaRPr lang="da-DK" dirty="0"/>
          </a:p>
        </p:txBody>
      </p:sp>
      <p:cxnSp>
        <p:nvCxnSpPr>
          <p:cNvPr id="14" name="Vinklet forbindelse 13"/>
          <p:cNvCxnSpPr>
            <a:stCxn id="9" idx="2"/>
            <a:endCxn id="11" idx="1"/>
          </p:cNvCxnSpPr>
          <p:nvPr/>
        </p:nvCxnSpPr>
        <p:spPr>
          <a:xfrm rot="16200000" flipH="1">
            <a:off x="2791194" y="1994766"/>
            <a:ext cx="537413" cy="1264251"/>
          </a:xfrm>
          <a:prstGeom prst="bentConnector2">
            <a:avLst/>
          </a:prstGeom>
          <a:ln w="28575">
            <a:solidFill>
              <a:schemeClr val="tx1"/>
            </a:solidFill>
            <a:headEnd type="stealt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Afrundet rektangel 17"/>
          <p:cNvSpPr/>
          <p:nvPr/>
        </p:nvSpPr>
        <p:spPr>
          <a:xfrm>
            <a:off x="5870764" y="1462013"/>
            <a:ext cx="1772635" cy="888689"/>
          </a:xfrm>
          <a:prstGeom prst="roundRect">
            <a:avLst/>
          </a:prstGeom>
          <a:solidFill>
            <a:schemeClr val="accent2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TA</a:t>
            </a:r>
            <a:endParaRPr lang="da-DK" dirty="0"/>
          </a:p>
        </p:txBody>
      </p:sp>
      <p:cxnSp>
        <p:nvCxnSpPr>
          <p:cNvPr id="19" name="Vinklet forbindelse 18"/>
          <p:cNvCxnSpPr>
            <a:stCxn id="18" idx="2"/>
            <a:endCxn id="11" idx="3"/>
          </p:cNvCxnSpPr>
          <p:nvPr/>
        </p:nvCxnSpPr>
        <p:spPr>
          <a:xfrm rot="5400000">
            <a:off x="5782285" y="1920801"/>
            <a:ext cx="544897" cy="1404698"/>
          </a:xfrm>
          <a:prstGeom prst="bentConnector2">
            <a:avLst/>
          </a:prstGeom>
          <a:ln w="28575">
            <a:solidFill>
              <a:schemeClr val="tx1"/>
            </a:solidFill>
            <a:headEnd type="stealt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kstfelt 29"/>
          <p:cNvSpPr txBox="1"/>
          <p:nvPr/>
        </p:nvSpPr>
        <p:spPr>
          <a:xfrm>
            <a:off x="2691277" y="2427645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2</a:t>
            </a:r>
            <a:endParaRPr lang="da-DK" dirty="0"/>
          </a:p>
        </p:txBody>
      </p:sp>
      <p:sp>
        <p:nvSpPr>
          <p:cNvPr id="31" name="Tekstfelt 30"/>
          <p:cNvSpPr txBox="1"/>
          <p:nvPr/>
        </p:nvSpPr>
        <p:spPr>
          <a:xfrm>
            <a:off x="3785419" y="3406577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3</a:t>
            </a:r>
            <a:endParaRPr lang="da-DK" dirty="0"/>
          </a:p>
        </p:txBody>
      </p:sp>
      <p:sp>
        <p:nvSpPr>
          <p:cNvPr id="32" name="Tekstfelt 31"/>
          <p:cNvSpPr txBox="1"/>
          <p:nvPr/>
        </p:nvSpPr>
        <p:spPr>
          <a:xfrm>
            <a:off x="1266835" y="3207462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4</a:t>
            </a:r>
            <a:endParaRPr lang="da-DK" dirty="0"/>
          </a:p>
        </p:txBody>
      </p:sp>
      <p:sp>
        <p:nvSpPr>
          <p:cNvPr id="33" name="Tekstfelt 32"/>
          <p:cNvSpPr txBox="1"/>
          <p:nvPr/>
        </p:nvSpPr>
        <p:spPr>
          <a:xfrm>
            <a:off x="4943581" y="3408757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5</a:t>
            </a:r>
            <a:endParaRPr lang="da-DK" dirty="0"/>
          </a:p>
        </p:txBody>
      </p:sp>
      <p:sp>
        <p:nvSpPr>
          <p:cNvPr id="34" name="Tekstfelt 33"/>
          <p:cNvSpPr txBox="1"/>
          <p:nvPr/>
        </p:nvSpPr>
        <p:spPr>
          <a:xfrm>
            <a:off x="7643399" y="3141243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4</a:t>
            </a:r>
            <a:endParaRPr lang="da-DK" dirty="0"/>
          </a:p>
        </p:txBody>
      </p:sp>
      <p:sp>
        <p:nvSpPr>
          <p:cNvPr id="35" name="Tekstfelt 34"/>
          <p:cNvSpPr txBox="1"/>
          <p:nvPr/>
        </p:nvSpPr>
        <p:spPr>
          <a:xfrm>
            <a:off x="6059335" y="2449793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2</a:t>
            </a:r>
            <a:endParaRPr lang="da-DK" dirty="0"/>
          </a:p>
        </p:txBody>
      </p:sp>
      <p:cxnSp>
        <p:nvCxnSpPr>
          <p:cNvPr id="40" name="Lige forbindelse 39"/>
          <p:cNvCxnSpPr/>
          <p:nvPr/>
        </p:nvCxnSpPr>
        <p:spPr>
          <a:xfrm>
            <a:off x="7423819" y="2612311"/>
            <a:ext cx="667751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Lige forbindelse 40"/>
          <p:cNvCxnSpPr/>
          <p:nvPr/>
        </p:nvCxnSpPr>
        <p:spPr>
          <a:xfrm flipV="1">
            <a:off x="1458598" y="2647307"/>
            <a:ext cx="0" cy="48609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Lige forbindelse 41"/>
          <p:cNvCxnSpPr/>
          <p:nvPr/>
        </p:nvCxnSpPr>
        <p:spPr>
          <a:xfrm>
            <a:off x="7757694" y="2626891"/>
            <a:ext cx="0" cy="47406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Lige pilforbindelse 55"/>
          <p:cNvCxnSpPr/>
          <p:nvPr/>
        </p:nvCxnSpPr>
        <p:spPr>
          <a:xfrm flipH="1">
            <a:off x="4232692" y="3296653"/>
            <a:ext cx="755" cy="479256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Lige pilforbindelse 59"/>
          <p:cNvCxnSpPr/>
          <p:nvPr/>
        </p:nvCxnSpPr>
        <p:spPr>
          <a:xfrm flipV="1">
            <a:off x="4866920" y="3281432"/>
            <a:ext cx="0" cy="494477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kstfelt 68"/>
          <p:cNvSpPr txBox="1"/>
          <p:nvPr/>
        </p:nvSpPr>
        <p:spPr>
          <a:xfrm>
            <a:off x="389615" y="5166950"/>
            <a:ext cx="82455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100" dirty="0" smtClean="0"/>
              <a:t>1 </a:t>
            </a:r>
            <a:r>
              <a:rPr lang="en-US" sz="1100" dirty="0" smtClean="0"/>
              <a:t>FBB sends a subscription order to TA</a:t>
            </a:r>
          </a:p>
          <a:p>
            <a:r>
              <a:rPr lang="en-US" sz="1100" dirty="0" smtClean="0"/>
              <a:t>2 FBB and TA instructs </a:t>
            </a:r>
            <a:r>
              <a:rPr lang="en-US" sz="1100" dirty="0" smtClean="0"/>
              <a:t>VP </a:t>
            </a:r>
            <a:r>
              <a:rPr lang="en-US" sz="1100" dirty="0" smtClean="0"/>
              <a:t>of the settlement</a:t>
            </a:r>
          </a:p>
          <a:p>
            <a:r>
              <a:rPr lang="en-US" sz="1100" dirty="0" smtClean="0"/>
              <a:t>3 </a:t>
            </a:r>
            <a:r>
              <a:rPr lang="en-US" sz="1100" dirty="0" smtClean="0"/>
              <a:t>VP </a:t>
            </a:r>
            <a:r>
              <a:rPr lang="en-US" sz="1100" dirty="0" smtClean="0"/>
              <a:t>reports instructions as settlement instructions DVP to T2S</a:t>
            </a:r>
          </a:p>
          <a:p>
            <a:r>
              <a:rPr lang="en-US" sz="1100" dirty="0" smtClean="0"/>
              <a:t>4 On settlement day </a:t>
            </a:r>
            <a:r>
              <a:rPr lang="en-US" sz="1100" dirty="0" smtClean="0"/>
              <a:t>VP </a:t>
            </a:r>
            <a:r>
              <a:rPr lang="en-US" sz="1100" dirty="0" smtClean="0"/>
              <a:t>marks up the general ledger </a:t>
            </a:r>
          </a:p>
          <a:p>
            <a:r>
              <a:rPr lang="en-US" sz="1100" dirty="0" smtClean="0"/>
              <a:t>5 T2S handles settlement and moves cash from FBB’s DCA to TA’s DCA. Positions on DCA’s are automatically swept to the parties TARGET2 RTGS accounts end of day</a:t>
            </a:r>
          </a:p>
        </p:txBody>
      </p:sp>
      <p:sp>
        <p:nvSpPr>
          <p:cNvPr id="72" name="Tekstfelt 71"/>
          <p:cNvSpPr txBox="1"/>
          <p:nvPr/>
        </p:nvSpPr>
        <p:spPr>
          <a:xfrm>
            <a:off x="7372684" y="2625085"/>
            <a:ext cx="270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+</a:t>
            </a:r>
            <a:endParaRPr lang="da-DK" dirty="0"/>
          </a:p>
        </p:txBody>
      </p:sp>
      <p:cxnSp>
        <p:nvCxnSpPr>
          <p:cNvPr id="74" name="Lige forbindelse 73"/>
          <p:cNvCxnSpPr/>
          <p:nvPr/>
        </p:nvCxnSpPr>
        <p:spPr>
          <a:xfrm>
            <a:off x="5572389" y="4443785"/>
            <a:ext cx="667751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Lige forbindelse 74"/>
          <p:cNvCxnSpPr/>
          <p:nvPr/>
        </p:nvCxnSpPr>
        <p:spPr>
          <a:xfrm>
            <a:off x="2913627" y="4443785"/>
            <a:ext cx="667751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Lige forbindelse 75"/>
          <p:cNvCxnSpPr/>
          <p:nvPr/>
        </p:nvCxnSpPr>
        <p:spPr>
          <a:xfrm flipV="1">
            <a:off x="3209210" y="4461709"/>
            <a:ext cx="0" cy="48609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Lige forbindelse 76"/>
          <p:cNvCxnSpPr/>
          <p:nvPr/>
        </p:nvCxnSpPr>
        <p:spPr>
          <a:xfrm flipV="1">
            <a:off x="5921930" y="4443785"/>
            <a:ext cx="0" cy="48609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kstfelt 77"/>
          <p:cNvSpPr txBox="1"/>
          <p:nvPr/>
        </p:nvSpPr>
        <p:spPr>
          <a:xfrm>
            <a:off x="2977769" y="4185113"/>
            <a:ext cx="48763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100" dirty="0" smtClean="0"/>
              <a:t>DCA</a:t>
            </a:r>
            <a:endParaRPr lang="da-DK" dirty="0"/>
          </a:p>
        </p:txBody>
      </p:sp>
      <p:sp>
        <p:nvSpPr>
          <p:cNvPr id="79" name="Tekstfelt 78"/>
          <p:cNvSpPr txBox="1"/>
          <p:nvPr/>
        </p:nvSpPr>
        <p:spPr>
          <a:xfrm>
            <a:off x="5662447" y="4176582"/>
            <a:ext cx="48763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100" dirty="0" smtClean="0"/>
              <a:t>DCA</a:t>
            </a:r>
            <a:endParaRPr lang="da-DK" dirty="0"/>
          </a:p>
        </p:txBody>
      </p:sp>
      <p:sp>
        <p:nvSpPr>
          <p:cNvPr id="81" name="Tekstfelt 80"/>
          <p:cNvSpPr txBox="1"/>
          <p:nvPr/>
        </p:nvSpPr>
        <p:spPr>
          <a:xfrm>
            <a:off x="7190823" y="2372849"/>
            <a:ext cx="12266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100" dirty="0" smtClean="0"/>
              <a:t>General </a:t>
            </a:r>
            <a:r>
              <a:rPr lang="da-DK" sz="1100" dirty="0" err="1" smtClean="0"/>
              <a:t>ledger</a:t>
            </a:r>
            <a:endParaRPr lang="da-DK" dirty="0"/>
          </a:p>
        </p:txBody>
      </p:sp>
      <p:sp>
        <p:nvSpPr>
          <p:cNvPr id="82" name="Tekstfelt 81"/>
          <p:cNvSpPr txBox="1"/>
          <p:nvPr/>
        </p:nvSpPr>
        <p:spPr>
          <a:xfrm>
            <a:off x="5496944" y="4508781"/>
            <a:ext cx="37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+</a:t>
            </a:r>
            <a:endParaRPr lang="da-DK" dirty="0"/>
          </a:p>
        </p:txBody>
      </p:sp>
      <p:sp>
        <p:nvSpPr>
          <p:cNvPr id="83" name="Tekstfelt 82"/>
          <p:cNvSpPr txBox="1"/>
          <p:nvPr/>
        </p:nvSpPr>
        <p:spPr>
          <a:xfrm>
            <a:off x="3255531" y="4508781"/>
            <a:ext cx="246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-</a:t>
            </a:r>
            <a:endParaRPr lang="da-DK" dirty="0"/>
          </a:p>
        </p:txBody>
      </p:sp>
      <p:cxnSp>
        <p:nvCxnSpPr>
          <p:cNvPr id="5" name="Lige pilforbindelse 4"/>
          <p:cNvCxnSpPr>
            <a:stCxn id="9" idx="3"/>
            <a:endCxn id="18" idx="1"/>
          </p:cNvCxnSpPr>
          <p:nvPr/>
        </p:nvCxnSpPr>
        <p:spPr>
          <a:xfrm flipV="1">
            <a:off x="3342109" y="1906358"/>
            <a:ext cx="2528655" cy="3742"/>
          </a:xfrm>
          <a:prstGeom prst="straightConnector1">
            <a:avLst/>
          </a:prstGeom>
          <a:ln w="28575">
            <a:solidFill>
              <a:schemeClr val="tx1"/>
            </a:solidFill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kstfelt 43"/>
          <p:cNvSpPr txBox="1"/>
          <p:nvPr/>
        </p:nvSpPr>
        <p:spPr>
          <a:xfrm>
            <a:off x="4274294" y="1513364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1</a:t>
            </a:r>
            <a:endParaRPr lang="da-DK" dirty="0"/>
          </a:p>
        </p:txBody>
      </p:sp>
      <p:sp>
        <p:nvSpPr>
          <p:cNvPr id="51" name="Tekstfelt 50"/>
          <p:cNvSpPr txBox="1"/>
          <p:nvPr/>
        </p:nvSpPr>
        <p:spPr>
          <a:xfrm>
            <a:off x="687938" y="2377248"/>
            <a:ext cx="1531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100" dirty="0" err="1" smtClean="0"/>
              <a:t>Securities</a:t>
            </a:r>
            <a:r>
              <a:rPr lang="da-DK" sz="1100" dirty="0" smtClean="0"/>
              <a:t>  </a:t>
            </a:r>
            <a:r>
              <a:rPr lang="da-DK" sz="1100" dirty="0" err="1" smtClean="0"/>
              <a:t>account</a:t>
            </a:r>
            <a:endParaRPr lang="da-DK" dirty="0"/>
          </a:p>
        </p:txBody>
      </p:sp>
      <p:cxnSp>
        <p:nvCxnSpPr>
          <p:cNvPr id="53" name="Lige forbindelse 52"/>
          <p:cNvCxnSpPr/>
          <p:nvPr/>
        </p:nvCxnSpPr>
        <p:spPr>
          <a:xfrm>
            <a:off x="1124723" y="2643970"/>
            <a:ext cx="667751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kstfelt 53"/>
          <p:cNvSpPr txBox="1"/>
          <p:nvPr/>
        </p:nvSpPr>
        <p:spPr>
          <a:xfrm>
            <a:off x="1108867" y="2640562"/>
            <a:ext cx="270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+</a:t>
            </a:r>
            <a:endParaRPr lang="da-DK" dirty="0"/>
          </a:p>
        </p:txBody>
      </p:sp>
      <p:sp>
        <p:nvSpPr>
          <p:cNvPr id="38" name="Pladsholder til sidefod 8"/>
          <p:cNvSpPr>
            <a:spLocks noGrp="1"/>
          </p:cNvSpPr>
          <p:nvPr>
            <p:ph type="ftr" sz="quarter" idx="11"/>
          </p:nvPr>
        </p:nvSpPr>
        <p:spPr>
          <a:xfrm>
            <a:off x="163628" y="6356351"/>
            <a:ext cx="3086100" cy="365125"/>
          </a:xfrm>
        </p:spPr>
        <p:txBody>
          <a:bodyPr/>
          <a:lstStyle/>
          <a:p>
            <a:pPr algn="l"/>
            <a:r>
              <a:rPr lang="en-GB" dirty="0" smtClean="0"/>
              <a:t>Fund issuance</a:t>
            </a:r>
          </a:p>
        </p:txBody>
      </p:sp>
    </p:spTree>
    <p:extLst>
      <p:ext uri="{BB962C8B-B14F-4D97-AF65-F5344CB8AC3E}">
        <p14:creationId xmlns:p14="http://schemas.microsoft.com/office/powerpoint/2010/main" val="36051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6F48-BC27-40CA-A9D5-8E69FC869B99}" type="slidenum">
              <a:rPr lang="en-US" smtClean="0"/>
              <a:t>5</a:t>
            </a:fld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49665" y="274638"/>
            <a:ext cx="8148678" cy="634082"/>
          </a:xfrm>
        </p:spPr>
        <p:txBody>
          <a:bodyPr>
            <a:noAutofit/>
          </a:bodyPr>
          <a:lstStyle/>
          <a:p>
            <a:pPr marL="182563" lvl="1" indent="0">
              <a:buNone/>
            </a:pPr>
            <a:r>
              <a:rPr lang="en-GB" sz="2600" dirty="0" smtClean="0">
                <a:latin typeface="+mn-lt"/>
              </a:rPr>
              <a:t>Issuance with </a:t>
            </a:r>
            <a:r>
              <a:rPr lang="en-GB" sz="2600" dirty="0" err="1" smtClean="0">
                <a:latin typeface="+mn-lt"/>
              </a:rPr>
              <a:t>DvP</a:t>
            </a:r>
            <a:r>
              <a:rPr lang="en-GB" sz="2600" dirty="0" smtClean="0">
                <a:latin typeface="+mn-lt"/>
              </a:rPr>
              <a:t> Settlement through T2S </a:t>
            </a:r>
            <a:r>
              <a:rPr lang="en-GB" sz="1100" dirty="0" smtClean="0">
                <a:latin typeface="+mj-lt"/>
              </a:rPr>
              <a:t>(Using VP LUX’s order routing facility)</a:t>
            </a:r>
            <a:endParaRPr lang="en-GB" sz="2600" dirty="0" smtClean="0">
              <a:latin typeface="+mj-lt"/>
            </a:endParaRPr>
          </a:p>
        </p:txBody>
      </p:sp>
      <p:sp>
        <p:nvSpPr>
          <p:cNvPr id="9" name="Afrundet rektangel 8"/>
          <p:cNvSpPr/>
          <p:nvPr/>
        </p:nvSpPr>
        <p:spPr>
          <a:xfrm>
            <a:off x="970438" y="1444046"/>
            <a:ext cx="1828669" cy="896173"/>
          </a:xfrm>
          <a:prstGeom prst="roundRect">
            <a:avLst/>
          </a:prstGeom>
          <a:solidFill>
            <a:schemeClr val="accent2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FBB</a:t>
            </a:r>
            <a:endParaRPr lang="da-DK" dirty="0"/>
          </a:p>
        </p:txBody>
      </p:sp>
      <p:sp>
        <p:nvSpPr>
          <p:cNvPr id="10" name="Afrundet rektangel 9"/>
          <p:cNvSpPr/>
          <p:nvPr/>
        </p:nvSpPr>
        <p:spPr>
          <a:xfrm>
            <a:off x="3682187" y="3790641"/>
            <a:ext cx="1660358" cy="6858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T2S</a:t>
            </a:r>
            <a:endParaRPr lang="da-DK" dirty="0"/>
          </a:p>
        </p:txBody>
      </p:sp>
      <p:sp>
        <p:nvSpPr>
          <p:cNvPr id="11" name="Afrundet rektangel 10"/>
          <p:cNvSpPr/>
          <p:nvPr/>
        </p:nvSpPr>
        <p:spPr>
          <a:xfrm>
            <a:off x="3685143" y="2498876"/>
            <a:ext cx="1660358" cy="82617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VP</a:t>
            </a:r>
            <a:endParaRPr lang="da-DK" dirty="0"/>
          </a:p>
        </p:txBody>
      </p:sp>
      <p:sp>
        <p:nvSpPr>
          <p:cNvPr id="18" name="Afrundet rektangel 17"/>
          <p:cNvSpPr/>
          <p:nvPr/>
        </p:nvSpPr>
        <p:spPr>
          <a:xfrm>
            <a:off x="6153264" y="1462013"/>
            <a:ext cx="1772635" cy="888689"/>
          </a:xfrm>
          <a:prstGeom prst="roundRect">
            <a:avLst/>
          </a:prstGeom>
          <a:solidFill>
            <a:schemeClr val="accent2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TA</a:t>
            </a:r>
            <a:endParaRPr lang="da-DK" dirty="0"/>
          </a:p>
        </p:txBody>
      </p:sp>
      <p:sp>
        <p:nvSpPr>
          <p:cNvPr id="31" name="Tekstfelt 30"/>
          <p:cNvSpPr txBox="1"/>
          <p:nvPr/>
        </p:nvSpPr>
        <p:spPr>
          <a:xfrm>
            <a:off x="5821122" y="2336086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2</a:t>
            </a:r>
            <a:endParaRPr lang="da-DK" dirty="0"/>
          </a:p>
        </p:txBody>
      </p:sp>
      <p:sp>
        <p:nvSpPr>
          <p:cNvPr id="32" name="Tekstfelt 31"/>
          <p:cNvSpPr txBox="1"/>
          <p:nvPr/>
        </p:nvSpPr>
        <p:spPr>
          <a:xfrm>
            <a:off x="1549335" y="3207462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6</a:t>
            </a:r>
            <a:endParaRPr lang="da-DK" dirty="0"/>
          </a:p>
        </p:txBody>
      </p:sp>
      <p:sp>
        <p:nvSpPr>
          <p:cNvPr id="33" name="Tekstfelt 32"/>
          <p:cNvSpPr txBox="1"/>
          <p:nvPr/>
        </p:nvSpPr>
        <p:spPr>
          <a:xfrm>
            <a:off x="4983432" y="3384253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6</a:t>
            </a:r>
            <a:endParaRPr lang="da-DK" dirty="0"/>
          </a:p>
        </p:txBody>
      </p:sp>
      <p:sp>
        <p:nvSpPr>
          <p:cNvPr id="34" name="Tekstfelt 33"/>
          <p:cNvSpPr txBox="1"/>
          <p:nvPr/>
        </p:nvSpPr>
        <p:spPr>
          <a:xfrm>
            <a:off x="4067164" y="3327637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3</a:t>
            </a:r>
            <a:endParaRPr lang="da-DK" dirty="0"/>
          </a:p>
        </p:txBody>
      </p:sp>
      <p:cxnSp>
        <p:nvCxnSpPr>
          <p:cNvPr id="40" name="Lige forbindelse 39"/>
          <p:cNvCxnSpPr/>
          <p:nvPr/>
        </p:nvCxnSpPr>
        <p:spPr>
          <a:xfrm>
            <a:off x="6047925" y="3155096"/>
            <a:ext cx="667751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Lige forbindelse 40"/>
          <p:cNvCxnSpPr/>
          <p:nvPr/>
        </p:nvCxnSpPr>
        <p:spPr>
          <a:xfrm flipV="1">
            <a:off x="1741098" y="2647307"/>
            <a:ext cx="0" cy="48609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Lige forbindelse 41"/>
          <p:cNvCxnSpPr/>
          <p:nvPr/>
        </p:nvCxnSpPr>
        <p:spPr>
          <a:xfrm>
            <a:off x="6381801" y="3155096"/>
            <a:ext cx="0" cy="47406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Lige pilforbindelse 55"/>
          <p:cNvCxnSpPr/>
          <p:nvPr/>
        </p:nvCxnSpPr>
        <p:spPr>
          <a:xfrm flipH="1">
            <a:off x="4067164" y="3305283"/>
            <a:ext cx="755" cy="479256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Lige pilforbindelse 59"/>
          <p:cNvCxnSpPr/>
          <p:nvPr/>
        </p:nvCxnSpPr>
        <p:spPr>
          <a:xfrm flipV="1">
            <a:off x="4952235" y="3290062"/>
            <a:ext cx="0" cy="494477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kstfelt 68"/>
          <p:cNvSpPr txBox="1"/>
          <p:nvPr/>
        </p:nvSpPr>
        <p:spPr>
          <a:xfrm>
            <a:off x="389615" y="5166950"/>
            <a:ext cx="824550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100" dirty="0" smtClean="0"/>
              <a:t>1 </a:t>
            </a:r>
            <a:r>
              <a:rPr lang="en-US" sz="1100" dirty="0" smtClean="0"/>
              <a:t>FBB sends a subscription order to </a:t>
            </a:r>
            <a:r>
              <a:rPr lang="en-US" sz="1100" dirty="0" smtClean="0"/>
              <a:t>VP. </a:t>
            </a:r>
            <a:r>
              <a:rPr lang="en-US" sz="1100" dirty="0" smtClean="0"/>
              <a:t>Before deadline (cut off) </a:t>
            </a:r>
            <a:r>
              <a:rPr lang="en-US" sz="1100" dirty="0" smtClean="0"/>
              <a:t>VP </a:t>
            </a:r>
            <a:r>
              <a:rPr lang="en-US" sz="1100" dirty="0" smtClean="0"/>
              <a:t>sends all received orders to TA</a:t>
            </a:r>
          </a:p>
          <a:p>
            <a:r>
              <a:rPr lang="en-US" sz="1100" dirty="0" smtClean="0"/>
              <a:t>2 </a:t>
            </a:r>
            <a:r>
              <a:rPr lang="en-US" sz="1100" dirty="0" smtClean="0"/>
              <a:t>VP </a:t>
            </a:r>
            <a:r>
              <a:rPr lang="en-US" sz="1100" dirty="0" smtClean="0"/>
              <a:t>receives NAV from asset manager – likely through TA</a:t>
            </a:r>
          </a:p>
          <a:p>
            <a:r>
              <a:rPr lang="en-US" sz="1100" dirty="0"/>
              <a:t>3</a:t>
            </a:r>
            <a:r>
              <a:rPr lang="en-US" sz="1100" dirty="0" smtClean="0"/>
              <a:t> </a:t>
            </a:r>
            <a:r>
              <a:rPr lang="en-US" sz="1100" dirty="0" smtClean="0"/>
              <a:t>VP </a:t>
            </a:r>
            <a:r>
              <a:rPr lang="en-US" sz="1100" dirty="0" smtClean="0"/>
              <a:t>creates and reports instructions as settlement instructions DVP to T2S</a:t>
            </a:r>
          </a:p>
          <a:p>
            <a:r>
              <a:rPr lang="en-US" sz="1100" dirty="0" smtClean="0"/>
              <a:t>4 On settlement day </a:t>
            </a:r>
            <a:r>
              <a:rPr lang="en-US" sz="1100" dirty="0" smtClean="0"/>
              <a:t>VP </a:t>
            </a:r>
            <a:r>
              <a:rPr lang="en-US" sz="1100" dirty="0" smtClean="0"/>
              <a:t>marks up the general ledger (issue account) in both own system and T2S</a:t>
            </a:r>
          </a:p>
          <a:p>
            <a:r>
              <a:rPr lang="en-US" sz="1100" dirty="0" smtClean="0"/>
              <a:t>5 On settlement day T2S handles settlement and moves cash from FBB’s DCA to TA’s DCA. Positions on DCA’s are automatically swept to the parties TARGET2 RTGS accounts end of day</a:t>
            </a:r>
          </a:p>
          <a:p>
            <a:r>
              <a:rPr lang="en-US" sz="1100" dirty="0" smtClean="0"/>
              <a:t>6 Upon </a:t>
            </a:r>
            <a:r>
              <a:rPr lang="en-US" sz="1100" dirty="0"/>
              <a:t>notification from T2S </a:t>
            </a:r>
            <a:r>
              <a:rPr lang="en-US" sz="1100" dirty="0" smtClean="0"/>
              <a:t>VP </a:t>
            </a:r>
            <a:r>
              <a:rPr lang="en-US" sz="1100" dirty="0"/>
              <a:t>updates FFB’s securities account </a:t>
            </a:r>
          </a:p>
          <a:p>
            <a:endParaRPr lang="en-US" sz="1100" dirty="0" smtClean="0"/>
          </a:p>
        </p:txBody>
      </p:sp>
      <p:sp>
        <p:nvSpPr>
          <p:cNvPr id="72" name="Tekstfelt 71"/>
          <p:cNvSpPr txBox="1"/>
          <p:nvPr/>
        </p:nvSpPr>
        <p:spPr>
          <a:xfrm>
            <a:off x="6034545" y="3125851"/>
            <a:ext cx="223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+</a:t>
            </a:r>
            <a:endParaRPr lang="da-DK" dirty="0"/>
          </a:p>
        </p:txBody>
      </p:sp>
      <p:cxnSp>
        <p:nvCxnSpPr>
          <p:cNvPr id="74" name="Lige forbindelse 73"/>
          <p:cNvCxnSpPr/>
          <p:nvPr/>
        </p:nvCxnSpPr>
        <p:spPr>
          <a:xfrm>
            <a:off x="5854889" y="4443785"/>
            <a:ext cx="667751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Lige forbindelse 74"/>
          <p:cNvCxnSpPr/>
          <p:nvPr/>
        </p:nvCxnSpPr>
        <p:spPr>
          <a:xfrm>
            <a:off x="2596793" y="4434840"/>
            <a:ext cx="667751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Lige forbindelse 75"/>
          <p:cNvCxnSpPr/>
          <p:nvPr/>
        </p:nvCxnSpPr>
        <p:spPr>
          <a:xfrm flipV="1">
            <a:off x="2938740" y="4434840"/>
            <a:ext cx="0" cy="48609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Lige forbindelse 76"/>
          <p:cNvCxnSpPr/>
          <p:nvPr/>
        </p:nvCxnSpPr>
        <p:spPr>
          <a:xfrm flipV="1">
            <a:off x="6204430" y="4443785"/>
            <a:ext cx="0" cy="48609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kstfelt 77"/>
          <p:cNvSpPr txBox="1"/>
          <p:nvPr/>
        </p:nvSpPr>
        <p:spPr>
          <a:xfrm>
            <a:off x="2596793" y="4182175"/>
            <a:ext cx="48763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100" dirty="0" smtClean="0"/>
              <a:t>DCA</a:t>
            </a:r>
            <a:endParaRPr lang="da-DK" dirty="0"/>
          </a:p>
        </p:txBody>
      </p:sp>
      <p:sp>
        <p:nvSpPr>
          <p:cNvPr id="79" name="Tekstfelt 78"/>
          <p:cNvSpPr txBox="1"/>
          <p:nvPr/>
        </p:nvSpPr>
        <p:spPr>
          <a:xfrm>
            <a:off x="5923306" y="4200099"/>
            <a:ext cx="48763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100" dirty="0" smtClean="0"/>
              <a:t>DCA</a:t>
            </a:r>
            <a:endParaRPr lang="da-DK" dirty="0"/>
          </a:p>
        </p:txBody>
      </p:sp>
      <p:sp>
        <p:nvSpPr>
          <p:cNvPr id="81" name="Tekstfelt 80"/>
          <p:cNvSpPr txBox="1"/>
          <p:nvPr/>
        </p:nvSpPr>
        <p:spPr>
          <a:xfrm>
            <a:off x="5768491" y="2864241"/>
            <a:ext cx="12266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100" dirty="0" smtClean="0"/>
              <a:t>General </a:t>
            </a:r>
            <a:r>
              <a:rPr lang="da-DK" sz="1100" dirty="0" err="1" smtClean="0"/>
              <a:t>ledger</a:t>
            </a:r>
            <a:endParaRPr lang="da-DK" dirty="0"/>
          </a:p>
        </p:txBody>
      </p:sp>
      <p:sp>
        <p:nvSpPr>
          <p:cNvPr id="82" name="Tekstfelt 81"/>
          <p:cNvSpPr txBox="1"/>
          <p:nvPr/>
        </p:nvSpPr>
        <p:spPr>
          <a:xfrm>
            <a:off x="5779444" y="4508781"/>
            <a:ext cx="37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+</a:t>
            </a:r>
            <a:endParaRPr lang="da-DK" dirty="0"/>
          </a:p>
        </p:txBody>
      </p:sp>
      <p:sp>
        <p:nvSpPr>
          <p:cNvPr id="83" name="Tekstfelt 82"/>
          <p:cNvSpPr txBox="1"/>
          <p:nvPr/>
        </p:nvSpPr>
        <p:spPr>
          <a:xfrm>
            <a:off x="3009973" y="4524004"/>
            <a:ext cx="270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-</a:t>
            </a:r>
            <a:endParaRPr lang="da-DK" dirty="0"/>
          </a:p>
        </p:txBody>
      </p:sp>
      <p:sp>
        <p:nvSpPr>
          <p:cNvPr id="44" name="Tekstfelt 43"/>
          <p:cNvSpPr txBox="1"/>
          <p:nvPr/>
        </p:nvSpPr>
        <p:spPr>
          <a:xfrm>
            <a:off x="4616134" y="1945228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1</a:t>
            </a:r>
            <a:endParaRPr lang="da-DK" dirty="0"/>
          </a:p>
        </p:txBody>
      </p:sp>
      <p:cxnSp>
        <p:nvCxnSpPr>
          <p:cNvPr id="45" name="Lige pilforbindelse 44"/>
          <p:cNvCxnSpPr>
            <a:stCxn id="9" idx="3"/>
            <a:endCxn id="11" idx="0"/>
          </p:cNvCxnSpPr>
          <p:nvPr/>
        </p:nvCxnSpPr>
        <p:spPr>
          <a:xfrm>
            <a:off x="2799107" y="1892133"/>
            <a:ext cx="1716215" cy="606743"/>
          </a:xfrm>
          <a:prstGeom prst="straightConnector1">
            <a:avLst/>
          </a:prstGeom>
          <a:ln w="28575">
            <a:solidFill>
              <a:schemeClr val="tx1"/>
            </a:solidFill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Lige pilforbindelse 47"/>
          <p:cNvCxnSpPr>
            <a:stCxn id="18" idx="1"/>
            <a:endCxn id="11" idx="0"/>
          </p:cNvCxnSpPr>
          <p:nvPr/>
        </p:nvCxnSpPr>
        <p:spPr>
          <a:xfrm flipH="1">
            <a:off x="4515322" y="1906358"/>
            <a:ext cx="1637942" cy="592518"/>
          </a:xfrm>
          <a:prstGeom prst="straightConnector1">
            <a:avLst/>
          </a:prstGeom>
          <a:ln w="28575">
            <a:solidFill>
              <a:schemeClr val="tx1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kstfelt 50"/>
          <p:cNvSpPr txBox="1"/>
          <p:nvPr/>
        </p:nvSpPr>
        <p:spPr>
          <a:xfrm>
            <a:off x="970438" y="2377248"/>
            <a:ext cx="1531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100" dirty="0" err="1" smtClean="0"/>
              <a:t>Securities</a:t>
            </a:r>
            <a:r>
              <a:rPr lang="da-DK" sz="1100" dirty="0" smtClean="0"/>
              <a:t> </a:t>
            </a:r>
            <a:r>
              <a:rPr lang="da-DK" sz="1100" dirty="0" err="1" smtClean="0"/>
              <a:t>account</a:t>
            </a:r>
            <a:endParaRPr lang="da-DK" dirty="0"/>
          </a:p>
        </p:txBody>
      </p:sp>
      <p:cxnSp>
        <p:nvCxnSpPr>
          <p:cNvPr id="53" name="Lige forbindelse 52"/>
          <p:cNvCxnSpPr/>
          <p:nvPr/>
        </p:nvCxnSpPr>
        <p:spPr>
          <a:xfrm>
            <a:off x="1407223" y="2643970"/>
            <a:ext cx="667751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kstfelt 53"/>
          <p:cNvSpPr txBox="1"/>
          <p:nvPr/>
        </p:nvSpPr>
        <p:spPr>
          <a:xfrm>
            <a:off x="1391367" y="2640562"/>
            <a:ext cx="270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+</a:t>
            </a:r>
            <a:endParaRPr lang="da-DK" dirty="0"/>
          </a:p>
        </p:txBody>
      </p:sp>
      <p:sp>
        <p:nvSpPr>
          <p:cNvPr id="37" name="Tekstfelt 36"/>
          <p:cNvSpPr txBox="1"/>
          <p:nvPr/>
        </p:nvSpPr>
        <p:spPr>
          <a:xfrm>
            <a:off x="6913950" y="2927452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4</a:t>
            </a:r>
          </a:p>
        </p:txBody>
      </p:sp>
      <p:sp>
        <p:nvSpPr>
          <p:cNvPr id="38" name="Tekstfelt 37"/>
          <p:cNvSpPr txBox="1"/>
          <p:nvPr/>
        </p:nvSpPr>
        <p:spPr>
          <a:xfrm>
            <a:off x="6573806" y="4444998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5</a:t>
            </a:r>
            <a:endParaRPr lang="da-DK" dirty="0"/>
          </a:p>
        </p:txBody>
      </p:sp>
      <p:sp>
        <p:nvSpPr>
          <p:cNvPr id="39" name="Pladsholder til sidefod 8"/>
          <p:cNvSpPr>
            <a:spLocks noGrp="1"/>
          </p:cNvSpPr>
          <p:nvPr>
            <p:ph type="ftr" sz="quarter" idx="11"/>
          </p:nvPr>
        </p:nvSpPr>
        <p:spPr>
          <a:xfrm>
            <a:off x="163628" y="6356351"/>
            <a:ext cx="3086100" cy="365125"/>
          </a:xfrm>
        </p:spPr>
        <p:txBody>
          <a:bodyPr/>
          <a:lstStyle/>
          <a:p>
            <a:pPr algn="l"/>
            <a:r>
              <a:rPr lang="en-GB" dirty="0" smtClean="0"/>
              <a:t>Fund issuance</a:t>
            </a:r>
          </a:p>
        </p:txBody>
      </p:sp>
      <p:cxnSp>
        <p:nvCxnSpPr>
          <p:cNvPr id="5" name="Lige forbindelse 4"/>
          <p:cNvCxnSpPr>
            <a:stCxn id="18" idx="2"/>
            <a:endCxn id="11" idx="3"/>
          </p:cNvCxnSpPr>
          <p:nvPr/>
        </p:nvCxnSpPr>
        <p:spPr>
          <a:xfrm flipH="1">
            <a:off x="5345501" y="2350702"/>
            <a:ext cx="1694081" cy="561259"/>
          </a:xfrm>
          <a:prstGeom prst="line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kstfelt 42"/>
          <p:cNvSpPr txBox="1"/>
          <p:nvPr/>
        </p:nvSpPr>
        <p:spPr>
          <a:xfrm>
            <a:off x="2287400" y="4426582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5</a:t>
            </a:r>
            <a:endParaRPr lang="da-DK" dirty="0"/>
          </a:p>
        </p:txBody>
      </p:sp>
      <p:cxnSp>
        <p:nvCxnSpPr>
          <p:cNvPr id="8" name="Lige pilforbindelse 7"/>
          <p:cNvCxnSpPr/>
          <p:nvPr/>
        </p:nvCxnSpPr>
        <p:spPr>
          <a:xfrm flipH="1" flipV="1">
            <a:off x="2433928" y="3133405"/>
            <a:ext cx="285873" cy="955627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Lige pilforbindelse 45"/>
          <p:cNvCxnSpPr>
            <a:stCxn id="79" idx="3"/>
          </p:cNvCxnSpPr>
          <p:nvPr/>
        </p:nvCxnSpPr>
        <p:spPr>
          <a:xfrm flipV="1">
            <a:off x="6410940" y="3366365"/>
            <a:ext cx="328068" cy="964539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4818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6F48-BC27-40CA-A9D5-8E69FC869B99}" type="slidenum">
              <a:rPr lang="en-US" smtClean="0"/>
              <a:t>6</a:t>
            </a:fld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49665" y="274638"/>
            <a:ext cx="8148678" cy="634082"/>
          </a:xfrm>
        </p:spPr>
        <p:txBody>
          <a:bodyPr>
            <a:noAutofit/>
          </a:bodyPr>
          <a:lstStyle/>
          <a:p>
            <a:pPr marL="182563" lvl="1" indent="0">
              <a:buNone/>
            </a:pPr>
            <a:r>
              <a:rPr lang="en-GB" sz="2600" dirty="0" smtClean="0">
                <a:latin typeface="+mj-lt"/>
              </a:rPr>
              <a:t>Issuance with </a:t>
            </a:r>
            <a:r>
              <a:rPr lang="en-GB" sz="2600" dirty="0" err="1" smtClean="0">
                <a:latin typeface="+mj-lt"/>
              </a:rPr>
              <a:t>DvP</a:t>
            </a:r>
            <a:r>
              <a:rPr lang="en-GB" sz="2600" dirty="0" smtClean="0">
                <a:latin typeface="+mj-lt"/>
              </a:rPr>
              <a:t> Settlement through T2S and cross border settlement </a:t>
            </a:r>
            <a:r>
              <a:rPr lang="en-GB" sz="1100" dirty="0" smtClean="0">
                <a:latin typeface="+mj-lt"/>
              </a:rPr>
              <a:t>(Using TA’s order routing facility)</a:t>
            </a:r>
            <a:endParaRPr lang="en-GB" sz="2600" dirty="0" smtClean="0">
              <a:latin typeface="+mj-lt"/>
            </a:endParaRPr>
          </a:p>
        </p:txBody>
      </p:sp>
      <p:sp>
        <p:nvSpPr>
          <p:cNvPr id="9" name="Afrundet rektangel 8"/>
          <p:cNvSpPr/>
          <p:nvPr/>
        </p:nvSpPr>
        <p:spPr>
          <a:xfrm>
            <a:off x="600215" y="2509602"/>
            <a:ext cx="1828669" cy="896173"/>
          </a:xfrm>
          <a:prstGeom prst="roundRect">
            <a:avLst/>
          </a:prstGeom>
          <a:solidFill>
            <a:schemeClr val="accent2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FBB</a:t>
            </a:r>
            <a:endParaRPr lang="da-DK" dirty="0"/>
          </a:p>
        </p:txBody>
      </p:sp>
      <p:sp>
        <p:nvSpPr>
          <p:cNvPr id="10" name="Afrundet rektangel 9"/>
          <p:cNvSpPr/>
          <p:nvPr/>
        </p:nvSpPr>
        <p:spPr>
          <a:xfrm>
            <a:off x="3577267" y="3210925"/>
            <a:ext cx="1660358" cy="6858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T2S</a:t>
            </a:r>
            <a:endParaRPr lang="da-DK" dirty="0"/>
          </a:p>
        </p:txBody>
      </p:sp>
      <p:sp>
        <p:nvSpPr>
          <p:cNvPr id="11" name="Afrundet rektangel 10"/>
          <p:cNvSpPr/>
          <p:nvPr/>
        </p:nvSpPr>
        <p:spPr>
          <a:xfrm>
            <a:off x="3509362" y="1860465"/>
            <a:ext cx="1660358" cy="82617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VP</a:t>
            </a:r>
            <a:endParaRPr lang="da-DK" dirty="0"/>
          </a:p>
        </p:txBody>
      </p:sp>
      <p:cxnSp>
        <p:nvCxnSpPr>
          <p:cNvPr id="14" name="Vinklet forbindelse 13"/>
          <p:cNvCxnSpPr>
            <a:endCxn id="45" idx="1"/>
          </p:cNvCxnSpPr>
          <p:nvPr/>
        </p:nvCxnSpPr>
        <p:spPr>
          <a:xfrm>
            <a:off x="2428884" y="2905651"/>
            <a:ext cx="1139221" cy="1814181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Afrundet rektangel 17"/>
          <p:cNvSpPr/>
          <p:nvPr/>
        </p:nvSpPr>
        <p:spPr>
          <a:xfrm>
            <a:off x="5726905" y="1097747"/>
            <a:ext cx="1772635" cy="888689"/>
          </a:xfrm>
          <a:prstGeom prst="roundRect">
            <a:avLst/>
          </a:prstGeom>
          <a:solidFill>
            <a:schemeClr val="accent2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TA</a:t>
            </a:r>
            <a:endParaRPr lang="da-DK" dirty="0"/>
          </a:p>
        </p:txBody>
      </p:sp>
      <p:cxnSp>
        <p:nvCxnSpPr>
          <p:cNvPr id="19" name="Vinklet forbindelse 18"/>
          <p:cNvCxnSpPr>
            <a:stCxn id="18" idx="2"/>
            <a:endCxn id="11" idx="3"/>
          </p:cNvCxnSpPr>
          <p:nvPr/>
        </p:nvCxnSpPr>
        <p:spPr>
          <a:xfrm rot="5400000">
            <a:off x="5747915" y="1408242"/>
            <a:ext cx="287114" cy="1443503"/>
          </a:xfrm>
          <a:prstGeom prst="bentConnector2">
            <a:avLst/>
          </a:prstGeom>
          <a:ln w="28575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kstfelt 29"/>
          <p:cNvSpPr txBox="1"/>
          <p:nvPr/>
        </p:nvSpPr>
        <p:spPr>
          <a:xfrm>
            <a:off x="2605060" y="3026259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2b</a:t>
            </a:r>
            <a:endParaRPr lang="da-DK" dirty="0"/>
          </a:p>
        </p:txBody>
      </p:sp>
      <p:sp>
        <p:nvSpPr>
          <p:cNvPr id="32" name="Tekstfelt 31"/>
          <p:cNvSpPr txBox="1"/>
          <p:nvPr/>
        </p:nvSpPr>
        <p:spPr>
          <a:xfrm>
            <a:off x="1305869" y="3894125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5</a:t>
            </a:r>
            <a:r>
              <a:rPr lang="da-DK" dirty="0" smtClean="0"/>
              <a:t>b</a:t>
            </a:r>
            <a:endParaRPr lang="da-DK" dirty="0"/>
          </a:p>
        </p:txBody>
      </p:sp>
      <p:sp>
        <p:nvSpPr>
          <p:cNvPr id="31" name="Tekstfelt 30"/>
          <p:cNvSpPr txBox="1"/>
          <p:nvPr/>
        </p:nvSpPr>
        <p:spPr>
          <a:xfrm>
            <a:off x="3577267" y="2841593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3</a:t>
            </a:r>
            <a:endParaRPr lang="da-DK" dirty="0"/>
          </a:p>
        </p:txBody>
      </p:sp>
      <p:sp>
        <p:nvSpPr>
          <p:cNvPr id="34" name="Tekstfelt 33"/>
          <p:cNvSpPr txBox="1"/>
          <p:nvPr/>
        </p:nvSpPr>
        <p:spPr>
          <a:xfrm>
            <a:off x="6491568" y="3432498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4</a:t>
            </a:r>
            <a:endParaRPr lang="da-DK" dirty="0"/>
          </a:p>
        </p:txBody>
      </p:sp>
      <p:sp>
        <p:nvSpPr>
          <p:cNvPr id="35" name="Tekstfelt 34"/>
          <p:cNvSpPr txBox="1"/>
          <p:nvPr/>
        </p:nvSpPr>
        <p:spPr>
          <a:xfrm>
            <a:off x="5851183" y="2256509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2a</a:t>
            </a:r>
            <a:endParaRPr lang="da-DK" dirty="0"/>
          </a:p>
        </p:txBody>
      </p:sp>
      <p:cxnSp>
        <p:nvCxnSpPr>
          <p:cNvPr id="40" name="Lige forbindelse 39"/>
          <p:cNvCxnSpPr/>
          <p:nvPr/>
        </p:nvCxnSpPr>
        <p:spPr>
          <a:xfrm>
            <a:off x="5886096" y="3407577"/>
            <a:ext cx="667751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Lige forbindelse 40"/>
          <p:cNvCxnSpPr/>
          <p:nvPr/>
        </p:nvCxnSpPr>
        <p:spPr>
          <a:xfrm flipV="1">
            <a:off x="1215598" y="3808523"/>
            <a:ext cx="0" cy="48609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Lige forbindelse 41"/>
          <p:cNvCxnSpPr/>
          <p:nvPr/>
        </p:nvCxnSpPr>
        <p:spPr>
          <a:xfrm>
            <a:off x="6219971" y="3418669"/>
            <a:ext cx="0" cy="47406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Lige pilforbindelse 55"/>
          <p:cNvCxnSpPr/>
          <p:nvPr/>
        </p:nvCxnSpPr>
        <p:spPr>
          <a:xfrm flipH="1">
            <a:off x="4024540" y="2676663"/>
            <a:ext cx="755" cy="527183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kstfelt 68"/>
          <p:cNvSpPr txBox="1"/>
          <p:nvPr/>
        </p:nvSpPr>
        <p:spPr>
          <a:xfrm>
            <a:off x="240569" y="5244122"/>
            <a:ext cx="8724581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100" dirty="0" smtClean="0"/>
              <a:t>1 </a:t>
            </a:r>
            <a:r>
              <a:rPr lang="en-US" sz="1100" dirty="0" smtClean="0"/>
              <a:t>FBB sends a subscription order to TA.</a:t>
            </a:r>
          </a:p>
          <a:p>
            <a:r>
              <a:rPr lang="en-US" sz="1100" dirty="0" smtClean="0"/>
              <a:t>2a TA instructs </a:t>
            </a:r>
            <a:r>
              <a:rPr lang="en-US" sz="1100" dirty="0" smtClean="0"/>
              <a:t>VP </a:t>
            </a:r>
            <a:r>
              <a:rPr lang="en-US" sz="1100" dirty="0" smtClean="0"/>
              <a:t>of the settlement and mark up General ledger in </a:t>
            </a:r>
            <a:r>
              <a:rPr lang="en-US" sz="1100" dirty="0" smtClean="0"/>
              <a:t>VP.</a:t>
            </a:r>
            <a:endParaRPr lang="en-US" sz="1100" dirty="0" smtClean="0"/>
          </a:p>
          <a:p>
            <a:r>
              <a:rPr lang="en-US" sz="1100" dirty="0" smtClean="0"/>
              <a:t>2b FFB </a:t>
            </a:r>
            <a:r>
              <a:rPr lang="en-US" sz="1100" dirty="0"/>
              <a:t>instructs </a:t>
            </a:r>
            <a:r>
              <a:rPr lang="en-US" sz="1100" dirty="0" smtClean="0"/>
              <a:t>its CSD of the </a:t>
            </a:r>
            <a:r>
              <a:rPr lang="en-US" sz="1100" dirty="0"/>
              <a:t>settlement.</a:t>
            </a:r>
          </a:p>
          <a:p>
            <a:r>
              <a:rPr lang="en-US" sz="1100" dirty="0" smtClean="0"/>
              <a:t>3 </a:t>
            </a:r>
            <a:r>
              <a:rPr lang="en-US" sz="1100" dirty="0" smtClean="0"/>
              <a:t>VP / CSD </a:t>
            </a:r>
            <a:r>
              <a:rPr lang="en-US" sz="1100" dirty="0" smtClean="0"/>
              <a:t>X reports instructions as settlement instructions DVP to T2S</a:t>
            </a:r>
          </a:p>
          <a:p>
            <a:r>
              <a:rPr lang="en-US" sz="1100" dirty="0" smtClean="0"/>
              <a:t>4 On settlement day </a:t>
            </a:r>
            <a:r>
              <a:rPr lang="en-US" sz="1100" dirty="0" smtClean="0"/>
              <a:t>VP </a:t>
            </a:r>
            <a:r>
              <a:rPr lang="en-US" sz="1100" dirty="0" smtClean="0"/>
              <a:t>marks up the general ledger</a:t>
            </a:r>
            <a:r>
              <a:rPr lang="en-US" sz="1100" dirty="0"/>
              <a:t> </a:t>
            </a:r>
            <a:r>
              <a:rPr lang="en-US" sz="1100" dirty="0" smtClean="0"/>
              <a:t>in T2S</a:t>
            </a:r>
          </a:p>
          <a:p>
            <a:r>
              <a:rPr lang="en-US" sz="1100" dirty="0" smtClean="0"/>
              <a:t>5a T2S handles settlement and moves cash from FBB’s DCA to TA’s DCA. Positions on DCA’s are automatically swept to the parties TARGET2 RTGS accounts end of day.</a:t>
            </a:r>
          </a:p>
          <a:p>
            <a:r>
              <a:rPr lang="en-US" sz="1100" dirty="0" smtClean="0"/>
              <a:t>5b </a:t>
            </a:r>
            <a:r>
              <a:rPr lang="en-US" sz="1100" dirty="0"/>
              <a:t>On settlement day CSD X marks up the holding of FFB</a:t>
            </a:r>
          </a:p>
          <a:p>
            <a:endParaRPr lang="en-US" sz="1100" dirty="0" smtClean="0"/>
          </a:p>
        </p:txBody>
      </p:sp>
      <p:sp>
        <p:nvSpPr>
          <p:cNvPr id="72" name="Tekstfelt 71"/>
          <p:cNvSpPr txBox="1"/>
          <p:nvPr/>
        </p:nvSpPr>
        <p:spPr>
          <a:xfrm>
            <a:off x="5851183" y="3436282"/>
            <a:ext cx="270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+</a:t>
            </a:r>
            <a:endParaRPr lang="da-DK" dirty="0"/>
          </a:p>
        </p:txBody>
      </p:sp>
      <p:sp>
        <p:nvSpPr>
          <p:cNvPr id="81" name="Tekstfelt 80"/>
          <p:cNvSpPr txBox="1"/>
          <p:nvPr/>
        </p:nvSpPr>
        <p:spPr>
          <a:xfrm>
            <a:off x="5606663" y="3132719"/>
            <a:ext cx="12266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100" dirty="0" smtClean="0"/>
              <a:t>General </a:t>
            </a:r>
            <a:r>
              <a:rPr lang="da-DK" sz="1100" dirty="0" err="1" smtClean="0"/>
              <a:t>ledger</a:t>
            </a:r>
            <a:endParaRPr lang="da-DK" dirty="0"/>
          </a:p>
        </p:txBody>
      </p:sp>
      <p:grpSp>
        <p:nvGrpSpPr>
          <p:cNvPr id="23" name="Group 22"/>
          <p:cNvGrpSpPr/>
          <p:nvPr/>
        </p:nvGrpSpPr>
        <p:grpSpPr>
          <a:xfrm>
            <a:off x="7626628" y="951882"/>
            <a:ext cx="743196" cy="729783"/>
            <a:chOff x="5221886" y="4200099"/>
            <a:chExt cx="743196" cy="729783"/>
          </a:xfrm>
        </p:grpSpPr>
        <p:cxnSp>
          <p:nvCxnSpPr>
            <p:cNvPr id="74" name="Lige forbindelse 73"/>
            <p:cNvCxnSpPr/>
            <p:nvPr/>
          </p:nvCxnSpPr>
          <p:spPr>
            <a:xfrm>
              <a:off x="5297331" y="4443785"/>
              <a:ext cx="667751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Lige forbindelse 76"/>
            <p:cNvCxnSpPr/>
            <p:nvPr/>
          </p:nvCxnSpPr>
          <p:spPr>
            <a:xfrm flipV="1">
              <a:off x="5646872" y="4443785"/>
              <a:ext cx="0" cy="48609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kstfelt 78"/>
            <p:cNvSpPr txBox="1"/>
            <p:nvPr/>
          </p:nvSpPr>
          <p:spPr>
            <a:xfrm>
              <a:off x="5365748" y="4200099"/>
              <a:ext cx="48763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100" dirty="0" smtClean="0"/>
                <a:t>DCA</a:t>
              </a:r>
              <a:endParaRPr lang="da-DK" dirty="0"/>
            </a:p>
          </p:txBody>
        </p:sp>
        <p:sp>
          <p:nvSpPr>
            <p:cNvPr id="82" name="Tekstfelt 81"/>
            <p:cNvSpPr txBox="1"/>
            <p:nvPr/>
          </p:nvSpPr>
          <p:spPr>
            <a:xfrm>
              <a:off x="5221886" y="4508781"/>
              <a:ext cx="3738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dirty="0" smtClean="0"/>
                <a:t>+</a:t>
              </a:r>
              <a:endParaRPr lang="da-DK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903824" y="4508388"/>
            <a:ext cx="667751" cy="762693"/>
            <a:chOff x="2638569" y="4185113"/>
            <a:chExt cx="667751" cy="762693"/>
          </a:xfrm>
        </p:grpSpPr>
        <p:cxnSp>
          <p:nvCxnSpPr>
            <p:cNvPr id="75" name="Lige forbindelse 74"/>
            <p:cNvCxnSpPr/>
            <p:nvPr/>
          </p:nvCxnSpPr>
          <p:spPr>
            <a:xfrm>
              <a:off x="2638569" y="4443785"/>
              <a:ext cx="667751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Lige forbindelse 75"/>
            <p:cNvCxnSpPr/>
            <p:nvPr/>
          </p:nvCxnSpPr>
          <p:spPr>
            <a:xfrm flipV="1">
              <a:off x="2934152" y="4461709"/>
              <a:ext cx="0" cy="48609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kstfelt 77"/>
            <p:cNvSpPr txBox="1"/>
            <p:nvPr/>
          </p:nvSpPr>
          <p:spPr>
            <a:xfrm>
              <a:off x="2702711" y="4185113"/>
              <a:ext cx="48763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100" dirty="0" smtClean="0"/>
                <a:t>DCA</a:t>
              </a:r>
              <a:endParaRPr lang="da-DK" dirty="0"/>
            </a:p>
          </p:txBody>
        </p:sp>
        <p:sp>
          <p:nvSpPr>
            <p:cNvPr id="83" name="Tekstfelt 82"/>
            <p:cNvSpPr txBox="1"/>
            <p:nvPr/>
          </p:nvSpPr>
          <p:spPr>
            <a:xfrm>
              <a:off x="2968168" y="4508781"/>
              <a:ext cx="2707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 smtClean="0"/>
                <a:t>-</a:t>
              </a:r>
              <a:endParaRPr lang="da-DK" dirty="0"/>
            </a:p>
          </p:txBody>
        </p:sp>
      </p:grpSp>
      <p:sp>
        <p:nvSpPr>
          <p:cNvPr id="44" name="Tekstfelt 43"/>
          <p:cNvSpPr txBox="1"/>
          <p:nvPr/>
        </p:nvSpPr>
        <p:spPr>
          <a:xfrm>
            <a:off x="4066142" y="1149098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1</a:t>
            </a:r>
            <a:endParaRPr lang="da-DK" dirty="0"/>
          </a:p>
        </p:txBody>
      </p:sp>
      <p:sp>
        <p:nvSpPr>
          <p:cNvPr id="51" name="Tekstfelt 50"/>
          <p:cNvSpPr txBox="1"/>
          <p:nvPr/>
        </p:nvSpPr>
        <p:spPr>
          <a:xfrm>
            <a:off x="632980" y="3458730"/>
            <a:ext cx="1531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100" dirty="0" err="1" smtClean="0"/>
              <a:t>Securities</a:t>
            </a:r>
            <a:r>
              <a:rPr lang="da-DK" sz="1100" dirty="0" smtClean="0"/>
              <a:t> </a:t>
            </a:r>
            <a:r>
              <a:rPr lang="da-DK" sz="1100" dirty="0" err="1" smtClean="0"/>
              <a:t>account</a:t>
            </a:r>
            <a:endParaRPr lang="da-DK" dirty="0"/>
          </a:p>
        </p:txBody>
      </p:sp>
      <p:cxnSp>
        <p:nvCxnSpPr>
          <p:cNvPr id="53" name="Lige forbindelse 52"/>
          <p:cNvCxnSpPr/>
          <p:nvPr/>
        </p:nvCxnSpPr>
        <p:spPr>
          <a:xfrm>
            <a:off x="859275" y="3820118"/>
            <a:ext cx="667751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kstfelt 53"/>
          <p:cNvSpPr txBox="1"/>
          <p:nvPr/>
        </p:nvSpPr>
        <p:spPr>
          <a:xfrm>
            <a:off x="876117" y="3870825"/>
            <a:ext cx="270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+</a:t>
            </a:r>
            <a:endParaRPr lang="da-DK" dirty="0"/>
          </a:p>
        </p:txBody>
      </p:sp>
      <p:sp>
        <p:nvSpPr>
          <p:cNvPr id="45" name="Afrundet rektangel 10"/>
          <p:cNvSpPr/>
          <p:nvPr/>
        </p:nvSpPr>
        <p:spPr>
          <a:xfrm>
            <a:off x="3568105" y="4306747"/>
            <a:ext cx="1660358" cy="82617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CSD X</a:t>
            </a:r>
            <a:endParaRPr lang="da-DK" dirty="0"/>
          </a:p>
        </p:txBody>
      </p:sp>
      <p:cxnSp>
        <p:nvCxnSpPr>
          <p:cNvPr id="57" name="Lige pilforbindelse 55"/>
          <p:cNvCxnSpPr/>
          <p:nvPr/>
        </p:nvCxnSpPr>
        <p:spPr>
          <a:xfrm flipH="1">
            <a:off x="4048881" y="3880618"/>
            <a:ext cx="755" cy="435688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kstfelt 30"/>
          <p:cNvSpPr txBox="1"/>
          <p:nvPr/>
        </p:nvSpPr>
        <p:spPr>
          <a:xfrm>
            <a:off x="3539288" y="3917070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5a</a:t>
            </a:r>
            <a:endParaRPr lang="da-DK" dirty="0"/>
          </a:p>
        </p:txBody>
      </p:sp>
      <p:cxnSp>
        <p:nvCxnSpPr>
          <p:cNvPr id="52" name="Vinklet forbindelse 51"/>
          <p:cNvCxnSpPr>
            <a:stCxn id="18" idx="1"/>
            <a:endCxn id="9" idx="0"/>
          </p:cNvCxnSpPr>
          <p:nvPr/>
        </p:nvCxnSpPr>
        <p:spPr>
          <a:xfrm rot="10800000" flipV="1">
            <a:off x="1514551" y="1542092"/>
            <a:ext cx="4212355" cy="967510"/>
          </a:xfrm>
          <a:prstGeom prst="bentConnector2">
            <a:avLst/>
          </a:prstGeom>
          <a:ln w="2857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kstfelt 30"/>
          <p:cNvSpPr txBox="1"/>
          <p:nvPr/>
        </p:nvSpPr>
        <p:spPr>
          <a:xfrm>
            <a:off x="1455600" y="4799100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5a</a:t>
            </a:r>
            <a:endParaRPr lang="da-DK" dirty="0"/>
          </a:p>
        </p:txBody>
      </p:sp>
      <p:sp>
        <p:nvSpPr>
          <p:cNvPr id="64" name="Tekstfelt 30"/>
          <p:cNvSpPr txBox="1"/>
          <p:nvPr/>
        </p:nvSpPr>
        <p:spPr>
          <a:xfrm>
            <a:off x="8082522" y="1395975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5a</a:t>
            </a:r>
            <a:endParaRPr lang="da-DK" dirty="0"/>
          </a:p>
        </p:txBody>
      </p:sp>
      <p:sp>
        <p:nvSpPr>
          <p:cNvPr id="4" name="Tekstfelt 3"/>
          <p:cNvSpPr txBox="1"/>
          <p:nvPr/>
        </p:nvSpPr>
        <p:spPr>
          <a:xfrm>
            <a:off x="4756690" y="2827082"/>
            <a:ext cx="621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5a</a:t>
            </a:r>
            <a:endParaRPr lang="da-DK" dirty="0"/>
          </a:p>
        </p:txBody>
      </p:sp>
      <p:cxnSp>
        <p:nvCxnSpPr>
          <p:cNvPr id="6" name="Lige pilforbindelse 5"/>
          <p:cNvCxnSpPr/>
          <p:nvPr/>
        </p:nvCxnSpPr>
        <p:spPr>
          <a:xfrm flipV="1">
            <a:off x="4766629" y="2693714"/>
            <a:ext cx="0" cy="517211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Lige pilforbindelse 64"/>
          <p:cNvCxnSpPr/>
          <p:nvPr/>
        </p:nvCxnSpPr>
        <p:spPr>
          <a:xfrm flipV="1">
            <a:off x="4735429" y="3870826"/>
            <a:ext cx="0" cy="44548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felt 16"/>
          <p:cNvSpPr txBox="1"/>
          <p:nvPr/>
        </p:nvSpPr>
        <p:spPr>
          <a:xfrm>
            <a:off x="4924004" y="3937415"/>
            <a:ext cx="304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3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13094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5" name="Lige pilforbindelse 74"/>
          <p:cNvCxnSpPr/>
          <p:nvPr/>
        </p:nvCxnSpPr>
        <p:spPr>
          <a:xfrm flipH="1">
            <a:off x="4479323" y="2948238"/>
            <a:ext cx="26242" cy="1117500"/>
          </a:xfrm>
          <a:prstGeom prst="straightConnector1">
            <a:avLst/>
          </a:prstGeom>
          <a:ln w="22225">
            <a:solidFill>
              <a:srgbClr val="00B05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Settlement of funds </a:t>
            </a:r>
            <a:r>
              <a:rPr lang="da-DK" dirty="0" err="1" smtClean="0"/>
              <a:t>primary</a:t>
            </a:r>
            <a:r>
              <a:rPr lang="da-DK" dirty="0" smtClean="0"/>
              <a:t> and </a:t>
            </a:r>
            <a:r>
              <a:rPr lang="da-DK" dirty="0" err="1" smtClean="0"/>
              <a:t>secondary</a:t>
            </a:r>
            <a:r>
              <a:rPr lang="da-DK" dirty="0" smtClean="0"/>
              <a:t> </a:t>
            </a:r>
            <a:r>
              <a:rPr lang="da-DK" dirty="0" err="1" smtClean="0"/>
              <a:t>market</a:t>
            </a:r>
            <a:endParaRPr lang="da-DK" dirty="0"/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6F48-BC27-40CA-A9D5-8E69FC869B99}" type="slidenum">
              <a:rPr lang="en-US" smtClean="0"/>
              <a:t>7</a:t>
            </a:fld>
            <a:endParaRPr lang="en-US" dirty="0"/>
          </a:p>
        </p:txBody>
      </p:sp>
      <p:sp>
        <p:nvSpPr>
          <p:cNvPr id="26" name="Afrundet rektangel 25"/>
          <p:cNvSpPr/>
          <p:nvPr/>
        </p:nvSpPr>
        <p:spPr>
          <a:xfrm>
            <a:off x="6461537" y="4059840"/>
            <a:ext cx="1090119" cy="67205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dirty="0" err="1" smtClean="0"/>
              <a:t>Stock</a:t>
            </a:r>
            <a:r>
              <a:rPr lang="da-DK" sz="1200" dirty="0" smtClean="0"/>
              <a:t> </a:t>
            </a:r>
            <a:r>
              <a:rPr lang="da-DK" sz="1200" dirty="0" err="1" smtClean="0"/>
              <a:t>exchange</a:t>
            </a:r>
            <a:endParaRPr lang="da-DK" sz="1200" dirty="0"/>
          </a:p>
        </p:txBody>
      </p:sp>
      <p:sp>
        <p:nvSpPr>
          <p:cNvPr id="27" name="Afrundet rektangel 26"/>
          <p:cNvSpPr/>
          <p:nvPr/>
        </p:nvSpPr>
        <p:spPr>
          <a:xfrm>
            <a:off x="6398700" y="2282153"/>
            <a:ext cx="1211948" cy="67205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dirty="0" smtClean="0"/>
              <a:t>Market </a:t>
            </a:r>
            <a:r>
              <a:rPr lang="da-DK" sz="1400" dirty="0" err="1" smtClean="0"/>
              <a:t>maker</a:t>
            </a:r>
            <a:endParaRPr lang="da-DK" sz="1400" dirty="0"/>
          </a:p>
        </p:txBody>
      </p:sp>
      <p:sp>
        <p:nvSpPr>
          <p:cNvPr id="34" name="Afrundet rektangel 33"/>
          <p:cNvSpPr/>
          <p:nvPr/>
        </p:nvSpPr>
        <p:spPr>
          <a:xfrm>
            <a:off x="3886470" y="5048005"/>
            <a:ext cx="1211948" cy="67205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dirty="0" err="1" smtClean="0"/>
              <a:t>Account</a:t>
            </a:r>
            <a:r>
              <a:rPr lang="da-DK" sz="1400" dirty="0" smtClean="0"/>
              <a:t> controller</a:t>
            </a:r>
            <a:endParaRPr lang="da-DK" sz="1400" dirty="0"/>
          </a:p>
        </p:txBody>
      </p:sp>
      <p:sp>
        <p:nvSpPr>
          <p:cNvPr id="35" name="Afrundet rektangel 34"/>
          <p:cNvSpPr/>
          <p:nvPr/>
        </p:nvSpPr>
        <p:spPr>
          <a:xfrm>
            <a:off x="3891445" y="4018332"/>
            <a:ext cx="1211948" cy="67205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dirty="0" smtClean="0"/>
              <a:t>CSD</a:t>
            </a:r>
            <a:endParaRPr lang="da-DK" sz="1400" dirty="0"/>
          </a:p>
        </p:txBody>
      </p:sp>
      <p:sp>
        <p:nvSpPr>
          <p:cNvPr id="36" name="Afrundet rektangel 35"/>
          <p:cNvSpPr/>
          <p:nvPr/>
        </p:nvSpPr>
        <p:spPr>
          <a:xfrm>
            <a:off x="3893905" y="2279650"/>
            <a:ext cx="1211948" cy="67205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dirty="0" smtClean="0"/>
              <a:t>Issuing agent</a:t>
            </a:r>
            <a:endParaRPr lang="da-DK" sz="1400" dirty="0"/>
          </a:p>
        </p:txBody>
      </p:sp>
      <p:sp>
        <p:nvSpPr>
          <p:cNvPr id="37" name="Afrundet rektangel 36"/>
          <p:cNvSpPr/>
          <p:nvPr/>
        </p:nvSpPr>
        <p:spPr>
          <a:xfrm>
            <a:off x="3891687" y="1109051"/>
            <a:ext cx="1211948" cy="67205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dirty="0" smtClean="0"/>
              <a:t>Fund (</a:t>
            </a:r>
            <a:r>
              <a:rPr lang="da-DK" sz="1400" dirty="0" err="1" smtClean="0"/>
              <a:t>issuer</a:t>
            </a:r>
            <a:r>
              <a:rPr lang="da-DK" sz="1400" dirty="0" smtClean="0"/>
              <a:t>)</a:t>
            </a:r>
            <a:endParaRPr lang="da-DK" sz="1400" dirty="0"/>
          </a:p>
        </p:txBody>
      </p:sp>
      <p:sp>
        <p:nvSpPr>
          <p:cNvPr id="38" name="Afrundet rektangel 37"/>
          <p:cNvSpPr/>
          <p:nvPr/>
        </p:nvSpPr>
        <p:spPr>
          <a:xfrm>
            <a:off x="3888862" y="6048970"/>
            <a:ext cx="1211948" cy="67205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dirty="0" smtClean="0"/>
              <a:t>End-investor</a:t>
            </a:r>
            <a:endParaRPr lang="da-DK" sz="1400" dirty="0"/>
          </a:p>
        </p:txBody>
      </p:sp>
      <p:cxnSp>
        <p:nvCxnSpPr>
          <p:cNvPr id="42" name="Vinklet forbindelse 41"/>
          <p:cNvCxnSpPr>
            <a:stCxn id="34" idx="3"/>
            <a:endCxn id="26" idx="2"/>
          </p:cNvCxnSpPr>
          <p:nvPr/>
        </p:nvCxnSpPr>
        <p:spPr>
          <a:xfrm flipV="1">
            <a:off x="5098418" y="4731897"/>
            <a:ext cx="1908179" cy="652137"/>
          </a:xfrm>
          <a:prstGeom prst="bentConnector2">
            <a:avLst/>
          </a:prstGeom>
          <a:ln w="22225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Lige pilforbindelse 45"/>
          <p:cNvCxnSpPr>
            <a:stCxn id="38" idx="0"/>
            <a:endCxn id="34" idx="2"/>
          </p:cNvCxnSpPr>
          <p:nvPr/>
        </p:nvCxnSpPr>
        <p:spPr>
          <a:xfrm flipH="1" flipV="1">
            <a:off x="4492444" y="5720062"/>
            <a:ext cx="2392" cy="32890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Lige pilforbindelse 50"/>
          <p:cNvCxnSpPr>
            <a:stCxn id="34" idx="0"/>
            <a:endCxn id="35" idx="2"/>
          </p:cNvCxnSpPr>
          <p:nvPr/>
        </p:nvCxnSpPr>
        <p:spPr>
          <a:xfrm flipV="1">
            <a:off x="4492444" y="4690389"/>
            <a:ext cx="4975" cy="35761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Lige pilforbindelse 54"/>
          <p:cNvCxnSpPr>
            <a:stCxn id="27" idx="2"/>
            <a:endCxn id="26" idx="0"/>
          </p:cNvCxnSpPr>
          <p:nvPr/>
        </p:nvCxnSpPr>
        <p:spPr>
          <a:xfrm>
            <a:off x="7004674" y="2954210"/>
            <a:ext cx="1923" cy="1105630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Lige pilforbindelse 57"/>
          <p:cNvCxnSpPr>
            <a:stCxn id="36" idx="3"/>
            <a:endCxn id="27" idx="1"/>
          </p:cNvCxnSpPr>
          <p:nvPr/>
        </p:nvCxnSpPr>
        <p:spPr>
          <a:xfrm>
            <a:off x="5105853" y="2615679"/>
            <a:ext cx="1292847" cy="2503"/>
          </a:xfrm>
          <a:prstGeom prst="straightConnector1">
            <a:avLst/>
          </a:prstGeom>
          <a:ln w="2540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kstfelt 60"/>
          <p:cNvSpPr txBox="1"/>
          <p:nvPr/>
        </p:nvSpPr>
        <p:spPr>
          <a:xfrm>
            <a:off x="3540782" y="5791080"/>
            <a:ext cx="2111476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solidFill>
                  <a:srgbClr val="0070C0"/>
                </a:solidFill>
              </a:rPr>
              <a:t>1</a:t>
            </a:r>
            <a:r>
              <a:rPr lang="en-US" sz="900" dirty="0" smtClean="0">
                <a:solidFill>
                  <a:srgbClr val="0070C0"/>
                </a:solidFill>
              </a:rPr>
              <a:t> submits order on internet bank</a:t>
            </a:r>
            <a:endParaRPr lang="en-US" sz="900" dirty="0">
              <a:solidFill>
                <a:srgbClr val="0070C0"/>
              </a:solidFill>
            </a:endParaRPr>
          </a:p>
        </p:txBody>
      </p:sp>
      <p:sp>
        <p:nvSpPr>
          <p:cNvPr id="62" name="Tekstfelt 61"/>
          <p:cNvSpPr txBox="1"/>
          <p:nvPr/>
        </p:nvSpPr>
        <p:spPr>
          <a:xfrm>
            <a:off x="5516814" y="5004976"/>
            <a:ext cx="1325150" cy="5078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solidFill>
                  <a:srgbClr val="0070C0"/>
                </a:solidFill>
              </a:rPr>
              <a:t>2</a:t>
            </a:r>
            <a:r>
              <a:rPr lang="en-US" sz="900" dirty="0" smtClean="0">
                <a:solidFill>
                  <a:srgbClr val="0070C0"/>
                </a:solidFill>
              </a:rPr>
              <a:t> buys fund units and receives price on Stock-exchange</a:t>
            </a:r>
            <a:endParaRPr lang="en-US" sz="900" dirty="0">
              <a:solidFill>
                <a:srgbClr val="0070C0"/>
              </a:solidFill>
            </a:endParaRPr>
          </a:p>
        </p:txBody>
      </p:sp>
      <p:sp>
        <p:nvSpPr>
          <p:cNvPr id="63" name="Tekstfelt 62"/>
          <p:cNvSpPr txBox="1"/>
          <p:nvPr/>
        </p:nvSpPr>
        <p:spPr>
          <a:xfrm>
            <a:off x="3667543" y="4774535"/>
            <a:ext cx="1771640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solidFill>
                  <a:srgbClr val="0070C0"/>
                </a:solidFill>
              </a:rPr>
              <a:t>3</a:t>
            </a:r>
            <a:r>
              <a:rPr lang="en-US" sz="900" dirty="0" smtClean="0">
                <a:solidFill>
                  <a:srgbClr val="0070C0"/>
                </a:solidFill>
              </a:rPr>
              <a:t> instructs buy/leg to CSD</a:t>
            </a:r>
            <a:endParaRPr lang="en-US" sz="900" dirty="0">
              <a:solidFill>
                <a:srgbClr val="0070C0"/>
              </a:solidFill>
            </a:endParaRPr>
          </a:p>
        </p:txBody>
      </p:sp>
      <p:cxnSp>
        <p:nvCxnSpPr>
          <p:cNvPr id="64" name="Lige pilforbindelse 63"/>
          <p:cNvCxnSpPr>
            <a:stCxn id="27" idx="2"/>
            <a:endCxn id="35" idx="3"/>
          </p:cNvCxnSpPr>
          <p:nvPr/>
        </p:nvCxnSpPr>
        <p:spPr>
          <a:xfrm flipH="1">
            <a:off x="5103393" y="2954210"/>
            <a:ext cx="1901281" cy="1400151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kstfelt 66"/>
          <p:cNvSpPr txBox="1"/>
          <p:nvPr/>
        </p:nvSpPr>
        <p:spPr>
          <a:xfrm>
            <a:off x="5495226" y="3562215"/>
            <a:ext cx="835106" cy="5078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solidFill>
                  <a:srgbClr val="0070C0"/>
                </a:solidFill>
              </a:rPr>
              <a:t>3</a:t>
            </a:r>
            <a:r>
              <a:rPr lang="en-US" sz="900" dirty="0" smtClean="0">
                <a:solidFill>
                  <a:srgbClr val="0070C0"/>
                </a:solidFill>
              </a:rPr>
              <a:t> instructs sell/leg to CSD</a:t>
            </a:r>
            <a:endParaRPr lang="en-US" sz="900" dirty="0">
              <a:solidFill>
                <a:srgbClr val="0070C0"/>
              </a:solidFill>
            </a:endParaRPr>
          </a:p>
        </p:txBody>
      </p:sp>
      <p:sp>
        <p:nvSpPr>
          <p:cNvPr id="68" name="Tekstfelt 67"/>
          <p:cNvSpPr txBox="1"/>
          <p:nvPr/>
        </p:nvSpPr>
        <p:spPr>
          <a:xfrm>
            <a:off x="6612842" y="3348300"/>
            <a:ext cx="890659" cy="5078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solidFill>
                  <a:srgbClr val="0070C0"/>
                </a:solidFill>
              </a:rPr>
              <a:t>2</a:t>
            </a:r>
            <a:r>
              <a:rPr lang="en-US" sz="900" dirty="0" smtClean="0">
                <a:solidFill>
                  <a:srgbClr val="0070C0"/>
                </a:solidFill>
              </a:rPr>
              <a:t> sells funds on exchange</a:t>
            </a:r>
            <a:endParaRPr lang="en-US" sz="900" dirty="0">
              <a:solidFill>
                <a:srgbClr val="0070C0"/>
              </a:solidFill>
            </a:endParaRPr>
          </a:p>
        </p:txBody>
      </p:sp>
      <p:sp>
        <p:nvSpPr>
          <p:cNvPr id="69" name="Tekstfelt 68"/>
          <p:cNvSpPr txBox="1"/>
          <p:nvPr/>
        </p:nvSpPr>
        <p:spPr>
          <a:xfrm>
            <a:off x="5277392" y="2266376"/>
            <a:ext cx="959371" cy="7848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solidFill>
                  <a:srgbClr val="00B050"/>
                </a:solidFill>
              </a:rPr>
              <a:t>A</a:t>
            </a:r>
            <a:r>
              <a:rPr lang="en-US" sz="900" dirty="0" smtClean="0">
                <a:solidFill>
                  <a:srgbClr val="00B050"/>
                </a:solidFill>
              </a:rPr>
              <a:t> submits orders to buy fund units on primary market</a:t>
            </a:r>
            <a:endParaRPr lang="en-US" sz="900" dirty="0">
              <a:solidFill>
                <a:srgbClr val="00B050"/>
              </a:solidFill>
            </a:endParaRPr>
          </a:p>
        </p:txBody>
      </p:sp>
      <p:cxnSp>
        <p:nvCxnSpPr>
          <p:cNvPr id="70" name="Lige pilforbindelse 69"/>
          <p:cNvCxnSpPr>
            <a:stCxn id="37" idx="2"/>
            <a:endCxn id="36" idx="0"/>
          </p:cNvCxnSpPr>
          <p:nvPr/>
        </p:nvCxnSpPr>
        <p:spPr>
          <a:xfrm>
            <a:off x="4497661" y="1781108"/>
            <a:ext cx="2218" cy="498542"/>
          </a:xfrm>
          <a:prstGeom prst="straightConnector1">
            <a:avLst/>
          </a:prstGeom>
          <a:ln w="22225">
            <a:solidFill>
              <a:srgbClr val="00B05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kstfelt 73"/>
          <p:cNvSpPr txBox="1"/>
          <p:nvPr/>
        </p:nvSpPr>
        <p:spPr>
          <a:xfrm>
            <a:off x="3773878" y="1939123"/>
            <a:ext cx="1407758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solidFill>
                  <a:srgbClr val="00B050"/>
                </a:solidFill>
              </a:rPr>
              <a:t>B</a:t>
            </a:r>
            <a:r>
              <a:rPr lang="en-US" sz="900" dirty="0" smtClean="0">
                <a:solidFill>
                  <a:srgbClr val="00B050"/>
                </a:solidFill>
              </a:rPr>
              <a:t> Fund provides NAV</a:t>
            </a:r>
            <a:endParaRPr lang="en-US" sz="900" dirty="0">
              <a:solidFill>
                <a:srgbClr val="00B050"/>
              </a:solidFill>
            </a:endParaRPr>
          </a:p>
        </p:txBody>
      </p:sp>
      <p:sp>
        <p:nvSpPr>
          <p:cNvPr id="78" name="Tekstfelt 77"/>
          <p:cNvSpPr txBox="1"/>
          <p:nvPr/>
        </p:nvSpPr>
        <p:spPr>
          <a:xfrm>
            <a:off x="3647143" y="3078537"/>
            <a:ext cx="165557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solidFill>
                  <a:srgbClr val="00B050"/>
                </a:solidFill>
              </a:rPr>
              <a:t>C2 </a:t>
            </a:r>
            <a:r>
              <a:rPr lang="en-US" sz="900" dirty="0" smtClean="0">
                <a:solidFill>
                  <a:srgbClr val="00B050"/>
                </a:solidFill>
              </a:rPr>
              <a:t>increases General Ledger </a:t>
            </a:r>
            <a:endParaRPr lang="en-US" sz="900" dirty="0">
              <a:solidFill>
                <a:srgbClr val="00B050"/>
              </a:solidFill>
            </a:endParaRPr>
          </a:p>
        </p:txBody>
      </p:sp>
      <p:sp>
        <p:nvSpPr>
          <p:cNvPr id="79" name="Tekstfelt 78"/>
          <p:cNvSpPr txBox="1"/>
          <p:nvPr/>
        </p:nvSpPr>
        <p:spPr>
          <a:xfrm>
            <a:off x="383114" y="4794955"/>
            <a:ext cx="3092871" cy="1061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00B050"/>
                </a:solidFill>
              </a:rPr>
              <a:t>Step A-C describes the issuance flow in the primary market</a:t>
            </a:r>
          </a:p>
          <a:p>
            <a:endParaRPr lang="en-US" sz="900" dirty="0" smtClean="0">
              <a:solidFill>
                <a:srgbClr val="0070C0"/>
              </a:solidFill>
            </a:endParaRPr>
          </a:p>
          <a:p>
            <a:endParaRPr lang="en-US" sz="900" dirty="0">
              <a:solidFill>
                <a:srgbClr val="0070C0"/>
              </a:solidFill>
            </a:endParaRPr>
          </a:p>
          <a:p>
            <a:r>
              <a:rPr lang="en-US" sz="900" dirty="0" smtClean="0">
                <a:solidFill>
                  <a:srgbClr val="0070C0"/>
                </a:solidFill>
              </a:rPr>
              <a:t>Step 1-3 describes the settlement flow in the secondary market</a:t>
            </a:r>
          </a:p>
          <a:p>
            <a:endParaRPr lang="en-US" sz="900" dirty="0" smtClean="0">
              <a:solidFill>
                <a:srgbClr val="00B050"/>
              </a:solidFill>
            </a:endParaRPr>
          </a:p>
        </p:txBody>
      </p:sp>
      <p:sp>
        <p:nvSpPr>
          <p:cNvPr id="85" name="Afrundet rektangel 84"/>
          <p:cNvSpPr/>
          <p:nvPr/>
        </p:nvSpPr>
        <p:spPr>
          <a:xfrm>
            <a:off x="388767" y="1109052"/>
            <a:ext cx="3092871" cy="342707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da-DK" sz="1200" dirty="0" err="1" smtClean="0"/>
              <a:t>CSD’s</a:t>
            </a:r>
            <a:endParaRPr lang="da-DK" sz="1200" dirty="0" smtClean="0"/>
          </a:p>
          <a:p>
            <a:pPr algn="ctr"/>
            <a:r>
              <a:rPr lang="da-DK" sz="1200" dirty="0" smtClean="0"/>
              <a:t>Safekeeping </a:t>
            </a:r>
            <a:r>
              <a:rPr lang="da-DK" sz="1200" dirty="0" err="1" smtClean="0"/>
              <a:t>accounts</a:t>
            </a:r>
            <a:endParaRPr lang="da-DK" sz="1200" dirty="0" smtClean="0"/>
          </a:p>
          <a:p>
            <a:pPr algn="ctr"/>
            <a:r>
              <a:rPr lang="da-DK" sz="1200" dirty="0" smtClean="0"/>
              <a:t>(book-</a:t>
            </a:r>
            <a:r>
              <a:rPr lang="da-DK" sz="1200" dirty="0" err="1" smtClean="0"/>
              <a:t>entry</a:t>
            </a:r>
            <a:r>
              <a:rPr lang="da-DK" sz="1200" dirty="0" smtClean="0"/>
              <a:t>) – </a:t>
            </a:r>
            <a:r>
              <a:rPr lang="da-DK" sz="1200" dirty="0" err="1" smtClean="0"/>
              <a:t>secondary</a:t>
            </a:r>
            <a:r>
              <a:rPr lang="da-DK" sz="1200" dirty="0" smtClean="0"/>
              <a:t> </a:t>
            </a:r>
            <a:r>
              <a:rPr lang="da-DK" sz="1200" dirty="0" err="1" smtClean="0"/>
              <a:t>market</a:t>
            </a:r>
            <a:endParaRPr lang="da-DK" sz="1200" dirty="0" smtClean="0"/>
          </a:p>
        </p:txBody>
      </p:sp>
      <p:sp>
        <p:nvSpPr>
          <p:cNvPr id="86" name="Afrundet rektangel 85"/>
          <p:cNvSpPr/>
          <p:nvPr/>
        </p:nvSpPr>
        <p:spPr>
          <a:xfrm>
            <a:off x="559547" y="2077084"/>
            <a:ext cx="1192489" cy="84265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da-DK" sz="900" dirty="0" smtClean="0"/>
              <a:t>General </a:t>
            </a:r>
            <a:r>
              <a:rPr lang="da-DK" sz="900" dirty="0" err="1" smtClean="0"/>
              <a:t>Ledger</a:t>
            </a:r>
            <a:endParaRPr lang="da-DK" sz="900" dirty="0"/>
          </a:p>
        </p:txBody>
      </p:sp>
      <p:cxnSp>
        <p:nvCxnSpPr>
          <p:cNvPr id="88" name="Lige forbindelse 87"/>
          <p:cNvCxnSpPr/>
          <p:nvPr/>
        </p:nvCxnSpPr>
        <p:spPr>
          <a:xfrm>
            <a:off x="821638" y="2363039"/>
            <a:ext cx="5678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Lige forbindelse 88"/>
          <p:cNvCxnSpPr/>
          <p:nvPr/>
        </p:nvCxnSpPr>
        <p:spPr>
          <a:xfrm>
            <a:off x="1068970" y="2359973"/>
            <a:ext cx="4020" cy="39226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Afrundet rektangel 90"/>
          <p:cNvSpPr/>
          <p:nvPr/>
        </p:nvSpPr>
        <p:spPr>
          <a:xfrm>
            <a:off x="2021275" y="2077086"/>
            <a:ext cx="1130543" cy="84257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da-DK" sz="900" dirty="0" smtClean="0"/>
              <a:t>Market Maker</a:t>
            </a:r>
            <a:endParaRPr lang="da-DK" sz="900" dirty="0"/>
          </a:p>
        </p:txBody>
      </p:sp>
      <p:cxnSp>
        <p:nvCxnSpPr>
          <p:cNvPr id="92" name="Lige forbindelse 91"/>
          <p:cNvCxnSpPr/>
          <p:nvPr/>
        </p:nvCxnSpPr>
        <p:spPr>
          <a:xfrm>
            <a:off x="2309466" y="2375875"/>
            <a:ext cx="5678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Lige forbindelse 92"/>
          <p:cNvCxnSpPr/>
          <p:nvPr/>
        </p:nvCxnSpPr>
        <p:spPr>
          <a:xfrm>
            <a:off x="2548320" y="2389857"/>
            <a:ext cx="2458" cy="49393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Afrundet rektangel 93"/>
          <p:cNvSpPr/>
          <p:nvPr/>
        </p:nvSpPr>
        <p:spPr>
          <a:xfrm>
            <a:off x="552255" y="3049078"/>
            <a:ext cx="2699528" cy="96925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da-DK" sz="1000" dirty="0" err="1" smtClean="0"/>
              <a:t>Account</a:t>
            </a:r>
            <a:r>
              <a:rPr lang="da-DK" sz="1000" dirty="0" smtClean="0"/>
              <a:t> controller</a:t>
            </a:r>
            <a:endParaRPr lang="da-DK" sz="1000" dirty="0"/>
          </a:p>
        </p:txBody>
      </p:sp>
      <p:cxnSp>
        <p:nvCxnSpPr>
          <p:cNvPr id="95" name="Lige forbindelse 94"/>
          <p:cNvCxnSpPr/>
          <p:nvPr/>
        </p:nvCxnSpPr>
        <p:spPr>
          <a:xfrm>
            <a:off x="2487774" y="3528900"/>
            <a:ext cx="5678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Lige forbindelse 95"/>
          <p:cNvCxnSpPr/>
          <p:nvPr/>
        </p:nvCxnSpPr>
        <p:spPr>
          <a:xfrm>
            <a:off x="2765980" y="3520068"/>
            <a:ext cx="0" cy="3627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Lige forbindelse 96"/>
          <p:cNvCxnSpPr/>
          <p:nvPr/>
        </p:nvCxnSpPr>
        <p:spPr>
          <a:xfrm>
            <a:off x="1788833" y="3534314"/>
            <a:ext cx="5678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Lige forbindelse 97"/>
          <p:cNvCxnSpPr/>
          <p:nvPr/>
        </p:nvCxnSpPr>
        <p:spPr>
          <a:xfrm flipH="1">
            <a:off x="2065785" y="3536105"/>
            <a:ext cx="3648" cy="35159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Lige forbindelse 98"/>
          <p:cNvCxnSpPr/>
          <p:nvPr/>
        </p:nvCxnSpPr>
        <p:spPr>
          <a:xfrm>
            <a:off x="864104" y="3544289"/>
            <a:ext cx="5678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Lige forbindelse 99"/>
          <p:cNvCxnSpPr/>
          <p:nvPr/>
        </p:nvCxnSpPr>
        <p:spPr>
          <a:xfrm>
            <a:off x="1153333" y="3562114"/>
            <a:ext cx="2458" cy="32558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kstfelt 100"/>
          <p:cNvSpPr txBox="1"/>
          <p:nvPr/>
        </p:nvSpPr>
        <p:spPr>
          <a:xfrm>
            <a:off x="1030951" y="2335909"/>
            <a:ext cx="69442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900" dirty="0" smtClean="0">
                <a:solidFill>
                  <a:srgbClr val="00B050"/>
                </a:solidFill>
              </a:rPr>
              <a:t>C2 +100</a:t>
            </a:r>
            <a:endParaRPr lang="da-DK" sz="900" dirty="0">
              <a:solidFill>
                <a:srgbClr val="00B050"/>
              </a:solidFill>
            </a:endParaRPr>
          </a:p>
        </p:txBody>
      </p:sp>
      <p:sp>
        <p:nvSpPr>
          <p:cNvPr id="102" name="Tekstfelt 101"/>
          <p:cNvSpPr txBox="1"/>
          <p:nvPr/>
        </p:nvSpPr>
        <p:spPr>
          <a:xfrm>
            <a:off x="495267" y="2464353"/>
            <a:ext cx="65274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900" dirty="0" smtClean="0">
                <a:solidFill>
                  <a:srgbClr val="00B050"/>
                </a:solidFill>
              </a:rPr>
              <a:t>C3 -100</a:t>
            </a:r>
            <a:endParaRPr lang="da-DK" sz="900" dirty="0">
              <a:solidFill>
                <a:srgbClr val="00B050"/>
              </a:solidFill>
            </a:endParaRPr>
          </a:p>
        </p:txBody>
      </p:sp>
      <p:sp>
        <p:nvSpPr>
          <p:cNvPr id="103" name="Tekstfelt 102"/>
          <p:cNvSpPr txBox="1"/>
          <p:nvPr/>
        </p:nvSpPr>
        <p:spPr>
          <a:xfrm>
            <a:off x="2487774" y="2353906"/>
            <a:ext cx="69442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900" dirty="0" smtClean="0">
                <a:solidFill>
                  <a:srgbClr val="00B050"/>
                </a:solidFill>
              </a:rPr>
              <a:t>C3 +100</a:t>
            </a:r>
            <a:endParaRPr lang="da-DK" sz="900" dirty="0">
              <a:solidFill>
                <a:srgbClr val="00B050"/>
              </a:solidFill>
            </a:endParaRPr>
          </a:p>
        </p:txBody>
      </p:sp>
      <p:sp>
        <p:nvSpPr>
          <p:cNvPr id="104" name="Tekstfelt 103"/>
          <p:cNvSpPr txBox="1"/>
          <p:nvPr/>
        </p:nvSpPr>
        <p:spPr>
          <a:xfrm>
            <a:off x="2005003" y="2532953"/>
            <a:ext cx="57259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900" dirty="0"/>
              <a:t>3</a:t>
            </a:r>
            <a:r>
              <a:rPr lang="da-DK" sz="900" dirty="0" smtClean="0"/>
              <a:t> </a:t>
            </a:r>
            <a:r>
              <a:rPr lang="da-DK" sz="900" dirty="0"/>
              <a:t>-</a:t>
            </a:r>
            <a:r>
              <a:rPr lang="da-DK" sz="900" dirty="0" smtClean="0"/>
              <a:t>100</a:t>
            </a:r>
            <a:endParaRPr lang="da-DK" sz="900" dirty="0"/>
          </a:p>
        </p:txBody>
      </p:sp>
      <p:sp>
        <p:nvSpPr>
          <p:cNvPr id="105" name="Tekstfelt 104"/>
          <p:cNvSpPr txBox="1"/>
          <p:nvPr/>
        </p:nvSpPr>
        <p:spPr>
          <a:xfrm>
            <a:off x="701310" y="3348300"/>
            <a:ext cx="104067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900" dirty="0" smtClean="0"/>
              <a:t>End-investor 1</a:t>
            </a:r>
            <a:endParaRPr lang="da-DK" sz="900" dirty="0"/>
          </a:p>
        </p:txBody>
      </p:sp>
      <p:sp>
        <p:nvSpPr>
          <p:cNvPr id="106" name="Tekstfelt 105"/>
          <p:cNvSpPr txBox="1"/>
          <p:nvPr/>
        </p:nvSpPr>
        <p:spPr>
          <a:xfrm>
            <a:off x="1848960" y="3298068"/>
            <a:ext cx="42030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900" dirty="0" smtClean="0"/>
              <a:t>EI 2</a:t>
            </a:r>
            <a:endParaRPr lang="da-DK" sz="900" dirty="0"/>
          </a:p>
        </p:txBody>
      </p:sp>
      <p:sp>
        <p:nvSpPr>
          <p:cNvPr id="107" name="Tekstfelt 106"/>
          <p:cNvSpPr txBox="1"/>
          <p:nvPr/>
        </p:nvSpPr>
        <p:spPr>
          <a:xfrm>
            <a:off x="2545509" y="3298068"/>
            <a:ext cx="42030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900" dirty="0" smtClean="0"/>
              <a:t>EI 3</a:t>
            </a:r>
            <a:endParaRPr lang="da-DK" sz="900" dirty="0"/>
          </a:p>
        </p:txBody>
      </p:sp>
      <p:sp>
        <p:nvSpPr>
          <p:cNvPr id="108" name="Tekstfelt 107"/>
          <p:cNvSpPr txBox="1"/>
          <p:nvPr/>
        </p:nvSpPr>
        <p:spPr>
          <a:xfrm>
            <a:off x="1113128" y="3568151"/>
            <a:ext cx="61427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900" dirty="0" smtClean="0"/>
              <a:t>3 +100</a:t>
            </a:r>
            <a:endParaRPr lang="da-DK" sz="900" dirty="0"/>
          </a:p>
        </p:txBody>
      </p:sp>
      <p:cxnSp>
        <p:nvCxnSpPr>
          <p:cNvPr id="110" name="Lige forbindelse 109"/>
          <p:cNvCxnSpPr/>
          <p:nvPr/>
        </p:nvCxnSpPr>
        <p:spPr>
          <a:xfrm>
            <a:off x="3403158" y="1354880"/>
            <a:ext cx="1649941" cy="27135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Lige forbindelse 110"/>
          <p:cNvCxnSpPr/>
          <p:nvPr/>
        </p:nvCxnSpPr>
        <p:spPr>
          <a:xfrm>
            <a:off x="816745" y="4536130"/>
            <a:ext cx="3163872" cy="1323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Afrundet rektangel 51"/>
          <p:cNvSpPr/>
          <p:nvPr/>
        </p:nvSpPr>
        <p:spPr>
          <a:xfrm>
            <a:off x="8002480" y="1872039"/>
            <a:ext cx="878630" cy="351199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dirty="0" smtClean="0"/>
              <a:t>Central Bank</a:t>
            </a:r>
            <a:endParaRPr lang="da-DK" sz="1200" dirty="0"/>
          </a:p>
        </p:txBody>
      </p:sp>
      <p:cxnSp>
        <p:nvCxnSpPr>
          <p:cNvPr id="57" name="Vinklet forbindelse 56"/>
          <p:cNvCxnSpPr>
            <a:endCxn id="52" idx="2"/>
          </p:cNvCxnSpPr>
          <p:nvPr/>
        </p:nvCxnSpPr>
        <p:spPr>
          <a:xfrm flipV="1">
            <a:off x="5098418" y="5384034"/>
            <a:ext cx="3343377" cy="160090"/>
          </a:xfrm>
          <a:prstGeom prst="bentConnector2">
            <a:avLst/>
          </a:prstGeom>
          <a:ln w="22225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kstfelt 55"/>
          <p:cNvSpPr txBox="1"/>
          <p:nvPr/>
        </p:nvSpPr>
        <p:spPr>
          <a:xfrm>
            <a:off x="7064919" y="5305551"/>
            <a:ext cx="932518" cy="5078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solidFill>
                  <a:srgbClr val="0070C0"/>
                </a:solidFill>
              </a:rPr>
              <a:t>3</a:t>
            </a:r>
            <a:r>
              <a:rPr lang="en-US" sz="900" dirty="0" smtClean="0">
                <a:solidFill>
                  <a:srgbClr val="0070C0"/>
                </a:solidFill>
              </a:rPr>
              <a:t> transfers cash via Central Bank</a:t>
            </a:r>
            <a:endParaRPr lang="en-US" sz="900" dirty="0">
              <a:solidFill>
                <a:srgbClr val="0070C0"/>
              </a:solidFill>
            </a:endParaRPr>
          </a:p>
        </p:txBody>
      </p:sp>
      <p:sp>
        <p:nvSpPr>
          <p:cNvPr id="8" name="Tekstfelt 7"/>
          <p:cNvSpPr txBox="1"/>
          <p:nvPr/>
        </p:nvSpPr>
        <p:spPr>
          <a:xfrm>
            <a:off x="4783221" y="4099692"/>
            <a:ext cx="26642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900" b="1" dirty="0" smtClean="0">
                <a:solidFill>
                  <a:schemeClr val="bg1"/>
                </a:solidFill>
              </a:rPr>
              <a:t>4</a:t>
            </a:r>
            <a:endParaRPr lang="da-DK" sz="900" b="1" dirty="0">
              <a:solidFill>
                <a:schemeClr val="bg1"/>
              </a:solidFill>
            </a:endParaRPr>
          </a:p>
        </p:txBody>
      </p:sp>
      <p:sp>
        <p:nvSpPr>
          <p:cNvPr id="65" name="Tekstfelt 64"/>
          <p:cNvSpPr txBox="1"/>
          <p:nvPr/>
        </p:nvSpPr>
        <p:spPr>
          <a:xfrm>
            <a:off x="372198" y="5790557"/>
            <a:ext cx="309287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dk1"/>
                </a:solidFill>
              </a:rPr>
              <a:t>4 CSD checks securities holdings in CSD and cash in Central Bank </a:t>
            </a:r>
            <a:endParaRPr lang="en-US" sz="900" dirty="0">
              <a:solidFill>
                <a:schemeClr val="dk1"/>
              </a:solidFill>
            </a:endParaRPr>
          </a:p>
        </p:txBody>
      </p:sp>
      <p:cxnSp>
        <p:nvCxnSpPr>
          <p:cNvPr id="72" name="Vinklet forbindelse 71"/>
          <p:cNvCxnSpPr>
            <a:stCxn id="27" idx="0"/>
            <a:endCxn id="52" idx="0"/>
          </p:cNvCxnSpPr>
          <p:nvPr/>
        </p:nvCxnSpPr>
        <p:spPr>
          <a:xfrm rot="5400000" flipH="1" flipV="1">
            <a:off x="7518177" y="1358536"/>
            <a:ext cx="410114" cy="1437121"/>
          </a:xfrm>
          <a:prstGeom prst="bentConnector3">
            <a:avLst>
              <a:gd name="adj1" fmla="val 155741"/>
            </a:avLst>
          </a:prstGeom>
          <a:ln w="22225">
            <a:solidFill>
              <a:srgbClr val="00B05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kstfelt 70"/>
          <p:cNvSpPr txBox="1"/>
          <p:nvPr/>
        </p:nvSpPr>
        <p:spPr>
          <a:xfrm>
            <a:off x="7094547" y="1354880"/>
            <a:ext cx="1032202" cy="5078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solidFill>
                  <a:srgbClr val="00B050"/>
                </a:solidFill>
              </a:rPr>
              <a:t>C1</a:t>
            </a:r>
            <a:r>
              <a:rPr lang="en-US" sz="900" dirty="0" smtClean="0">
                <a:solidFill>
                  <a:srgbClr val="00B050"/>
                </a:solidFill>
              </a:rPr>
              <a:t> transfers cash via Central Bank</a:t>
            </a:r>
            <a:endParaRPr lang="en-US" sz="900" dirty="0">
              <a:solidFill>
                <a:srgbClr val="00B050"/>
              </a:solidFill>
            </a:endParaRPr>
          </a:p>
        </p:txBody>
      </p:sp>
      <p:sp>
        <p:nvSpPr>
          <p:cNvPr id="66" name="Pladsholder til sidefod 8"/>
          <p:cNvSpPr>
            <a:spLocks noGrp="1"/>
          </p:cNvSpPr>
          <p:nvPr>
            <p:ph type="ftr" sz="quarter" idx="11"/>
          </p:nvPr>
        </p:nvSpPr>
        <p:spPr>
          <a:xfrm>
            <a:off x="163628" y="6356351"/>
            <a:ext cx="3086100" cy="365125"/>
          </a:xfrm>
        </p:spPr>
        <p:txBody>
          <a:bodyPr/>
          <a:lstStyle/>
          <a:p>
            <a:pPr algn="l"/>
            <a:r>
              <a:rPr lang="en-GB" dirty="0" smtClean="0"/>
              <a:t>Fund issuance</a:t>
            </a:r>
          </a:p>
        </p:txBody>
      </p:sp>
      <p:sp>
        <p:nvSpPr>
          <p:cNvPr id="4" name="Tekstfelt 3"/>
          <p:cNvSpPr txBox="1"/>
          <p:nvPr/>
        </p:nvSpPr>
        <p:spPr>
          <a:xfrm>
            <a:off x="3770694" y="3405239"/>
            <a:ext cx="143172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00B050"/>
                </a:solidFill>
              </a:rPr>
              <a:t>C3</a:t>
            </a:r>
            <a:r>
              <a:rPr lang="en-US" sz="900" dirty="0">
                <a:solidFill>
                  <a:srgbClr val="00B050"/>
                </a:solidFill>
              </a:rPr>
              <a:t> issues fund units to market makers safekeeping </a:t>
            </a:r>
            <a:r>
              <a:rPr lang="en-US" sz="900" dirty="0" smtClean="0">
                <a:solidFill>
                  <a:srgbClr val="00B050"/>
                </a:solidFill>
              </a:rPr>
              <a:t>account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06870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6F48-BC27-40CA-A9D5-8E69FC869B99}" type="slidenum">
              <a:rPr lang="en-GB" smtClean="0"/>
              <a:t>8</a:t>
            </a:fld>
            <a:endParaRPr lang="en-GB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err="1"/>
              <a:t>v</a:t>
            </a:r>
            <a:r>
              <a:rPr lang="en-GB" dirty="0" err="1" smtClean="0"/>
              <a:t>p.FUND</a:t>
            </a:r>
            <a:r>
              <a:rPr lang="en-GB" dirty="0" smtClean="0"/>
              <a:t> HUB facilitates efficient international distribution of investment funds</a:t>
            </a:r>
            <a:endParaRPr lang="en-GB" dirty="0"/>
          </a:p>
        </p:txBody>
      </p:sp>
      <p:sp>
        <p:nvSpPr>
          <p:cNvPr id="7" name="Pladsholder til indhold 6"/>
          <p:cNvSpPr>
            <a:spLocks noGrp="1"/>
          </p:cNvSpPr>
          <p:nvPr>
            <p:ph sz="quarter" idx="16"/>
          </p:nvPr>
        </p:nvSpPr>
        <p:spPr>
          <a:xfrm>
            <a:off x="4833681" y="1263629"/>
            <a:ext cx="4058799" cy="4860000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 err="1"/>
              <a:t>vp.FUND</a:t>
            </a:r>
            <a:r>
              <a:rPr lang="en-US" dirty="0"/>
              <a:t> HUB is the VP Group platform and provides automated fund issuance, order routing, matching, clearing and settlement of fund transfer </a:t>
            </a:r>
            <a:r>
              <a:rPr lang="en-US" dirty="0" smtClean="0"/>
              <a:t>orders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da-DK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VP has made a video on VPs homepage describing </a:t>
            </a:r>
            <a:r>
              <a:rPr lang="en-US" dirty="0" err="1" smtClean="0"/>
              <a:t>vp.FUND</a:t>
            </a:r>
            <a:r>
              <a:rPr lang="en-US" dirty="0" smtClean="0"/>
              <a:t> HUB. See the video and learn </a:t>
            </a:r>
            <a:r>
              <a:rPr lang="en-US" dirty="0"/>
              <a:t>how </a:t>
            </a:r>
            <a:r>
              <a:rPr lang="en-US" dirty="0" smtClean="0"/>
              <a:t>it connects </a:t>
            </a:r>
            <a:r>
              <a:rPr lang="en-US" dirty="0"/>
              <a:t>Distributors with Transfer Agents electronically and how it facilitates efficient international distribution of investment funds. </a:t>
            </a:r>
            <a:endParaRPr lang="en-US" dirty="0" smtClean="0"/>
          </a:p>
        </p:txBody>
      </p:sp>
      <p:sp>
        <p:nvSpPr>
          <p:cNvPr id="10" name="Rektangel 9"/>
          <p:cNvSpPr/>
          <p:nvPr/>
        </p:nvSpPr>
        <p:spPr>
          <a:xfrm>
            <a:off x="5017067" y="6049760"/>
            <a:ext cx="35984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2"/>
              </a:rPr>
              <a:t>Introduction to </a:t>
            </a:r>
            <a:r>
              <a:rPr lang="en-GB" dirty="0" err="1">
                <a:hlinkClick r:id="rId2"/>
              </a:rPr>
              <a:t>vp.FUND</a:t>
            </a:r>
            <a:r>
              <a:rPr lang="en-GB" dirty="0">
                <a:hlinkClick r:id="rId2"/>
              </a:rPr>
              <a:t> HUB</a:t>
            </a:r>
            <a:endParaRPr lang="en-GB" dirty="0"/>
          </a:p>
        </p:txBody>
      </p:sp>
      <p:pic>
        <p:nvPicPr>
          <p:cNvPr id="11" name="Billede 10"/>
          <p:cNvPicPr>
            <a:picLocks noChangeAspect="1"/>
          </p:cNvPicPr>
          <p:nvPr/>
        </p:nvPicPr>
        <p:blipFill rotWithShape="1">
          <a:blip r:embed="rId3"/>
          <a:srcRect l="23292" t="7477" r="24023" b="4092"/>
          <a:stretch/>
        </p:blipFill>
        <p:spPr>
          <a:xfrm>
            <a:off x="237893" y="1165527"/>
            <a:ext cx="4244898" cy="4453053"/>
          </a:xfrm>
          <a:prstGeom prst="rect">
            <a:avLst/>
          </a:prstGeom>
        </p:spPr>
      </p:pic>
      <p:sp>
        <p:nvSpPr>
          <p:cNvPr id="12" name="Pladsholder til sidefod 8"/>
          <p:cNvSpPr>
            <a:spLocks noGrp="1"/>
          </p:cNvSpPr>
          <p:nvPr>
            <p:ph type="ftr" sz="quarter" idx="11"/>
          </p:nvPr>
        </p:nvSpPr>
        <p:spPr>
          <a:xfrm>
            <a:off x="163628" y="6356351"/>
            <a:ext cx="3086100" cy="365125"/>
          </a:xfrm>
        </p:spPr>
        <p:txBody>
          <a:bodyPr/>
          <a:lstStyle/>
          <a:p>
            <a:pPr algn="l"/>
            <a:r>
              <a:rPr lang="en-GB" dirty="0" smtClean="0"/>
              <a:t>Fund issuance</a:t>
            </a:r>
          </a:p>
        </p:txBody>
      </p:sp>
    </p:spTree>
    <p:extLst>
      <p:ext uri="{BB962C8B-B14F-4D97-AF65-F5344CB8AC3E}">
        <p14:creationId xmlns:p14="http://schemas.microsoft.com/office/powerpoint/2010/main" val="240202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v</a:t>
            </a:r>
            <a:r>
              <a:rPr lang="da-DK" dirty="0" err="1" smtClean="0"/>
              <a:t>p.FUND</a:t>
            </a:r>
            <a:r>
              <a:rPr lang="da-DK" dirty="0" smtClean="0"/>
              <a:t> HUB</a:t>
            </a:r>
            <a:endParaRPr lang="da-DK" dirty="0"/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6F48-BC27-40CA-A9D5-8E69FC869B99}" type="slidenum">
              <a:rPr lang="en-US" smtClean="0"/>
              <a:t>9</a:t>
            </a:fld>
            <a:endParaRPr lang="en-US" dirty="0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3"/>
          </p:nvPr>
        </p:nvSpPr>
        <p:spPr>
          <a:xfrm>
            <a:off x="252000" y="1260000"/>
            <a:ext cx="4409210" cy="48600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From </a:t>
            </a:r>
            <a:r>
              <a:rPr lang="en-US" dirty="0"/>
              <a:t>a technical perspective, </a:t>
            </a:r>
            <a:r>
              <a:rPr lang="en-US" dirty="0" err="1"/>
              <a:t>vp.FUND</a:t>
            </a:r>
            <a:r>
              <a:rPr lang="en-US" dirty="0"/>
              <a:t> HUB is an integrated part of the VP LUX and the VP SECURITIES settlement </a:t>
            </a:r>
            <a:r>
              <a:rPr lang="en-US" dirty="0" smtClean="0"/>
              <a:t>platforms.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From a legal perspective it was initially introduced </a:t>
            </a:r>
            <a:r>
              <a:rPr lang="en-US" dirty="0"/>
              <a:t>as a separate settlement system governed by a separate set of rules (Participant Agreement and Clearing Rules) to reflect differences in the settlement procedures compared to settlement in the </a:t>
            </a:r>
            <a:r>
              <a:rPr lang="en-US" dirty="0" smtClean="0"/>
              <a:t>VP </a:t>
            </a:r>
            <a:r>
              <a:rPr lang="en-US" dirty="0"/>
              <a:t>settlement system, e.g. on the use of settlement assets.</a:t>
            </a:r>
            <a:endParaRPr lang="da-DK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da-DK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dirty="0" smtClean="0"/>
              <a:t>We will merge the </a:t>
            </a:r>
            <a:r>
              <a:rPr lang="en-GB" dirty="0" err="1" smtClean="0"/>
              <a:t>vp.FUND</a:t>
            </a:r>
            <a:r>
              <a:rPr lang="en-GB" dirty="0" smtClean="0"/>
              <a:t> HUB settlement system into the </a:t>
            </a:r>
            <a:r>
              <a:rPr lang="en-GB" dirty="0" smtClean="0"/>
              <a:t>VP and VP </a:t>
            </a:r>
            <a:r>
              <a:rPr lang="en-GB" dirty="0" smtClean="0"/>
              <a:t>LUX settlement system prior to our CSDR license application.</a:t>
            </a:r>
            <a:endParaRPr lang="en-GB" dirty="0" smtClean="0">
              <a:solidFill>
                <a:srgbClr val="FF0000"/>
              </a:solidFill>
            </a:endParaRPr>
          </a:p>
        </p:txBody>
      </p:sp>
      <p:sp>
        <p:nvSpPr>
          <p:cNvPr id="5" name="Pladsholder til sidefod 8"/>
          <p:cNvSpPr>
            <a:spLocks noGrp="1"/>
          </p:cNvSpPr>
          <p:nvPr>
            <p:ph type="ftr" sz="quarter" idx="11"/>
          </p:nvPr>
        </p:nvSpPr>
        <p:spPr>
          <a:xfrm>
            <a:off x="163628" y="6356351"/>
            <a:ext cx="3086100" cy="365125"/>
          </a:xfrm>
        </p:spPr>
        <p:txBody>
          <a:bodyPr/>
          <a:lstStyle/>
          <a:p>
            <a:pPr algn="l"/>
            <a:r>
              <a:rPr lang="en-GB" dirty="0" smtClean="0"/>
              <a:t>Fund issuance</a:t>
            </a:r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571" y="1243200"/>
            <a:ext cx="32385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44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3045&quot;&gt;&lt;version val=&quot;24164&quot;/&gt;&lt;CPresentation id=&quot;1&quot;&gt;&lt;m_precDefaultNumber&gt;&lt;m_yearfmt&gt;&lt;begin val=&quot;0&quot;/&gt;&lt;end val=&quot;4&quot;/&gt;&lt;/m_yearfmt&gt;&lt;/m_precDefaultNumber&gt;&lt;m_precDefaultPercent&gt;&lt;m_yearfmt&gt;&lt;begin val=&quot;0&quot;/&gt;&lt;end val=&quot;4&quot;/&gt;&lt;/m_yearfmt&gt;&lt;/m_precDefaultPercent&gt;&lt;m_precDefaultDate&gt;&lt;m_yearfmt&gt;&lt;begin val=&quot;0&quot;/&gt;&lt;end val=&quot;4&quot;/&gt;&lt;/m_yearfmt&gt;&lt;/m_precDefaultDate&gt;&lt;m_precDefaultYear&gt;&lt;m_yearfmt&gt;&lt;begin val=&quot;0&quot;/&gt;&lt;end val=&quot;4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bNumberIsYear val=&quot;0&quot;/&gt;&lt;m_strFormatTime&gt;%4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0&quot;/&gt;&lt;/m_mruColor&gt;&lt;/CPresentation&gt;&lt;/root&gt;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VP">
  <a:themeElements>
    <a:clrScheme name="V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82A4"/>
      </a:accent1>
      <a:accent2>
        <a:srgbClr val="64295E"/>
      </a:accent2>
      <a:accent3>
        <a:srgbClr val="B9E0E9"/>
      </a:accent3>
      <a:accent4>
        <a:srgbClr val="66B4C8"/>
      </a:accent4>
      <a:accent5>
        <a:srgbClr val="91778E"/>
      </a:accent5>
      <a:accent6>
        <a:srgbClr val="A6A6A6"/>
      </a:accent6>
      <a:hlink>
        <a:srgbClr val="0563C1"/>
      </a:hlink>
      <a:folHlink>
        <a:srgbClr val="954F72"/>
      </a:folHlink>
    </a:clrScheme>
    <a:fontScheme name="VP">
      <a:majorFont>
        <a:latin typeface="Verdana" panose="020B0604030504040204"/>
        <a:ea typeface=""/>
        <a:cs typeface=""/>
      </a:majorFont>
      <a:minorFont>
        <a:latin typeface="Verdana" panose="020B0604030504040204"/>
        <a:ea typeface=""/>
        <a:cs typeface=""/>
      </a:minorFont>
    </a:fontScheme>
    <a:fmtScheme name="VP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P" id="{10008A84-BB80-46AC-81F9-2CF96C283480}" vid="{414342E7-A129-47E8-840B-8373FC23D054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387</TotalTime>
  <Words>992</Words>
  <Application>Microsoft Office PowerPoint</Application>
  <PresentationFormat>Skærmshow (4:3)</PresentationFormat>
  <Paragraphs>172</Paragraphs>
  <Slides>9</Slides>
  <Notes>6</Notes>
  <HiddenSlides>0</HiddenSlides>
  <MMClips>0</MMClips>
  <ScaleCrop>false</ScaleCrop>
  <HeadingPairs>
    <vt:vector size="8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Integrerede OLE-servere</vt:lpstr>
      </vt:variant>
      <vt:variant>
        <vt:i4>1</vt:i4>
      </vt:variant>
      <vt:variant>
        <vt:lpstr>Slidetitler</vt:lpstr>
      </vt:variant>
      <vt:variant>
        <vt:i4>9</vt:i4>
      </vt:variant>
    </vt:vector>
  </HeadingPairs>
  <TitlesOfParts>
    <vt:vector size="15" baseType="lpstr">
      <vt:lpstr>Arial</vt:lpstr>
      <vt:lpstr>Calibri</vt:lpstr>
      <vt:lpstr>Verdana</vt:lpstr>
      <vt:lpstr>Wingdings</vt:lpstr>
      <vt:lpstr>VP</vt:lpstr>
      <vt:lpstr>think-cell Slide</vt:lpstr>
      <vt:lpstr>Fund issuance through VP and VP LUX</vt:lpstr>
      <vt:lpstr>VP investment fund services overview</vt:lpstr>
      <vt:lpstr>T2S impact on current VP fund services</vt:lpstr>
      <vt:lpstr>Issuance with DvP Settlement through T2S (Using TA’s order routing facility)</vt:lpstr>
      <vt:lpstr>Issuance with DvP Settlement through T2S (Using VP LUX’s order routing facility)</vt:lpstr>
      <vt:lpstr>Issuance with DvP Settlement through T2S and cross border settlement (Using TA’s order routing facility)</vt:lpstr>
      <vt:lpstr>Settlement of funds primary and secondary market</vt:lpstr>
      <vt:lpstr>vp.FUND HUB facilitates efficient international distribution of investment funds</vt:lpstr>
      <vt:lpstr>vp.FUND HUB</vt:lpstr>
    </vt:vector>
  </TitlesOfParts>
  <Company>VP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Mogens Kruse</dc:creator>
  <cp:lastModifiedBy>Niels W. Hougaard</cp:lastModifiedBy>
  <cp:revision>190</cp:revision>
  <cp:lastPrinted>2016-03-07T21:37:37Z</cp:lastPrinted>
  <dcterms:created xsi:type="dcterms:W3CDTF">2016-03-07T08:13:55Z</dcterms:created>
  <dcterms:modified xsi:type="dcterms:W3CDTF">2016-09-22T14:10:21Z</dcterms:modified>
</cp:coreProperties>
</file>