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0" r:id="rId5"/>
  </p:sldMasterIdLst>
  <p:notesMasterIdLst>
    <p:notesMasterId r:id="rId19"/>
  </p:notesMasterIdLst>
  <p:handoutMasterIdLst>
    <p:handoutMasterId r:id="rId20"/>
  </p:handoutMasterIdLst>
  <p:sldIdLst>
    <p:sldId id="426" r:id="rId6"/>
    <p:sldId id="519" r:id="rId7"/>
    <p:sldId id="505" r:id="rId8"/>
    <p:sldId id="518" r:id="rId9"/>
    <p:sldId id="508" r:id="rId10"/>
    <p:sldId id="507" r:id="rId11"/>
    <p:sldId id="509" r:id="rId12"/>
    <p:sldId id="510" r:id="rId13"/>
    <p:sldId id="512" r:id="rId14"/>
    <p:sldId id="513" r:id="rId15"/>
    <p:sldId id="514" r:id="rId16"/>
    <p:sldId id="516" r:id="rId17"/>
    <p:sldId id="517" r:id="rId18"/>
  </p:sldIdLst>
  <p:sldSz cx="9144000" cy="6858000" type="screen4x3"/>
  <p:notesSz cx="6797675" cy="9926638"/>
  <p:custDataLst>
    <p:tags r:id="rId21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FF99"/>
    <a:srgbClr val="9933FF"/>
    <a:srgbClr val="FFFFCC"/>
    <a:srgbClr val="0066FF"/>
    <a:srgbClr val="6600CC"/>
    <a:srgbClr val="FF7C80"/>
    <a:srgbClr val="FF5050"/>
    <a:srgbClr val="97FF97"/>
    <a:srgbClr val="F3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8514" autoAdjust="0"/>
  </p:normalViewPr>
  <p:slideViewPr>
    <p:cSldViewPr snapToGrid="0">
      <p:cViewPr>
        <p:scale>
          <a:sx n="110" d="100"/>
          <a:sy n="110" d="100"/>
        </p:scale>
        <p:origin x="-169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15" y="1"/>
            <a:ext cx="294576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08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799" y="8989655"/>
            <a:ext cx="855980" cy="9369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4451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15" y="1"/>
            <a:ext cx="294576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9" y="4715156"/>
            <a:ext cx="498538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08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15" y="9430308"/>
            <a:ext cx="294576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fld id="{89CC0516-41AD-4022-A625-75D12DFB297F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63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endParaRPr lang="en-GB" dirty="0"/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1828800"/>
          </a:xfrm>
          <a:prstGeom prst="rect">
            <a:avLst/>
          </a:prstGeom>
          <a:noFill/>
        </p:spPr>
      </p:pic>
      <p:pic>
        <p:nvPicPr>
          <p:cNvPr id="737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28900"/>
            <a:ext cx="758825" cy="7588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E79C9C-8438-46B6-9693-B1B0A60DF52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2D3877-E549-4366-A6C2-F80CD5FFE74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53400" y="640397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fld id="{A9FE6CBD-8800-4F7B-B2D1-7786F787820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12" y="0"/>
            <a:ext cx="8901023" cy="508958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2E39D-21CE-4915-B848-429A65988FB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08FB2-A779-48CD-B4B9-5BF42C02B97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C03281-7299-4CB3-B1D8-D163F663D72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CAF18F-23BB-4B77-B9A4-BDD0BE73601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57150"/>
            <a:ext cx="8839200" cy="600075"/>
          </a:xfrm>
        </p:spPr>
        <p:txBody>
          <a:bodyPr wrap="none" bIns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410E8B-93B4-41AD-A625-EB8DE5EC5EDC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DFB67-BE1C-4FE1-8BB4-182F8F6CE5C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3E5A6-87FB-4C9C-ACA7-5EEEB2FF164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079D5-EE61-420A-B889-2473FF0002E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39700" cy="1828800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C6655C5B-E70B-4C3B-B436-6685A8811E90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2925" y="6343650"/>
            <a:ext cx="357188" cy="3571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630238" indent="-182563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</a:defRPr>
      </a:lvl3pPr>
      <a:lvl4pPr marL="102711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12573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28800" y="2617788"/>
            <a:ext cx="7220309" cy="811212"/>
          </a:xfrm>
        </p:spPr>
        <p:txBody>
          <a:bodyPr/>
          <a:lstStyle/>
          <a:p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of Investment Funds Transactions (semt.006) 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Securities Transaction Posting Report (semt.017)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9275" y="5470560"/>
            <a:ext cx="289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17 September </a:t>
            </a:r>
            <a:r>
              <a:rPr lang="en-US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72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MXs - semt.006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63920" y="458316"/>
            <a:ext cx="3942254" cy="63401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920" y="510072"/>
            <a:ext cx="394225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&lt;StmtOfInvstmtFndTxs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&lt;MsgId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&lt;Id&gt;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123456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&lt;/Id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&lt;CreDtTm&gt;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2016-09-13T13:00:00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&lt;/CreDtTm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&lt;/MsgId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&lt;MsgPgntn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&lt;PgNb&gt;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&lt;/PgNb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&lt;LastPgInd&gt;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&lt;/LastPgInd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&lt;/MsgPgntn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&lt;StmtGnlDtls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&lt;Ref&gt;Statement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&lt;/Ref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&lt;StmtPrd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&lt;FrDt&gt;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2016-08-01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&lt;/FrDt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&lt;ToDt&gt;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2016-09-01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&lt;/ToDt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&lt;/StmtPrd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&lt;Frqcy&gt;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MNTH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&lt;/Frqcy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&lt;UpdTp&gt;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COMP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&lt;/UpdTp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&lt;ActvtyInd&gt;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&lt;/ActvtyInd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&lt;/StmtGnlDtls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&lt;InvstmtAcctDtls&gt;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&lt;Id&gt;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111111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&lt;/Id&gt;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&lt;IntrmyInf&gt;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&lt;BICOrBEI&gt;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PEFILULL</a:t>
            </a: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&lt;/BICOrBEI&gt;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&lt;Role&gt;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&lt;Cd&gt;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</a:t>
            </a: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&lt;/Cd&gt;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&lt;/Role&gt;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&lt;/IntrmyInf&gt;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&lt;/InvstmtAcctDtls&gt;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258574" y="962282"/>
            <a:ext cx="3942254" cy="58008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4856" y="949585"/>
            <a:ext cx="44109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&lt;TxOnAcct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&lt;Id&gt;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&lt;ISIN&gt;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LU1234567890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&lt;/ISIN&gt;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&lt;/Id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&lt;TxDtls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&lt;EvtTp&gt;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&lt;TxTp&gt;&lt;Tp&gt;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SUBS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&lt;/Tp&gt;&lt;/TxTp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&lt;/EvtTp&gt;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&lt;OrdrRef&gt;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Order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&lt;/OrdrRef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&lt;SttldTxInd&gt;false&lt;/SttldTxInd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&lt;RegdTxInd&gt;true&lt;/RegdTxInd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&lt;UnitsQty&gt;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&lt;/UnitsQty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&lt;CdtDbt&gt;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CRDT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&lt;/CdtDbt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&lt;SttlmAmt </a:t>
            </a:r>
            <a:r>
              <a:rPr lang="en-GB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Ccy="EUR"&gt;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1000</a:t>
            </a: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&lt;/SttlmAmt</a:t>
            </a:r>
            <a:r>
              <a:rPr lang="en-GB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&lt;TradDtTm&gt;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2016-08-30</a:t>
            </a: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&lt;/TradDtTm&gt;</a:t>
            </a:r>
            <a:endParaRPr lang="en-GB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&lt;CumDvddInd&gt;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&lt;/CumDvddInd</a:t>
            </a:r>
            <a:r>
              <a:rPr lang="en-GB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&lt;PrtlyExctdInd&gt;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  <a:r>
              <a:rPr lang="en-GB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&lt;/PrtlyExctdInd</a:t>
            </a:r>
            <a:r>
              <a:rPr lang="en-GB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&lt;PricDtls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&lt;PricTp&gt;NAVL&lt;/PricTp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&lt;Amt 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Ccy="</a:t>
            </a:r>
            <a:r>
              <a:rPr lang="pt-BR" sz="1400" b="1" dirty="0">
                <a:latin typeface="Calibri" panose="020F0502020204030204" pitchFamily="34" charset="0"/>
                <a:cs typeface="Calibri" panose="020F0502020204030204" pitchFamily="34" charset="0"/>
              </a:rPr>
              <a:t>EUR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"&gt;</a:t>
            </a:r>
            <a:r>
              <a:rPr lang="pt-BR" sz="1400" b="1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&lt;/Amt&gt;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&lt;/PricDtls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&lt;/TxDtls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&lt;/TxOnAcct&gt;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&lt;/StmtOfInvstmtFndTxs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61517" y="21934"/>
            <a:ext cx="2247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 an exact representation of the XML</a:t>
            </a:r>
            <a:endParaRPr lang="en-GB" sz="1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258574" y="914600"/>
            <a:ext cx="4031411" cy="9536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8971" y="352457"/>
            <a:ext cx="1812291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Shows some issues 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10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Mismatches 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Funds Statements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726871"/>
              </p:ext>
            </p:extLst>
          </p:nvPr>
        </p:nvGraphicFramePr>
        <p:xfrm>
          <a:off x="267420" y="1095090"/>
          <a:ext cx="862641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80"/>
                <a:gridCol w="4498675"/>
                <a:gridCol w="370935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 Owner Transaction Identification </a:t>
                      </a:r>
                      <a:r>
                        <a:rPr lang="en-GB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[1.1]</a:t>
                      </a: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Maybe Order</a:t>
                      </a:r>
                      <a:r>
                        <a:rPr lang="en-GB" sz="16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Reference could populate this? However, Order Reference is optional in semt.006</a:t>
                      </a:r>
                      <a:endParaRPr lang="en-GB" sz="1600" b="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Transaction Activity </a:t>
                      </a:r>
                      <a:r>
                        <a:rPr lang="en-GB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[1.1]</a:t>
                      </a:r>
                      <a:r>
                        <a:rPr lang="en-GB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, codes  for borrowing, collateral, CA, market claim and SETT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SETT is closest</a:t>
                      </a: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code, (</a:t>
                      </a:r>
                      <a:r>
                        <a:rPr lang="en-US" sz="1600" b="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Transaction relates to settlement and clearing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.)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Effective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Settlement Date  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[1.1] </a:t>
                      </a:r>
                      <a:r>
                        <a:rPr lang="en-GB" sz="160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 and time at which a transaction is completed and cleared, that is, payment is effected and securities are delivered.)</a:t>
                      </a:r>
                      <a:endParaRPr lang="en-GB" sz="1600" i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42485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15660" y="3822320"/>
            <a:ext cx="876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Mandatory items in semt.017 (no </a:t>
            </a:r>
            <a:r>
              <a:rPr lang="en-GB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equivalent in </a:t>
            </a:r>
            <a:r>
              <a:rPr lang="en-GB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semt.006) but should be ‘easy’ to populate?</a:t>
            </a:r>
            <a:endParaRPr lang="en-GB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626978"/>
              </p:ext>
            </p:extLst>
          </p:nvPr>
        </p:nvGraphicFramePr>
        <p:xfrm>
          <a:off x="267420" y="4338817"/>
          <a:ext cx="8626413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80"/>
                <a:gridCol w="5332562"/>
                <a:gridCol w="287547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Securities Movement Type </a:t>
                      </a:r>
                      <a:r>
                        <a:rPr lang="en-GB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[1.1]</a:t>
                      </a:r>
                      <a:r>
                        <a:rPr lang="en-GB" sz="16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</a:t>
                      </a:r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odes</a:t>
                      </a:r>
                      <a:r>
                        <a:rPr lang="en-GB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DELI, RECE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Payment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[1.1], codes APMT, FREE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Settlement Basis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[1.1] (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of balance on which the statement is prepared.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Codes: SETT, TRAD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15660" y="658490"/>
            <a:ext cx="8678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Mandatory Elements in semt.017 </a:t>
            </a:r>
            <a:r>
              <a:rPr lang="en-GB" sz="18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no equivalent in semt.006</a:t>
            </a:r>
            <a:endParaRPr lang="en-GB"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13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Mismatches 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Funds Statements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12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923990"/>
              </p:ext>
            </p:extLst>
          </p:nvPr>
        </p:nvGraphicFramePr>
        <p:xfrm>
          <a:off x="267420" y="1095090"/>
          <a:ext cx="8626413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80"/>
                <a:gridCol w="5059392"/>
                <a:gridCol w="314864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Price Details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[0.1]  / Type – codes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Indicative and Market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Needs price types, eg, NAVL.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If Price Details is used, mandatory to specify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 Type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(Yielded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indicator or codes for Discount, Par and Premium)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Also a problem with semt.002.001.08</a:t>
                      </a:r>
                      <a:endParaRPr lang="en-GB" sz="1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434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15660" y="2580176"/>
            <a:ext cx="876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Gaps in semt.017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498748"/>
              </p:ext>
            </p:extLst>
          </p:nvPr>
        </p:nvGraphicFramePr>
        <p:xfrm>
          <a:off x="267420" y="3019039"/>
          <a:ext cx="8626413" cy="367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80"/>
                <a:gridCol w="5344064"/>
                <a:gridCol w="286396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33363" algn="l"/>
                          <a:tab pos="457200" algn="l"/>
                          <a:tab pos="690563" algn="l"/>
                          <a:tab pos="914400" algn="l"/>
                          <a:tab pos="1147763" algn="l"/>
                          <a:tab pos="1371600" algn="l"/>
                        </a:tabLst>
                      </a:pPr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Settlement Transaction Or Corporate Action Event Type</a:t>
                      </a:r>
                      <a:r>
                        <a:rPr lang="en-GB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6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Securities Transaction Type / </a:t>
                      </a:r>
                      <a:r>
                        <a:rPr lang="en-GB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SUBS, REDM present. Will need more, eg.,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switch, transfer.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Intermediary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 r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ole &amp; party identification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Financial Instrument: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Name,</a:t>
                      </a: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Supplementary Identification, Securities Form, Class Type, Distribution Policy</a:t>
                      </a:r>
                      <a:endParaRPr lang="en-GB" sz="16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Settled Transaction Indicator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[1.1] (</a:t>
                      </a:r>
                      <a:r>
                        <a:rPr lang="en-GB" sz="16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ndicates whether the cash payment with respect to the executed order is settled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.)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Registered Transaction Indicator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[1.1] (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Indicates whether the executed order has a registered status on the books of the transfer agent.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GB" sz="16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Settlement Amount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Semt.017 has Posting Amount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15660" y="658490"/>
            <a:ext cx="8678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Optional elements in semt.017 that are problematical </a:t>
            </a:r>
          </a:p>
        </p:txBody>
      </p:sp>
    </p:spTree>
    <p:extLst>
      <p:ext uri="{BB962C8B-B14F-4D97-AF65-F5344CB8AC3E}">
        <p14:creationId xmlns:p14="http://schemas.microsoft.com/office/powerpoint/2010/main" val="1253682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Mismatches 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Funds Statements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13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92260"/>
              </p:ext>
            </p:extLst>
          </p:nvPr>
        </p:nvGraphicFramePr>
        <p:xfrm>
          <a:off x="267420" y="1095090"/>
          <a:ext cx="8626413" cy="156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80"/>
                <a:gridCol w="5378570"/>
                <a:gridCol w="282946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Trade Date  (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 and time at which a price is applied, according to the terms stated in the prospectus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.)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Present in semt.017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  <a:r>
                        <a:rPr lang="en-GB" sz="160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but definition is ‘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 on which the trade was executed.’</a:t>
                      </a:r>
                      <a:endParaRPr lang="en-GB" sz="1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434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15660" y="658490"/>
            <a:ext cx="8678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Mandatory elements in semt.006 not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directly present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in semt.017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15741"/>
              </p:ext>
            </p:extLst>
          </p:nvPr>
        </p:nvGraphicFramePr>
        <p:xfrm>
          <a:off x="267420" y="3410770"/>
          <a:ext cx="862641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380"/>
                <a:gridCol w="5378570"/>
                <a:gridCol w="282946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Comment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Price Details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[0.1]  / Price Method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15660" y="2974170"/>
            <a:ext cx="8678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Other optional elements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in semt.006 not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in semt.017 </a:t>
            </a:r>
          </a:p>
        </p:txBody>
      </p:sp>
    </p:spTree>
    <p:extLst>
      <p:ext uri="{BB962C8B-B14F-4D97-AF65-F5344CB8AC3E}">
        <p14:creationId xmlns:p14="http://schemas.microsoft.com/office/powerpoint/2010/main" val="23460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Structural Difference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Funds Statements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9400" y="1170319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Semt.006.001.03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35" y="1500989"/>
            <a:ext cx="307270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 Identification [1.1]</a:t>
            </a:r>
          </a:p>
          <a:p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Reference [0.n]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Related Reference [0.n]</a:t>
            </a:r>
          </a:p>
          <a:p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 Pagination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General Details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Investment Account Details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Designation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Intermediary Information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[0.10]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Servicer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Transaction On Account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ISIN etc</a:t>
            </a:r>
          </a:p>
          <a:p>
            <a:pPr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Transaction Details</a:t>
            </a:r>
          </a:p>
          <a:p>
            <a:pPr>
              <a:tabLst>
                <a:tab pos="233363" algn="l"/>
                <a:tab pos="56991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Price Details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Balance By Page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Sub Account Details 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Extension [0.n]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78279" y="1466491"/>
            <a:ext cx="3769744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70546" y="2234239"/>
            <a:ext cx="327717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Pagination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General Details [1.1]</a:t>
            </a:r>
          </a:p>
          <a:p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Safekeeping Account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[1.1]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[0.1]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Name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Instrument Details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 ISIN etc </a:t>
            </a:r>
            <a:endParaRPr lang="en-GB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 Details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Opening Balance, Closing Balance</a:t>
            </a:r>
          </a:p>
          <a:p>
            <a:pPr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Transaction [1.n]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Transaction Details [0.n]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Supplementary Data 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Sub Account Details [0.n]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854" y="1170314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Semt.017.001.06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253452" y="1466491"/>
            <a:ext cx="3769744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48023" y="1606369"/>
            <a:ext cx="1250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are some structural differences</a:t>
            </a:r>
            <a:endParaRPr lang="en-GB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1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Sequences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29400" y="1170319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Semt.006.001.03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35" y="1500989"/>
            <a:ext cx="307270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 Identification [1.1]</a:t>
            </a:r>
          </a:p>
          <a:p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Reference [0.n]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Related Reference [0.n]</a:t>
            </a:r>
          </a:p>
          <a:p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 Pagination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General Details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Investment Account Details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Designation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Intermediary Information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[0.10]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Servicer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Transaction On Account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Sub Account Details 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Extension [0.n]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178279" y="1466491"/>
            <a:ext cx="3769744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70546" y="2234239"/>
            <a:ext cx="30111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Pagination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General Details [1.1]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Safekeeping Account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[0.1]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Name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Instrument Details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Sub Account Details [0.n]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98854" y="1170314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Semt.017.001.06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253452" y="1466491"/>
            <a:ext cx="3769744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61517" y="1199071"/>
            <a:ext cx="18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be used with BAH</a:t>
            </a:r>
            <a:endParaRPr lang="en-GB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242867" y="2156604"/>
            <a:ext cx="2415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6" name="Right Brace 25"/>
          <p:cNvSpPr/>
          <p:nvPr/>
        </p:nvSpPr>
        <p:spPr bwMode="auto">
          <a:xfrm>
            <a:off x="2631057" y="1561381"/>
            <a:ext cx="293298" cy="457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867509" y="1621766"/>
            <a:ext cx="161027" cy="3594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172972" y="1804349"/>
            <a:ext cx="161027" cy="16821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35871" y="1561381"/>
            <a:ext cx="2731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 included in semt.017 because semt.017 is designed for use with BAH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867509" y="2072496"/>
            <a:ext cx="161027" cy="16821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161471" y="2048924"/>
            <a:ext cx="161027" cy="16821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55647" y="2007076"/>
            <a:ext cx="4747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specific element in Statement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General Details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(Query Reference)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6654" y="5316634"/>
            <a:ext cx="5052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Semt.006 has an Account Servicer element but no Account Owner.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11284" y="5776785"/>
            <a:ext cx="500448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Semt.017 has an Account Owner element but no Account Servicer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8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Statement General Details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Funds Statements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9400" y="1170319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Semt.006.001.02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78279" y="1466491"/>
            <a:ext cx="3769744" cy="270869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0546" y="1500989"/>
            <a:ext cx="26327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Number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Query Reference [0.1]</a:t>
            </a:r>
          </a:p>
          <a:p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Identification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Period[1.1]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Frequency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Type [1.1]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Basis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Activity Indicator [1.1]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Account Indicator [1.1]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8854" y="1170314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Semt.017.001.08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253452" y="1466491"/>
            <a:ext cx="3769744" cy="265693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82945" y="1748282"/>
            <a:ext cx="1762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‘Related Reference’ in semt.006</a:t>
            </a:r>
            <a:endParaRPr lang="en-GB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67419" y="2053087"/>
            <a:ext cx="2355012" cy="224287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035" y="1500989"/>
            <a:ext cx="22213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Period[1.1]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Creation Date Time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Frequency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Type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Activity Indictor [1.1]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Number [0.1]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7172828" y="1897811"/>
            <a:ext cx="33215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3749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 Details V Transaction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9400" y="1170319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Semt.006.001.03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35" y="1500989"/>
            <a:ext cx="3269806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Transaction Details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[1.1]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(ISIN etc)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Supplementary Identification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 Form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 Type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Distribution  Policy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</a:p>
          <a:p>
            <a:pPr>
              <a:spcBef>
                <a:spcPts val="600"/>
              </a:spcBef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Transaction Details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</a:p>
          <a:p>
            <a:pPr>
              <a:spcBef>
                <a:spcPts val="600"/>
              </a:spcBef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Balance By Page [0.1]</a:t>
            </a:r>
          </a:p>
          <a:p>
            <a:pPr>
              <a:spcBef>
                <a:spcPts val="0"/>
              </a:spcBef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Opening Balance [0.1]</a:t>
            </a:r>
          </a:p>
          <a:p>
            <a:pPr>
              <a:spcBef>
                <a:spcPts val="0"/>
              </a:spcBef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Closing Balance [0.1]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78279" y="1466491"/>
            <a:ext cx="3769744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8854" y="1170314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Semt.017.001.06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253452" y="1466491"/>
            <a:ext cx="3769744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70546" y="1500989"/>
            <a:ext cx="3796873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Instrument Details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Instrument Identification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ISIN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(etc)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Description</a:t>
            </a:r>
          </a:p>
          <a:p>
            <a:pPr>
              <a:spcBef>
                <a:spcPts val="600"/>
              </a:spcBef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 Details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Safekeeping Place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Opening Balance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Closing Balance [0.1]</a:t>
            </a:r>
          </a:p>
          <a:p>
            <a:pPr>
              <a:spcBef>
                <a:spcPts val="600"/>
              </a:spcBef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Transaction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[0.1]</a:t>
            </a:r>
          </a:p>
          <a:p>
            <a:pPr>
              <a:tabLst>
                <a:tab pos="233363" algn="l"/>
              </a:tabLst>
            </a:pPr>
            <a:endParaRPr lang="en-GB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59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4356348" y="862670"/>
            <a:ext cx="4732080" cy="59953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 On Account/ Financial Instrument Details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9400" y="566499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Semt.006.001.03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1750" y="566494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Semt.017.001.06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3442" y="897169"/>
            <a:ext cx="479945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Transaction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[1n]</a:t>
            </a:r>
          </a:p>
          <a:p>
            <a:pPr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Owner Transaction Identification [1.1]</a:t>
            </a:r>
          </a:p>
          <a:p>
            <a:pPr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Servicer Transaction Identification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Market Infrastructure Transaction Identification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Processor Transaction Identification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Trade Identification [0.n]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Pool Identification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Common Identification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Corporate Action Event Identification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Triparty Agent Collateral Identification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Client Collateral Instruction Identification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Triparty Collateral Instruction Identification [0.1]</a:t>
            </a:r>
          </a:p>
          <a:p>
            <a:pPr>
              <a:spcBef>
                <a:spcPts val="600"/>
              </a:spcBef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Transaction Details [0.1]</a:t>
            </a:r>
          </a:p>
          <a:p>
            <a:pPr>
              <a:spcBef>
                <a:spcPts val="600"/>
              </a:spcBef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see next slide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8279" y="862671"/>
            <a:ext cx="3769744" cy="572791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35" y="897169"/>
            <a:ext cx="3599575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Transaction Details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Event Type [1.1]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(choice)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Transaction Type 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Corporate Action Type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Booking Status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Master Reference [0.1[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Order Reference [0.1[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Client Reference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Deal Reference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 Identification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 Execution Identification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Order Date Time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Settled Transaction Indicator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Registered Transaction Indicator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Units Quantity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Credit Debit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Reversal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Settlement Amount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Settlement Date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Trade Date Time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Cum Dividend Indicator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Partial Executed Indicator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 Details [0.1]</a:t>
            </a:r>
          </a:p>
        </p:txBody>
      </p:sp>
    </p:spTree>
    <p:extLst>
      <p:ext uri="{BB962C8B-B14F-4D97-AF65-F5344CB8AC3E}">
        <p14:creationId xmlns:p14="http://schemas.microsoft.com/office/powerpoint/2010/main" val="295459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4356348" y="767784"/>
            <a:ext cx="4732080" cy="59953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 On Account/ Financial Instrument Details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9400" y="471613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Semt.006.001.03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1750" y="471608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Semt.017.001.06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3442" y="802283"/>
            <a:ext cx="4810484" cy="6324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Transaction</a:t>
            </a:r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[1n]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continued</a:t>
            </a:r>
            <a:endParaRPr lang="en-GB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Transaction Details [0.1] </a:t>
            </a:r>
          </a:p>
          <a:p>
            <a:pPr>
              <a:spcBef>
                <a:spcPts val="600"/>
              </a:spcBef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Transaction Activity [1.1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codes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Settle Transaction Or CA Event Type [0.1] </a:t>
            </a:r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(choice)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Securities Transaction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Type 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Corporate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Action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Event Type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Securities Movement Type [1.1]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Payment [1.1]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Settlement Parameters [0.1]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Place of Trade [0.1]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Safekeeping Place [0.1]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Place of Clearing [0.1]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Posting Quantity [1.1]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Number of Day Accrued [0.1]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Posting Amount [0.1]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Accrued Interest Amount [0.1]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Trade Date [0.1]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Effective Settlement Date [1.1]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Settlement Date [0.1]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Value Date [0.1]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Delivering Settlement Parties [0.1]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Receiving Settlement Parties [0.1]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Reversal Indicator [0.1]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Transaction Additional Details [0.1]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tabLst>
                <a:tab pos="233363" algn="l"/>
                <a:tab pos="457200" algn="l"/>
              </a:tabLst>
            </a:pP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8279" y="767785"/>
            <a:ext cx="3769744" cy="572791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35" y="802283"/>
            <a:ext cx="3599575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Transaction Details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Event Type [1.1]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(choice)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Transaction Type </a:t>
            </a:r>
          </a:p>
          <a:p>
            <a:pPr>
              <a:tabLst>
                <a:tab pos="233363" algn="l"/>
                <a:tab pos="457200" algn="l"/>
                <a:tab pos="5699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Corporate Action Type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Booking Status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Master Reference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Order Reference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Client Reference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Deal Reference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 Identification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Leg Execution Identification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Order Date Time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Settled Transaction Indicator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Registered Transaction Indicator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Units Quantity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Credit Debit [1.1][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Reversal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Settlement Amount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Settlement Date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Trade Date Time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Cum Dividend Indicator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Partial Executed Indicator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 Details [0.1]</a:t>
            </a:r>
          </a:p>
        </p:txBody>
      </p:sp>
    </p:spTree>
    <p:extLst>
      <p:ext uri="{BB962C8B-B14F-4D97-AF65-F5344CB8AC3E}">
        <p14:creationId xmlns:p14="http://schemas.microsoft.com/office/powerpoint/2010/main" val="37635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MXs - semt.006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63920" y="458316"/>
            <a:ext cx="3942254" cy="63401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920" y="510072"/>
            <a:ext cx="394225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&lt;StmtOfInvstmtFndTxs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&lt;MsgId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&lt;Id&gt;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123456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&lt;/Id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&lt;CreDtTm&gt;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2016-09-13T13:00:00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&lt;/CreDtTm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&lt;/MsgId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&lt;MsgPgntn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&lt;PgNb&gt;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&lt;/PgNb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&lt;LastPgInd&gt;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&lt;/LastPgInd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&lt;/MsgPgntn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&lt;StmtGnlDtls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&lt;Ref&gt;Statement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&lt;/Ref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&lt;StmtPrd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&lt;FrDt&gt;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2016-08-01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&lt;/FrDt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&lt;ToDt&gt;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2016-09-01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&lt;/ToDt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&lt;/StmtPrd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&lt;Frqcy&gt;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MNTH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&lt;/Frqcy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&lt;UpdTp&gt;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COMP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&lt;/UpdTp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&lt;ActvtyInd&gt;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&lt;/ActvtyInd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&lt;/StmtGnlDtls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&lt;InvstmtAcctDtls&gt;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&lt;Id&gt;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111111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&lt;/Id&gt;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&lt;IntrmyInf&gt;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&lt;BICOrBEI&gt;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PEFILULL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&lt;/BICOrBEI&gt;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&lt;Role&gt;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&lt;Cd&gt;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DIST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&lt;/Cd&gt;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&lt;/Role&gt;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&lt;/IntrmyInf&gt;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&lt;/InvstmtAcctDtls&gt;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258574" y="962282"/>
            <a:ext cx="3942254" cy="580081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4856" y="1044471"/>
            <a:ext cx="441097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&lt;TxOnAcct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&lt;Id&gt;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&lt;ISIN&gt;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LU1234567890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&lt;/ISIN&gt;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&lt;/Id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&lt;TxDtls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&lt;EvtTp&gt;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&lt;TxTp&gt;&lt;Tp&gt;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SUBS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&lt;/Tp&gt;&lt;/TxTp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&lt;/EvtTp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&lt;OrdrRef&gt;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Order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&lt;/OrdrRef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&lt;SttldTxInd&gt;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&lt;/SttldTxInd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&lt;RegdTxInd&gt;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&lt;/RegdTxInd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&lt;UnitsQty&gt;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&lt;/UnitsQty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&lt;CdtDbt&gt;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CRDT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&lt;/CdtDbt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&lt;SttlmAmt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Ccy="EUR"&gt;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1000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&lt;/SttlmAmt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&lt;TradDtTm&gt;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2016-08-30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&lt;/TradDtTm&gt;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&lt;CumDvddInd&gt;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&lt;/CumDvddInd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&lt;PrtlyExctdInd&gt;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&lt;/PrtlyExctdInd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&lt;PricDtls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&lt;PricTp&gt;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GB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	&lt;Cd&gt;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NAVL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&lt;/Cd&gt;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&lt;/PricTp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&lt;Amt 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Ccy="</a:t>
            </a:r>
            <a:r>
              <a:rPr lang="pt-BR" sz="1400" b="1" dirty="0">
                <a:latin typeface="Calibri" panose="020F0502020204030204" pitchFamily="34" charset="0"/>
                <a:cs typeface="Calibri" panose="020F0502020204030204" pitchFamily="34" charset="0"/>
              </a:rPr>
              <a:t>EUR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"&gt;</a:t>
            </a:r>
            <a:r>
              <a:rPr lang="pt-BR" sz="1400" b="1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&lt;/Amt&gt;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&lt;/PricDtls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&lt;/TxDtls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&lt;/TxOnAcct&gt;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&lt;/StmtOfInvstmtFndTxs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61517" y="21934"/>
            <a:ext cx="2247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 an exact representation of the XML</a:t>
            </a:r>
            <a:endParaRPr lang="en-GB" sz="1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258574" y="914600"/>
            <a:ext cx="4031411" cy="9536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8971" y="352457"/>
            <a:ext cx="4253472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this message example map to the semt.017?</a:t>
            </a:r>
          </a:p>
          <a:p>
            <a:r>
              <a:rPr lang="en-GB" sz="16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not exactly </a:t>
            </a:r>
            <a:endParaRPr lang="en-GB" sz="16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51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MXs - semt.017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Funds Statements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63919" y="458316"/>
            <a:ext cx="4031411" cy="63401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920" y="510072"/>
            <a:ext cx="44512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&lt;SctiesTxPstngRpt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&lt;Pgntn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&lt;PgNb&gt;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&lt;/PgNb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&lt;LastPgInd&gt;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&lt;/LastPgInd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&lt;/Pgntn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&lt;StmtGnlDtls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&lt;StmtPrd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&lt;FrDtToDt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&lt;FrDt&gt;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2016-08-01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&lt;/FrDt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&lt;ToDt&gt;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2016-09-01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&lt;/ToDt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&lt;/FrDtToDt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&lt;/StmtPrd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&lt;Frqcy&gt;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MNTH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&lt;/Frqcy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&lt;UpdTp&gt;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COMP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&lt;/UpdTp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&lt;StmtBsis&gt;SETT&lt;/StmtBsis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&lt;ActvtyInd&gt;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&lt;/ActvtyInd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&lt;SubAcctInd&gt;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&lt;/SubAcctInd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&lt;/StmtGnlDtls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&lt;SfkpgAcct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&lt;Id&gt;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111111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&lt;/Id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&lt;/SfkpgAcct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&lt;FinInstrmDtls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&lt;FinInstrmId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&lt;ISIN&gt;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LU1234567890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&lt;/ISIN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&lt;/FinInstrmId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endParaRPr lang="en-GB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58573" y="828340"/>
            <a:ext cx="4031411" cy="593475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61517" y="21934"/>
            <a:ext cx="2247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 an exact representation of the XML</a:t>
            </a:r>
            <a:endParaRPr lang="en-GB" sz="1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258574" y="759332"/>
            <a:ext cx="4031411" cy="9536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24127" y="869499"/>
            <a:ext cx="44512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&lt;PricDtls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&lt;Tp&gt;MRKT&lt;/Tp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&lt;ValTp&gt;&lt;Yldd&gt;false&lt;/Yldd&gt;&lt;/ValTp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&lt;Amt 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Ccy="</a:t>
            </a:r>
            <a:r>
              <a:rPr lang="pt-BR" sz="1400" b="1" dirty="0">
                <a:latin typeface="Calibri" panose="020F0502020204030204" pitchFamily="34" charset="0"/>
                <a:cs typeface="Calibri" panose="020F0502020204030204" pitchFamily="34" charset="0"/>
              </a:rPr>
              <a:t>EUR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"&gt;</a:t>
            </a:r>
            <a:r>
              <a:rPr lang="pt-BR" sz="1400" b="1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pt-B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&lt;/Amt</a:t>
            </a:r>
            <a:r>
              <a:rPr lang="pt-BR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&lt;/PricDtls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&lt;Tx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&lt;AcctOwnrTxId&gt;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Order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&lt;/AcctOwnrTxId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&lt;TxDtls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&lt;TxActvty&gt;SETT&lt;/TxActvty&gt;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SttlmTxOrCorpActnEvtTp&gt;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&lt;SctiesTxTp&gt;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SUBS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SctiesTxTp&gt;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SttlmTxOrCorpActnEvtTp&gt;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&lt;SctiesMvmntTp&gt;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RECE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&lt;/SctiesMvmntTp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&lt;Pmt&gt;FREE&lt;/Pmt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&lt;PstngQty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&lt;Qty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&lt;Unit&gt;</a:t>
            </a: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1000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&lt;/Unit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&lt;/Qty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&lt;/PstngQty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&lt;FctvSttlmDt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&lt;Dt&gt;2990-12-31&lt;/Dt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  <a:r>
              <a:rPr lang="en-GB" sz="1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&lt;/FctvSttlmDt</a:t>
            </a:r>
            <a:r>
              <a:rPr lang="en-GB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&lt;/TxDtls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&lt;/Tx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&lt;/FinInstrmDtls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&lt;/SctiesTxPstngRpt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endParaRPr lang="en-GB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656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SWIFT_PPT_Template_20080902">
  <a:themeElements>
    <a:clrScheme name="SWIFT PPT Template 20080902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 PPT Template 20080902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 PPT Template 20080902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Default Desig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SWSDocument" ma:contentTypeID="0x0101004C9DECB2D12E4C3EA904DFA9AD5B1250009395842A517EB14E872042F91B6A71C6" ma:contentTypeVersion="0" ma:contentTypeDescription="PlanetSwift Workspace Document" ma:contentTypeScope="" ma:versionID="50d042700c57195db9e3c2f5a775a1b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e3ec1e9706b857721ce1476aeedeae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Discus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iscuss" ma:index="8" nillable="true" ma:displayName="Discuss" ma:internalName="Discus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22F363C-343B-4272-824A-0D98A15189A2}">
  <ds:schemaRefs>
    <ds:schemaRef ds:uri="http://schemas.microsoft.com/sharepoint/v3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541C741-81D2-44D9-90C2-5B463663DC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B9BD45-22BB-430C-96C8-43C140912A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SWIFT_PPT_Template_20080902</Template>
  <TotalTime>46067</TotalTime>
  <Words>800</Words>
  <Application>Microsoft Office PowerPoint</Application>
  <PresentationFormat>On-screen Show (4:3)</PresentationFormat>
  <Paragraphs>443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SWIFT_PPT_Template_20080902</vt:lpstr>
      <vt:lpstr>Default Design</vt:lpstr>
      <vt:lpstr>Statement of Investment Funds Transactions (semt.006)  v Securities Transaction Posting Report (semt.017)</vt:lpstr>
      <vt:lpstr>Structural Difference</vt:lpstr>
      <vt:lpstr>Main Sequences</vt:lpstr>
      <vt:lpstr>Statement General Details </vt:lpstr>
      <vt:lpstr>Transaction Details V Transaction</vt:lpstr>
      <vt:lpstr>Transaction On Account/ Financial Instrument Details</vt:lpstr>
      <vt:lpstr>Transaction On Account/ Financial Instrument Details</vt:lpstr>
      <vt:lpstr>Example MXs - semt.006</vt:lpstr>
      <vt:lpstr>Example MXs - semt.017</vt:lpstr>
      <vt:lpstr>Example MXs - semt.006</vt:lpstr>
      <vt:lpstr>Mismatches 1</vt:lpstr>
      <vt:lpstr>Mismatches 2</vt:lpstr>
      <vt:lpstr>Mismatches 3</vt:lpstr>
    </vt:vector>
  </TitlesOfParts>
  <Company>SWIFT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MyStandards and The SMPG</dc:title>
  <dc:creator>smuys</dc:creator>
  <dc:description>©2011</dc:description>
  <cp:lastModifiedBy>CHAPMAN Janice</cp:lastModifiedBy>
  <cp:revision>813</cp:revision>
  <cp:lastPrinted>2014-04-09T08:02:59Z</cp:lastPrinted>
  <dcterms:created xsi:type="dcterms:W3CDTF">2010-08-25T06:24:33Z</dcterms:created>
  <dcterms:modified xsi:type="dcterms:W3CDTF">2016-09-27T07:19:02Z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0x0101004C9DECB2D12E4C3EA904DFA9AD5B1250009395842A517EB14E872042F91B6A71C6</vt:lpwstr>
  </property>
</Properties>
</file>