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21"/>
  </p:notesMasterIdLst>
  <p:handoutMasterIdLst>
    <p:handoutMasterId r:id="rId22"/>
  </p:handoutMasterIdLst>
  <p:sldIdLst>
    <p:sldId id="426" r:id="rId6"/>
    <p:sldId id="526" r:id="rId7"/>
    <p:sldId id="509" r:id="rId8"/>
    <p:sldId id="470" r:id="rId9"/>
    <p:sldId id="428" r:id="rId10"/>
    <p:sldId id="514" r:id="rId11"/>
    <p:sldId id="536" r:id="rId12"/>
    <p:sldId id="515" r:id="rId13"/>
    <p:sldId id="527" r:id="rId14"/>
    <p:sldId id="532" r:id="rId15"/>
    <p:sldId id="528" r:id="rId16"/>
    <p:sldId id="529" r:id="rId17"/>
    <p:sldId id="530" r:id="rId18"/>
    <p:sldId id="531" r:id="rId19"/>
    <p:sldId id="533" r:id="rId20"/>
  </p:sldIdLst>
  <p:sldSz cx="9144000" cy="6858000" type="screen4x3"/>
  <p:notesSz cx="6797675" cy="9928225"/>
  <p:custDataLst>
    <p:tags r:id="rId23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00CC"/>
    <a:srgbClr val="CC99FF"/>
    <a:srgbClr val="3366CC"/>
    <a:srgbClr val="FFFF99"/>
    <a:srgbClr val="008000"/>
    <a:srgbClr val="0033CC"/>
    <a:srgbClr val="00FFFF"/>
    <a:srgbClr val="CDFFFF"/>
    <a:srgbClr val="E4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9314" autoAdjust="0"/>
  </p:normalViewPr>
  <p:slideViewPr>
    <p:cSldViewPr snapToGrid="0">
      <p:cViewPr>
        <p:scale>
          <a:sx n="110" d="100"/>
          <a:sy n="110" d="100"/>
        </p:scale>
        <p:origin x="-168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91092"/>
            <a:ext cx="855980" cy="937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4" y="1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909"/>
            <a:ext cx="498538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5"/>
            <a:ext cx="29457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4" y="9431815"/>
            <a:ext cx="294576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80" y="102100"/>
            <a:ext cx="7620000" cy="441364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8892" y="2617788"/>
            <a:ext cx="7324725" cy="811212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Funds Maintenance 2017 and beyond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8892" y="4444842"/>
            <a:ext cx="7523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Updated following discussion at SMPG Investment Funds, Singapore, 7 - 9 October 2015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8892" y="6113464"/>
            <a:ext cx="6420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Last updated 5 April 2016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Charges and Commissions – change requests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7424" y="690125"/>
            <a:ext cx="877306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nnn	Luxembourg – merge charges and commissions into a single sequence</a:t>
            </a:r>
          </a:p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107	Italy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new charge type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code FX 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7763" indent="-1147763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CR 092	Italy – SLA Reference</a:t>
            </a:r>
          </a:p>
          <a:p>
            <a:pPr marL="1147763" indent="-1147763"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CR 371	Italy - Separate element for Discount Rate/Amount needed (should be possible to specify a discount on a charge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372	SMPG – revise definitions of FEND, BEND, CHAR &amp; CDSC. Delete BRKF.</a:t>
            </a:r>
          </a:p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374	SMPG – revise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definitions of FEND, BEND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092	SMPG – should be possible to specify total charges/commissions without have to give breakdown (change multiplicity)</a:t>
            </a:r>
          </a:p>
          <a:p>
            <a:pPr marL="1147763" indent="-1147763"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CR 353	Replace XOR with choice components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merged sequences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7810" y="932959"/>
            <a:ext cx="4118770" cy="515906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052" y="868040"/>
            <a:ext cx="407515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8650" algn="l"/>
                <a:tab pos="120015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ChargeCommission Details [0.1]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Individual ChargeCommission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Type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Basis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XOR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Recipient Identification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[0.1]	Commercial Agreement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Standard SLA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Waving Details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Instruction Basis 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[1.1]	Waived Rate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66696" y="1917618"/>
            <a:ext cx="3474706" cy="399153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269" y="602810"/>
            <a:ext cx="162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66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 Instruction</a:t>
            </a:r>
            <a:endParaRPr lang="en-GB" sz="1600" dirty="0">
              <a:solidFill>
                <a:srgbClr val="66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02082" y="1165746"/>
            <a:ext cx="429926" cy="231002"/>
            <a:chOff x="2576731" y="1434765"/>
            <a:chExt cx="429926" cy="231002"/>
          </a:xfrm>
        </p:grpSpPr>
        <p:sp>
          <p:nvSpPr>
            <p:cNvPr id="12" name="Oval 11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44298" y="4594093"/>
            <a:ext cx="371214" cy="231002"/>
            <a:chOff x="2602575" y="1434765"/>
            <a:chExt cx="371214" cy="231002"/>
          </a:xfrm>
        </p:grpSpPr>
        <p:sp>
          <p:nvSpPr>
            <p:cNvPr id="17" name="Oval 16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17608" y="1434935"/>
              <a:ext cx="3481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92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12948" y="1922453"/>
            <a:ext cx="429926" cy="231002"/>
            <a:chOff x="2576731" y="1434765"/>
            <a:chExt cx="429926" cy="231002"/>
          </a:xfrm>
        </p:grpSpPr>
        <p:sp>
          <p:nvSpPr>
            <p:cNvPr id="20" name="Oval 19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25637" y="2385124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5637" y="3125920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13914" y="932959"/>
            <a:ext cx="4118770" cy="531256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4156" y="868040"/>
            <a:ext cx="407515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8650" algn="l"/>
                <a:tab pos="120015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ChargeCommission Details [0.1]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	Total Amount of ChargeCommission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Individual Charge Or 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Type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Basis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XOR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Recipient Identification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[0.1]	Commercial Agreement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Standard SLA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Waving Details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Instruction Basis 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[1.1]	Waived Rate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22800" y="2140246"/>
            <a:ext cx="3474706" cy="399153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5373" y="602810"/>
            <a:ext cx="1815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66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Order Confirmation</a:t>
            </a:r>
            <a:endParaRPr lang="en-GB" sz="1600" dirty="0">
              <a:solidFill>
                <a:srgbClr val="66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42284" y="1404276"/>
            <a:ext cx="429926" cy="231002"/>
            <a:chOff x="2576731" y="1434765"/>
            <a:chExt cx="429926" cy="231002"/>
          </a:xfrm>
        </p:grpSpPr>
        <p:sp>
          <p:nvSpPr>
            <p:cNvPr id="41" name="Oval 40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08353" y="4856476"/>
            <a:ext cx="371214" cy="231002"/>
            <a:chOff x="2602575" y="1434765"/>
            <a:chExt cx="371214" cy="231002"/>
          </a:xfrm>
        </p:grpSpPr>
        <p:sp>
          <p:nvSpPr>
            <p:cNvPr id="39" name="Oval 38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17608" y="1434935"/>
              <a:ext cx="3481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92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255288" y="2176885"/>
            <a:ext cx="429926" cy="231002"/>
            <a:chOff x="2576731" y="1434765"/>
            <a:chExt cx="429926" cy="231002"/>
          </a:xfrm>
        </p:grpSpPr>
        <p:sp>
          <p:nvSpPr>
            <p:cNvPr id="37" name="Oval 36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83110" y="2154350"/>
            <a:ext cx="429926" cy="231002"/>
            <a:chOff x="2576731" y="1434765"/>
            <a:chExt cx="429926" cy="231002"/>
          </a:xfrm>
        </p:grpSpPr>
        <p:sp>
          <p:nvSpPr>
            <p:cNvPr id="44" name="Oval 43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370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14867" y="2632941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14867" y="3373737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488" y="1909185"/>
            <a:ext cx="429926" cy="231002"/>
            <a:chOff x="2576731" y="1434765"/>
            <a:chExt cx="429926" cy="231002"/>
          </a:xfrm>
        </p:grpSpPr>
        <p:sp>
          <p:nvSpPr>
            <p:cNvPr id="49" name="Oval 48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370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52" name="Explosion 1 51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>
            <a:off x="4597882" y="129396"/>
            <a:ext cx="0" cy="6133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407" y="6340413"/>
            <a:ext cx="7775847" cy="369332"/>
          </a:xfrm>
          <a:prstGeom prst="rect">
            <a:avLst/>
          </a:prstGeom>
          <a:solidFill>
            <a:srgbClr val="CC99FF"/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 should we make a single component for use in order and confirmation?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80" y="102100"/>
            <a:ext cx="8472298" cy="441364"/>
          </a:xfrm>
        </p:spPr>
        <p:txBody>
          <a:bodyPr/>
          <a:lstStyle/>
          <a:p>
            <a:r>
              <a:rPr lang="en-GB" dirty="0" smtClean="0"/>
              <a:t>The merged sequence – Order Instruction - guidelines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7810" y="932959"/>
            <a:ext cx="4118770" cy="5159066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052" y="868040"/>
            <a:ext cx="407515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8650" algn="l"/>
                <a:tab pos="120015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ChargeCommission Details [0.1]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Individual ChargeCommission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Type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Basis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XOR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Recipient Identification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[0.1]	Commercial Agreement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Standard SLA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Waving Details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Instruction Basis 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[1.1]	Waived Rate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66696" y="1917618"/>
            <a:ext cx="3474706" cy="399153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9269" y="663192"/>
            <a:ext cx="144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Instruction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02082" y="1165746"/>
            <a:ext cx="429926" cy="231002"/>
            <a:chOff x="2576731" y="1434765"/>
            <a:chExt cx="429926" cy="231002"/>
          </a:xfrm>
        </p:grpSpPr>
        <p:sp>
          <p:nvSpPr>
            <p:cNvPr id="12" name="Oval 11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44298" y="4594093"/>
            <a:ext cx="371214" cy="231002"/>
            <a:chOff x="2602575" y="1434765"/>
            <a:chExt cx="371214" cy="231002"/>
          </a:xfrm>
        </p:grpSpPr>
        <p:sp>
          <p:nvSpPr>
            <p:cNvPr id="17" name="Oval 16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17608" y="1434935"/>
              <a:ext cx="3481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92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12948" y="1922453"/>
            <a:ext cx="429926" cy="231002"/>
            <a:chOff x="2576731" y="1434765"/>
            <a:chExt cx="429926" cy="231002"/>
          </a:xfrm>
        </p:grpSpPr>
        <p:sp>
          <p:nvSpPr>
            <p:cNvPr id="20" name="Oval 19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325637" y="2385124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5637" y="3125920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488" y="1909185"/>
            <a:ext cx="429926" cy="231002"/>
            <a:chOff x="2576731" y="1434765"/>
            <a:chExt cx="429926" cy="231002"/>
          </a:xfrm>
        </p:grpSpPr>
        <p:sp>
          <p:nvSpPr>
            <p:cNvPr id="49" name="Oval 48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370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754880" y="930303"/>
            <a:ext cx="4325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Because of the merger, there have been changes of multiplicity to make it work for charge and commission, practically everything is optional! Thus some guidelines are proposed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86686" y="2552106"/>
            <a:ext cx="4325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96875">
              <a:tabLst>
                <a:tab pos="396875" algn="l"/>
              </a:tabLst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[1]	If a charge is specified, then amount or rate (but not both) must be present</a:t>
            </a:r>
          </a:p>
          <a:p>
            <a:pPr marL="396875" indent="-396875">
              <a:tabLst>
                <a:tab pos="396875" algn="l"/>
              </a:tabLst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	If a commission is specified then both  amount or rate may be present, both may be absent.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53" name="Explosion 1 52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34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79" y="102100"/>
            <a:ext cx="8806253" cy="441364"/>
          </a:xfrm>
        </p:spPr>
        <p:txBody>
          <a:bodyPr/>
          <a:lstStyle/>
          <a:p>
            <a:r>
              <a:rPr lang="en-GB" dirty="0" smtClean="0"/>
              <a:t>The merged sequence – order confirmation – guidelines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913914" y="932959"/>
            <a:ext cx="4118770" cy="54121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4156" y="868040"/>
            <a:ext cx="407515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28650" algn="l"/>
                <a:tab pos="120015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ChargeCommission Details [0.1]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	Total Amount of ChargeCommission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Individual Charge Or Commission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	Type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Basis (choice)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XOR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Code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XOR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Recipient Identification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[0.1]	Commercial Agreement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Standard SLA Reference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	Waving Details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Instruction Basis 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XOR	Proprietary</a:t>
            </a:r>
          </a:p>
          <a:p>
            <a:pPr>
              <a:tabLst>
                <a:tab pos="517525" algn="l"/>
                <a:tab pos="1025525" algn="l"/>
                <a:tab pos="14874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[1.1]	Waived Rate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22800" y="2140246"/>
            <a:ext cx="3474706" cy="399153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5373" y="663192"/>
            <a:ext cx="1612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Confirmation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242284" y="1404276"/>
            <a:ext cx="429926" cy="231002"/>
            <a:chOff x="2576731" y="1434765"/>
            <a:chExt cx="429926" cy="231002"/>
          </a:xfrm>
        </p:grpSpPr>
        <p:sp>
          <p:nvSpPr>
            <p:cNvPr id="41" name="Oval 40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408353" y="4856476"/>
            <a:ext cx="371214" cy="231002"/>
            <a:chOff x="2602575" y="1434765"/>
            <a:chExt cx="371214" cy="231002"/>
          </a:xfrm>
        </p:grpSpPr>
        <p:sp>
          <p:nvSpPr>
            <p:cNvPr id="39" name="Oval 38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17608" y="1434935"/>
              <a:ext cx="34817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92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255288" y="2176885"/>
            <a:ext cx="429926" cy="231002"/>
            <a:chOff x="2576731" y="1434765"/>
            <a:chExt cx="429926" cy="231002"/>
          </a:xfrm>
        </p:grpSpPr>
        <p:sp>
          <p:nvSpPr>
            <p:cNvPr id="37" name="Oval 36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371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83110" y="2154350"/>
            <a:ext cx="429926" cy="231002"/>
            <a:chOff x="2576731" y="1434765"/>
            <a:chExt cx="429926" cy="231002"/>
          </a:xfrm>
        </p:grpSpPr>
        <p:sp>
          <p:nvSpPr>
            <p:cNvPr id="44" name="Oval 43"/>
            <p:cNvSpPr/>
            <p:nvPr/>
          </p:nvSpPr>
          <p:spPr bwMode="auto">
            <a:xfrm>
              <a:off x="2602575" y="1434765"/>
              <a:ext cx="371214" cy="22705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76731" y="1434935"/>
              <a:ext cx="4299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9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370</a:t>
              </a:r>
              <a:endPara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914867" y="2632941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14867" y="3373737"/>
            <a:ext cx="12506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GB" sz="9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erged code list</a:t>
            </a:r>
            <a:endParaRPr lang="en-GB" sz="9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4369" y="930303"/>
            <a:ext cx="4325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Because of the merger, there have been changes of multiplicity to make it work for charge and commission, practically everything is optional! Thus some guidelines are proposed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6175" y="2483098"/>
            <a:ext cx="4325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96875">
              <a:tabLst>
                <a:tab pos="396875" algn="l"/>
              </a:tabLst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[1]	If a charge is specified, then amount must be present. Rate may also be present</a:t>
            </a:r>
          </a:p>
          <a:p>
            <a:pPr marL="396875" indent="-396875">
              <a:tabLst>
                <a:tab pos="396875" algn="l"/>
              </a:tabLst>
            </a:pP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	If a commission is specified then both  amount or rate may be present, both may be absent.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54" name="Explosion 1 53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58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 Commission Type Codes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78961"/>
              </p:ext>
            </p:extLst>
          </p:nvPr>
        </p:nvGraphicFramePr>
        <p:xfrm>
          <a:off x="270345" y="617834"/>
          <a:ext cx="7734968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605"/>
                <a:gridCol w="1528980"/>
                <a:gridCol w="5696383"/>
              </a:tblGrid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 End Load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paid by the investor to the fund or fund management company when redeeming.</a:t>
                      </a:r>
                      <a:endParaRPr lang="en-GB" sz="12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Front End Load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paid by the investor to the fund or fund management company when subscribing.</a:t>
                      </a:r>
                      <a:endParaRPr lang="en-GB" sz="12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BRKF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Brokerage Fee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 paid to a broker for services provided.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CBCH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Correspondent Bank Charge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investment funds, the charge of the correspondent bank for transferring money.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CDSC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Contingent Deferred Sales Charge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Deferred sales charge.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 Provision Fee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 paid by the investor to a distributor/intermediary or other service provider for the provision of financial services.</a:t>
                      </a:r>
                      <a:endParaRPr lang="en-GB" sz="1200" b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Discount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that has been reduced from the standard initial charge levied by a fund, eg, during a launch period or as negotiated by a funds supermarket / discount broker.</a:t>
                      </a:r>
                      <a:endParaRPr lang="en-GB" sz="1200" b="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DLEV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Dilution Levy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investment funds, a charge payable by the investor covering bid-offer spreads and dealing charges for the underlying investments. The dilution levy is paid to the fund for the benefit of other unit holders.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paid at the time of the first subscription.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PENA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Penalty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 charged to the investor for early redemption of the fund.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Postage Charge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paid for the postage.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Premium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investment funds, pre-arranged addition to the trade amount based on the published net asset value.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REGF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Regulatory Fee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 charged by a regulatory authority, eg, Securities and Exchange fees.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SHIP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Shipping Charge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 for shipping, including the insurance of securities.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SWIT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Switch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investment funds, charge related to a switch transaction.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UCIC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UCITS Commission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Charges paid by the investor to the Fund Company for subscription and redemption orders.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CDPL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Commission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 De Placement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Amount of cash due to an intermediary for selling a product, or services, to a third party.</a:t>
                      </a: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BEND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Back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 End Load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Amount of cash due to an intermediary for selling a product, or services, to a third party paid by the fund or fund management company.</a:t>
                      </a:r>
                      <a:endParaRPr lang="en-US" sz="120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FEND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Front End Load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Amount of cash due to an intermediary for selling a product, or services, to a third party paid by the fund or fund management company.</a:t>
                      </a: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FOEX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FX Charge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Charge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a foreign exchange transaction.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????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"/>
                          <a:cs typeface="Calibri" panose="020F0502020204030204" pitchFamily="34" charset="0"/>
                        </a:rPr>
                        <a:t>????</a:t>
                      </a: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code for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Hedge ?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1733" marR="41733" marT="0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77469" y="931674"/>
            <a:ext cx="300198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SMPG: BRKF to be deleted. Use CHAR instead.</a:t>
            </a:r>
            <a:endParaRPr lang="en-GB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0006" y="0"/>
            <a:ext cx="28482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Blue: SMPG  re-definitions</a:t>
            </a:r>
            <a:endParaRPr lang="en-GB" sz="1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5398" y="5900698"/>
            <a:ext cx="123523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FEND &amp; BEND gets eliminated?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13" name="Explosion 1 12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055398" y="575319"/>
            <a:ext cx="123523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FEND &amp; BEND gets eliminated?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320504" y="2294626"/>
            <a:ext cx="5572665" cy="3191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7556" y="2300625"/>
            <a:ext cx="37139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 to be deleted: Now a separate field</a:t>
            </a:r>
            <a:endParaRPr lang="en-GB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Item: CR 27 (UK, </a:t>
            </a:r>
            <a:r>
              <a:rPr lang="en-GB" b="1" dirty="0" smtClean="0">
                <a:solidFill>
                  <a:srgbClr val="FF0000"/>
                </a:solidFill>
              </a:rPr>
              <a:t>2010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3174" y="782204"/>
            <a:ext cx="711103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  <a:tabLst>
                <a:tab pos="1147763" algn="l"/>
              </a:tabLs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FinancialInstitutionIdentification3Choice </a:t>
            </a:r>
          </a:p>
          <a:p>
            <a:pPr>
              <a:spcBef>
                <a:spcPts val="400"/>
              </a:spcBef>
              <a:spcAft>
                <a:spcPts val="0"/>
              </a:spcAft>
              <a:tabLst>
                <a:tab pos="1147763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	BranchAndFinancialInstitutionIdentification4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3906" y="1854674"/>
            <a:ext cx="5358707" cy="2920612"/>
            <a:chOff x="163906" y="1854674"/>
            <a:chExt cx="5358707" cy="292061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38" y="2203536"/>
              <a:ext cx="5248275" cy="257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63906" y="1854674"/>
              <a:ext cx="23915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From acmt.006.001.00.06</a:t>
              </a:r>
              <a:endParaRPr lang="en-GB" sz="16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75386" y="37280"/>
            <a:ext cx="2568588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MXs impacted: sese &amp; acmt, setr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528" y="2122098"/>
            <a:ext cx="4451230" cy="147732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“The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purpose is to take advantage of the inclusive bank account identification method used in the PAIN messages, which enable multiple identifiers to be passed in payment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instructions”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279" y="4787679"/>
            <a:ext cx="3355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Question: does this mean that Debtor Agent Branch should be removed?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56649" y="4215443"/>
            <a:ext cx="5064321" cy="2171250"/>
            <a:chOff x="3663365" y="4215443"/>
            <a:chExt cx="5064321" cy="21712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6111" y="4491218"/>
              <a:ext cx="4981575" cy="189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663365" y="4215443"/>
              <a:ext cx="33556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From pain.001.001.06</a:t>
              </a:r>
              <a:endParaRPr lang="en-GB" sz="16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355459" y="980535"/>
            <a:ext cx="159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are now an obsolete MCs</a:t>
            </a:r>
            <a:endParaRPr lang="en-GB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6996023" y="957532"/>
            <a:ext cx="345056" cy="577970"/>
          </a:xfrm>
          <a:prstGeom prst="rightBrac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0166" y="4208793"/>
            <a:ext cx="162105" cy="570241"/>
            <a:chOff x="250166" y="4208793"/>
            <a:chExt cx="162105" cy="570241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250166" y="432183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256996" y="4208793"/>
              <a:ext cx="155275" cy="1207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103517" y="5388653"/>
            <a:ext cx="356270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acmt, etc, only one identifier is allowed (it’s a choice). In the pain MXs, it’s not a choice, several identifiers allowed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785668" y="3243532"/>
            <a:ext cx="2113472" cy="15527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535947" y="4698520"/>
            <a:ext cx="2113472" cy="15527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Funds messages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60279"/>
              </p:ext>
            </p:extLst>
          </p:nvPr>
        </p:nvGraphicFramePr>
        <p:xfrm>
          <a:off x="276047" y="767272"/>
          <a:ext cx="8626415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111"/>
                <a:gridCol w="2234242"/>
                <a:gridCol w="2078966"/>
                <a:gridCol w="465826"/>
                <a:gridCol w="31572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‘Sub-process’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Identifier range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opening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Acmt.001-006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for 2013, 2014, 2015,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2016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 forecast reporting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Camt.040-045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for 2015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reda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Price Reporting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reda.001-002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for 2013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reda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FPP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Reda.004-005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Statements of Holdings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Semt.002-005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replaced by new versions produced by S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&amp; R (date to be agreed)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investment fund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transactions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Semt.006-007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for 2015 (not in Funds Solution)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Message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rejection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Semt.001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 for 2015</a:t>
                      </a:r>
                    </a:p>
                    <a:p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sese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Transfers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Sese.001-014 &amp; 018-019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Maintained for 2012, 2013, 2014, 2015,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setr.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Orders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Setr.001-018 &amp; 047-058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GB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77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Maintenance 2016 - 2017 : </a:t>
            </a:r>
            <a:r>
              <a:rPr lang="en-GB" b="1" dirty="0" smtClean="0">
                <a:solidFill>
                  <a:schemeClr val="tx1"/>
                </a:solidFill>
              </a:rPr>
              <a:t>non</a:t>
            </a:r>
            <a:r>
              <a:rPr lang="en-GB" dirty="0" smtClean="0">
                <a:solidFill>
                  <a:schemeClr val="tx1"/>
                </a:solidFill>
              </a:rPr>
              <a:t>-order messages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3174" y="782204"/>
            <a:ext cx="878169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Early indications for CRs for 2017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7525" indent="-517525">
              <a:spcBef>
                <a:spcPts val="6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[1] 	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acmt</a:t>
            </a:r>
          </a:p>
          <a:p>
            <a:pPr marL="1147763" indent="-630238">
              <a:spcBef>
                <a:spcPts val="6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[a]	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There will be legislative changes that require an update to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acmt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messages (source: Italy)</a:t>
            </a:r>
          </a:p>
          <a:p>
            <a:pPr marL="1147763" indent="-630238">
              <a:spcBef>
                <a:spcPts val="6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[b]	Maybe CRs will be received from Finland and Sweden for fine-tuning of the acmt messages for securities account functionality</a:t>
            </a:r>
          </a:p>
          <a:p>
            <a:pPr marL="1147763" indent="-630238">
              <a:spcBef>
                <a:spcPts val="6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[2]	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sese</a:t>
            </a:r>
          </a:p>
          <a:p>
            <a:pPr marL="517525" indent="-517525">
              <a:spcBef>
                <a:spcPts val="600"/>
              </a:spcBef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Maybe UK will submit CRs to eliminate work-arounds for UK Single Leg Transfer process.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278" y="4994718"/>
            <a:ext cx="56071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087438" indent="-1087438"/>
            <a:r>
              <a:rPr lang="en-GB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Oct 2015</a:t>
            </a:r>
            <a:r>
              <a:rPr lang="en-GB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</a:p>
          <a:p>
            <a:pPr>
              <a:tabLst>
                <a:tab pos="1147763" algn="l"/>
              </a:tabLst>
            </a:pPr>
            <a:r>
              <a:rPr lang="en-GB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the orders maintenance is done, it will include all outstanding business  and technical changes for the ‘</a:t>
            </a:r>
            <a:r>
              <a:rPr lang="en-GB" sz="1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setr</a:t>
            </a:r>
            <a:r>
              <a:rPr lang="en-GB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messages. The maintenance should ONLY be on the </a:t>
            </a:r>
            <a:r>
              <a:rPr lang="en-GB" sz="18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setr</a:t>
            </a:r>
            <a:r>
              <a:rPr lang="en-GB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messages (unless legislative changes are required).</a:t>
            </a:r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9803" y="4502989"/>
            <a:ext cx="3976777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be deferred to a later maintenance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997" y="5430139"/>
            <a:ext cx="2981868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FMAG consultation Dec 2015: divided, some say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(as always!) should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 kept to a minimum. 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Maintenance 2016-2017 : </a:t>
            </a:r>
            <a:r>
              <a:rPr lang="en-GB" b="1" dirty="0" smtClean="0">
                <a:solidFill>
                  <a:schemeClr val="tx1"/>
                </a:solidFill>
              </a:rPr>
              <a:t>order</a:t>
            </a:r>
            <a:r>
              <a:rPr lang="en-GB" dirty="0" smtClean="0">
                <a:solidFill>
                  <a:schemeClr val="tx1"/>
                </a:solidFill>
              </a:rPr>
              <a:t> messages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3174" y="782204"/>
            <a:ext cx="878169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maintenance freeze has been lifted. There is agreement that the first maintenance on orders should be for November 2017. It has been agreed that it should only be a maintenance on the order (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setr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) messages and any messages that require updates for regulatory reasons (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, funds account management (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acmt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) messages).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Users of the orders messages have been holding back from submitting change requests because there is no planned maintenance date. So there isn’t a good view on the total number of changes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An announcement has been made to SWIFT Funds users that there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to be an order maintenance for November 2017,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to give plenty of advance warning and to request users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submit any change requests to ISO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ANNOUNCEMENT HAS BEEN DONE (December 2015)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Changes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6049" y="698752"/>
            <a:ext cx="8781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are changes that must be made for ISO 20022 compliance.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3174" y="1687934"/>
            <a:ext cx="878169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[1]	Change of XOR construct to choice component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[2]</a:t>
            </a:r>
            <a:r>
              <a:rPr lang="en-GB" dirty="0"/>
              <a:t>	BEI Elimination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[3]</a:t>
            </a:r>
            <a:r>
              <a:rPr lang="en-GB" dirty="0"/>
              <a:t>	Replacement of obsolete </a:t>
            </a:r>
            <a:r>
              <a:rPr lang="en-GB" dirty="0" smtClean="0"/>
              <a:t>components </a:t>
            </a:r>
            <a:r>
              <a:rPr lang="en-GB" i="1" dirty="0" smtClean="0"/>
              <a:t>(this overlaps with item 2 and item 1)</a:t>
            </a:r>
            <a:endParaRPr lang="en-GB" i="1" dirty="0"/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[4]	Extension replaced with Supplementary Data TBC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[5]	Application </a:t>
            </a:r>
            <a:r>
              <a:rPr lang="en-GB" dirty="0"/>
              <a:t>Header replaced with Business Application Header (BAH). Elimination of duplicate </a:t>
            </a:r>
            <a:r>
              <a:rPr lang="en-GB" dirty="0" smtClean="0"/>
              <a:t>elements TBC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[6]	ISO XML 1.5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[7]	Replace SWIFT URN with ISO URN (SWIFT item) for SWIFTNet Funds)</a:t>
            </a:r>
          </a:p>
          <a:p>
            <a:pPr marL="690563" indent="-690563">
              <a:spcBef>
                <a:spcPts val="600"/>
              </a:spcBef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/ Hedge Funds Impacts on Maintenance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-17270" y="6392164"/>
            <a:ext cx="5253487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173" y="782204"/>
            <a:ext cx="8957091" cy="591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of situation</a:t>
            </a: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	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lanned that the alternative hedge funds messages (setr.059 – 064) would be submitted for ISO approval in 2015.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	However, CR to added alternative/hedge funds functionality to the existing mutual messages (setr.001-018, 047-058) approved.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[3]	A ‘hedge mutual funds task force’ held to discuss impacts.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[4]	In the meantime, a market practice (GAIA) was developed for using the existing mutual messages for alternative hedge. Well received by community (does involve some work-</a:t>
            </a:r>
            <a:r>
              <a:rPr lang="en-GB" sz="2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arounds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[5]	Agreed this MP should be studied, and used as basis for enhancement of mutual messages to include alternative hedge functionality.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[6]	Alternative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hedge funds messages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ISO submission frozen.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[7]	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Existing Alternative hedge funds messages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Funds solution will remain until no market demand.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[8]	The elements to be added to the mutual funds messages have been identified </a:t>
            </a:r>
            <a:r>
              <a:rPr lang="en-GB" sz="22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(see document on </a:t>
            </a:r>
            <a:r>
              <a:rPr lang="en-GB" sz="2200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smpg</a:t>
            </a:r>
            <a:r>
              <a:rPr lang="en-GB" sz="22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126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CRs to be submitted for order messages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0451" y="6111252"/>
            <a:ext cx="169303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Added 6 April 2016</a:t>
            </a:r>
            <a:endParaRPr lang="en-GB" sz="1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13" name="Explosion 1 12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2320504" y="2294626"/>
            <a:ext cx="5572665" cy="3191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1" y="1483743"/>
            <a:ext cx="710816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From Luxembourg.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From Italy.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New CRs from SWIFT Standards on behalf of SMPG and ISO  (23 CRs – many to correct usage rule errors in path descriptions).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dirty="0" smtClean="0"/>
              <a:t>Updated versions of CRs already submitted – an appendix has been added to give some detail or clarity and a better view of the impact (7 CRs).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6711351" y="3183147"/>
            <a:ext cx="1992690" cy="20444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7194431" y="4433978"/>
            <a:ext cx="1500995" cy="793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976776" y="5207521"/>
            <a:ext cx="4994671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‘ISO CRs Funds List’ </a:t>
            </a:r>
            <a:r>
              <a:rPr lang="en-GB" sz="2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xls</a:t>
            </a:r>
            <a:r>
              <a:rPr lang="en-GB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2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smpg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folder ‘2016-1_Spring/Helsinki / 3_Maintenance_2017</a:t>
            </a:r>
            <a:endParaRPr lang="en-GB" sz="2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Item: Net Amount and Gross Amount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3173" y="782204"/>
            <a:ext cx="8957091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of situation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[1] 	SMPG IF agreed new definitions of these elements. 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[2]	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CR 376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setr - update definitions (status ‘t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considered next time messages are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maintained’)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[3]	CR 82 for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sese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message – replace net and gross with ordered and executed (status of CR is withdrawn)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[4]	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 – no change to net and gross (except eliminate XOR and update definitions)</a:t>
            </a:r>
          </a:p>
          <a:p>
            <a:pPr marL="517525" indent="-517525">
              <a:spcBef>
                <a:spcPts val="400"/>
              </a:spcBef>
              <a:spcAft>
                <a:spcPts val="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617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Merge Charge Details and Commission Details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SMPG - Funds Maintenance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8787" y="675876"/>
            <a:ext cx="23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33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Charges - order</a:t>
            </a:r>
            <a:endParaRPr lang="en-GB" sz="1800" dirty="0">
              <a:solidFill>
                <a:srgbClr val="3366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8741" y="675876"/>
            <a:ext cx="308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33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Charges - confirmation</a:t>
            </a:r>
            <a:endParaRPr lang="en-GB" sz="1800" dirty="0">
              <a:solidFill>
                <a:srgbClr val="3366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87" y="3293181"/>
            <a:ext cx="287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Commissions - order</a:t>
            </a:r>
            <a:endParaRPr lang="en-GB" sz="1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8741" y="3293181"/>
            <a:ext cx="356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Commissions - confirmation</a:t>
            </a:r>
            <a:endParaRPr lang="en-GB" sz="1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3" y="1054803"/>
            <a:ext cx="34480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3" y="3723419"/>
            <a:ext cx="34004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24" y="1032687"/>
            <a:ext cx="4133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98" y="3703042"/>
            <a:ext cx="43910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42913" y="2321781"/>
            <a:ext cx="131991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Amount or Rate not both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83219" y="2521889"/>
            <a:ext cx="131991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Amount  is mandatory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7602" y="4934362"/>
            <a:ext cx="131991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Amount and rate optional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7570" y="5083534"/>
            <a:ext cx="131991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Amount and rate optional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1125" y="3958352"/>
            <a:ext cx="871991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FLAT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RAM</a:t>
            </a:r>
          </a:p>
          <a:p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EAM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PERU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07135" y="1729409"/>
            <a:ext cx="87199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FLAT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5879" y="972710"/>
            <a:ext cx="1272207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may be specified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9251" y="3796749"/>
            <a:ext cx="1272207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may be specified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84875" y="69013"/>
            <a:ext cx="621102" cy="284671"/>
            <a:chOff x="8384875" y="69013"/>
            <a:chExt cx="621102" cy="284671"/>
          </a:xfrm>
        </p:grpSpPr>
        <p:sp>
          <p:nvSpPr>
            <p:cNvPr id="12" name="Explosion 1 11"/>
            <p:cNvSpPr/>
            <p:nvPr/>
          </p:nvSpPr>
          <p:spPr bwMode="auto">
            <a:xfrm>
              <a:off x="8384875" y="69013"/>
              <a:ext cx="621102" cy="284671"/>
            </a:xfrm>
            <a:prstGeom prst="irregularSeal1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62513" y="7763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NEW</a:t>
              </a:r>
              <a:endParaRPr lang="en-GB" sz="105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0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47118</TotalTime>
  <Words>1320</Words>
  <Application>Microsoft Office PowerPoint</Application>
  <PresentationFormat>On-screen Show (4:3)</PresentationFormat>
  <Paragraphs>359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SWIFT_PPT_Template_20080902</vt:lpstr>
      <vt:lpstr>Default Design</vt:lpstr>
      <vt:lpstr>Funds Maintenance 2017 and beyond</vt:lpstr>
      <vt:lpstr>Funds messages</vt:lpstr>
      <vt:lpstr>Maintenance 2016 - 2017 : non-order messages</vt:lpstr>
      <vt:lpstr>Maintenance 2016-2017 : order messages</vt:lpstr>
      <vt:lpstr>Technical Changes</vt:lpstr>
      <vt:lpstr>Alternative / Hedge Funds Impacts on Maintenance</vt:lpstr>
      <vt:lpstr>Other CRs to be submitted for order messages</vt:lpstr>
      <vt:lpstr>Maintenance Item: Net Amount and Gross Amount</vt:lpstr>
      <vt:lpstr>Merge Charge Details and Commission Details</vt:lpstr>
      <vt:lpstr>Charges and Commissions – change requests</vt:lpstr>
      <vt:lpstr>The merged sequences</vt:lpstr>
      <vt:lpstr>The merged sequence – Order Instruction - guidelines</vt:lpstr>
      <vt:lpstr>The merged sequence – order confirmation – guidelines</vt:lpstr>
      <vt:lpstr>Charge Commission Type Codes</vt:lpstr>
      <vt:lpstr>Maintenance Item: CR 27 (UK, 2010) 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898</cp:revision>
  <cp:lastPrinted>2008-07-11T16:37:00Z</cp:lastPrinted>
  <dcterms:created xsi:type="dcterms:W3CDTF">2010-08-25T06:24:33Z</dcterms:created>
  <dcterms:modified xsi:type="dcterms:W3CDTF">2016-04-06T15:35:34Z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