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  <p:sldMasterId id="2147483650" r:id="rId5"/>
  </p:sldMasterIdLst>
  <p:notesMasterIdLst>
    <p:notesMasterId r:id="rId24"/>
  </p:notesMasterIdLst>
  <p:handoutMasterIdLst>
    <p:handoutMasterId r:id="rId25"/>
  </p:handoutMasterIdLst>
  <p:sldIdLst>
    <p:sldId id="426" r:id="rId6"/>
    <p:sldId id="505" r:id="rId7"/>
    <p:sldId id="490" r:id="rId8"/>
    <p:sldId id="491" r:id="rId9"/>
    <p:sldId id="492" r:id="rId10"/>
    <p:sldId id="494" r:id="rId11"/>
    <p:sldId id="495" r:id="rId12"/>
    <p:sldId id="496" r:id="rId13"/>
    <p:sldId id="497" r:id="rId14"/>
    <p:sldId id="498" r:id="rId15"/>
    <p:sldId id="499" r:id="rId16"/>
    <p:sldId id="504" r:id="rId17"/>
    <p:sldId id="500" r:id="rId18"/>
    <p:sldId id="502" r:id="rId19"/>
    <p:sldId id="501" r:id="rId20"/>
    <p:sldId id="503" r:id="rId21"/>
    <p:sldId id="506" r:id="rId22"/>
    <p:sldId id="507" r:id="rId23"/>
  </p:sldIdLst>
  <p:sldSz cx="9144000" cy="6858000" type="screen4x3"/>
  <p:notesSz cx="6797675" cy="9926638"/>
  <p:custDataLst>
    <p:tags r:id="rId26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0066FF"/>
    <a:srgbClr val="9933FF"/>
    <a:srgbClr val="FFFF99"/>
    <a:srgbClr val="FFFFCC"/>
    <a:srgbClr val="6600CC"/>
    <a:srgbClr val="FF7C80"/>
    <a:srgbClr val="FF5050"/>
    <a:srgbClr val="97FF97"/>
    <a:srgbClr val="F3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48" autoAdjust="0"/>
    <p:restoredTop sz="98468" autoAdjust="0"/>
  </p:normalViewPr>
  <p:slideViewPr>
    <p:cSldViewPr snapToGrid="0">
      <p:cViewPr>
        <p:scale>
          <a:sx n="110" d="100"/>
          <a:sy n="110" d="100"/>
        </p:scale>
        <p:origin x="-169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237" cy="7223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97799" y="8989655"/>
            <a:ext cx="855980" cy="9369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4451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915" y="1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149" y="4715156"/>
            <a:ext cx="498538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8"/>
            <a:ext cx="2945764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defTabSz="960288">
              <a:defRPr sz="13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915" y="9430308"/>
            <a:ext cx="294576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83" tIns="48041" rIns="96083" bIns="48041" numCol="1" anchor="b" anchorCtr="0" compatLnSpc="1">
            <a:prstTxWarp prst="textNoShape">
              <a:avLst/>
            </a:prstTxWarp>
          </a:bodyPr>
          <a:lstStyle>
            <a:lvl1pPr algn="r" defTabSz="960288">
              <a:defRPr sz="1300">
                <a:latin typeface="Times New Roman" pitchFamily="18" charset="0"/>
              </a:defRPr>
            </a:lvl1pPr>
          </a:lstStyle>
          <a:p>
            <a:fld id="{89CC0516-41AD-4022-A625-75D12DFB297F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2631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49638"/>
            <a:ext cx="6400800" cy="1046162"/>
          </a:xfrm>
        </p:spPr>
        <p:txBody>
          <a:bodyPr/>
          <a:lstStyle>
            <a:lvl1pPr marL="0" indent="0">
              <a:buFontTx/>
              <a:buNone/>
              <a:defRPr sz="3200" i="1">
                <a:solidFill>
                  <a:schemeClr val="accent1"/>
                </a:solidFill>
                <a:latin typeface="Times New Roman" pitchFamily="18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617788"/>
            <a:ext cx="6402388" cy="811212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828800" y="4506913"/>
            <a:ext cx="4176713" cy="3603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/>
            </a:lvl1pPr>
          </a:lstStyle>
          <a:p>
            <a:endParaRPr lang="en-GB" dirty="0"/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1828800"/>
          </a:xfrm>
          <a:prstGeom prst="rect">
            <a:avLst/>
          </a:prstGeom>
          <a:noFill/>
        </p:spPr>
      </p:pic>
      <p:pic>
        <p:nvPicPr>
          <p:cNvPr id="73739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2628900"/>
            <a:ext cx="758825" cy="7588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E79C9C-8438-46B6-9693-B1B0A60DF52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533400"/>
            <a:ext cx="19050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33400"/>
            <a:ext cx="55626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2D3877-E549-4366-A6C2-F80CD5FFE74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620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/>
          <a:p>
            <a:r>
              <a:rPr lang="en-US" dirty="0" smtClean="0"/>
              <a:t>Click icon to add chart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838200" y="6403975"/>
            <a:ext cx="5678488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53400" y="640397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fld id="{A9FE6CBD-8800-4F7B-B2D1-7786F787820D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12" y="0"/>
            <a:ext cx="8901023" cy="508958"/>
          </a:xfrm>
        </p:spPr>
        <p:txBody>
          <a:bodyPr/>
          <a:lstStyle>
            <a:lvl1pPr>
              <a:defRPr sz="2400"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2E39D-21CE-4915-B848-429A65988FB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208FB2-A779-48CD-B4B9-5BF42C02B97E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831975"/>
            <a:ext cx="3733800" cy="4340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C03281-7299-4CB3-B1D8-D163F663D725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0CAF18F-23BB-4B77-B9A4-BDD0BE73601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75" y="57150"/>
            <a:ext cx="8839200" cy="600075"/>
          </a:xfrm>
        </p:spPr>
        <p:txBody>
          <a:bodyPr wrap="none" bIns="0"/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410E8B-93B4-41AD-A625-EB8DE5EC5EDC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9CDFB67-BE1C-4FE1-8BB4-182F8F6CE5C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63E5A6-87FB-4C9C-ACA7-5EEEB2FF1646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7079D5-EE61-420A-B889-2473FF0002E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31975"/>
            <a:ext cx="76200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533400"/>
            <a:ext cx="762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pic>
        <p:nvPicPr>
          <p:cNvPr id="1059" name="Picture 3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39700" cy="1828800"/>
          </a:xfrm>
          <a:prstGeom prst="rect">
            <a:avLst/>
          </a:prstGeom>
          <a:noFill/>
        </p:spPr>
      </p:pic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403975"/>
            <a:ext cx="56784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1061" name="Rectangle 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403975"/>
            <a:ext cx="762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C6655C5B-E70B-4C3B-B436-6685A8811E90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6" name="Picture 42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2925" y="6343650"/>
            <a:ext cx="357188" cy="3571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72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itchFamily="18" charset="0"/>
        </a:defRPr>
      </a:lvl9pPr>
    </p:titleStyle>
    <p:bodyStyle>
      <a:lvl1pPr marL="231775" indent="-231775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2pPr>
      <a:lvl3pPr marL="630238" indent="-182563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0271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4pPr>
      <a:lvl5pPr marL="12573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5pPr>
      <a:lvl6pPr marL="17145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6pPr>
      <a:lvl7pPr marL="21717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7pPr>
      <a:lvl8pPr marL="26289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8pPr>
      <a:lvl9pPr marL="30861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pitchFamily="18" charset="0"/>
        </a:defRPr>
      </a:lvl9pPr>
    </p:titleStyle>
    <p:bodyStyle>
      <a:lvl1pPr marL="231775" indent="-231775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446088" indent="-212725" algn="l" rtl="0" fontAlgn="base">
        <a:spcBef>
          <a:spcPct val="20000"/>
        </a:spcBef>
        <a:spcAft>
          <a:spcPct val="0"/>
        </a:spcAft>
        <a:buChar char="–"/>
        <a:defRPr sz="2400">
          <a:solidFill>
            <a:srgbClr val="000000"/>
          </a:solidFill>
          <a:latin typeface="+mn-lt"/>
        </a:defRPr>
      </a:lvl2pPr>
      <a:lvl3pPr marL="630238" indent="-182563" algn="l" rtl="0" fontAlgn="base">
        <a:spcBef>
          <a:spcPct val="20000"/>
        </a:spcBef>
        <a:spcAft>
          <a:spcPct val="0"/>
        </a:spcAft>
        <a:defRPr sz="2000">
          <a:solidFill>
            <a:srgbClr val="000000"/>
          </a:solidFill>
          <a:latin typeface="+mn-lt"/>
        </a:defRPr>
      </a:lvl3pPr>
      <a:lvl4pPr marL="1027113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12573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17145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1717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26289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0861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2.swift.com/mystandards/standardsPractices/marketPracticeDetail.xhtml?album=mp/mx/_6l398EfWEeWln4vj91AXuQ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828800" y="2617788"/>
            <a:ext cx="7220309" cy="811212"/>
          </a:xfrm>
        </p:spPr>
        <p:txBody>
          <a:bodyPr/>
          <a:lstStyle/>
          <a:p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 – custody statement</a:t>
            </a:r>
            <a:b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difference between V02 and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V08 (SR 2015)</a:t>
            </a:r>
            <a:endParaRPr lang="en-GB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9275" y="5806974"/>
            <a:ext cx="367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Last updated </a:t>
            </a:r>
            <a:r>
              <a:rPr lang="en-US" dirty="0" smtClean="0"/>
              <a:t>5 April 2016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894039" y="4794802"/>
            <a:ext cx="687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The main changes for SR 2016 are the addition of LEI to all parties, optional element for ‘negative’ in available balance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38727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Additional Balance Breakdown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7172" y="1043811"/>
            <a:ext cx="3812887" cy="2046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Balance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Breakdown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Balance Type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77064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Details [0.n]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Balance Type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35514" y="1040940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643" y="1397477"/>
            <a:ext cx="19730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SecuritiesBalanceType7Code</a:t>
            </a:r>
            <a:endParaRPr lang="en-GB" sz="12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92135" y="2853085"/>
            <a:ext cx="1973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SecuritiesBalanceType2Code</a:t>
            </a:r>
            <a:endParaRPr lang="en-GB" sz="12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231454"/>
              </p:ext>
            </p:extLst>
          </p:nvPr>
        </p:nvGraphicFramePr>
        <p:xfrm>
          <a:off x="1207707" y="3857031"/>
          <a:ext cx="6185140" cy="1731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1872"/>
                <a:gridCol w="2562045"/>
                <a:gridCol w="129396"/>
                <a:gridCol w="646982"/>
                <a:gridCol w="2104845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CLEN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DIRT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DIRT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ISSU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NOMI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NOMI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QUAS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SPOS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UNRG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18889" y="2038703"/>
            <a:ext cx="2774832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18889" y="1716674"/>
            <a:ext cx="2774832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624445" y="2320513"/>
            <a:ext cx="2774832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624445" y="1998484"/>
            <a:ext cx="2774832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340415" y="4586377"/>
            <a:ext cx="2216989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All funds additional balance type codes are present in V08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221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6098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1 – Party Identification  (36)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4091797" cy="211345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05" y="1043811"/>
            <a:ext cx="3424142" cy="20467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39687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BIC Or BEI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 : Max 35 Text</a:t>
            </a: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741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35 Text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And Address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19867" y="1040941"/>
            <a:ext cx="4091797" cy="193517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5494" y="1040936"/>
            <a:ext cx="3424142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Any BIC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 : Max 35 Text</a:t>
            </a: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[1.1</a:t>
            </a: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Max 35 Text 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Scheme Name [0.1] : Max 35 Text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9867" y="318025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 Name and Address option for account owner (which makes sense)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9867" y="385021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Proprietary Identification, Issue is mandatory.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34230" y="1397512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34230" y="2774862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22728" y="1719563"/>
            <a:ext cx="3252125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50004" y="1403263"/>
            <a:ext cx="3252125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38502" y="1725314"/>
            <a:ext cx="3252125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8480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8856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1 – Party Identification (49)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4091797" cy="250164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3905" y="1043811"/>
            <a:ext cx="366010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396875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BIC Or BEI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: Max 35 Text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Max 35 Text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And Address 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919867" y="1040941"/>
            <a:ext cx="4091797" cy="252176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05494" y="1040936"/>
            <a:ext cx="3660105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[0.1]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84163" algn="l"/>
              </a:tabLst>
            </a:pP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Any BIC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Any BIC Identifier 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Proprietary Identification: 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: Max 35 Text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[1.1</a:t>
            </a: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]: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Max 35 Text 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Scheme Name [0.1] : Max 35 Text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Name And Address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19867" y="3850215"/>
            <a:ext cx="4088920" cy="584775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 Proprietary Identification, Issue is mandatory.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98124" y="1725300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98124" y="3102650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86622" y="2047351"/>
            <a:ext cx="3329770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400084" y="1722424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400084" y="3099774"/>
            <a:ext cx="3329770" cy="2587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388582" y="2044475"/>
            <a:ext cx="3329770" cy="100638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78480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0232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Difference 2 – Aggregate Quantity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5766" y="6403975"/>
            <a:ext cx="762000" cy="228600"/>
          </a:xfrm>
        </p:spPr>
        <p:txBody>
          <a:bodyPr/>
          <a:lstStyle/>
          <a:p>
            <a:fld id="{EA52E39D-21CE-4915-B848-429A65988FB2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3712235" cy="299334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905" y="1043811"/>
            <a:ext cx="3225627" cy="29392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Aggregate Quantity [1.1]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  <a:tab pos="2173288" algn="l"/>
              </a:tabLst>
            </a:pPr>
            <a:r>
              <a:rPr lang="en-GB" sz="1600" i="1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431925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Face 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431925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Amortised Amount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As DSS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Issuer [1.1] Max 8 Text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Information [1.1] Exact 4 Alpha</a:t>
            </a:r>
          </a:p>
          <a:p>
            <a:pPr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604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Balance [1.1] Number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60106" y="1420522"/>
            <a:ext cx="2922388" cy="133130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60106" y="2927254"/>
            <a:ext cx="2922388" cy="100639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4566223" y="1040942"/>
            <a:ext cx="4198216" cy="501480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1849" y="1040936"/>
            <a:ext cx="4169458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Aggregate Balance  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Short Long Indicator [1.1] (codes: long, short)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</a:tabLst>
            </a:pP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Quantity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	Unit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914400" algn="l"/>
                <a:tab pos="1147763" algn="l"/>
                <a:tab pos="1828800" algn="l"/>
                <a:tab pos="25193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Face 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914400" algn="l"/>
                <a:tab pos="1147763" algn="l"/>
                <a:tab pos="1828800" algn="l"/>
                <a:tab pos="2519363" algn="l"/>
              </a:tabLst>
            </a:pP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Amortised Value</a:t>
            </a:r>
          </a:p>
          <a:p>
            <a:pPr>
              <a:spcBef>
                <a:spcPts val="1200"/>
              </a:spcBef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Original And Current Face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Face Amount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914400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Amortised Value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914400" algn="l"/>
              </a:tabLst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914400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Proprietary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 Exact 4 Alpha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Issuer [1.1]1 Max 35 Text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Schema Name [0.1] Max 35 Text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147763" algn="l"/>
                <a:tab pos="1371600" algn="l"/>
                <a:tab pos="1604963" algn="l"/>
                <a:tab pos="1828800" algn="l"/>
                <a:tab pos="21129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Balance [1.1] Decimal Number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5037859" y="1975476"/>
            <a:ext cx="3476433" cy="25533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500867" y="2622477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500867" y="2956023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5500867" y="3272317"/>
            <a:ext cx="1598749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75791" y="1722443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75791" y="2055989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75791" y="2372283"/>
            <a:ext cx="1762655" cy="23862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5037859" y="4641015"/>
            <a:ext cx="3476433" cy="13025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250673" y="2317627"/>
            <a:ext cx="2478650" cy="128821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250673" y="3729423"/>
            <a:ext cx="2478650" cy="72179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82896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7237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Technical </a:t>
            </a:r>
            <a:r>
              <a:rPr lang="en-GB" dirty="0" smtClean="0">
                <a:solidFill>
                  <a:srgbClr val="FF0000"/>
                </a:solidFill>
              </a:rPr>
              <a:t>&amp; Business </a:t>
            </a:r>
            <a:r>
              <a:rPr lang="en-GB" dirty="0" smtClean="0"/>
              <a:t>Difference 3 – Price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075766" y="6403975"/>
            <a:ext cx="762000" cy="228600"/>
          </a:xfrm>
        </p:spPr>
        <p:txBody>
          <a:bodyPr/>
          <a:lstStyle/>
          <a:p>
            <a:fld id="{EA52E39D-21CE-4915-B848-429A65988FB2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8" y="1043817"/>
            <a:ext cx="3125639" cy="426142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905" y="1043811"/>
            <a:ext cx="2585708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[0.n]	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Rate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Unknown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Type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[0.1] </a:t>
            </a:r>
          </a:p>
          <a:p>
            <a:pPr>
              <a:spcAft>
                <a:spcPts val="0"/>
              </a:spcAft>
              <a:tabLst>
                <a:tab pos="233363" algn="l"/>
                <a:tab pos="56991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DISC</a:t>
            </a:r>
          </a:p>
          <a:p>
            <a:pPr>
              <a:spcAft>
                <a:spcPts val="600"/>
              </a:spcAft>
              <a:tabLst>
                <a:tab pos="233363" algn="l"/>
                <a:tab pos="56991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PREM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XOR (type of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price) 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endParaRPr lang="en-GB" sz="16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Type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Extended Type [1.1]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Of Price [0.1]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Quotation Date [0.1]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Yielded  [0.1]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19844" y="1040942"/>
            <a:ext cx="3125639" cy="488540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96845" y="1040935"/>
            <a:ext cx="2379498" cy="48782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  <a:tabLst>
                <a:tab pos="233363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Price Details [0.n]	</a:t>
            </a:r>
          </a:p>
          <a:p>
            <a:pPr>
              <a:spcAft>
                <a:spcPts val="60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Type 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Proprietary</a:t>
            </a:r>
          </a:p>
          <a:p>
            <a:pPr>
              <a:spcAft>
                <a:spcPts val="0"/>
              </a:spcAft>
              <a:tabLst>
                <a:tab pos="233363" algn="l"/>
                <a:tab pos="1087438" algn="l"/>
                <a:tab pos="2173288" algn="l"/>
              </a:tabLst>
            </a:pPr>
            <a:r>
              <a:rPr lang="en-GB" sz="1600" dirty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  <a:r>
              <a:rPr lang="en-GB" sz="1600" i="1" dirty="0">
                <a:latin typeface="Calibri" panose="020F0502020204030204" pitchFamily="34" charset="0"/>
                <a:cs typeface="Calibri" panose="020F0502020204030204" pitchFamily="34" charset="0"/>
              </a:rPr>
              <a:t> 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Rate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Amount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Value Type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 </a:t>
            </a:r>
            <a:r>
              <a:rPr lang="en-GB" sz="16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Yielded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 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Value Type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DISC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PARV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PREM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Source Of Price [0.1]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087438" algn="l"/>
                <a:tab pos="21732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Quotation Date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19622" y="1713819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319622" y="2038739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319622" y="2622468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319622" y="2938762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319622" y="3240695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319622" y="387042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319622" y="4195343"/>
            <a:ext cx="2444152" cy="98050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949351" y="1705153"/>
            <a:ext cx="1537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of Price 11 Code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98097" y="1662060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98097" y="1978354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98097" y="2280287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598097" y="372950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598097" y="4054423"/>
            <a:ext cx="2444152" cy="25587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86609" y="3694959"/>
            <a:ext cx="15370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of Price 11 Code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5276" y="5296597"/>
            <a:ext cx="1143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Price 6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>
            <a:off x="4641011" y="3735251"/>
            <a:ext cx="595223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3933645" y="3726611"/>
            <a:ext cx="724619" cy="169940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156604" y="5178691"/>
            <a:ext cx="2642492" cy="830997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‘Value Type ’ mandatory in V08. </a:t>
            </a:r>
            <a:r>
              <a:rPr lang="en-GB" sz="16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Funds should submit change request ?</a:t>
            </a:r>
            <a:endParaRPr lang="en-GB" sz="1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83656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908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 bwMode="auto">
          <a:xfrm>
            <a:off x="6291535" y="787863"/>
            <a:ext cx="2780580" cy="573370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404561" y="609593"/>
            <a:ext cx="2780580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20770" y="474453"/>
            <a:ext cx="3191773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semt.002.001.02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895" y="414071"/>
            <a:ext cx="3321230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CtdyStmtOfHldgsV02&gt;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33333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CreDtTm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2015-03-19T10:30:00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CreDtTm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MsgPgntn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&lt;Ref&gt;Statement 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&lt;/Ref&gt;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&lt;Dt&gt;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2015-03-18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DAIL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StmtUpdTpAsCd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StmtUpdTpAsCd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true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StmtBsisAsCd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GB" sz="1200" b="1" dirty="0">
                <a:latin typeface="Calibri" panose="020F0502020204030204" pitchFamily="34" charset="0"/>
                <a:cs typeface="Calibri" panose="020F0502020204030204" pitchFamily="34" charset="0"/>
              </a:rPr>
              <a:t>0345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21817" y="560713"/>
            <a:ext cx="2689519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SmplId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Prtry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&lt;Id&gt;111111&lt;/Id&gt;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Prtry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SmplId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FngbInd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FngbInd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BICOrBEI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&gt;DISTLULL&lt;/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BICOrBEI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&lt;Role&gt;INTR&lt;/Role&gt;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&lt;Unit&gt;1800&lt;/Unit&gt;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74128" y="741859"/>
            <a:ext cx="2836802" cy="5816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="EUR"&gt;20000&lt;/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="USD"&gt;20090&lt;/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&lt;ISIN&gt;LU1234567890&lt;/ISIN&gt;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="EUR"&gt;10&lt;/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&gt;NAVL&lt;/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QtnDt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&lt;Dt&gt;2015-03-17&lt;/Dt&gt;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QtnDt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&gt;REGO&lt;/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CtdyStmtOfHldgsV02&gt;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03516" y="465826"/>
            <a:ext cx="3200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96329" y="452888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3311116" y="487392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88744" y="599530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6189483" y="780676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6303024" y="6527296"/>
            <a:ext cx="2743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292965" y="780676"/>
            <a:ext cx="0" cy="5760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9059200" y="780676"/>
            <a:ext cx="0" cy="57607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70328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 bwMode="auto">
          <a:xfrm>
            <a:off x="6475564" y="419824"/>
            <a:ext cx="2562044" cy="643817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119855" y="432764"/>
            <a:ext cx="2562044" cy="61966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3095413" y="432761"/>
            <a:ext cx="0" cy="62455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5697754" y="424135"/>
            <a:ext cx="0" cy="619281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120771" y="432764"/>
            <a:ext cx="2562044" cy="558129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96329" y="452888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– semt.002.001.08 </a:t>
            </a:r>
            <a:r>
              <a:rPr lang="en-GB" i="1" dirty="0" smtClean="0"/>
              <a:t>(same data as semt.002.001.02)</a:t>
            </a:r>
            <a:endParaRPr lang="en-GB" i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0403" y="379587"/>
            <a:ext cx="2482283" cy="54476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SctiesBalCtdyRpt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&gt;1&lt;/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LastPgInd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Pgntn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Lng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&gt;00345&lt;/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Lng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RptNb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&gt;Statement 2&lt;/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&lt;Dt&gt;2015-03-18&lt;/Dt&gt;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StmtDtTm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&lt;Cd&gt;DAIL&lt;/Cd&gt;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Frqcy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&lt;Cd&gt;COMP&lt;/Cd&gt;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UpdTp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&lt;Cd&gt;CONT&lt;/Cd&gt;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StmtBsis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ActvtyInd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SubAcctInd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&gt;false&lt;/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SubAcctInd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StmtGnlDtls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SfkpgAcct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&lt;Id&gt;111111&lt;/Id&gt;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SfkpgAcct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125" y="500351"/>
            <a:ext cx="2592697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AnyBIC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&gt;DISTLULL&lt;/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AnyBIC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&lt;/Id&gt;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&lt;Cd&gt;INTR&lt;/Cd&gt;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&lt;/Role&gt;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IntrmyInf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&lt;ISIN&gt;LU1234567890&lt;/ISIN&gt;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FinInstrmId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ShrtLngInd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&gt;SHOR&lt;/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ShrtLngInd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	&lt;Unit&gt;2000&lt;/Unit&gt;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AggtBal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&lt;Unit&gt;1800&lt;/Unit&gt;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NotAvlblBal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NotAvlblBal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endParaRPr lang="en-GB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6785" y="379587"/>
            <a:ext cx="2528449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&lt;Cd&gt;NAVL&lt;/Cd&gt;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Tp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="EUR"&gt;10&lt;/</a:t>
            </a:r>
            <a:r>
              <a:rPr lang="en-GB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			&lt;/Val&gt;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Yldd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&gt;false&lt;/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Yldd</a:t>
            </a: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ValTp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PricDtls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AcctBaseCcyAmts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Ccy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="EUR"&gt;20000&lt;/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Amt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AcctBaseCcyAmts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InstrmCcyAmts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de-DE" sz="1200" dirty="0">
                <a:latin typeface="Calibri" panose="020F0502020204030204" pitchFamily="34" charset="0"/>
                <a:cs typeface="Calibri" panose="020F0502020204030204" pitchFamily="34" charset="0"/>
              </a:rPr>
              <a:t>			&lt;Amt Ccy="USD"&gt;20090&lt;/Amt&gt;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&gt;true&lt;/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Sgn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HldgVal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InstrmCcyAmts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&lt;Cd&gt;REGO&lt;/Cd&gt;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SubBalTp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	&lt;Unit&gt;200&lt;/Unit&gt;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Qty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BalBrkdwn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	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BalForAcct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tabLst>
                <a:tab pos="112713" algn="l"/>
                <a:tab pos="233363" algn="l"/>
                <a:tab pos="344488" algn="l"/>
                <a:tab pos="457200" algn="l"/>
                <a:tab pos="569913" algn="l"/>
                <a:tab pos="690563" algn="l"/>
                <a:tab pos="801688" algn="l"/>
                <a:tab pos="914400" algn="l"/>
                <a:tab pos="1027113" algn="l"/>
                <a:tab pos="1147763" algn="l"/>
              </a:tabLst>
            </a:pPr>
            <a:r>
              <a:rPr lang="en-GB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&lt;/</a:t>
            </a:r>
            <a:r>
              <a:rPr lang="en-GB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SctiesBalCtdyRpt</a:t>
            </a:r>
            <a:r>
              <a:rPr lang="en-GB" sz="1200" dirty="0"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2681418" y="427010"/>
            <a:ext cx="0" cy="55778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103516" y="431322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468373" y="441390"/>
            <a:ext cx="0" cy="6400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9036210" y="432764"/>
            <a:ext cx="0" cy="6400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6471542" y="6840748"/>
            <a:ext cx="25603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9130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Cancellation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67427" y="698757"/>
            <a:ext cx="8859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investment funds, we have separate messages for cancellation of a statement: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765831"/>
              </p:ext>
            </p:extLst>
          </p:nvPr>
        </p:nvGraphicFramePr>
        <p:xfrm>
          <a:off x="307675" y="1681690"/>
          <a:ext cx="8612039" cy="433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653"/>
                <a:gridCol w="2363638"/>
                <a:gridCol w="1639019"/>
                <a:gridCol w="2915729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Current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Future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Semt.002.001.02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Custody Statement Of Holdings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Semt.002.001.08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Balance Custody Report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Semt.003.001.02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Accounting Statement Of Holdings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Semt.003.001.02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Balance Accounting Report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Semt.006.001.02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Semt.006.001.03 (*)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Semt.004.001.02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Custody Statement Of Holdings 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Semt.020.001.04</a:t>
                      </a:r>
                      <a:endParaRPr lang="en-GB" sz="1600" b="1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Securities Message Cancellation Advice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Semt.005.001.02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Accounting Statement Of Holdings Cancellation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Semt.007.001.02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 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Semt.007.001.03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Statement Of Investment Fund Transactions Cancellation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4672" y="6107502"/>
            <a:ext cx="327974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(*) Not yet implemented in Funds Solution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82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Custody Statement of Holdings Cancellation semt.004.001.02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50165" y="1500989"/>
            <a:ext cx="3091039" cy="28777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Message Pagination [1.1]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To Be Cancelled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Total Values [0.1]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Extension [0.n]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1410" y="1518247"/>
            <a:ext cx="3257948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400" y="946043"/>
            <a:ext cx="4474110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Holdings Cancellation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Semt.004.001.02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8854" y="946043"/>
            <a:ext cx="3921458" cy="612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Message Cancellation Advice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Semt.020.001.04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87549" y="2527542"/>
            <a:ext cx="3050871" cy="188055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9970" y="1500989"/>
            <a:ext cx="24011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 [1.1]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 [1.1]</a:t>
            </a:r>
          </a:p>
          <a:p>
            <a:pPr>
              <a:spcAft>
                <a:spcPts val="300"/>
              </a:spcAft>
              <a:tabLst>
                <a:tab pos="233363" algn="l"/>
              </a:tabLst>
            </a:pPr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Supplementary Data [0.n]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51215" y="1518247"/>
            <a:ext cx="3257948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69410" y="1690801"/>
            <a:ext cx="1871933" cy="286232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Semt.004.001.02 allows cancellation by reference or cancellation by details. MP says do not use Statement To Be Cancelled sequence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74900" y="2766199"/>
            <a:ext cx="2849591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semt.020, it is ONLY cancellation by reference, however, the account is mandatory.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120764" y="2424035"/>
            <a:ext cx="1828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16200000" flipH="1">
            <a:off x="-1108786" y="3670251"/>
            <a:ext cx="246888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3008" y="4776172"/>
            <a:ext cx="202720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This should be been conditional (that is only present is Statement To Be Cancelled is present)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78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Topics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62298" y="1061105"/>
            <a:ext cx="706504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2" action="ppaction://hlinksldjump"/>
              </a:rPr>
              <a:t>Custody Statement of Holdings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 (semt.002.001.02 v semt.002.001.08)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Custody Statement of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3" action="ppaction://hlinksldjump"/>
              </a:rPr>
              <a:t>Holdings Cancellation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(semt.004.001.02 v semt.020.001.04)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3542" y="3309701"/>
            <a:ext cx="868106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Draft usage guidelines for semt.002.001.08 and 020.001.04  have been uploaded to MyStandards:</a:t>
            </a:r>
          </a:p>
          <a:p>
            <a:pPr>
              <a:spcAft>
                <a:spcPts val="1200"/>
              </a:spcAft>
            </a:pP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</a:rPr>
              <a:t>See </a:t>
            </a:r>
            <a:r>
              <a:rPr lang="en-GB" dirty="0" smtClean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SMPG-Global-IF-StatementHoldings-MX_v8-Draft -(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2015-08-24)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2558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Sequences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29400" y="946043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3072701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Identification [1.1]</a:t>
            </a:r>
          </a:p>
          <a:p>
            <a:r>
              <a:rPr lang="en-GB" sz="1600" b="1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Reference [0.n]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Related Reference [0.n]</a:t>
            </a:r>
          </a:p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Message 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Fungible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[0.10]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Total Values [0.1]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Extension [0.n]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0546" y="2234239"/>
            <a:ext cx="386227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Pagination </a:t>
            </a: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General Details [1.1]</a:t>
            </a:r>
          </a:p>
          <a:p>
            <a:r>
              <a:rPr lang="en-GB" sz="1600" b="1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b="1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Type [0.1]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Designation [0.1]</a:t>
            </a:r>
          </a:p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For Account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Details [0.n]</a:t>
            </a:r>
          </a:p>
          <a:p>
            <a:pPr>
              <a:tabLst>
                <a:tab pos="233363" algn="l"/>
              </a:tabLst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Base Currency Total Amounts [0.1]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98854" y="946043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253452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279" y="1466491"/>
            <a:ext cx="3769744" cy="479628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61517" y="1199071"/>
            <a:ext cx="18945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Must be used with BAH</a:t>
            </a:r>
            <a:endParaRPr lang="en-GB" sz="14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55647" y="2007076"/>
            <a:ext cx="4747412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Equivalent of Statement </a:t>
            </a:r>
            <a:r>
              <a:rPr lang="en-GB" sz="12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General Details </a:t>
            </a:r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Query Reference</a:t>
            </a:r>
            <a:endParaRPr lang="en-GB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2234241" y="2156604"/>
            <a:ext cx="24154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412521" y="2395268"/>
            <a:ext cx="290997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70C0"/>
            </a:solidFill>
            <a:prstDash val="dash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039367" y="1529747"/>
            <a:ext cx="20933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included in V8 because V8 is designed for use with BAH</a:t>
            </a:r>
            <a:endParaRPr lang="en-GB" sz="1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Right Brace 24"/>
          <p:cNvSpPr/>
          <p:nvPr/>
        </p:nvSpPr>
        <p:spPr bwMode="auto">
          <a:xfrm>
            <a:off x="2631057" y="1561381"/>
            <a:ext cx="293298" cy="457200"/>
          </a:xfrm>
          <a:prstGeom prst="rightBrac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494363" y="6176512"/>
            <a:ext cx="398540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In V08, ‘supplementary data (new ‘extension’ sequence) is inside Balance For Account.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81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Statement General Details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 bwMode="auto">
          <a:xfrm>
            <a:off x="178279" y="1466491"/>
            <a:ext cx="3769744" cy="270869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70546" y="1500989"/>
            <a:ext cx="26327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Query Reference [0.1]</a:t>
            </a:r>
          </a:p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Identification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Date Time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Basis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Indicator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Account Indicator [1.1]</a:t>
            </a:r>
          </a:p>
          <a:p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253452" y="1466491"/>
            <a:ext cx="3769744" cy="2656935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67419" y="2053087"/>
            <a:ext cx="2355012" cy="224287"/>
          </a:xfrm>
          <a:prstGeom prst="rect">
            <a:avLst/>
          </a:prstGeom>
          <a:solidFill>
            <a:srgbClr val="FFFF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500989"/>
            <a:ext cx="237936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 Date Time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Creation Date Time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Frequency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Update Type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Activity Indictor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Statements Basis [1.1]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Report Number [0.1]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9400" y="946043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98854" y="946043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6891" y="4166564"/>
            <a:ext cx="46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 </a:t>
            </a:r>
            <a:r>
              <a:rPr lang="en-GB" sz="18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Identification: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Reference common to all pages of a statement.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2913" y="4166564"/>
            <a:ext cx="28058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en-GB" sz="18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Definition</a:t>
            </a:r>
          </a:p>
          <a:p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 </a:t>
            </a: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of the statement.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666891" y="5132731"/>
            <a:ext cx="43822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Query </a:t>
            </a:r>
            <a:r>
              <a:rPr lang="en-GB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Reference: Definition</a:t>
            </a:r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of the 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Securities Statement Query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message sent to request this statement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Equivalent to </a:t>
            </a:r>
            <a:r>
              <a:rPr lang="en-GB" sz="1800" i="1" dirty="0">
                <a:latin typeface="Calibri" panose="020F0502020204030204" pitchFamily="34" charset="0"/>
                <a:cs typeface="Calibri" panose="020F0502020204030204" pitchFamily="34" charset="0"/>
              </a:rPr>
              <a:t>the Related Reference’ in </a:t>
            </a:r>
            <a:r>
              <a:rPr lang="en-GB" sz="1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829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Account &amp; Intermediary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829574" y="6403975"/>
            <a:ext cx="5678488" cy="228600"/>
          </a:xfrm>
        </p:spPr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86196" y="1078315"/>
            <a:ext cx="2476832" cy="40164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  <a:p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Safekeeping Account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Type [0.1]</a:t>
            </a:r>
            <a:endParaRPr lang="en-GB" sz="1600" dirty="0">
              <a:solidFill>
                <a:srgbClr val="9933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Designation [0.1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[0.1]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Account Servicer [0.1]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82842" y="1104181"/>
            <a:ext cx="3510986" cy="27604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78279" y="1043816"/>
            <a:ext cx="3510986" cy="511544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69745" y="2300382"/>
            <a:ext cx="166489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9933FF"/>
                </a:solidFill>
              </a:rPr>
              <a:t>Same code </a:t>
            </a:r>
            <a:r>
              <a:rPr lang="en-GB" sz="1050" b="1" dirty="0">
                <a:solidFill>
                  <a:srgbClr val="9933FF"/>
                </a:solidFill>
              </a:rPr>
              <a:t>list (</a:t>
            </a:r>
            <a:r>
              <a:rPr lang="en-GB" sz="1050" b="1" dirty="0" smtClean="0">
                <a:solidFill>
                  <a:srgbClr val="9933FF"/>
                </a:solidFill>
              </a:rPr>
              <a:t>Securities Account Purpose Type 1 Code – MARG, SHOR, ABRD, CEND, DVPA, PHYS)</a:t>
            </a:r>
            <a:endParaRPr lang="en-GB" sz="1050" b="1" dirty="0">
              <a:solidFill>
                <a:srgbClr val="9933FF"/>
              </a:solidFill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65828" y="3700724"/>
            <a:ext cx="2863970" cy="1716657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5980968" y="4477103"/>
            <a:ext cx="2119236" cy="52621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1121421" y="4586366"/>
            <a:ext cx="2119236" cy="526215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449926" y="5914831"/>
            <a:ext cx="1742512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Intermediary, Account Owner and Account Servicer are inside the ‘Account’ sequence</a:t>
            </a:r>
            <a:endParaRPr lang="en-GB" sz="1050" b="1" dirty="0"/>
          </a:p>
        </p:txBody>
      </p:sp>
      <p:sp>
        <p:nvSpPr>
          <p:cNvPr id="42" name="Rectangle 41"/>
          <p:cNvSpPr/>
          <p:nvPr/>
        </p:nvSpPr>
        <p:spPr bwMode="auto">
          <a:xfrm>
            <a:off x="5382842" y="1437727"/>
            <a:ext cx="3510986" cy="27604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388600" y="1831655"/>
            <a:ext cx="3510986" cy="135149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394351" y="3347001"/>
            <a:ext cx="3510986" cy="18374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9745" y="4675516"/>
            <a:ext cx="13370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solidFill>
                  <a:srgbClr val="00B050"/>
                </a:solidFill>
              </a:rPr>
              <a:t>Same code list (Investment Fund Role 2 Code)</a:t>
            </a:r>
            <a:endParaRPr lang="en-GB" sz="1050" b="1" dirty="0">
              <a:solidFill>
                <a:srgbClr val="00B050"/>
              </a:solidFill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74455" y="2751819"/>
            <a:ext cx="2053087" cy="232913"/>
          </a:xfrm>
          <a:prstGeom prst="rec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078315"/>
            <a:ext cx="3072701" cy="49859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Details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tabLst>
                <a:tab pos="233363" algn="l"/>
                <a:tab pos="457200" algn="l"/>
                <a:tab pos="102711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And Purpose</a:t>
            </a:r>
          </a:p>
          <a:p>
            <a:pPr>
              <a:tabLst>
                <a:tab pos="233363" algn="l"/>
                <a:tab pos="457200" algn="l"/>
                <a:tab pos="690563" algn="l"/>
                <a:tab pos="1027113" algn="l"/>
                <a:tab pos="12588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690563" algn="l"/>
                <a:tab pos="1027113" algn="l"/>
                <a:tab pos="1258888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Purpose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Fungible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Designation [0.1]</a:t>
            </a:r>
          </a:p>
          <a:p>
            <a:pPr>
              <a:tabLst>
                <a:tab pos="233363" algn="l"/>
              </a:tabLst>
            </a:pP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Intermediary Information [0.10]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Identification [1.1]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Account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Identification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Account Servicer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Role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Owner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Servicer [0.1]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7713" y="5960842"/>
            <a:ext cx="4617418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Looks like Fungible Indicator is not present in the V08</a:t>
            </a:r>
            <a:endParaRPr lang="en-GB" sz="1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392839" y="5049337"/>
            <a:ext cx="1613141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Intermediary, Account Owner and Account Servicer are at the ‘root’ of the message</a:t>
            </a:r>
            <a:endParaRPr lang="en-GB" sz="1050" b="1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07393" y="1624631"/>
            <a:ext cx="2337758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704525" y="1932299"/>
            <a:ext cx="2337758" cy="733263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400" y="54924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19618" y="54924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818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406302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7702" y="379609"/>
            <a:ext cx="4796287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Identification [1.1]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Attributes [0.1]</a:t>
            </a:r>
          </a:p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Investment Funds Financial Instrument Attributes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Valuation Haircut Details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Balance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Balance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Available Balance [0.1]</a:t>
            </a:r>
          </a:p>
          <a:p>
            <a:r>
              <a:rPr lang="en-GB" sz="1600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Safekeeping Place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Corporation Action Optional Type [0.1]</a:t>
            </a:r>
          </a:p>
          <a:p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Details [0.n]</a:t>
            </a:r>
          </a:p>
          <a:p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 Exchange Details [0.1]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Accrued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Account Base Currency Amounts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Holding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Eligible Collateral Value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/amount (+ sign)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Instrument Currency Amounts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Breakdown [0.n]</a:t>
            </a:r>
          </a:p>
          <a:p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Breakdown 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r>
              <a:rPr lang="en-GB" sz="1600" dirty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[0.n]</a:t>
            </a:r>
            <a:endParaRPr lang="en-GB" sz="1600" dirty="0">
              <a:solidFill>
                <a:srgbClr val="FF66CC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At Safekeeping Place [0.n]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 Additional Details [0.1]</a:t>
            </a: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Supplementary Data [0.1]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767442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Aggregate Quantity [1.1]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Available Quantity [0.1]</a:t>
            </a:r>
          </a:p>
          <a:p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Available Quantity [0.1]</a:t>
            </a:r>
          </a:p>
          <a:p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Days Accrued [0.1]</a:t>
            </a:r>
          </a:p>
          <a:p>
            <a:r>
              <a:rPr lang="en-GB" sz="1600" dirty="0" smtClean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Holding Value [0.n]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Previous Holding Value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Amount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Accrued Interest Amount Sign [0.1]</a:t>
            </a:r>
          </a:p>
          <a:p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Book Value [0.1]</a:t>
            </a:r>
          </a:p>
          <a:p>
            <a:r>
              <a:rPr lang="en-GB" sz="16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Safekeeping Place </a:t>
            </a:r>
            <a:r>
              <a:rPr lang="en-GB" sz="1600" dirty="0" smtClean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[0.1]</a:t>
            </a:r>
            <a:endParaRPr lang="en-GB" sz="1600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[0.1]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Price Details [0.n]</a:t>
            </a:r>
          </a:p>
          <a:p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Foreign Exchange Details [0.1]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Breakdown Details [0.n]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Balance Breakdown Details [0.n]</a:t>
            </a:r>
          </a:p>
          <a:p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Balance At Safekeeping Place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4390836" y="370936"/>
            <a:ext cx="4681243" cy="642667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911" y="5267850"/>
            <a:ext cx="2881199" cy="1323439"/>
          </a:xfrm>
          <a:prstGeom prst="rect">
            <a:avLst/>
          </a:prstGeom>
          <a:solidFill>
            <a:srgbClr val="FFFFCC"/>
          </a:solidFill>
          <a:ln w="12700">
            <a:solidFill>
              <a:srgbClr val="9933FF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Holding Value is repetitive. In v8, it is [0.1].  However, Instrument Currency Amounts allows Holding Value and Book Value to be repeated.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60382" y="2199736"/>
            <a:ext cx="241540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33FF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74760" y="2205487"/>
            <a:ext cx="0" cy="3039373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9933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 flipH="1">
            <a:off x="6363416" y="2265872"/>
            <a:ext cx="10553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364139" y="2021444"/>
            <a:ext cx="1650466" cy="338554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 format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9400" y="54924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24116" y="92069"/>
            <a:ext cx="5097165" cy="335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 bwMode="auto">
          <a:xfrm flipH="1">
            <a:off x="6433867" y="1766320"/>
            <a:ext cx="10553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996022" y="1387673"/>
            <a:ext cx="2084683" cy="5847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 2016 + optional element for negative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76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Financial Instrument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6"/>
            <a:ext cx="3902015" cy="317450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82229" y="1043811"/>
            <a:ext cx="484804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3373438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Identification [1.1] 	</a:t>
            </a:r>
          </a:p>
          <a:p>
            <a:pPr>
              <a:tabLst>
                <a:tab pos="233363" algn="l"/>
                <a:tab pos="3373438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 Identification</a:t>
            </a:r>
          </a:p>
          <a:p>
            <a:pPr>
              <a:spcAft>
                <a:spcPts val="600"/>
              </a:spcAft>
              <a:tabLst>
                <a:tab pos="233363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Description</a:t>
            </a:r>
            <a:endParaRPr lang="en-GB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Investment Funds Financial  Instrument Attributes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Type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 Form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0.1] 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 REGD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Policy </a:t>
            </a:r>
            <a:r>
              <a:rPr lang="en-GB" sz="16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[0.1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Product Group 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0.1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Umbrella 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Base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Denomination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Requested VAN Currency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Duel Fund Indicator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Country of Domicile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Registered Distribution Country [0.n]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4390836" y="1052423"/>
            <a:ext cx="4681243" cy="4192438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6159" y="4387941"/>
            <a:ext cx="3559852" cy="738664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V08 has more ‘funds attributes’ than V02, although it looks like Supplementary Information is not covered</a:t>
            </a:r>
            <a:endParaRPr lang="en-GB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00333" y="3122738"/>
            <a:ext cx="2838090" cy="24154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27179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Financial Instrument Details [0.1]	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Identification [1.1] </a:t>
            </a: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i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ISIN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SEDOL 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CUSIP </a:t>
            </a:r>
            <a:r>
              <a:rPr lang="en-GB" sz="1600" dirty="0" err="1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endParaRPr lang="en-GB" sz="16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Other Proprietary Identification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66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Name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Supplementary Information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FF66C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Type [0.1]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 Form [0.1] </a:t>
            </a:r>
            <a:r>
              <a:rPr lang="en-GB" sz="1600" i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BEAR, REGD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Distribution Policy [0.1]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704525" y="1581501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704525" y="1897795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4525" y="2216957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704525" y="2533251"/>
            <a:ext cx="2771920" cy="247301"/>
          </a:xfrm>
          <a:prstGeom prst="rect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42603" y="5227626"/>
            <a:ext cx="463238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Rules: </a:t>
            </a:r>
          </a:p>
          <a:p>
            <a:pPr marL="284163" indent="-284163">
              <a:spcAft>
                <a:spcPts val="600"/>
              </a:spcAft>
              <a:tabLst>
                <a:tab pos="396875" algn="l"/>
              </a:tabLst>
            </a:pPr>
            <a:r>
              <a:rPr lang="en-GB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[1]	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If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ISIN is not present then either Description or at least one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occurrence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Other Identification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must be present</a:t>
            </a:r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84163" indent="-284163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[2]	If Other Identification </a:t>
            </a: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is not present then either ISIN or Description must be present.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1900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7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Balance Breakdown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178278" y="1043817"/>
            <a:ext cx="3902015" cy="2354991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67172" y="1043811"/>
            <a:ext cx="381288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Breakdown 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0.n]</a:t>
            </a:r>
          </a:p>
          <a:p>
            <a:pPr>
              <a:tabLst>
                <a:tab pos="2333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Sub Balance Type</a:t>
            </a:r>
          </a:p>
          <a:p>
            <a:pPr>
              <a:spcAft>
                <a:spcPts val="600"/>
              </a:spcAft>
              <a:tabLst>
                <a:tab pos="233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 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Proprietary</a:t>
            </a:r>
          </a:p>
          <a:p>
            <a:pPr>
              <a:tabLst>
                <a:tab pos="233363" algn="l"/>
                <a:tab pos="457200" algn="l"/>
                <a:tab pos="1147763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431925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Quantity [1.1]</a:t>
            </a:r>
          </a:p>
          <a:p>
            <a:pPr>
              <a:tabLst>
                <a:tab pos="233363" algn="l"/>
                <a:tab pos="457200" algn="l"/>
                <a:tab pos="690563" algn="l"/>
                <a:tab pos="1147763" algn="l"/>
                <a:tab pos="1431925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Availability Indicator [1.1]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035" y="1043811"/>
            <a:ext cx="3054747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Balance Breakdown Details [0.n]</a:t>
            </a:r>
          </a:p>
          <a:p>
            <a:pPr>
              <a:tabLst>
                <a:tab pos="233363" algn="l"/>
                <a:tab pos="11477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Quantity	</a:t>
            </a:r>
            <a:r>
              <a:rPr lang="en-GB" sz="1600" i="1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Choice</a:t>
            </a: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Quantity </a:t>
            </a:r>
            <a:endParaRPr lang="en-GB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Quantity As DSS</a:t>
            </a:r>
          </a:p>
          <a:p>
            <a:pPr>
              <a:spcAft>
                <a:spcPts val="0"/>
              </a:spcAft>
              <a:tabLst>
                <a:tab pos="233363" algn="l"/>
                <a:tab pos="457200" algn="l"/>
                <a:tab pos="1198563" algn="l"/>
              </a:tabLst>
            </a:pPr>
            <a:r>
              <a:rPr lang="en-GB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Quantity And Availability</a:t>
            </a:r>
          </a:p>
          <a:p>
            <a:pPr>
              <a:tabLst>
                <a:tab pos="233363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Quantity [1.1]</a:t>
            </a:r>
          </a:p>
          <a:p>
            <a:pPr>
              <a:spcAft>
                <a:spcPts val="600"/>
              </a:spcAft>
              <a:tabLst>
                <a:tab pos="233363" algn="l"/>
                <a:tab pos="690563" algn="l"/>
                <a:tab pos="1147763" algn="l"/>
                <a:tab pos="1371600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	Availability Indicator [1.1]</a:t>
            </a:r>
          </a:p>
          <a:p>
            <a:pPr>
              <a:tabLst>
                <a:tab pos="233363" algn="l"/>
              </a:tabLst>
            </a:pPr>
            <a:r>
              <a:rPr lang="en-GB" sz="16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GB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Sub Balance Type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135514" y="1040941"/>
            <a:ext cx="3902015" cy="2366494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5643" y="1319843"/>
            <a:ext cx="2051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</a:t>
            </a:r>
            <a:r>
              <a:rPr lang="en-GB" sz="1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9" name="Rectangle 8"/>
          <p:cNvSpPr/>
          <p:nvPr/>
        </p:nvSpPr>
        <p:spPr>
          <a:xfrm>
            <a:off x="1992135" y="3016979"/>
            <a:ext cx="197304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SecuritiesBalanceType</a:t>
            </a:r>
            <a:r>
              <a:rPr lang="en-GB" sz="1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GB" sz="1200" dirty="0">
                <a:solidFill>
                  <a:srgbClr val="9933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Code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01637" y="1593020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701637" y="2211223"/>
            <a:ext cx="2533301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98769" y="1900688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5809" y="1900695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15809" y="2518898"/>
            <a:ext cx="2533301" cy="756237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612941" y="2208363"/>
            <a:ext cx="2533301" cy="253020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9400" y="506117"/>
            <a:ext cx="3164969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052212" y="506117"/>
            <a:ext cx="343536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6476997" y="2050978"/>
            <a:ext cx="1055301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039152" y="1689583"/>
            <a:ext cx="2084683" cy="584775"/>
          </a:xfrm>
          <a:prstGeom prst="rect">
            <a:avLst/>
          </a:prstGeom>
          <a:solidFill>
            <a:srgbClr val="FFFFCC"/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 2016 + optional element for negative</a:t>
            </a:r>
            <a:endParaRPr lang="en-GB" sz="16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562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Balance For Account / Balance Breakdown / Balance Type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Statement V2 &amp; V8 Compare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52E39D-21CE-4915-B848-429A65988FB2}" type="slidenum">
              <a:rPr lang="en-GB" smtClean="0"/>
              <a:pPr/>
              <a:t>9</a:t>
            </a:fld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98167"/>
              </p:ext>
            </p:extLst>
          </p:nvPr>
        </p:nvGraphicFramePr>
        <p:xfrm>
          <a:off x="672861" y="1034611"/>
          <a:ext cx="6193765" cy="5696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0497"/>
                <a:gridCol w="2553419"/>
                <a:gridCol w="120770"/>
                <a:gridCol w="646981"/>
                <a:gridCol w="2122098"/>
              </a:tblGrid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AWAS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BLOK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BLOV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BODE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BORR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BTRA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BTRA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COLI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COLO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DRAW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DRAW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LODE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LORE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MARG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OTHR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PDMT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PDUM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PendingDeliveryUnmatchedBalance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PECA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PEDA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PendingDelivery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PENR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PLED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PLED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PRMT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PRUM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2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PendingReceiptUnmatchedBalance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REGO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RSTR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RSTR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TRAN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40007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WDOC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b="1" u="none" strike="noStrike" dirty="0" smtClean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WDOC</a:t>
                      </a:r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000" marR="7000" marT="700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340415" y="4586377"/>
            <a:ext cx="2216989" cy="1077218"/>
          </a:xfrm>
          <a:prstGeom prst="rect">
            <a:avLst/>
          </a:prstGeom>
          <a:solidFill>
            <a:srgbClr val="FFFFCC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It looks like 4 funds balance types could be missing from the list in V8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7978" y="514740"/>
            <a:ext cx="2841034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Custody Statement Of Holdings</a:t>
            </a:r>
          </a:p>
          <a:p>
            <a:pPr>
              <a:lnSpc>
                <a:spcPts val="1900"/>
              </a:lnSpc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semt.002.001.02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8888" y="514740"/>
            <a:ext cx="3083601" cy="579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GB" sz="1600" b="1" dirty="0">
                <a:latin typeface="Calibri" panose="020F0502020204030204" pitchFamily="34" charset="0"/>
                <a:cs typeface="Calibri" panose="020F0502020204030204" pitchFamily="34" charset="0"/>
              </a:rPr>
              <a:t>Securities Balance Custody Report</a:t>
            </a:r>
          </a:p>
          <a:p>
            <a:pPr>
              <a:lnSpc>
                <a:spcPts val="1900"/>
              </a:lnSpc>
            </a:pPr>
            <a:r>
              <a:rPr lang="en-GB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semt.002.001.08</a:t>
            </a:r>
            <a:endParaRPr lang="en-GB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37688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3"/>
</p:tagLst>
</file>

<file path=ppt/theme/theme1.xml><?xml version="1.0" encoding="utf-8"?>
<a:theme xmlns:a="http://schemas.openxmlformats.org/drawingml/2006/main" name="SWIFT_PPT_Template_20080902">
  <a:themeElements>
    <a:clrScheme name="SWIFT PPT Template 20080902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SWIFT PPT Template 20080902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WIFT PPT Template 20080902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766A62"/>
      </a:accent1>
      <a:accent2>
        <a:srgbClr val="CC6633"/>
      </a:accent2>
      <a:accent3>
        <a:srgbClr val="FFFFFF"/>
      </a:accent3>
      <a:accent4>
        <a:srgbClr val="000000"/>
      </a:accent4>
      <a:accent5>
        <a:srgbClr val="BDB9B7"/>
      </a:accent5>
      <a:accent6>
        <a:srgbClr val="B95C2D"/>
      </a:accent6>
      <a:hlink>
        <a:srgbClr val="B5A300"/>
      </a:hlink>
      <a:folHlink>
        <a:srgbClr val="97233F"/>
      </a:folHlink>
    </a:clrScheme>
    <a:fontScheme name="Default Design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766A62"/>
        </a:accent1>
        <a:accent2>
          <a:srgbClr val="CC6633"/>
        </a:accent2>
        <a:accent3>
          <a:srgbClr val="FFFFFF"/>
        </a:accent3>
        <a:accent4>
          <a:srgbClr val="000000"/>
        </a:accent4>
        <a:accent5>
          <a:srgbClr val="BDB9B7"/>
        </a:accent5>
        <a:accent6>
          <a:srgbClr val="B95C2D"/>
        </a:accent6>
        <a:hlink>
          <a:srgbClr val="B5A300"/>
        </a:hlink>
        <a:folHlink>
          <a:srgbClr val="97233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SWSDocument" ma:contentTypeID="0x0101004C9DECB2D12E4C3EA904DFA9AD5B1250009395842A517EB14E872042F91B6A71C6" ma:contentTypeVersion="0" ma:contentTypeDescription="PlanetSwift Workspace Document" ma:contentTypeScope="" ma:versionID="50d042700c57195db9e3c2f5a775a1bf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e3ec1e9706b857721ce1476aeedeae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Discus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Discuss" ma:index="8" nillable="true" ma:displayName="Discuss" ma:internalName="Discus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22F363C-343B-4272-824A-0D98A15189A2}">
  <ds:schemaRefs>
    <ds:schemaRef ds:uri="http://schemas.microsoft.com/sharepoint/v3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541C741-81D2-44D9-90C2-5B463663DC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B9BD45-22BB-430C-96C8-43C140912A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SWIFT_PPT_Template_20080902</Template>
  <TotalTime>46523</TotalTime>
  <Words>1435</Words>
  <Application>Microsoft Office PowerPoint</Application>
  <PresentationFormat>On-screen Show (4:3)</PresentationFormat>
  <Paragraphs>711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SWIFT_PPT_Template_20080902</vt:lpstr>
      <vt:lpstr>Default Design</vt:lpstr>
      <vt:lpstr>Semt.002 – custody statement difference between V02 and V08 (SR 2015)</vt:lpstr>
      <vt:lpstr>Topics</vt:lpstr>
      <vt:lpstr>Main Sequences</vt:lpstr>
      <vt:lpstr>Statement General Details </vt:lpstr>
      <vt:lpstr>Account &amp; Intermediary</vt:lpstr>
      <vt:lpstr>Balance For Account</vt:lpstr>
      <vt:lpstr>Balance For Account / Financial Instrument</vt:lpstr>
      <vt:lpstr>Balance For Account / Balance Breakdown</vt:lpstr>
      <vt:lpstr>Balance For Account / Balance Breakdown / Balance Type</vt:lpstr>
      <vt:lpstr>Balance For Account / Additional Balance Breakdown</vt:lpstr>
      <vt:lpstr>Technical Difference 1 – Party Identification  (36)</vt:lpstr>
      <vt:lpstr>Technical Difference 1 – Party Identification (49) </vt:lpstr>
      <vt:lpstr>Technical Difference 2 – Aggregate Quantity </vt:lpstr>
      <vt:lpstr>Technical &amp; Business Difference 3 – Price </vt:lpstr>
      <vt:lpstr>Example – semt.002.001.02 </vt:lpstr>
      <vt:lpstr>Example – semt.002.001.08 (same data as semt.002.001.02)</vt:lpstr>
      <vt:lpstr>Cancellation </vt:lpstr>
      <vt:lpstr>Custody Statement of Holdings Cancellation semt.004.001.02 </vt:lpstr>
    </vt:vector>
  </TitlesOfParts>
  <Company>SWIFT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MyStandards and The SMPG</dc:title>
  <dc:creator>smuys</dc:creator>
  <dc:description>©2011</dc:description>
  <cp:lastModifiedBy>CHAPMAN Janice</cp:lastModifiedBy>
  <cp:revision>803</cp:revision>
  <cp:lastPrinted>2014-04-09T08:02:59Z</cp:lastPrinted>
  <dcterms:created xsi:type="dcterms:W3CDTF">2010-08-25T06:24:33Z</dcterms:created>
  <dcterms:modified xsi:type="dcterms:W3CDTF">2016-04-05T09:16:28Z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0x0101004C9DECB2D12E4C3EA904DFA9AD5B1250009395842A517EB14E872042F91B6A71C6</vt:lpwstr>
  </property>
</Properties>
</file>