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50" r:id="rId5"/>
  </p:sldMasterIdLst>
  <p:notesMasterIdLst>
    <p:notesMasterId r:id="rId48"/>
  </p:notesMasterIdLst>
  <p:handoutMasterIdLst>
    <p:handoutMasterId r:id="rId49"/>
  </p:handoutMasterIdLst>
  <p:sldIdLst>
    <p:sldId id="426" r:id="rId6"/>
    <p:sldId id="518" r:id="rId7"/>
    <p:sldId id="541" r:id="rId8"/>
    <p:sldId id="542" r:id="rId9"/>
    <p:sldId id="463" r:id="rId10"/>
    <p:sldId id="485" r:id="rId11"/>
    <p:sldId id="539" r:id="rId12"/>
    <p:sldId id="468" r:id="rId13"/>
    <p:sldId id="488" r:id="rId14"/>
    <p:sldId id="543" r:id="rId15"/>
    <p:sldId id="517" r:id="rId16"/>
    <p:sldId id="479" r:id="rId17"/>
    <p:sldId id="490" r:id="rId18"/>
    <p:sldId id="491" r:id="rId19"/>
    <p:sldId id="528" r:id="rId20"/>
    <p:sldId id="520" r:id="rId21"/>
    <p:sldId id="529" r:id="rId22"/>
    <p:sldId id="482" r:id="rId23"/>
    <p:sldId id="492" r:id="rId24"/>
    <p:sldId id="493" r:id="rId25"/>
    <p:sldId id="523" r:id="rId26"/>
    <p:sldId id="496" r:id="rId27"/>
    <p:sldId id="497" r:id="rId28"/>
    <p:sldId id="498" r:id="rId29"/>
    <p:sldId id="538" r:id="rId30"/>
    <p:sldId id="472" r:id="rId31"/>
    <p:sldId id="507" r:id="rId32"/>
    <p:sldId id="508" r:id="rId33"/>
    <p:sldId id="509" r:id="rId34"/>
    <p:sldId id="510" r:id="rId35"/>
    <p:sldId id="511" r:id="rId36"/>
    <p:sldId id="512" r:id="rId37"/>
    <p:sldId id="514" r:id="rId38"/>
    <p:sldId id="466" r:id="rId39"/>
    <p:sldId id="475" r:id="rId40"/>
    <p:sldId id="476" r:id="rId41"/>
    <p:sldId id="499" r:id="rId42"/>
    <p:sldId id="501" r:id="rId43"/>
    <p:sldId id="502" r:id="rId44"/>
    <p:sldId id="513" r:id="rId45"/>
    <p:sldId id="500" r:id="rId46"/>
    <p:sldId id="524" r:id="rId47"/>
  </p:sldIdLst>
  <p:sldSz cx="9144000" cy="6858000" type="screen4x3"/>
  <p:notesSz cx="6797675" cy="9928225"/>
  <p:custDataLst>
    <p:tags r:id="rId50"/>
  </p:custDataLst>
  <p:defaultTextStyle>
    <a:defPPr>
      <a:defRPr lang="en-GB"/>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CC99FF"/>
    <a:srgbClr val="FF9966"/>
    <a:srgbClr val="FFD5FF"/>
    <a:srgbClr val="FF33CC"/>
    <a:srgbClr val="FF5050"/>
    <a:srgbClr val="FF6600"/>
    <a:srgbClr val="FF7C80"/>
    <a:srgbClr val="008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99543" autoAdjust="0"/>
  </p:normalViewPr>
  <p:slideViewPr>
    <p:cSldViewPr snapToGrid="0">
      <p:cViewPr>
        <p:scale>
          <a:sx n="110" d="100"/>
          <a:sy n="110" d="100"/>
        </p:scale>
        <p:origin x="-168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4626"/>
    </p:cViewPr>
  </p:sorterViewPr>
  <p:notesViewPr>
    <p:cSldViewPr snapToGrid="0">
      <p:cViewPr varScale="1">
        <p:scale>
          <a:sx n="66" d="100"/>
          <a:sy n="66" d="100"/>
        </p:scale>
        <p:origin x="0" y="0"/>
      </p:cViewPr>
      <p:guideLst/>
    </p:cSldViewPr>
  </p:notesViewPr>
  <p:gridSpacing cx="72237" cy="72237"/>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945764"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27651" name="Rectangle 3"/>
          <p:cNvSpPr>
            <a:spLocks noGrp="1" noChangeArrowheads="1"/>
          </p:cNvSpPr>
          <p:nvPr>
            <p:ph type="dt" sz="quarter" idx="1"/>
          </p:nvPr>
        </p:nvSpPr>
        <p:spPr bwMode="auto">
          <a:xfrm>
            <a:off x="3851914" y="1"/>
            <a:ext cx="2945763"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27652" name="Rectangle 4"/>
          <p:cNvSpPr>
            <a:spLocks noGrp="1" noChangeArrowheads="1"/>
          </p:cNvSpPr>
          <p:nvPr>
            <p:ph type="ftr" sz="quarter" idx="2"/>
          </p:nvPr>
        </p:nvSpPr>
        <p:spPr bwMode="auto">
          <a:xfrm>
            <a:off x="1" y="9431815"/>
            <a:ext cx="2945764"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pic>
        <p:nvPicPr>
          <p:cNvPr id="27654" name="Picture 6"/>
          <p:cNvPicPr>
            <a:picLocks noChangeAspect="1" noChangeArrowheads="1"/>
          </p:cNvPicPr>
          <p:nvPr/>
        </p:nvPicPr>
        <p:blipFill>
          <a:blip r:embed="rId2" cstate="print"/>
          <a:srcRect/>
          <a:stretch>
            <a:fillRect/>
          </a:stretch>
        </p:blipFill>
        <p:spPr bwMode="auto">
          <a:xfrm>
            <a:off x="5897799" y="8991092"/>
            <a:ext cx="855980" cy="937135"/>
          </a:xfrm>
          <a:prstGeom prst="rect">
            <a:avLst/>
          </a:prstGeom>
          <a:noFill/>
        </p:spPr>
      </p:pic>
    </p:spTree>
    <p:extLst>
      <p:ext uri="{BB962C8B-B14F-4D97-AF65-F5344CB8AC3E}">
        <p14:creationId xmlns:p14="http://schemas.microsoft.com/office/powerpoint/2010/main" val="794451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764"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5" name="Rectangle 3"/>
          <p:cNvSpPr>
            <a:spLocks noGrp="1" noChangeArrowheads="1"/>
          </p:cNvSpPr>
          <p:nvPr>
            <p:ph type="dt" idx="1"/>
          </p:nvPr>
        </p:nvSpPr>
        <p:spPr bwMode="auto">
          <a:xfrm>
            <a:off x="3851914" y="1"/>
            <a:ext cx="2945763" cy="49641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lvl1pPr algn="r" defTabSz="960288">
              <a:defRPr sz="1300">
                <a:latin typeface="Times New Roman" pitchFamily="18" charset="0"/>
              </a:defRPr>
            </a:lvl1pPr>
          </a:lstStyle>
          <a:p>
            <a:endParaRPr lang="en-GB" dirty="0"/>
          </a:p>
        </p:txBody>
      </p:sp>
      <p:sp>
        <p:nvSpPr>
          <p:cNvPr id="3076"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9" y="4715909"/>
            <a:ext cx="4985380" cy="4467701"/>
          </a:xfrm>
          <a:prstGeom prst="rect">
            <a:avLst/>
          </a:prstGeom>
          <a:noFill/>
          <a:ln w="9525">
            <a:noFill/>
            <a:miter lim="800000"/>
            <a:headEnd/>
            <a:tailEnd/>
          </a:ln>
          <a:effectLst/>
        </p:spPr>
        <p:txBody>
          <a:bodyPr vert="horz" wrap="square" lIns="96083" tIns="48041" rIns="96083" bIns="4804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1" y="9431815"/>
            <a:ext cx="2945764"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defTabSz="960288">
              <a:defRPr sz="1300">
                <a:latin typeface="Times New Roman" pitchFamily="18" charset="0"/>
              </a:defRPr>
            </a:lvl1pPr>
          </a:lstStyle>
          <a:p>
            <a:endParaRPr lang="en-GB" dirty="0"/>
          </a:p>
        </p:txBody>
      </p:sp>
      <p:sp>
        <p:nvSpPr>
          <p:cNvPr id="3079" name="Rectangle 7"/>
          <p:cNvSpPr>
            <a:spLocks noGrp="1" noChangeArrowheads="1"/>
          </p:cNvSpPr>
          <p:nvPr>
            <p:ph type="sldNum" sz="quarter" idx="5"/>
          </p:nvPr>
        </p:nvSpPr>
        <p:spPr bwMode="auto">
          <a:xfrm>
            <a:off x="3851914" y="9431815"/>
            <a:ext cx="2945763" cy="496411"/>
          </a:xfrm>
          <a:prstGeom prst="rect">
            <a:avLst/>
          </a:prstGeom>
          <a:noFill/>
          <a:ln w="9525">
            <a:noFill/>
            <a:miter lim="800000"/>
            <a:headEnd/>
            <a:tailEnd/>
          </a:ln>
          <a:effectLst/>
        </p:spPr>
        <p:txBody>
          <a:bodyPr vert="horz" wrap="square" lIns="96083" tIns="48041" rIns="96083" bIns="48041" numCol="1" anchor="b" anchorCtr="0" compatLnSpc="1">
            <a:prstTxWarp prst="textNoShape">
              <a:avLst/>
            </a:prstTxWarp>
          </a:bodyPr>
          <a:lstStyle>
            <a:lvl1pPr algn="r" defTabSz="960288">
              <a:defRPr sz="1300">
                <a:latin typeface="Times New Roman" pitchFamily="18" charset="0"/>
              </a:defRPr>
            </a:lvl1pPr>
          </a:lstStyle>
          <a:p>
            <a:fld id="{89CC0516-41AD-4022-A625-75D12DFB297F}" type="slidenum">
              <a:rPr lang="en-GB"/>
              <a:pPr/>
              <a:t>‹#›</a:t>
            </a:fld>
            <a:endParaRPr lang="en-GB" dirty="0"/>
          </a:p>
        </p:txBody>
      </p:sp>
    </p:spTree>
    <p:extLst>
      <p:ext uri="{BB962C8B-B14F-4D97-AF65-F5344CB8AC3E}">
        <p14:creationId xmlns:p14="http://schemas.microsoft.com/office/powerpoint/2010/main" val="61263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CC0516-41AD-4022-A625-75D12DFB297F}" type="slidenum">
              <a:rPr lang="en-GB" smtClean="0"/>
              <a:pPr/>
              <a:t>12</a:t>
            </a:fld>
            <a:endParaRPr lang="en-GB" dirty="0"/>
          </a:p>
        </p:txBody>
      </p:sp>
    </p:spTree>
    <p:extLst>
      <p:ext uri="{BB962C8B-B14F-4D97-AF65-F5344CB8AC3E}">
        <p14:creationId xmlns:p14="http://schemas.microsoft.com/office/powerpoint/2010/main" val="292860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CC0516-41AD-4022-A625-75D12DFB297F}" type="slidenum">
              <a:rPr lang="en-GB" smtClean="0"/>
              <a:pPr/>
              <a:t>14</a:t>
            </a:fld>
            <a:endParaRPr lang="en-GB" dirty="0"/>
          </a:p>
        </p:txBody>
      </p:sp>
    </p:spTree>
    <p:extLst>
      <p:ext uri="{BB962C8B-B14F-4D97-AF65-F5344CB8AC3E}">
        <p14:creationId xmlns:p14="http://schemas.microsoft.com/office/powerpoint/2010/main" val="292860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CC0516-41AD-4022-A625-75D12DFB297F}" type="slidenum">
              <a:rPr lang="en-GB" smtClean="0"/>
              <a:pPr/>
              <a:t>15</a:t>
            </a:fld>
            <a:endParaRPr lang="en-GB" dirty="0"/>
          </a:p>
        </p:txBody>
      </p:sp>
    </p:spTree>
    <p:extLst>
      <p:ext uri="{BB962C8B-B14F-4D97-AF65-F5344CB8AC3E}">
        <p14:creationId xmlns:p14="http://schemas.microsoft.com/office/powerpoint/2010/main" val="2928607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3731" name="Rectangle 3"/>
          <p:cNvSpPr>
            <a:spLocks noGrp="1" noChangeArrowheads="1"/>
          </p:cNvSpPr>
          <p:nvPr>
            <p:ph type="subTitle" sz="quarter" idx="1"/>
          </p:nvPr>
        </p:nvSpPr>
        <p:spPr>
          <a:xfrm>
            <a:off x="1828800" y="3449638"/>
            <a:ext cx="6400800" cy="1046162"/>
          </a:xfrm>
        </p:spPr>
        <p:txBody>
          <a:bodyPr/>
          <a:lstStyle>
            <a:lvl1pPr marL="0" indent="0">
              <a:buFontTx/>
              <a:buNone/>
              <a:defRPr sz="3200" i="1">
                <a:solidFill>
                  <a:schemeClr val="accent1"/>
                </a:solidFill>
                <a:latin typeface="Times New Roman" pitchFamily="18" charset="0"/>
              </a:defRPr>
            </a:lvl1pPr>
          </a:lstStyle>
          <a:p>
            <a:r>
              <a:rPr lang="en-US" smtClean="0"/>
              <a:t>Click to edit Master subtitle style</a:t>
            </a:r>
            <a:endParaRPr lang="en-GB"/>
          </a:p>
        </p:txBody>
      </p:sp>
      <p:sp>
        <p:nvSpPr>
          <p:cNvPr id="73730" name="Rectangle 2"/>
          <p:cNvSpPr>
            <a:spLocks noGrp="1" noChangeArrowheads="1"/>
          </p:cNvSpPr>
          <p:nvPr>
            <p:ph type="ctrTitle"/>
          </p:nvPr>
        </p:nvSpPr>
        <p:spPr>
          <a:xfrm>
            <a:off x="1828800" y="2617788"/>
            <a:ext cx="6402388" cy="811212"/>
          </a:xfrm>
        </p:spPr>
        <p:txBody>
          <a:bodyPr/>
          <a:lstStyle>
            <a:lvl1pPr>
              <a:defRPr sz="4400"/>
            </a:lvl1pPr>
          </a:lstStyle>
          <a:p>
            <a:r>
              <a:rPr lang="en-US" smtClean="0"/>
              <a:t>Click to edit Master title style</a:t>
            </a:r>
            <a:endParaRPr lang="en-GB"/>
          </a:p>
        </p:txBody>
      </p:sp>
      <p:sp>
        <p:nvSpPr>
          <p:cNvPr id="73734" name="Rectangle 6"/>
          <p:cNvSpPr>
            <a:spLocks noGrp="1" noChangeArrowheads="1"/>
          </p:cNvSpPr>
          <p:nvPr>
            <p:ph type="dt" sz="quarter" idx="2"/>
          </p:nvPr>
        </p:nvSpPr>
        <p:spPr bwMode="auto">
          <a:xfrm>
            <a:off x="1828800" y="4506913"/>
            <a:ext cx="4176713" cy="36036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2000"/>
            </a:lvl1pPr>
          </a:lstStyle>
          <a:p>
            <a:endParaRPr lang="en-GB" dirty="0"/>
          </a:p>
        </p:txBody>
      </p:sp>
      <p:pic>
        <p:nvPicPr>
          <p:cNvPr id="73737" name="Picture 9"/>
          <p:cNvPicPr>
            <a:picLocks noChangeAspect="1" noChangeArrowheads="1"/>
          </p:cNvPicPr>
          <p:nvPr/>
        </p:nvPicPr>
        <p:blipFill>
          <a:blip r:embed="rId2" cstate="print"/>
          <a:srcRect/>
          <a:stretch>
            <a:fillRect/>
          </a:stretch>
        </p:blipFill>
        <p:spPr bwMode="auto">
          <a:xfrm>
            <a:off x="0" y="0"/>
            <a:ext cx="9145588" cy="1828800"/>
          </a:xfrm>
          <a:prstGeom prst="rect">
            <a:avLst/>
          </a:prstGeom>
          <a:noFill/>
        </p:spPr>
      </p:pic>
      <p:pic>
        <p:nvPicPr>
          <p:cNvPr id="73739" name="Picture 11"/>
          <p:cNvPicPr>
            <a:picLocks noChangeAspect="1" noChangeArrowheads="1"/>
          </p:cNvPicPr>
          <p:nvPr/>
        </p:nvPicPr>
        <p:blipFill>
          <a:blip r:embed="rId3" cstate="print"/>
          <a:srcRect/>
          <a:stretch>
            <a:fillRect/>
          </a:stretch>
        </p:blipFill>
        <p:spPr bwMode="auto">
          <a:xfrm>
            <a:off x="914400" y="2019288"/>
            <a:ext cx="758825" cy="75882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lvl1pPr>
              <a:defRPr/>
            </a:lvl1pPr>
          </a:lstStyle>
          <a:p>
            <a:fld id="{24E79C9C-8438-46B6-9693-B1B0A60DF526}" type="slidenum">
              <a:rPr lang="en-GB"/>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533400"/>
            <a:ext cx="1905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533400"/>
            <a:ext cx="5562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lvl1pPr>
              <a:defRPr/>
            </a:lvl1pPr>
          </a:lstStyle>
          <a:p>
            <a:fld id="{392D3877-E549-4366-A6C2-F80CD5FFE74D}" type="slidenum">
              <a:rPr lang="en-GB"/>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620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838200" y="1831975"/>
            <a:ext cx="3733800" cy="434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724400" y="1831975"/>
            <a:ext cx="3733800" cy="4340225"/>
          </a:xfrm>
        </p:spPr>
        <p:txBody>
          <a:bodyPr/>
          <a:lstStyle/>
          <a:p>
            <a:r>
              <a:rPr lang="en-US" dirty="0" smtClean="0"/>
              <a:t>Click icon to add chart</a:t>
            </a:r>
            <a:endParaRPr lang="en-GB" dirty="0"/>
          </a:p>
        </p:txBody>
      </p:sp>
      <p:sp>
        <p:nvSpPr>
          <p:cNvPr id="5" name="Footer Placeholder 4"/>
          <p:cNvSpPr>
            <a:spLocks noGrp="1"/>
          </p:cNvSpPr>
          <p:nvPr>
            <p:ph type="ftr" sz="quarter" idx="10"/>
          </p:nvPr>
        </p:nvSpPr>
        <p:spPr>
          <a:xfrm>
            <a:off x="838200" y="6403975"/>
            <a:ext cx="5678488" cy="228600"/>
          </a:xfrm>
        </p:spPr>
        <p:txBody>
          <a:bodyPr/>
          <a:lstStyle>
            <a:lvl1pPr>
              <a:defRPr/>
            </a:lvl1pPr>
          </a:lstStyle>
          <a:p>
            <a:r>
              <a:rPr lang="en-US" dirty="0" smtClean="0"/>
              <a:t>Funds SR 2016 - Summary acmt messages</a:t>
            </a:r>
            <a:endParaRPr lang="en-GB" dirty="0"/>
          </a:p>
        </p:txBody>
      </p:sp>
      <p:sp>
        <p:nvSpPr>
          <p:cNvPr id="6" name="Slide Number Placeholder 5"/>
          <p:cNvSpPr>
            <a:spLocks noGrp="1"/>
          </p:cNvSpPr>
          <p:nvPr>
            <p:ph type="sldNum" sz="quarter" idx="11"/>
          </p:nvPr>
        </p:nvSpPr>
        <p:spPr>
          <a:xfrm>
            <a:off x="8153400" y="6403975"/>
            <a:ext cx="762000" cy="228600"/>
          </a:xfrm>
        </p:spPr>
        <p:txBody>
          <a:bodyPr/>
          <a:lstStyle>
            <a:lvl1pPr>
              <a:defRPr/>
            </a:lvl1pPr>
          </a:lstStyle>
          <a:p>
            <a:fld id="{A9FE6CBD-8800-4F7B-B2D1-7786F787820D}" type="slidenum">
              <a:rPr lang="en-GB"/>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4380" y="15840"/>
            <a:ext cx="7620000" cy="441364"/>
          </a:xfrm>
        </p:spPr>
        <p:txBody>
          <a:bodyPr/>
          <a:lstStyle>
            <a:lvl1pPr>
              <a:defRPr sz="2200">
                <a:latin typeface="+mn-lt"/>
              </a:defRPr>
            </a:lvl1pPr>
          </a:lstStyle>
          <a:p>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a:xfrm>
            <a:off x="519038" y="6628251"/>
            <a:ext cx="5678488" cy="228600"/>
          </a:xfrm>
        </p:spPr>
        <p:txBody>
          <a:bodyPr/>
          <a:lstStyle>
            <a:lvl1pPr>
              <a:defRPr sz="900"/>
            </a:lvl1p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a:xfrm>
            <a:off x="8153400" y="6628251"/>
            <a:ext cx="762000" cy="228600"/>
          </a:xfrm>
        </p:spPr>
        <p:txBody>
          <a:bodyPr/>
          <a:lstStyle>
            <a:lvl1pPr>
              <a:defRPr sz="1200"/>
            </a:lvl1pPr>
          </a:lstStyle>
          <a:p>
            <a:fld id="{EA52E39D-21CE-4915-B848-429A65988FB2}"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lvl1pPr>
              <a:defRPr/>
            </a:lvl1pPr>
          </a:lstStyle>
          <a:p>
            <a:fld id="{64208FB2-A779-48CD-B4B9-5BF42C02B97E}"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831975"/>
            <a:ext cx="3733800" cy="4340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6" name="Slide Number Placeholder 5"/>
          <p:cNvSpPr>
            <a:spLocks noGrp="1"/>
          </p:cNvSpPr>
          <p:nvPr>
            <p:ph type="sldNum" sz="quarter" idx="11"/>
          </p:nvPr>
        </p:nvSpPr>
        <p:spPr/>
        <p:txBody>
          <a:bodyPr/>
          <a:lstStyle>
            <a:lvl1pPr>
              <a:defRPr/>
            </a:lvl1pPr>
          </a:lstStyle>
          <a:p>
            <a:fld id="{6AC03281-7299-4CB3-B1D8-D163F663D725}"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8" name="Slide Number Placeholder 7"/>
          <p:cNvSpPr>
            <a:spLocks noGrp="1"/>
          </p:cNvSpPr>
          <p:nvPr>
            <p:ph type="sldNum" sz="quarter" idx="11"/>
          </p:nvPr>
        </p:nvSpPr>
        <p:spPr/>
        <p:txBody>
          <a:bodyPr/>
          <a:lstStyle>
            <a:lvl1pPr>
              <a:defRPr/>
            </a:lvl1pPr>
          </a:lstStyle>
          <a:p>
            <a:fld id="{F0CAF18F-23BB-4B77-B9A4-BDD0BE736017}"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975" y="57150"/>
            <a:ext cx="8839200" cy="600075"/>
          </a:xfrm>
        </p:spPr>
        <p:txBody>
          <a:bodyPr wrap="none" bIns="0"/>
          <a:lstStyle>
            <a:lvl1pPr>
              <a:defRPr sz="2800"/>
            </a:lvl1p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4" name="Slide Number Placeholder 3"/>
          <p:cNvSpPr>
            <a:spLocks noGrp="1"/>
          </p:cNvSpPr>
          <p:nvPr>
            <p:ph type="sldNum" sz="quarter" idx="11"/>
          </p:nvPr>
        </p:nvSpPr>
        <p:spPr/>
        <p:txBody>
          <a:bodyPr/>
          <a:lstStyle>
            <a:lvl1pPr>
              <a:defRPr/>
            </a:lvl1pPr>
          </a:lstStyle>
          <a:p>
            <a:fld id="{4E410E8B-93B4-41AD-A625-EB8DE5EC5EDC}"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3" name="Slide Number Placeholder 2"/>
          <p:cNvSpPr>
            <a:spLocks noGrp="1"/>
          </p:cNvSpPr>
          <p:nvPr>
            <p:ph type="sldNum" sz="quarter" idx="11"/>
          </p:nvPr>
        </p:nvSpPr>
        <p:spPr/>
        <p:txBody>
          <a:bodyPr/>
          <a:lstStyle>
            <a:lvl1pPr>
              <a:defRPr/>
            </a:lvl1pPr>
          </a:lstStyle>
          <a:p>
            <a:fld id="{29CDFB67-BE1C-4FE1-8BB4-182F8F6CE5C0}"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6" name="Slide Number Placeholder 5"/>
          <p:cNvSpPr>
            <a:spLocks noGrp="1"/>
          </p:cNvSpPr>
          <p:nvPr>
            <p:ph type="sldNum" sz="quarter" idx="11"/>
          </p:nvPr>
        </p:nvSpPr>
        <p:spPr/>
        <p:txBody>
          <a:bodyPr/>
          <a:lstStyle>
            <a:lvl1pPr>
              <a:defRPr/>
            </a:lvl1pPr>
          </a:lstStyle>
          <a:p>
            <a:fld id="{5763E5A6-87FB-4C9C-ACA7-5EEEB2FF1646}"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smtClean="0"/>
              <a:t>Funds SR 2016 - Summary acmt messages</a:t>
            </a:r>
            <a:endParaRPr lang="en-GB" dirty="0"/>
          </a:p>
        </p:txBody>
      </p:sp>
      <p:sp>
        <p:nvSpPr>
          <p:cNvPr id="6" name="Slide Number Placeholder 5"/>
          <p:cNvSpPr>
            <a:spLocks noGrp="1"/>
          </p:cNvSpPr>
          <p:nvPr>
            <p:ph type="sldNum" sz="quarter" idx="11"/>
          </p:nvPr>
        </p:nvSpPr>
        <p:spPr/>
        <p:txBody>
          <a:bodyPr/>
          <a:lstStyle>
            <a:lvl1pPr>
              <a:defRPr/>
            </a:lvl1pPr>
          </a:lstStyle>
          <a:p>
            <a:fld id="{A77079D5-EE61-420A-B889-2473FF0002E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838200" y="1831975"/>
            <a:ext cx="7620000" cy="4340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8" name="Rectangle 34"/>
          <p:cNvSpPr>
            <a:spLocks noGrp="1" noChangeArrowheads="1"/>
          </p:cNvSpPr>
          <p:nvPr>
            <p:ph type="title"/>
          </p:nvPr>
        </p:nvSpPr>
        <p:spPr bwMode="auto">
          <a:xfrm>
            <a:off x="838200" y="533400"/>
            <a:ext cx="7620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pic>
        <p:nvPicPr>
          <p:cNvPr id="1059" name="Picture 35"/>
          <p:cNvPicPr>
            <a:picLocks noChangeAspect="1" noChangeArrowheads="1"/>
          </p:cNvPicPr>
          <p:nvPr/>
        </p:nvPicPr>
        <p:blipFill>
          <a:blip r:embed="rId14" cstate="print"/>
          <a:srcRect/>
          <a:stretch>
            <a:fillRect/>
          </a:stretch>
        </p:blipFill>
        <p:spPr bwMode="auto">
          <a:xfrm>
            <a:off x="0" y="0"/>
            <a:ext cx="139700" cy="1828800"/>
          </a:xfrm>
          <a:prstGeom prst="rect">
            <a:avLst/>
          </a:prstGeom>
          <a:noFill/>
        </p:spPr>
      </p:pic>
      <p:sp>
        <p:nvSpPr>
          <p:cNvPr id="1060" name="Rectangle 36"/>
          <p:cNvSpPr>
            <a:spLocks noGrp="1" noChangeArrowheads="1"/>
          </p:cNvSpPr>
          <p:nvPr>
            <p:ph type="ftr" sz="quarter" idx="3"/>
          </p:nvPr>
        </p:nvSpPr>
        <p:spPr bwMode="auto">
          <a:xfrm>
            <a:off x="838200" y="6403975"/>
            <a:ext cx="5678488"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900"/>
            </a:lvl1pPr>
          </a:lstStyle>
          <a:p>
            <a:r>
              <a:rPr lang="en-US" dirty="0" smtClean="0"/>
              <a:t>Funds SR 2016 - Summary acmt messages</a:t>
            </a:r>
            <a:endParaRPr lang="en-GB" dirty="0"/>
          </a:p>
        </p:txBody>
      </p:sp>
      <p:sp>
        <p:nvSpPr>
          <p:cNvPr id="1061" name="Rectangle 37"/>
          <p:cNvSpPr>
            <a:spLocks noGrp="1" noChangeArrowheads="1"/>
          </p:cNvSpPr>
          <p:nvPr>
            <p:ph type="sldNum" sz="quarter" idx="4"/>
          </p:nvPr>
        </p:nvSpPr>
        <p:spPr bwMode="auto">
          <a:xfrm>
            <a:off x="8153400" y="6403975"/>
            <a:ext cx="7620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a:lvl1pPr>
          </a:lstStyle>
          <a:p>
            <a:fld id="{C6655C5B-E70B-4C3B-B436-6685A8811E90}" type="slidenum">
              <a:rPr lang="en-GB"/>
              <a:pPr/>
              <a:t>‹#›</a:t>
            </a:fld>
            <a:endParaRPr lang="en-GB" dirty="0"/>
          </a:p>
        </p:txBody>
      </p:sp>
      <p:pic>
        <p:nvPicPr>
          <p:cNvPr id="1066" name="Picture 42"/>
          <p:cNvPicPr>
            <a:picLocks noChangeAspect="1" noChangeArrowheads="1"/>
          </p:cNvPicPr>
          <p:nvPr/>
        </p:nvPicPr>
        <p:blipFill>
          <a:blip r:embed="rId15" cstate="print"/>
          <a:srcRect/>
          <a:stretch>
            <a:fillRect/>
          </a:stretch>
        </p:blipFill>
        <p:spPr bwMode="auto">
          <a:xfrm>
            <a:off x="542925" y="6343650"/>
            <a:ext cx="357188" cy="3571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2" r:id="rId12"/>
  </p:sldLayoutIdLst>
  <p:hf hd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231775" indent="-231775" algn="l" rtl="0" eaLnBrk="1" fontAlgn="base" hangingPunct="1">
        <a:spcBef>
          <a:spcPct val="20000"/>
        </a:spcBef>
        <a:spcAft>
          <a:spcPct val="0"/>
        </a:spcAft>
        <a:buChar char="•"/>
        <a:defRPr sz="2000">
          <a:solidFill>
            <a:srgbClr val="000000"/>
          </a:solidFill>
          <a:latin typeface="+mn-lt"/>
          <a:ea typeface="+mn-ea"/>
          <a:cs typeface="+mn-cs"/>
        </a:defRPr>
      </a:lvl1pPr>
      <a:lvl2pPr marL="446088" indent="-212725" algn="l" rtl="0" eaLnBrk="1" fontAlgn="base" hangingPunct="1">
        <a:spcBef>
          <a:spcPct val="20000"/>
        </a:spcBef>
        <a:spcAft>
          <a:spcPct val="0"/>
        </a:spcAft>
        <a:buChar char="–"/>
        <a:defRPr sz="2000">
          <a:solidFill>
            <a:srgbClr val="000000"/>
          </a:solidFill>
          <a:latin typeface="+mn-lt"/>
        </a:defRPr>
      </a:lvl2pPr>
      <a:lvl3pPr marL="630238" indent="-182563" algn="l" rtl="0" eaLnBrk="1" fontAlgn="base" hangingPunct="1">
        <a:spcBef>
          <a:spcPct val="20000"/>
        </a:spcBef>
        <a:spcAft>
          <a:spcPct val="0"/>
        </a:spcAft>
        <a:buChar char="•"/>
        <a:defRPr sz="1600">
          <a:solidFill>
            <a:srgbClr val="000000"/>
          </a:solidFill>
          <a:latin typeface="+mn-lt"/>
        </a:defRPr>
      </a:lvl3pPr>
      <a:lvl4pPr marL="1027113" indent="-228600" algn="l" rtl="0" eaLnBrk="1" fontAlgn="base" hangingPunct="1">
        <a:spcBef>
          <a:spcPct val="20000"/>
        </a:spcBef>
        <a:spcAft>
          <a:spcPct val="0"/>
        </a:spcAft>
        <a:buChar char="–"/>
        <a:defRPr sz="1600">
          <a:solidFill>
            <a:srgbClr val="000000"/>
          </a:solidFill>
          <a:latin typeface="+mn-lt"/>
        </a:defRPr>
      </a:lvl4pPr>
      <a:lvl5pPr marL="1257300" indent="-228600" algn="l" rtl="0" eaLnBrk="1" fontAlgn="base" hangingPunct="1">
        <a:spcBef>
          <a:spcPct val="20000"/>
        </a:spcBef>
        <a:spcAft>
          <a:spcPct val="0"/>
        </a:spcAft>
        <a:buChar char="–"/>
        <a:defRPr sz="1600">
          <a:solidFill>
            <a:srgbClr val="000000"/>
          </a:solidFill>
          <a:latin typeface="+mn-lt"/>
        </a:defRPr>
      </a:lvl5pPr>
      <a:lvl6pPr marL="1714500" indent="-228600" algn="l" rtl="0" eaLnBrk="1" fontAlgn="base" hangingPunct="1">
        <a:spcBef>
          <a:spcPct val="20000"/>
        </a:spcBef>
        <a:spcAft>
          <a:spcPct val="0"/>
        </a:spcAft>
        <a:buChar char="–"/>
        <a:defRPr sz="1600">
          <a:solidFill>
            <a:srgbClr val="000000"/>
          </a:solidFill>
          <a:latin typeface="+mn-lt"/>
        </a:defRPr>
      </a:lvl6pPr>
      <a:lvl7pPr marL="2171700" indent="-228600" algn="l" rtl="0" eaLnBrk="1" fontAlgn="base" hangingPunct="1">
        <a:spcBef>
          <a:spcPct val="20000"/>
        </a:spcBef>
        <a:spcAft>
          <a:spcPct val="0"/>
        </a:spcAft>
        <a:buChar char="–"/>
        <a:defRPr sz="1600">
          <a:solidFill>
            <a:srgbClr val="000000"/>
          </a:solidFill>
          <a:latin typeface="+mn-lt"/>
        </a:defRPr>
      </a:lvl7pPr>
      <a:lvl8pPr marL="2628900" indent="-228600" algn="l" rtl="0" eaLnBrk="1" fontAlgn="base" hangingPunct="1">
        <a:spcBef>
          <a:spcPct val="20000"/>
        </a:spcBef>
        <a:spcAft>
          <a:spcPct val="0"/>
        </a:spcAft>
        <a:buChar char="–"/>
        <a:defRPr sz="1600">
          <a:solidFill>
            <a:srgbClr val="000000"/>
          </a:solidFill>
          <a:latin typeface="+mn-lt"/>
        </a:defRPr>
      </a:lvl8pPr>
      <a:lvl9pPr marL="3086100" indent="-228600" algn="l" rtl="0" eaLnBrk="1" fontAlgn="base" hangingPunct="1">
        <a:spcBef>
          <a:spcPct val="20000"/>
        </a:spcBef>
        <a:spcAft>
          <a:spcPct val="0"/>
        </a:spcAft>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Times" pitchFamily="18" charset="0"/>
        </a:defRPr>
      </a:lvl2pPr>
      <a:lvl3pPr algn="l" rtl="0" fontAlgn="base">
        <a:spcBef>
          <a:spcPct val="0"/>
        </a:spcBef>
        <a:spcAft>
          <a:spcPct val="0"/>
        </a:spcAft>
        <a:defRPr sz="3200">
          <a:solidFill>
            <a:schemeClr val="tx2"/>
          </a:solidFill>
          <a:latin typeface="Times" pitchFamily="18" charset="0"/>
        </a:defRPr>
      </a:lvl3pPr>
      <a:lvl4pPr algn="l" rtl="0" fontAlgn="base">
        <a:spcBef>
          <a:spcPct val="0"/>
        </a:spcBef>
        <a:spcAft>
          <a:spcPct val="0"/>
        </a:spcAft>
        <a:defRPr sz="3200">
          <a:solidFill>
            <a:schemeClr val="tx2"/>
          </a:solidFill>
          <a:latin typeface="Times" pitchFamily="18" charset="0"/>
        </a:defRPr>
      </a:lvl4pPr>
      <a:lvl5pPr algn="l" rtl="0" fontAlgn="base">
        <a:spcBef>
          <a:spcPct val="0"/>
        </a:spcBef>
        <a:spcAft>
          <a:spcPct val="0"/>
        </a:spcAft>
        <a:defRPr sz="3200">
          <a:solidFill>
            <a:schemeClr val="tx2"/>
          </a:solidFill>
          <a:latin typeface="Times" pitchFamily="18" charset="0"/>
        </a:defRPr>
      </a:lvl5pPr>
      <a:lvl6pPr marL="457200" algn="l" rtl="0" fontAlgn="base">
        <a:spcBef>
          <a:spcPct val="0"/>
        </a:spcBef>
        <a:spcAft>
          <a:spcPct val="0"/>
        </a:spcAft>
        <a:defRPr sz="3200">
          <a:solidFill>
            <a:schemeClr val="tx2"/>
          </a:solidFill>
          <a:latin typeface="Times" pitchFamily="18" charset="0"/>
        </a:defRPr>
      </a:lvl6pPr>
      <a:lvl7pPr marL="914400" algn="l" rtl="0" fontAlgn="base">
        <a:spcBef>
          <a:spcPct val="0"/>
        </a:spcBef>
        <a:spcAft>
          <a:spcPct val="0"/>
        </a:spcAft>
        <a:defRPr sz="3200">
          <a:solidFill>
            <a:schemeClr val="tx2"/>
          </a:solidFill>
          <a:latin typeface="Times" pitchFamily="18" charset="0"/>
        </a:defRPr>
      </a:lvl7pPr>
      <a:lvl8pPr marL="1371600" algn="l" rtl="0" fontAlgn="base">
        <a:spcBef>
          <a:spcPct val="0"/>
        </a:spcBef>
        <a:spcAft>
          <a:spcPct val="0"/>
        </a:spcAft>
        <a:defRPr sz="3200">
          <a:solidFill>
            <a:schemeClr val="tx2"/>
          </a:solidFill>
          <a:latin typeface="Times" pitchFamily="18" charset="0"/>
        </a:defRPr>
      </a:lvl8pPr>
      <a:lvl9pPr marL="1828800" algn="l" rtl="0" fontAlgn="base">
        <a:spcBef>
          <a:spcPct val="0"/>
        </a:spcBef>
        <a:spcAft>
          <a:spcPct val="0"/>
        </a:spcAft>
        <a:defRPr sz="3200">
          <a:solidFill>
            <a:schemeClr val="tx2"/>
          </a:solidFill>
          <a:latin typeface="Times" pitchFamily="18" charset="0"/>
        </a:defRPr>
      </a:lvl9pPr>
    </p:titleStyle>
    <p:bodyStyle>
      <a:lvl1pPr marL="231775" indent="-231775" algn="l" rtl="0" fontAlgn="base">
        <a:spcBef>
          <a:spcPct val="20000"/>
        </a:spcBef>
        <a:spcAft>
          <a:spcPct val="0"/>
        </a:spcAft>
        <a:buChar char="•"/>
        <a:defRPr sz="2400">
          <a:solidFill>
            <a:srgbClr val="000000"/>
          </a:solidFill>
          <a:latin typeface="+mn-lt"/>
          <a:ea typeface="+mn-ea"/>
          <a:cs typeface="+mn-cs"/>
        </a:defRPr>
      </a:lvl1pPr>
      <a:lvl2pPr marL="446088" indent="-212725" algn="l" rtl="0" fontAlgn="base">
        <a:spcBef>
          <a:spcPct val="20000"/>
        </a:spcBef>
        <a:spcAft>
          <a:spcPct val="0"/>
        </a:spcAft>
        <a:buChar char="–"/>
        <a:defRPr sz="2400">
          <a:solidFill>
            <a:srgbClr val="000000"/>
          </a:solidFill>
          <a:latin typeface="+mn-lt"/>
        </a:defRPr>
      </a:lvl2pPr>
      <a:lvl3pPr marL="630238" indent="-182563" algn="l" rtl="0" fontAlgn="base">
        <a:spcBef>
          <a:spcPct val="20000"/>
        </a:spcBef>
        <a:spcAft>
          <a:spcPct val="0"/>
        </a:spcAft>
        <a:defRPr sz="2000">
          <a:solidFill>
            <a:srgbClr val="000000"/>
          </a:solidFill>
          <a:latin typeface="+mn-lt"/>
        </a:defRPr>
      </a:lvl3pPr>
      <a:lvl4pPr marL="1027113" indent="-228600" algn="l" rtl="0" fontAlgn="base">
        <a:spcBef>
          <a:spcPct val="20000"/>
        </a:spcBef>
        <a:spcAft>
          <a:spcPct val="0"/>
        </a:spcAft>
        <a:buChar char="–"/>
        <a:defRPr sz="2000">
          <a:solidFill>
            <a:srgbClr val="000000"/>
          </a:solidFill>
          <a:latin typeface="+mn-lt"/>
        </a:defRPr>
      </a:lvl4pPr>
      <a:lvl5pPr marL="1257300" indent="-228600" algn="l" rtl="0" fontAlgn="base">
        <a:spcBef>
          <a:spcPct val="20000"/>
        </a:spcBef>
        <a:spcAft>
          <a:spcPct val="0"/>
        </a:spcAft>
        <a:buChar char="»"/>
        <a:defRPr sz="2000">
          <a:solidFill>
            <a:srgbClr val="000000"/>
          </a:solidFill>
          <a:latin typeface="+mn-lt"/>
        </a:defRPr>
      </a:lvl5pPr>
      <a:lvl6pPr marL="1714500" indent="-228600" algn="l" rtl="0" fontAlgn="base">
        <a:spcBef>
          <a:spcPct val="20000"/>
        </a:spcBef>
        <a:spcAft>
          <a:spcPct val="0"/>
        </a:spcAft>
        <a:buChar char="»"/>
        <a:defRPr sz="2000">
          <a:solidFill>
            <a:srgbClr val="000000"/>
          </a:solidFill>
          <a:latin typeface="+mn-lt"/>
        </a:defRPr>
      </a:lvl6pPr>
      <a:lvl7pPr marL="2171700" indent="-228600" algn="l" rtl="0" fontAlgn="base">
        <a:spcBef>
          <a:spcPct val="20000"/>
        </a:spcBef>
        <a:spcAft>
          <a:spcPct val="0"/>
        </a:spcAft>
        <a:buChar char="»"/>
        <a:defRPr sz="2000">
          <a:solidFill>
            <a:srgbClr val="000000"/>
          </a:solidFill>
          <a:latin typeface="+mn-lt"/>
        </a:defRPr>
      </a:lvl7pPr>
      <a:lvl8pPr marL="2628900" indent="-228600" algn="l" rtl="0" fontAlgn="base">
        <a:spcBef>
          <a:spcPct val="20000"/>
        </a:spcBef>
        <a:spcAft>
          <a:spcPct val="0"/>
        </a:spcAft>
        <a:buChar char="»"/>
        <a:defRPr sz="2000">
          <a:solidFill>
            <a:srgbClr val="000000"/>
          </a:solidFill>
          <a:latin typeface="+mn-lt"/>
        </a:defRPr>
      </a:lvl8pPr>
      <a:lvl9pPr marL="3086100" indent="-228600" algn="l" rtl="0" fontAlgn="base">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79358" y="2158698"/>
            <a:ext cx="7239665" cy="811212"/>
          </a:xfrm>
        </p:spPr>
        <p:txBody>
          <a:bodyPr/>
          <a:lstStyle/>
          <a:p>
            <a:r>
              <a:rPr lang="en-US" dirty="0" smtClean="0"/>
              <a:t>Funds Maintenance 2015-2016</a:t>
            </a:r>
            <a:endParaRPr lang="en-GB" dirty="0"/>
          </a:p>
        </p:txBody>
      </p:sp>
      <p:sp>
        <p:nvSpPr>
          <p:cNvPr id="2" name="TextBox 1"/>
          <p:cNvSpPr txBox="1"/>
          <p:nvPr/>
        </p:nvSpPr>
        <p:spPr>
          <a:xfrm>
            <a:off x="-1" y="6521742"/>
            <a:ext cx="2967487" cy="307777"/>
          </a:xfrm>
          <a:prstGeom prst="rect">
            <a:avLst/>
          </a:prstGeom>
          <a:noFill/>
        </p:spPr>
        <p:txBody>
          <a:bodyPr wrap="square" rtlCol="0">
            <a:spAutoFit/>
          </a:bodyPr>
          <a:lstStyle/>
          <a:p>
            <a:r>
              <a:rPr lang="en-GB" sz="1400" b="1" i="1" dirty="0" smtClean="0"/>
              <a:t>Last updated </a:t>
            </a:r>
            <a:r>
              <a:rPr lang="en-GB" sz="1400" b="1" i="1" dirty="0" smtClean="0"/>
              <a:t>25 January 2016</a:t>
            </a:r>
            <a:endParaRPr lang="en-GB" sz="1400" b="1" i="1" dirty="0"/>
          </a:p>
        </p:txBody>
      </p:sp>
      <p:sp>
        <p:nvSpPr>
          <p:cNvPr id="6" name="Subtitle 1"/>
          <p:cNvSpPr>
            <a:spLocks noGrp="1"/>
          </p:cNvSpPr>
          <p:nvPr>
            <p:ph type="subTitle" sz="quarter" idx="1"/>
          </p:nvPr>
        </p:nvSpPr>
        <p:spPr>
          <a:xfrm>
            <a:off x="1779357" y="2898947"/>
            <a:ext cx="7216361" cy="1046162"/>
          </a:xfrm>
        </p:spPr>
        <p:txBody>
          <a:bodyPr/>
          <a:lstStyle/>
          <a:p>
            <a:r>
              <a:rPr lang="en-US" dirty="0" smtClean="0">
                <a:solidFill>
                  <a:schemeClr val="tx1">
                    <a:lumMod val="75000"/>
                    <a:lumOff val="25000"/>
                  </a:schemeClr>
                </a:solidFill>
              </a:rPr>
              <a:t>Overview of New Account Management (</a:t>
            </a:r>
            <a:r>
              <a:rPr lang="en-US" dirty="0" err="1" smtClean="0">
                <a:solidFill>
                  <a:schemeClr val="tx1">
                    <a:lumMod val="75000"/>
                    <a:lumOff val="25000"/>
                  </a:schemeClr>
                </a:solidFill>
              </a:rPr>
              <a:t>acmt</a:t>
            </a:r>
            <a:r>
              <a:rPr lang="en-US" dirty="0" smtClean="0">
                <a:solidFill>
                  <a:schemeClr val="tx1">
                    <a:lumMod val="75000"/>
                    <a:lumOff val="25000"/>
                  </a:schemeClr>
                </a:solidFill>
              </a:rPr>
              <a:t>) Messages</a:t>
            </a:r>
          </a:p>
          <a:p>
            <a:r>
              <a:rPr lang="en-US" b="1" dirty="0" smtClean="0">
                <a:solidFill>
                  <a:srgbClr val="00B050"/>
                </a:solidFill>
              </a:rPr>
              <a:t>DRAFT 4_2 (iteration 2)</a:t>
            </a:r>
            <a:r>
              <a:rPr lang="en-US" dirty="0" smtClean="0">
                <a:solidFill>
                  <a:schemeClr val="tx1">
                    <a:lumMod val="75000"/>
                    <a:lumOff val="25000"/>
                  </a:schemeClr>
                </a:solidFill>
              </a:rPr>
              <a:t> </a:t>
            </a:r>
            <a:r>
              <a:rPr lang="en-US" dirty="0" smtClean="0">
                <a:solidFill>
                  <a:schemeClr val="tx1">
                    <a:lumMod val="75000"/>
                    <a:lumOff val="25000"/>
                  </a:schemeClr>
                </a:solidFill>
              </a:rPr>
              <a:t>(final</a:t>
            </a:r>
            <a:r>
              <a:rPr lang="en-US" dirty="0" smtClean="0">
                <a:solidFill>
                  <a:schemeClr val="tx1">
                    <a:lumMod val="75000"/>
                    <a:lumOff val="25000"/>
                  </a:schemeClr>
                </a:solidFill>
              </a:rPr>
              <a:t>)</a:t>
            </a:r>
            <a:endParaRPr lang="en-US" b="1" dirty="0">
              <a:solidFill>
                <a:srgbClr val="9933FF"/>
              </a:solidFill>
            </a:endParaRPr>
          </a:p>
        </p:txBody>
      </p:sp>
      <p:sp>
        <p:nvSpPr>
          <p:cNvPr id="4" name="TextBox 3"/>
          <p:cNvSpPr txBox="1"/>
          <p:nvPr/>
        </p:nvSpPr>
        <p:spPr>
          <a:xfrm>
            <a:off x="1785673" y="4968823"/>
            <a:ext cx="6107497" cy="830997"/>
          </a:xfrm>
          <a:prstGeom prst="rect">
            <a:avLst/>
          </a:prstGeom>
          <a:noFill/>
        </p:spPr>
        <p:txBody>
          <a:bodyPr wrap="square" rtlCol="0">
            <a:spAutoFit/>
          </a:bodyPr>
          <a:lstStyle/>
          <a:p>
            <a:r>
              <a:rPr lang="en-GB" sz="1600" b="1" dirty="0" smtClean="0">
                <a:solidFill>
                  <a:srgbClr val="FF9966"/>
                </a:solidFill>
                <a:latin typeface="Calibri" panose="020F0502020204030204" pitchFamily="34" charset="0"/>
                <a:cs typeface="Calibri" panose="020F0502020204030204" pitchFamily="34" charset="0"/>
              </a:rPr>
              <a:t>Changes in draft 4 (version circulated 30 October) shown in orange</a:t>
            </a:r>
          </a:p>
          <a:p>
            <a:r>
              <a:rPr lang="en-GB" sz="1600" b="1" dirty="0" smtClean="0">
                <a:solidFill>
                  <a:schemeClr val="accent6">
                    <a:lumMod val="75000"/>
                  </a:schemeClr>
                </a:solidFill>
                <a:latin typeface="Calibri" panose="020F0502020204030204" pitchFamily="34" charset="0"/>
                <a:cs typeface="Calibri" panose="020F0502020204030204" pitchFamily="34" charset="0"/>
              </a:rPr>
              <a:t>Changes made for 19 November delivery shown in </a:t>
            </a:r>
            <a:r>
              <a:rPr lang="en-GB" sz="1600" b="1" dirty="0" smtClean="0">
                <a:solidFill>
                  <a:schemeClr val="accent6">
                    <a:lumMod val="75000"/>
                  </a:schemeClr>
                </a:solidFill>
                <a:latin typeface="Calibri" panose="020F0502020204030204" pitchFamily="34" charset="0"/>
                <a:cs typeface="Calibri" panose="020F0502020204030204" pitchFamily="34" charset="0"/>
              </a:rPr>
              <a:t>brown</a:t>
            </a:r>
          </a:p>
          <a:p>
            <a:r>
              <a:rPr lang="en-GB" sz="1600" b="1" dirty="0" smtClean="0">
                <a:solidFill>
                  <a:srgbClr val="9933FF"/>
                </a:solidFill>
                <a:latin typeface="Calibri" panose="020F0502020204030204" pitchFamily="34" charset="0"/>
                <a:cs typeface="Calibri" panose="020F0502020204030204" pitchFamily="34" charset="0"/>
              </a:rPr>
              <a:t>Changes  made January 2016 in purple </a:t>
            </a:r>
            <a:r>
              <a:rPr lang="en-GB" sz="1600" b="1" u="sng" dirty="0" smtClean="0">
                <a:solidFill>
                  <a:srgbClr val="9933FF"/>
                </a:solidFill>
                <a:latin typeface="Calibri" panose="020F0502020204030204" pitchFamily="34" charset="0"/>
                <a:cs typeface="Calibri" panose="020F0502020204030204" pitchFamily="34" charset="0"/>
              </a:rPr>
              <a:t>underlined</a:t>
            </a:r>
            <a:endParaRPr lang="en-GB" sz="1600" b="1" u="sng" dirty="0">
              <a:solidFill>
                <a:srgbClr val="9933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727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Investment Account in Account Opening (acmt.001</a:t>
            </a:r>
            <a:r>
              <a:rPr lang="en-GB" dirty="0" smtClean="0"/>
              <a:t>) </a:t>
            </a:r>
            <a:r>
              <a:rPr lang="en-GB" dirty="0"/>
              <a:t>– </a:t>
            </a:r>
            <a:r>
              <a:rPr lang="en-GB" dirty="0" smtClean="0">
                <a:solidFill>
                  <a:srgbClr val="0070C0"/>
                </a:solidFill>
              </a:rPr>
              <a:t>Type</a:t>
            </a:r>
            <a:endParaRPr lang="en-GB" dirty="0">
              <a:solidFill>
                <a:srgbClr val="0070C0"/>
              </a:solidFill>
            </a:endParaRPr>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cxnSp>
        <p:nvCxnSpPr>
          <p:cNvPr id="20" name="Straight Arrow Connector 19"/>
          <p:cNvCxnSpPr/>
          <p:nvPr/>
        </p:nvCxnSpPr>
        <p:spPr bwMode="auto">
          <a:xfrm>
            <a:off x="3103321" y="1389209"/>
            <a:ext cx="1345753"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 name="Slide Number Placeholder 2"/>
          <p:cNvSpPr>
            <a:spLocks noGrp="1"/>
          </p:cNvSpPr>
          <p:nvPr>
            <p:ph type="sldNum" sz="quarter" idx="11"/>
          </p:nvPr>
        </p:nvSpPr>
        <p:spPr/>
        <p:txBody>
          <a:bodyPr/>
          <a:lstStyle/>
          <a:p>
            <a:fld id="{EA52E39D-21CE-4915-B848-429A65988FB2}" type="slidenum">
              <a:rPr lang="en-GB" smtClean="0"/>
              <a:pPr/>
              <a:t>10</a:t>
            </a:fld>
            <a:endParaRPr lang="en-GB" dirty="0"/>
          </a:p>
        </p:txBody>
      </p:sp>
      <p:sp>
        <p:nvSpPr>
          <p:cNvPr id="9" name="TextBox 8"/>
          <p:cNvSpPr txBox="1"/>
          <p:nvPr/>
        </p:nvSpPr>
        <p:spPr>
          <a:xfrm>
            <a:off x="4517187" y="1222084"/>
            <a:ext cx="4626813" cy="338554"/>
          </a:xfrm>
          <a:prstGeom prst="rect">
            <a:avLst/>
          </a:prstGeom>
          <a:noFill/>
        </p:spPr>
        <p:txBody>
          <a:bodyPr wrap="square" rtlCol="0">
            <a:spAutoFit/>
          </a:bodyPr>
          <a:lstStyle/>
          <a:p>
            <a:pPr>
              <a:spcAft>
                <a:spcPts val="600"/>
              </a:spcAft>
            </a:pPr>
            <a:r>
              <a:rPr lang="en-GB" sz="1600" b="1" u="sng" dirty="0" smtClean="0">
                <a:solidFill>
                  <a:srgbClr val="9933FF"/>
                </a:solidFill>
                <a:latin typeface="Calibri" panose="020F0502020204030204" pitchFamily="34" charset="0"/>
                <a:cs typeface="Calibri" panose="020F0502020204030204" pitchFamily="34" charset="0"/>
              </a:rPr>
              <a:t>15 Jan 2016. DK </a:t>
            </a:r>
            <a:r>
              <a:rPr lang="en-GB" sz="1600" b="1" u="sng" dirty="0" smtClean="0">
                <a:solidFill>
                  <a:srgbClr val="9933FF"/>
                </a:solidFill>
                <a:latin typeface="Calibri" panose="020F0502020204030204" pitchFamily="34" charset="0"/>
                <a:cs typeface="Calibri" panose="020F0502020204030204" pitchFamily="34" charset="0"/>
              </a:rPr>
              <a:t>have identified </a:t>
            </a:r>
            <a:r>
              <a:rPr lang="en-GB" sz="1600" b="1" u="sng" dirty="0" smtClean="0">
                <a:solidFill>
                  <a:srgbClr val="9933FF"/>
                </a:solidFill>
                <a:latin typeface="Calibri" panose="020F0502020204030204" pitchFamily="34" charset="0"/>
                <a:cs typeface="Calibri" panose="020F0502020204030204" pitchFamily="34" charset="0"/>
              </a:rPr>
              <a:t>additional codes:</a:t>
            </a:r>
            <a:endParaRPr lang="en-GB" sz="1600" b="1" u="sng" dirty="0">
              <a:solidFill>
                <a:srgbClr val="9933FF"/>
              </a:solidFill>
              <a:latin typeface="Calibri" panose="020F0502020204030204" pitchFamily="34" charset="0"/>
              <a:cs typeface="Calibri" panose="020F0502020204030204" pitchFamily="34" charset="0"/>
            </a:endParaRPr>
          </a:p>
        </p:txBody>
      </p:sp>
      <p:cxnSp>
        <p:nvCxnSpPr>
          <p:cNvPr id="14" name="Straight Connector 13"/>
          <p:cNvCxnSpPr/>
          <p:nvPr/>
        </p:nvCxnSpPr>
        <p:spPr bwMode="auto">
          <a:xfrm>
            <a:off x="319177" y="400959"/>
            <a:ext cx="390039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5" name="Straight Connector 14"/>
          <p:cNvCxnSpPr/>
          <p:nvPr/>
        </p:nvCxnSpPr>
        <p:spPr bwMode="auto">
          <a:xfrm>
            <a:off x="329241" y="402397"/>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a:off x="4231797" y="399521"/>
            <a:ext cx="0" cy="623240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7" name="Rectangle 16"/>
          <p:cNvSpPr/>
          <p:nvPr/>
        </p:nvSpPr>
        <p:spPr bwMode="auto">
          <a:xfrm>
            <a:off x="508958" y="6314537"/>
            <a:ext cx="3450567" cy="5348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a:xfrm>
            <a:off x="314076" y="387478"/>
            <a:ext cx="4000749" cy="6771084"/>
          </a:xfrm>
          <a:prstGeom prst="rect">
            <a:avLst/>
          </a:prstGeom>
        </p:spPr>
        <p:txBody>
          <a:bodyPr wrap="square">
            <a:spAutoFit/>
          </a:bodyPr>
          <a:lstStyle/>
          <a:p>
            <a:pPr>
              <a:spcAft>
                <a:spcPts val="0"/>
              </a:spcAft>
              <a:tabLst>
                <a:tab pos="396875" algn="l"/>
                <a:tab pos="914400" algn="l"/>
                <a:tab pos="1371600" algn="l"/>
                <a:tab pos="1428750" algn="l"/>
              </a:tabLst>
            </a:pPr>
            <a:r>
              <a:rPr lang="en-GB" sz="1400" b="1" dirty="0" smtClean="0">
                <a:latin typeface="Calibri" panose="020F0502020204030204" pitchFamily="34" charset="0"/>
                <a:cs typeface="Calibri" panose="020F0502020204030204" pitchFamily="34" charset="0"/>
              </a:rPr>
              <a:t>[1.1]	Investment Account </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Identification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Ownership </a:t>
            </a:r>
            <a:r>
              <a:rPr lang="en-GB" sz="1400" b="1" dirty="0" smtClean="0">
                <a:solidFill>
                  <a:srgbClr val="0070C0"/>
                </a:solidFill>
                <a:latin typeface="Calibri" panose="020F0502020204030204" pitchFamily="34" charset="0"/>
                <a:cs typeface="Calibri" panose="020F0502020204030204" pitchFamily="34" charset="0"/>
              </a:rPr>
              <a:t>Type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a:t>
            </a:r>
            <a:r>
              <a:rPr lang="en-GB" sz="1400" b="1" i="1" dirty="0">
                <a:solidFill>
                  <a:srgbClr val="0070C0"/>
                </a:solidFill>
                <a:latin typeface="Calibri" panose="020F0502020204030204" pitchFamily="34" charset="0"/>
                <a:cs typeface="Calibri" panose="020F0502020204030204" pitchFamily="34" charset="0"/>
              </a:rPr>
              <a:t> (code)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Financial Instrument Details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Requested NAV Currency</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Reinvestment Percentage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endParaRPr lang="en-GB" sz="1400"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cxnSp>
        <p:nvCxnSpPr>
          <p:cNvPr id="21" name="Straight Arrow Connector 20"/>
          <p:cNvCxnSpPr/>
          <p:nvPr/>
        </p:nvCxnSpPr>
        <p:spPr bwMode="auto">
          <a:xfrm>
            <a:off x="3868196" y="1593369"/>
            <a:ext cx="643419" cy="14054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aphicFrame>
        <p:nvGraphicFramePr>
          <p:cNvPr id="8" name="Table 7"/>
          <p:cNvGraphicFramePr>
            <a:graphicFrameLocks noGrp="1"/>
          </p:cNvGraphicFramePr>
          <p:nvPr>
            <p:extLst>
              <p:ext uri="{D42A27DB-BD31-4B8C-83A1-F6EECF244321}">
                <p14:modId xmlns:p14="http://schemas.microsoft.com/office/powerpoint/2010/main" val="4240096560"/>
              </p:ext>
            </p:extLst>
          </p:nvPr>
        </p:nvGraphicFramePr>
        <p:xfrm>
          <a:off x="4630946" y="2141274"/>
          <a:ext cx="4435417" cy="1280160"/>
        </p:xfrm>
        <a:graphic>
          <a:graphicData uri="http://schemas.openxmlformats.org/drawingml/2006/table">
            <a:tbl>
              <a:tblPr firstRow="1" firstCol="1" bandRow="1">
                <a:tableStyleId>{5C22544A-7EE6-4342-B048-85BDC9FD1C3A}</a:tableStyleId>
              </a:tblPr>
              <a:tblGrid>
                <a:gridCol w="631167"/>
                <a:gridCol w="1285336"/>
                <a:gridCol w="2518914"/>
              </a:tblGrid>
              <a:tr h="0">
                <a:tc>
                  <a:txBody>
                    <a:bodyPr/>
                    <a:lstStyle/>
                    <a:p>
                      <a:pPr marL="0" marR="0">
                        <a:spcBef>
                          <a:spcPts val="200"/>
                        </a:spcBef>
                        <a:spcAft>
                          <a:spcPts val="200"/>
                        </a:spcAft>
                      </a:pPr>
                      <a:r>
                        <a:rPr lang="en-GB" sz="1200" b="0" dirty="0">
                          <a:solidFill>
                            <a:schemeClr val="tx1"/>
                          </a:solidFill>
                          <a:effectLst/>
                        </a:rPr>
                        <a:t>ENTR</a:t>
                      </a:r>
                      <a:endParaRPr lang="en-GB" sz="1200" b="0" dirty="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200" b="0" dirty="0">
                          <a:solidFill>
                            <a:schemeClr val="tx1"/>
                          </a:solidFill>
                          <a:effectLst/>
                        </a:rPr>
                        <a:t>Entrepreneurial</a:t>
                      </a:r>
                      <a:endParaRPr lang="en-GB" sz="1200" b="0" dirty="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200" b="0">
                          <a:solidFill>
                            <a:schemeClr val="tx1"/>
                          </a:solidFill>
                          <a:effectLst/>
                        </a:rPr>
                        <a:t>Entrepreneurial account</a:t>
                      </a:r>
                      <a:endParaRPr lang="en-GB" sz="1200" b="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a:spcBef>
                          <a:spcPts val="200"/>
                        </a:spcBef>
                        <a:spcAft>
                          <a:spcPts val="200"/>
                        </a:spcAft>
                      </a:pPr>
                      <a:r>
                        <a:rPr lang="en-GB" sz="1200" b="0" dirty="0">
                          <a:solidFill>
                            <a:schemeClr val="tx1"/>
                          </a:solidFill>
                          <a:effectLst/>
                        </a:rPr>
                        <a:t>UNCO</a:t>
                      </a:r>
                      <a:endParaRPr lang="en-GB" sz="1200" b="0" dirty="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200" b="0" dirty="0">
                          <a:solidFill>
                            <a:schemeClr val="tx1"/>
                          </a:solidFill>
                          <a:effectLst/>
                        </a:rPr>
                        <a:t>Unincorporated</a:t>
                      </a:r>
                      <a:endParaRPr lang="en-GB" sz="1200" b="0" dirty="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200" b="0" dirty="0">
                          <a:solidFill>
                            <a:schemeClr val="tx1"/>
                          </a:solidFill>
                          <a:effectLst/>
                        </a:rPr>
                        <a:t>Account owner is an unincorporated partnership or is of sole proprietorship. </a:t>
                      </a:r>
                      <a:endParaRPr lang="en-GB" sz="1200" b="0" dirty="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a:spcBef>
                          <a:spcPts val="200"/>
                        </a:spcBef>
                        <a:spcAft>
                          <a:spcPts val="200"/>
                        </a:spcAft>
                      </a:pPr>
                      <a:r>
                        <a:rPr lang="en-GB" sz="1200" b="0">
                          <a:solidFill>
                            <a:schemeClr val="tx1"/>
                          </a:solidFill>
                          <a:effectLst/>
                        </a:rPr>
                        <a:t>LIPA</a:t>
                      </a:r>
                      <a:endParaRPr lang="en-GB" sz="1200" b="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200" b="0" dirty="0">
                          <a:solidFill>
                            <a:schemeClr val="tx1"/>
                          </a:solidFill>
                          <a:effectLst/>
                        </a:rPr>
                        <a:t>Limited Partnership</a:t>
                      </a:r>
                      <a:endParaRPr lang="en-GB" sz="1200" b="0" dirty="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200" b="0" dirty="0">
                          <a:solidFill>
                            <a:schemeClr val="tx1"/>
                          </a:solidFill>
                          <a:effectLst/>
                        </a:rPr>
                        <a:t>Account owner is a limited partnership or is of sole proprietorship.</a:t>
                      </a:r>
                      <a:endParaRPr lang="en-GB" sz="1200" b="0" dirty="0">
                        <a:solidFill>
                          <a:schemeClr val="tx1"/>
                        </a:solidFill>
                        <a:effectLst/>
                        <a:latin typeface="Calibri"/>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8281358" y="448574"/>
            <a:ext cx="750526" cy="461665"/>
          </a:xfrm>
          <a:prstGeom prst="rect">
            <a:avLst/>
          </a:prstGeom>
          <a:noFill/>
        </p:spPr>
        <p:txBody>
          <a:bodyPr wrap="none" rtlCol="0">
            <a:spAutoFit/>
          </a:bodyPr>
          <a:lstStyle/>
          <a:p>
            <a:r>
              <a:rPr lang="en-GB" dirty="0" smtClean="0"/>
              <a:t>new</a:t>
            </a:r>
            <a:endParaRPr lang="en-GB" dirty="0"/>
          </a:p>
        </p:txBody>
      </p:sp>
    </p:spTree>
    <p:extLst>
      <p:ext uri="{BB962C8B-B14F-4D97-AF65-F5344CB8AC3E}">
        <p14:creationId xmlns:p14="http://schemas.microsoft.com/office/powerpoint/2010/main" val="544228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80" y="15840"/>
            <a:ext cx="9315062" cy="441364"/>
          </a:xfrm>
        </p:spPr>
        <p:txBody>
          <a:bodyPr/>
          <a:lstStyle/>
          <a:p>
            <a:r>
              <a:rPr lang="en-GB" dirty="0"/>
              <a:t>Investment Account in Account Opening (acmt.001</a:t>
            </a:r>
            <a:r>
              <a:rPr lang="en-GB" dirty="0" smtClean="0"/>
              <a:t>) – </a:t>
            </a:r>
            <a:r>
              <a:rPr lang="en-GB" dirty="0" smtClean="0">
                <a:solidFill>
                  <a:srgbClr val="0070C0"/>
                </a:solidFill>
              </a:rPr>
              <a:t>Ownership Type</a:t>
            </a:r>
            <a:endParaRPr lang="en-GB" dirty="0">
              <a:solidFill>
                <a:srgbClr val="0070C0"/>
              </a:solidFill>
            </a:endParaRPr>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3" name="Slide Number Placeholder 2"/>
          <p:cNvSpPr>
            <a:spLocks noGrp="1"/>
          </p:cNvSpPr>
          <p:nvPr>
            <p:ph type="sldNum" sz="quarter" idx="11"/>
          </p:nvPr>
        </p:nvSpPr>
        <p:spPr/>
        <p:txBody>
          <a:bodyPr/>
          <a:lstStyle/>
          <a:p>
            <a:fld id="{EA52E39D-21CE-4915-B848-429A65988FB2}" type="slidenum">
              <a:rPr lang="en-GB" smtClean="0"/>
              <a:pPr/>
              <a:t>11</a:t>
            </a:fld>
            <a:endParaRPr lang="en-GB" dirty="0"/>
          </a:p>
        </p:txBody>
      </p:sp>
      <p:cxnSp>
        <p:nvCxnSpPr>
          <p:cNvPr id="14" name="Straight Connector 13"/>
          <p:cNvCxnSpPr/>
          <p:nvPr/>
        </p:nvCxnSpPr>
        <p:spPr bwMode="auto">
          <a:xfrm>
            <a:off x="319177" y="400959"/>
            <a:ext cx="390039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a:off x="329241" y="402397"/>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7" name="Straight Connector 16"/>
          <p:cNvCxnSpPr/>
          <p:nvPr/>
        </p:nvCxnSpPr>
        <p:spPr bwMode="auto">
          <a:xfrm>
            <a:off x="4231797" y="399521"/>
            <a:ext cx="0" cy="623240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8" name="Rectangle 17"/>
          <p:cNvSpPr/>
          <p:nvPr/>
        </p:nvSpPr>
        <p:spPr bwMode="auto">
          <a:xfrm>
            <a:off x="508958" y="6314537"/>
            <a:ext cx="3450567" cy="5348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a:xfrm>
            <a:off x="314076" y="387478"/>
            <a:ext cx="4000749" cy="6555641"/>
          </a:xfrm>
          <a:prstGeom prst="rect">
            <a:avLst/>
          </a:prstGeom>
        </p:spPr>
        <p:txBody>
          <a:bodyPr wrap="square">
            <a:spAutoFit/>
          </a:bodyPr>
          <a:lstStyle/>
          <a:p>
            <a:pPr>
              <a:spcAft>
                <a:spcPts val="0"/>
              </a:spcAft>
              <a:tabLst>
                <a:tab pos="396875" algn="l"/>
                <a:tab pos="914400" algn="l"/>
                <a:tab pos="1371600" algn="l"/>
                <a:tab pos="1428750" algn="l"/>
              </a:tabLst>
            </a:pPr>
            <a:r>
              <a:rPr lang="en-GB" sz="1400" b="1" dirty="0" smtClean="0">
                <a:latin typeface="Calibri" panose="020F0502020204030204" pitchFamily="34" charset="0"/>
                <a:cs typeface="Calibri" panose="020F0502020204030204" pitchFamily="34" charset="0"/>
              </a:rPr>
              <a:t>[1.1]	Investment Account </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Identification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a:t>
            </a:r>
            <a:r>
              <a:rPr lang="en-GB" sz="1400" b="1" dirty="0">
                <a:solidFill>
                  <a:srgbClr val="0070C0"/>
                </a:solidFill>
                <a:latin typeface="Calibri" panose="020F0502020204030204" pitchFamily="34" charset="0"/>
                <a:cs typeface="Calibri" panose="020F0502020204030204" pitchFamily="34" charset="0"/>
              </a:rPr>
              <a:t>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Ownership Type</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a:t>
            </a:r>
            <a:r>
              <a:rPr lang="en-GB" sz="1400" b="1" i="1" dirty="0">
                <a:solidFill>
                  <a:srgbClr val="0070C0"/>
                </a:solidFill>
                <a:latin typeface="Calibri" panose="020F0502020204030204" pitchFamily="34" charset="0"/>
                <a:cs typeface="Calibri" panose="020F0502020204030204" pitchFamily="34" charset="0"/>
              </a:rPr>
              <a:t> (code)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Financial Instrument Details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Requested NAV Currency</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Reinvestment Percentage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endParaRPr lang="en-GB" sz="1400"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sp>
        <p:nvSpPr>
          <p:cNvPr id="8" name="TextBox 7"/>
          <p:cNvSpPr txBox="1"/>
          <p:nvPr/>
        </p:nvSpPr>
        <p:spPr>
          <a:xfrm>
            <a:off x="4424375" y="1414732"/>
            <a:ext cx="4719625" cy="369332"/>
          </a:xfrm>
          <a:prstGeom prst="rect">
            <a:avLst/>
          </a:prstGeom>
          <a:noFill/>
        </p:spPr>
        <p:txBody>
          <a:bodyPr wrap="none" rtlCol="0">
            <a:spAutoFit/>
          </a:bodyPr>
          <a:lstStyle/>
          <a:p>
            <a:r>
              <a:rPr lang="en-GB" sz="1800" dirty="0" smtClean="0">
                <a:solidFill>
                  <a:srgbClr val="9933FF"/>
                </a:solidFill>
                <a:latin typeface="Calibri" panose="020F0502020204030204" pitchFamily="34" charset="0"/>
                <a:cs typeface="Calibri" panose="020F0502020204030204" pitchFamily="34" charset="0"/>
              </a:rPr>
              <a:t>Code EURE, name </a:t>
            </a:r>
            <a:r>
              <a:rPr lang="en-GB" sz="1800" dirty="0">
                <a:solidFill>
                  <a:srgbClr val="9933FF"/>
                </a:solidFill>
                <a:latin typeface="Calibri" panose="020F0502020204030204" pitchFamily="34" charset="0"/>
                <a:cs typeface="Calibri" panose="020F0502020204030204" pitchFamily="34" charset="0"/>
              </a:rPr>
              <a:t>EU Residual Entity </a:t>
            </a:r>
            <a:r>
              <a:rPr lang="en-GB" sz="1800" dirty="0" smtClean="0">
                <a:solidFill>
                  <a:srgbClr val="9933FF"/>
                </a:solidFill>
                <a:latin typeface="Calibri" panose="020F0502020204030204" pitchFamily="34" charset="0"/>
                <a:cs typeface="Calibri" panose="020F0502020204030204" pitchFamily="34" charset="0"/>
              </a:rPr>
              <a:t> reinstated.</a:t>
            </a:r>
            <a:endParaRPr lang="en-GB" sz="1800" dirty="0">
              <a:solidFill>
                <a:srgbClr val="9933FF"/>
              </a:solidFill>
              <a:latin typeface="Calibri" panose="020F0502020204030204" pitchFamily="34" charset="0"/>
              <a:cs typeface="Calibri" panose="020F0502020204030204" pitchFamily="34" charset="0"/>
            </a:endParaRPr>
          </a:p>
        </p:txBody>
      </p:sp>
      <p:cxnSp>
        <p:nvCxnSpPr>
          <p:cNvPr id="22" name="Straight Arrow Connector 21"/>
          <p:cNvCxnSpPr/>
          <p:nvPr/>
        </p:nvCxnSpPr>
        <p:spPr bwMode="auto">
          <a:xfrm>
            <a:off x="2553419" y="1613485"/>
            <a:ext cx="1895655"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4422301" y="1981172"/>
            <a:ext cx="4626813" cy="338554"/>
          </a:xfrm>
          <a:prstGeom prst="rect">
            <a:avLst/>
          </a:prstGeom>
          <a:noFill/>
        </p:spPr>
        <p:txBody>
          <a:bodyPr wrap="square" rtlCol="0">
            <a:spAutoFit/>
          </a:bodyPr>
          <a:lstStyle/>
          <a:p>
            <a:pPr>
              <a:spcAft>
                <a:spcPts val="600"/>
              </a:spcAft>
            </a:pPr>
            <a:r>
              <a:rPr lang="en-GB" sz="1600" b="1" u="sng" dirty="0" smtClean="0">
                <a:solidFill>
                  <a:srgbClr val="9933FF"/>
                </a:solidFill>
                <a:latin typeface="Calibri" panose="020F0502020204030204" pitchFamily="34" charset="0"/>
                <a:cs typeface="Calibri" panose="020F0502020204030204" pitchFamily="34" charset="0"/>
              </a:rPr>
              <a:t>15 Jan 2016. DK </a:t>
            </a:r>
            <a:r>
              <a:rPr lang="en-GB" sz="1600" b="1" u="sng" dirty="0" smtClean="0">
                <a:solidFill>
                  <a:srgbClr val="9933FF"/>
                </a:solidFill>
                <a:latin typeface="Calibri" panose="020F0502020204030204" pitchFamily="34" charset="0"/>
                <a:cs typeface="Calibri" panose="020F0502020204030204" pitchFamily="34" charset="0"/>
              </a:rPr>
              <a:t>have identified </a:t>
            </a:r>
            <a:r>
              <a:rPr lang="en-GB" sz="1600" b="1" u="sng" dirty="0" smtClean="0">
                <a:solidFill>
                  <a:srgbClr val="9933FF"/>
                </a:solidFill>
                <a:latin typeface="Calibri" panose="020F0502020204030204" pitchFamily="34" charset="0"/>
                <a:cs typeface="Calibri" panose="020F0502020204030204" pitchFamily="34" charset="0"/>
              </a:rPr>
              <a:t>additional codes:</a:t>
            </a:r>
            <a:endParaRPr lang="en-GB" sz="1600" b="1" u="sng" dirty="0">
              <a:solidFill>
                <a:srgbClr val="9933FF"/>
              </a:solidFill>
              <a:latin typeface="Calibri" panose="020F0502020204030204" pitchFamily="34" charset="0"/>
              <a:cs typeface="Calibri" panose="020F050202020403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50575948"/>
              </p:ext>
            </p:extLst>
          </p:nvPr>
        </p:nvGraphicFramePr>
        <p:xfrm>
          <a:off x="4518808" y="2805476"/>
          <a:ext cx="4435417" cy="1493520"/>
        </p:xfrm>
        <a:graphic>
          <a:graphicData uri="http://schemas.openxmlformats.org/drawingml/2006/table">
            <a:tbl>
              <a:tblPr firstRow="1" firstCol="1" bandRow="1">
                <a:tableStyleId>{5C22544A-7EE6-4342-B048-85BDC9FD1C3A}</a:tableStyleId>
              </a:tblPr>
              <a:tblGrid>
                <a:gridCol w="631167"/>
                <a:gridCol w="1285336"/>
                <a:gridCol w="2518914"/>
              </a:tblGrid>
              <a:tr h="0">
                <a:tc>
                  <a:txBody>
                    <a:bodyPr/>
                    <a:lstStyle/>
                    <a:p>
                      <a:pPr marL="0" marR="0">
                        <a:spcBef>
                          <a:spcPts val="200"/>
                        </a:spcBef>
                        <a:spcAft>
                          <a:spcPts val="200"/>
                        </a:spcAft>
                      </a:pPr>
                      <a:r>
                        <a:rPr lang="en-GB" sz="1400" b="0" dirty="0">
                          <a:solidFill>
                            <a:schemeClr val="tx1"/>
                          </a:solidFill>
                          <a:effectLst/>
                          <a:latin typeface="Calibri" panose="020F0502020204030204" pitchFamily="34" charset="0"/>
                          <a:cs typeface="Calibri" panose="020F0502020204030204" pitchFamily="34" charset="0"/>
                        </a:rPr>
                        <a:t>ENTR</a:t>
                      </a:r>
                      <a:endParaRPr lang="en-GB" sz="14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400" b="0" dirty="0">
                          <a:solidFill>
                            <a:schemeClr val="tx1"/>
                          </a:solidFill>
                          <a:effectLst/>
                          <a:latin typeface="Calibri" panose="020F0502020204030204" pitchFamily="34" charset="0"/>
                          <a:cs typeface="Calibri" panose="020F0502020204030204" pitchFamily="34" charset="0"/>
                        </a:rPr>
                        <a:t>Entrepreneurial</a:t>
                      </a:r>
                      <a:endParaRPr lang="en-GB" sz="14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400" b="0">
                          <a:solidFill>
                            <a:schemeClr val="tx1"/>
                          </a:solidFill>
                          <a:effectLst/>
                          <a:latin typeface="Calibri" panose="020F0502020204030204" pitchFamily="34" charset="0"/>
                          <a:cs typeface="Calibri" panose="020F0502020204030204" pitchFamily="34" charset="0"/>
                        </a:rPr>
                        <a:t>Entrepreneurial account</a:t>
                      </a:r>
                      <a:endParaRPr lang="en-GB" sz="1400" b="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a:spcBef>
                          <a:spcPts val="200"/>
                        </a:spcBef>
                        <a:spcAft>
                          <a:spcPts val="200"/>
                        </a:spcAft>
                      </a:pPr>
                      <a:r>
                        <a:rPr lang="en-GB" sz="1400" b="0" dirty="0">
                          <a:solidFill>
                            <a:schemeClr val="tx1"/>
                          </a:solidFill>
                          <a:effectLst/>
                          <a:latin typeface="Calibri" panose="020F0502020204030204" pitchFamily="34" charset="0"/>
                          <a:cs typeface="Calibri" panose="020F0502020204030204" pitchFamily="34" charset="0"/>
                        </a:rPr>
                        <a:t>UNCO</a:t>
                      </a:r>
                      <a:endParaRPr lang="en-GB" sz="14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400" b="0" dirty="0">
                          <a:solidFill>
                            <a:schemeClr val="tx1"/>
                          </a:solidFill>
                          <a:effectLst/>
                          <a:latin typeface="Calibri" panose="020F0502020204030204" pitchFamily="34" charset="0"/>
                          <a:cs typeface="Calibri" panose="020F0502020204030204" pitchFamily="34" charset="0"/>
                        </a:rPr>
                        <a:t>Unincorporated</a:t>
                      </a:r>
                      <a:endParaRPr lang="en-GB" sz="14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400" b="0" dirty="0">
                          <a:solidFill>
                            <a:schemeClr val="tx1"/>
                          </a:solidFill>
                          <a:effectLst/>
                          <a:latin typeface="Calibri" panose="020F0502020204030204" pitchFamily="34" charset="0"/>
                          <a:cs typeface="Calibri" panose="020F0502020204030204" pitchFamily="34" charset="0"/>
                        </a:rPr>
                        <a:t>Account owner is an unincorporated partnership or is of sole proprietorship. </a:t>
                      </a:r>
                      <a:endParaRPr lang="en-GB" sz="14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a:spcBef>
                          <a:spcPts val="200"/>
                        </a:spcBef>
                        <a:spcAft>
                          <a:spcPts val="200"/>
                        </a:spcAft>
                      </a:pPr>
                      <a:r>
                        <a:rPr lang="en-GB" sz="1400" b="0">
                          <a:solidFill>
                            <a:schemeClr val="tx1"/>
                          </a:solidFill>
                          <a:effectLst/>
                          <a:latin typeface="Calibri" panose="020F0502020204030204" pitchFamily="34" charset="0"/>
                          <a:cs typeface="Calibri" panose="020F0502020204030204" pitchFamily="34" charset="0"/>
                        </a:rPr>
                        <a:t>LIPA</a:t>
                      </a:r>
                      <a:endParaRPr lang="en-GB" sz="1400" b="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400" b="0" dirty="0">
                          <a:solidFill>
                            <a:schemeClr val="tx1"/>
                          </a:solidFill>
                          <a:effectLst/>
                          <a:latin typeface="Calibri" panose="020F0502020204030204" pitchFamily="34" charset="0"/>
                          <a:cs typeface="Calibri" panose="020F0502020204030204" pitchFamily="34" charset="0"/>
                        </a:rPr>
                        <a:t>Limited Partnership</a:t>
                      </a:r>
                      <a:endParaRPr lang="en-GB" sz="14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200"/>
                        </a:spcBef>
                        <a:spcAft>
                          <a:spcPts val="200"/>
                        </a:spcAft>
                      </a:pPr>
                      <a:r>
                        <a:rPr lang="en-GB" sz="1400" b="0" dirty="0">
                          <a:solidFill>
                            <a:schemeClr val="tx1"/>
                          </a:solidFill>
                          <a:effectLst/>
                          <a:latin typeface="Calibri" panose="020F0502020204030204" pitchFamily="34" charset="0"/>
                          <a:cs typeface="Calibri" panose="020F0502020204030204" pitchFamily="34" charset="0"/>
                        </a:rPr>
                        <a:t>Account owner is a limited partnership or is of sole proprietorship.</a:t>
                      </a:r>
                      <a:endParaRPr lang="en-GB" sz="1400" b="0" dirty="0">
                        <a:solidFill>
                          <a:schemeClr val="tx1"/>
                        </a:solidFill>
                        <a:effectLst/>
                        <a:latin typeface="Calibri" panose="020F0502020204030204" pitchFamily="34" charset="0"/>
                        <a:ea typeface="Times"/>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22760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12</a:t>
            </a:fld>
            <a:endParaRPr lang="en-GB" dirty="0"/>
          </a:p>
        </p:txBody>
      </p:sp>
      <p:cxnSp>
        <p:nvCxnSpPr>
          <p:cNvPr id="19" name="Straight Arrow Connector 18"/>
          <p:cNvCxnSpPr/>
          <p:nvPr/>
        </p:nvCxnSpPr>
        <p:spPr bwMode="auto">
          <a:xfrm>
            <a:off x="3714570" y="1836178"/>
            <a:ext cx="74313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TextBox 34"/>
          <p:cNvSpPr txBox="1"/>
          <p:nvPr/>
        </p:nvSpPr>
        <p:spPr>
          <a:xfrm>
            <a:off x="4454108" y="1650710"/>
            <a:ext cx="4474413" cy="338554"/>
          </a:xfrm>
          <a:prstGeom prst="rect">
            <a:avLst/>
          </a:prstGeom>
          <a:noFill/>
        </p:spPr>
        <p:txBody>
          <a:bodyPr wrap="square" rtlCol="0">
            <a:spAutoFit/>
          </a:bodyPr>
          <a:lstStyle/>
          <a:p>
            <a:r>
              <a:rPr lang="en-GB" sz="1600" b="1" dirty="0">
                <a:latin typeface="Calibri" panose="020F0502020204030204" pitchFamily="34" charset="0"/>
                <a:cs typeface="Calibri" panose="020F0502020204030204" pitchFamily="34" charset="0"/>
              </a:rPr>
              <a:t>N</a:t>
            </a:r>
            <a:r>
              <a:rPr lang="en-GB" sz="1600" b="1" dirty="0" smtClean="0">
                <a:latin typeface="Calibri" panose="020F0502020204030204" pitchFamily="34" charset="0"/>
                <a:cs typeface="Calibri" panose="020F0502020204030204" pitchFamily="34" charset="0"/>
              </a:rPr>
              <a:t>ew codes have been  added, see next slide.</a:t>
            </a:r>
          </a:p>
        </p:txBody>
      </p:sp>
      <p:sp>
        <p:nvSpPr>
          <p:cNvPr id="3" name="Title 2"/>
          <p:cNvSpPr>
            <a:spLocks noGrp="1"/>
          </p:cNvSpPr>
          <p:nvPr>
            <p:ph type="title"/>
          </p:nvPr>
        </p:nvSpPr>
        <p:spPr>
          <a:xfrm>
            <a:off x="234380" y="15840"/>
            <a:ext cx="9030390" cy="441364"/>
          </a:xfrm>
        </p:spPr>
        <p:txBody>
          <a:bodyPr/>
          <a:lstStyle/>
          <a:p>
            <a:r>
              <a:rPr lang="en-GB" dirty="0"/>
              <a:t>Investment Account in Account Opening (acmt.001) – </a:t>
            </a:r>
            <a:r>
              <a:rPr lang="en-GB" dirty="0" smtClean="0">
                <a:solidFill>
                  <a:srgbClr val="0070C0"/>
                </a:solidFill>
              </a:rPr>
              <a:t>Tax Exemption</a:t>
            </a:r>
            <a:endParaRPr lang="en-GB" dirty="0"/>
          </a:p>
        </p:txBody>
      </p:sp>
      <p:cxnSp>
        <p:nvCxnSpPr>
          <p:cNvPr id="12" name="Straight Connector 11"/>
          <p:cNvCxnSpPr/>
          <p:nvPr/>
        </p:nvCxnSpPr>
        <p:spPr bwMode="auto">
          <a:xfrm>
            <a:off x="319177" y="400959"/>
            <a:ext cx="390039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a:off x="329241" y="402397"/>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a:off x="4231797" y="399521"/>
            <a:ext cx="0" cy="623240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508958" y="6314537"/>
            <a:ext cx="3450567" cy="5348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a:xfrm>
            <a:off x="314076" y="387478"/>
            <a:ext cx="4000749" cy="6555641"/>
          </a:xfrm>
          <a:prstGeom prst="rect">
            <a:avLst/>
          </a:prstGeom>
        </p:spPr>
        <p:txBody>
          <a:bodyPr wrap="square">
            <a:spAutoFit/>
          </a:bodyPr>
          <a:lstStyle/>
          <a:p>
            <a:pPr>
              <a:spcAft>
                <a:spcPts val="0"/>
              </a:spcAft>
              <a:tabLst>
                <a:tab pos="396875" algn="l"/>
                <a:tab pos="914400" algn="l"/>
                <a:tab pos="1371600" algn="l"/>
                <a:tab pos="1428750" algn="l"/>
              </a:tabLst>
            </a:pPr>
            <a:r>
              <a:rPr lang="en-GB" sz="1400" b="1" dirty="0" smtClean="0">
                <a:latin typeface="Calibri" panose="020F0502020204030204" pitchFamily="34" charset="0"/>
                <a:cs typeface="Calibri" panose="020F0502020204030204" pitchFamily="34" charset="0"/>
              </a:rPr>
              <a:t>[1.1]	Investment Account </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Identification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a:t>
            </a:r>
            <a:r>
              <a:rPr lang="en-GB" sz="1400" b="1" dirty="0">
                <a:solidFill>
                  <a:srgbClr val="0070C0"/>
                </a:solidFill>
                <a:latin typeface="Calibri" panose="020F0502020204030204" pitchFamily="34" charset="0"/>
                <a:cs typeface="Calibri" panose="020F0502020204030204" pitchFamily="34" charset="0"/>
              </a:rPr>
              <a:t>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Ownership Type</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 </a:t>
            </a:r>
            <a:r>
              <a:rPr lang="en-GB" sz="1400" b="1" i="1" dirty="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Financial Instrument Details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Requested NAV Currency</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Reinvestment Percentage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endParaRPr lang="en-GB" sz="1400"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spTree>
    <p:extLst>
      <p:ext uri="{BB962C8B-B14F-4D97-AF65-F5344CB8AC3E}">
        <p14:creationId xmlns:p14="http://schemas.microsoft.com/office/powerpoint/2010/main" val="1432412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13</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1340380"/>
              </p:ext>
            </p:extLst>
          </p:nvPr>
        </p:nvGraphicFramePr>
        <p:xfrm>
          <a:off x="1742547" y="777875"/>
          <a:ext cx="7246178" cy="5334000"/>
        </p:xfrm>
        <a:graphic>
          <a:graphicData uri="http://schemas.openxmlformats.org/drawingml/2006/table">
            <a:tbl>
              <a:tblPr firstRow="1" bandRow="1">
                <a:tableStyleId>{5C22544A-7EE6-4342-B048-85BDC9FD1C3A}</a:tableStyleId>
              </a:tblPr>
              <a:tblGrid>
                <a:gridCol w="834092"/>
                <a:gridCol w="1512282"/>
                <a:gridCol w="4899804"/>
              </a:tblGrid>
              <a:tr h="0">
                <a:tc>
                  <a:txBody>
                    <a:bodyPr/>
                    <a:lstStyle/>
                    <a:p>
                      <a:r>
                        <a:rPr lang="en-GB" sz="1400" b="0" dirty="0" smtClean="0">
                          <a:solidFill>
                            <a:schemeClr val="tx1"/>
                          </a:solidFill>
                          <a:latin typeface="Calibri" panose="020F0502020204030204" pitchFamily="34" charset="0"/>
                          <a:cs typeface="Calibri" panose="020F0502020204030204" pitchFamily="34" charset="0"/>
                        </a:rPr>
                        <a:t>FORE</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Foreigner</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Account is for a foreigner for which a tax exemption is permitted.</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INCA</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Incapacity</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Exemption due to incapacitation.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MINO</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Minor</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Account is for a minor for which a tax exemption is permitted.</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ORDR</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Ordinary</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Ordinary reporting.</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ASSO</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Association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Calibri" panose="020F0502020204030204" pitchFamily="34" charset="0"/>
                          <a:cs typeface="Calibri" panose="020F0502020204030204" pitchFamily="34" charset="0"/>
                        </a:rPr>
                        <a:t>Account is for an</a:t>
                      </a:r>
                      <a:r>
                        <a:rPr lang="en-GB" sz="1400" b="0" baseline="0" dirty="0" smtClean="0">
                          <a:solidFill>
                            <a:schemeClr val="tx1"/>
                          </a:solidFill>
                          <a:latin typeface="Calibri" panose="020F0502020204030204" pitchFamily="34" charset="0"/>
                          <a:cs typeface="Calibri" panose="020F0502020204030204" pitchFamily="34" charset="0"/>
                        </a:rPr>
                        <a:t> association, for example, a sports club, for which </a:t>
                      </a:r>
                      <a:r>
                        <a:rPr lang="en-GB" sz="1400" b="0" dirty="0" smtClean="0">
                          <a:solidFill>
                            <a:schemeClr val="tx1"/>
                          </a:solidFill>
                          <a:latin typeface="Calibri" panose="020F0502020204030204" pitchFamily="34" charset="0"/>
                          <a:cs typeface="Calibri" panose="020F0502020204030204" pitchFamily="34" charset="0"/>
                        </a:rPr>
                        <a:t>a tax exemption is permitted.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DOME</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Domestic</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baseline="0" dirty="0" smtClean="0">
                          <a:solidFill>
                            <a:schemeClr val="tx1"/>
                          </a:solidFill>
                          <a:latin typeface="Calibri" panose="020F0502020204030204" pitchFamily="34" charset="0"/>
                          <a:cs typeface="Calibri" panose="020F0502020204030204" pitchFamily="34" charset="0"/>
                        </a:rPr>
                        <a:t>Account is for two account owners that are both domestic.</a:t>
                      </a:r>
                      <a:endParaRPr lang="en-GB" sz="1400" b="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FORP</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One Or Both Foreign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Calibri" panose="020F0502020204030204" pitchFamily="34" charset="0"/>
                          <a:cs typeface="Calibri" panose="020F0502020204030204" pitchFamily="34" charset="0"/>
                        </a:rPr>
                        <a:t>Account is for two account owners where one or both are foreign.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RIHO</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Rights</a:t>
                      </a:r>
                      <a:r>
                        <a:rPr lang="en-GB" sz="1400" b="0" baseline="0" dirty="0" smtClean="0">
                          <a:solidFill>
                            <a:schemeClr val="tx1"/>
                          </a:solidFill>
                          <a:latin typeface="Calibri" panose="020F0502020204030204" pitchFamily="34" charset="0"/>
                          <a:cs typeface="Calibri" panose="020F0502020204030204" pitchFamily="34" charset="0"/>
                        </a:rPr>
                        <a:t> Holder</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Calibri" panose="020F0502020204030204" pitchFamily="34" charset="0"/>
                          <a:cs typeface="Calibri" panose="020F0502020204030204" pitchFamily="34" charset="0"/>
                        </a:rPr>
                        <a:t>Account is for a rights holder.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PENF</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Pension Fund</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Calibri" panose="020F0502020204030204" pitchFamily="34" charset="0"/>
                          <a:cs typeface="Calibri" panose="020F0502020204030204" pitchFamily="34" charset="0"/>
                        </a:rPr>
                        <a:t>Account</a:t>
                      </a:r>
                      <a:r>
                        <a:rPr lang="en-GB" sz="1400" b="0" baseline="0" dirty="0" smtClean="0">
                          <a:solidFill>
                            <a:schemeClr val="tx1"/>
                          </a:solidFill>
                          <a:latin typeface="Calibri" panose="020F0502020204030204" pitchFamily="34" charset="0"/>
                          <a:cs typeface="Calibri" panose="020F0502020204030204" pitchFamily="34" charset="0"/>
                        </a:rPr>
                        <a:t> is for a p</a:t>
                      </a:r>
                      <a:r>
                        <a:rPr lang="en-GB" sz="1400" b="0" dirty="0" smtClean="0">
                          <a:solidFill>
                            <a:schemeClr val="tx1"/>
                          </a:solidFill>
                          <a:latin typeface="Calibri" panose="020F0502020204030204" pitchFamily="34" charset="0"/>
                          <a:cs typeface="Calibri" panose="020F0502020204030204" pitchFamily="34" charset="0"/>
                        </a:rPr>
                        <a:t>ension fund for which a tax exemption is permitted.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DIPL</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Diplomat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Calibri" panose="020F0502020204030204" pitchFamily="34" charset="0"/>
                          <a:cs typeface="Calibri" panose="020F0502020204030204" pitchFamily="34" charset="0"/>
                        </a:rPr>
                        <a:t>Account</a:t>
                      </a:r>
                      <a:r>
                        <a:rPr lang="en-GB" sz="1400" b="0" baseline="0" dirty="0" smtClean="0">
                          <a:solidFill>
                            <a:schemeClr val="tx1"/>
                          </a:solidFill>
                          <a:latin typeface="Calibri" panose="020F0502020204030204" pitchFamily="34" charset="0"/>
                          <a:cs typeface="Calibri" panose="020F0502020204030204" pitchFamily="34" charset="0"/>
                        </a:rPr>
                        <a:t> is for a diplomat </a:t>
                      </a:r>
                      <a:r>
                        <a:rPr lang="en-GB" sz="1400" b="0" dirty="0" smtClean="0">
                          <a:solidFill>
                            <a:schemeClr val="tx1"/>
                          </a:solidFill>
                          <a:latin typeface="Calibri" panose="020F0502020204030204" pitchFamily="34" charset="0"/>
                          <a:cs typeface="Calibri" panose="020F0502020204030204" pitchFamily="34" charset="0"/>
                        </a:rPr>
                        <a:t>for which a tax exemption is permitted.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b="0" dirty="0" smtClean="0">
                          <a:solidFill>
                            <a:schemeClr val="tx1"/>
                          </a:solidFill>
                          <a:latin typeface="Calibri" panose="020F0502020204030204" pitchFamily="34" charset="0"/>
                          <a:cs typeface="Calibri" panose="020F0502020204030204" pitchFamily="34" charset="0"/>
                        </a:rPr>
                        <a:t>REFU</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F9FF"/>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Refugee</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Calibri" panose="020F0502020204030204" pitchFamily="34" charset="0"/>
                          <a:cs typeface="Calibri" panose="020F0502020204030204" pitchFamily="34" charset="0"/>
                        </a:rPr>
                        <a:t>Account is </a:t>
                      </a:r>
                      <a:r>
                        <a:rPr lang="en-US" sz="1400" kern="1200" dirty="0" smtClean="0">
                          <a:solidFill>
                            <a:schemeClr val="dk1"/>
                          </a:solidFill>
                          <a:effectLst/>
                          <a:latin typeface="Calibri" panose="020F0502020204030204" pitchFamily="34" charset="0"/>
                          <a:ea typeface="+mn-ea"/>
                          <a:cs typeface="Calibri" panose="020F0502020204030204" pitchFamily="34" charset="0"/>
                        </a:rPr>
                        <a:t>for a refugee or person without a number assigned by a government organisation, for example, without a Danish Central Securities Number</a:t>
                      </a:r>
                      <a:r>
                        <a:rPr lang="en-US" sz="1400" kern="1200" dirty="0" smtClean="0">
                          <a:solidFill>
                            <a:schemeClr val="dk1"/>
                          </a:solidFill>
                          <a:effectLst/>
                          <a:latin typeface="Calibri" panose="020F0502020204030204" pitchFamily="34" charset="0"/>
                          <a:ea typeface="+mn-ea"/>
                          <a:cs typeface="Calibri" panose="020F0502020204030204" pitchFamily="34" charset="0"/>
                        </a:rPr>
                        <a:t>.</a:t>
                      </a:r>
                      <a:endParaRPr lang="en-GB" sz="1400" b="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u="sng" kern="1200" dirty="0" smtClean="0">
                          <a:solidFill>
                            <a:schemeClr val="dk1"/>
                          </a:solidFill>
                          <a:effectLst/>
                          <a:latin typeface="Calibri" panose="020F0502020204030204" pitchFamily="34" charset="0"/>
                          <a:ea typeface="+mn-ea"/>
                          <a:cs typeface="Calibri" panose="020F0502020204030204" pitchFamily="34" charset="0"/>
                        </a:rPr>
                        <a:t>OANR</a:t>
                      </a:r>
                      <a:endParaRPr lang="en-GB" sz="1400" b="0" u="sng"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r>
                        <a:rPr lang="en-GB" sz="1400" kern="1200" dirty="0" err="1" smtClean="0">
                          <a:solidFill>
                            <a:schemeClr val="dk1"/>
                          </a:solidFill>
                          <a:effectLst/>
                          <a:latin typeface="Calibri" panose="020F0502020204030204" pitchFamily="34" charset="0"/>
                          <a:ea typeface="+mn-ea"/>
                          <a:cs typeface="Calibri" panose="020F0502020204030204" pitchFamily="34" charset="0"/>
                        </a:rPr>
                        <a:t>OneNonResident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Calibri" panose="020F0502020204030204" pitchFamily="34" charset="0"/>
                          <a:ea typeface="+mn-ea"/>
                          <a:cs typeface="Calibri" panose="020F0502020204030204" pitchFamily="34" charset="0"/>
                        </a:rPr>
                        <a:t>One of the account owners is non-resident</a:t>
                      </a:r>
                      <a:endParaRPr lang="en-GB" sz="1400" b="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u="sng" kern="1200" dirty="0" smtClean="0">
                          <a:solidFill>
                            <a:schemeClr val="dk1"/>
                          </a:solidFill>
                          <a:effectLst/>
                          <a:latin typeface="Calibri" panose="020F0502020204030204" pitchFamily="34" charset="0"/>
                          <a:ea typeface="+mn-ea"/>
                          <a:cs typeface="Calibri" panose="020F0502020204030204" pitchFamily="34" charset="0"/>
                        </a:rPr>
                        <a:t>TANR</a:t>
                      </a:r>
                      <a:endParaRPr lang="en-GB" sz="1400" b="0" u="sng"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r>
                        <a:rPr lang="en-GB" sz="1400" kern="1200" dirty="0" err="1" smtClean="0">
                          <a:solidFill>
                            <a:schemeClr val="dk1"/>
                          </a:solidFill>
                          <a:effectLst/>
                          <a:latin typeface="Calibri" panose="020F0502020204030204" pitchFamily="34" charset="0"/>
                          <a:ea typeface="+mn-ea"/>
                          <a:cs typeface="Calibri" panose="020F0502020204030204" pitchFamily="34" charset="0"/>
                        </a:rPr>
                        <a:t>TwoNonResident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200"/>
                        </a:spcBef>
                        <a:spcAft>
                          <a:spcPts val="200"/>
                        </a:spcAft>
                      </a:pPr>
                      <a:r>
                        <a:rPr lang="en-GB" sz="1400" dirty="0">
                          <a:effectLst/>
                          <a:latin typeface="Calibri" panose="020F0502020204030204" pitchFamily="34" charset="0"/>
                          <a:ea typeface="Times"/>
                          <a:cs typeface="Calibri" panose="020F0502020204030204" pitchFamily="34" charset="0"/>
                        </a:rPr>
                        <a:t>More than two of the account owners are non-resident.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GB" sz="1400" u="sng" kern="1200" dirty="0" smtClean="0">
                          <a:solidFill>
                            <a:schemeClr val="dk1"/>
                          </a:solidFill>
                          <a:effectLst/>
                          <a:latin typeface="Calibri" panose="020F0502020204030204" pitchFamily="34" charset="0"/>
                          <a:ea typeface="+mn-ea"/>
                          <a:cs typeface="Calibri" panose="020F0502020204030204" pitchFamily="34" charset="0"/>
                        </a:rPr>
                        <a:t>ADMI</a:t>
                      </a:r>
                      <a:endParaRPr lang="en-GB" sz="1400" b="0" u="sng"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r>
                        <a:rPr lang="en-GB" sz="1400" kern="1200" dirty="0" smtClean="0">
                          <a:solidFill>
                            <a:schemeClr val="dk1"/>
                          </a:solidFill>
                          <a:effectLst/>
                          <a:latin typeface="Calibri" panose="020F0502020204030204" pitchFamily="34" charset="0"/>
                          <a:ea typeface="+mn-ea"/>
                          <a:cs typeface="Calibri" panose="020F0502020204030204" pitchFamily="34" charset="0"/>
                        </a:rPr>
                        <a:t>Administrator</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200"/>
                        </a:spcBef>
                        <a:spcAft>
                          <a:spcPts val="200"/>
                        </a:spcAft>
                      </a:pPr>
                      <a:r>
                        <a:rPr lang="en-GB" sz="1400" dirty="0">
                          <a:effectLst/>
                          <a:latin typeface="Calibri" panose="020F0502020204030204" pitchFamily="34" charset="0"/>
                          <a:ea typeface="Times"/>
                          <a:cs typeface="Calibri" panose="020F0502020204030204" pitchFamily="34" charset="0"/>
                        </a:rPr>
                        <a:t>Administrator of the account is not the owner.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extBox 7"/>
          <p:cNvSpPr txBox="1"/>
          <p:nvPr/>
        </p:nvSpPr>
        <p:spPr>
          <a:xfrm>
            <a:off x="0" y="1038225"/>
            <a:ext cx="1372156" cy="646331"/>
          </a:xfrm>
          <a:prstGeom prst="rect">
            <a:avLst/>
          </a:prstGeom>
          <a:noFill/>
        </p:spPr>
        <p:txBody>
          <a:bodyPr wrap="square" rtlCol="0">
            <a:spAutoFit/>
          </a:bodyPr>
          <a:lstStyle/>
          <a:p>
            <a:pPr algn="r"/>
            <a:r>
              <a:rPr lang="en-GB" sz="1800" b="1" dirty="0" smtClean="0">
                <a:latin typeface="Calibri" panose="020F0502020204030204" pitchFamily="34" charset="0"/>
                <a:cs typeface="Calibri" panose="020F0502020204030204" pitchFamily="34" charset="0"/>
              </a:rPr>
              <a:t>Added in Draft 1</a:t>
            </a:r>
            <a:endParaRPr lang="en-GB" sz="1800" b="1" dirty="0">
              <a:latin typeface="Calibri" panose="020F0502020204030204" pitchFamily="34" charset="0"/>
              <a:cs typeface="Calibri" panose="020F0502020204030204" pitchFamily="34" charset="0"/>
            </a:endParaRPr>
          </a:p>
        </p:txBody>
      </p:sp>
      <p:sp>
        <p:nvSpPr>
          <p:cNvPr id="9" name="TextBox 8"/>
          <p:cNvSpPr txBox="1"/>
          <p:nvPr/>
        </p:nvSpPr>
        <p:spPr>
          <a:xfrm>
            <a:off x="34524" y="3633691"/>
            <a:ext cx="1280482" cy="646331"/>
          </a:xfrm>
          <a:prstGeom prst="rect">
            <a:avLst/>
          </a:prstGeom>
          <a:noFill/>
        </p:spPr>
        <p:txBody>
          <a:bodyPr wrap="square" rtlCol="0">
            <a:spAutoFit/>
          </a:bodyPr>
          <a:lstStyle/>
          <a:p>
            <a:pPr algn="r"/>
            <a:r>
              <a:rPr lang="en-GB" sz="1800" b="1" dirty="0" smtClean="0">
                <a:latin typeface="Calibri" panose="020F0502020204030204" pitchFamily="34" charset="0"/>
                <a:cs typeface="Calibri" panose="020F0502020204030204" pitchFamily="34" charset="0"/>
              </a:rPr>
              <a:t>Added in Draft 2</a:t>
            </a:r>
            <a:endParaRPr lang="en-GB" sz="1800" b="1" dirty="0">
              <a:latin typeface="Calibri" panose="020F0502020204030204" pitchFamily="34" charset="0"/>
              <a:cs typeface="Calibri" panose="020F0502020204030204" pitchFamily="34" charset="0"/>
            </a:endParaRPr>
          </a:p>
        </p:txBody>
      </p:sp>
      <p:sp>
        <p:nvSpPr>
          <p:cNvPr id="10" name="Left Brace 9"/>
          <p:cNvSpPr/>
          <p:nvPr/>
        </p:nvSpPr>
        <p:spPr bwMode="auto">
          <a:xfrm>
            <a:off x="1353107" y="800101"/>
            <a:ext cx="257175" cy="1425514"/>
          </a:xfrm>
          <a:prstGeom prst="leftBrac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Left Brace 10"/>
          <p:cNvSpPr/>
          <p:nvPr/>
        </p:nvSpPr>
        <p:spPr bwMode="auto">
          <a:xfrm>
            <a:off x="1353107" y="2313312"/>
            <a:ext cx="247650" cy="2845284"/>
          </a:xfrm>
          <a:prstGeom prst="leftBrac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Title 2"/>
          <p:cNvSpPr>
            <a:spLocks noGrp="1"/>
          </p:cNvSpPr>
          <p:nvPr>
            <p:ph type="title"/>
          </p:nvPr>
        </p:nvSpPr>
        <p:spPr>
          <a:xfrm>
            <a:off x="234380" y="15840"/>
            <a:ext cx="9082148" cy="441364"/>
          </a:xfrm>
        </p:spPr>
        <p:txBody>
          <a:bodyPr/>
          <a:lstStyle/>
          <a:p>
            <a:r>
              <a:rPr lang="en-GB" dirty="0"/>
              <a:t>Investment Account in Account Opening (acmt.001) – </a:t>
            </a:r>
            <a:r>
              <a:rPr lang="en-GB" dirty="0">
                <a:solidFill>
                  <a:srgbClr val="0070C0"/>
                </a:solidFill>
              </a:rPr>
              <a:t>Tax Exemption</a:t>
            </a:r>
            <a:endParaRPr lang="en-GB" dirty="0"/>
          </a:p>
        </p:txBody>
      </p:sp>
      <p:sp>
        <p:nvSpPr>
          <p:cNvPr id="12" name="Left Brace 11"/>
          <p:cNvSpPr/>
          <p:nvPr/>
        </p:nvSpPr>
        <p:spPr bwMode="auto">
          <a:xfrm>
            <a:off x="1353107" y="5222547"/>
            <a:ext cx="285912" cy="893581"/>
          </a:xfrm>
          <a:prstGeom prst="leftBrac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66154" y="5235324"/>
            <a:ext cx="1280482" cy="923330"/>
          </a:xfrm>
          <a:prstGeom prst="rect">
            <a:avLst/>
          </a:prstGeom>
          <a:noFill/>
        </p:spPr>
        <p:txBody>
          <a:bodyPr wrap="square" rtlCol="0">
            <a:spAutoFit/>
          </a:bodyPr>
          <a:lstStyle/>
          <a:p>
            <a:pPr algn="r"/>
            <a:r>
              <a:rPr lang="en-GB" sz="1800" b="1" u="sng" dirty="0" smtClean="0">
                <a:solidFill>
                  <a:srgbClr val="9933FF"/>
                </a:solidFill>
                <a:latin typeface="Calibri" panose="020F0502020204030204" pitchFamily="34" charset="0"/>
                <a:cs typeface="Calibri" panose="020F0502020204030204" pitchFamily="34" charset="0"/>
              </a:rPr>
              <a:t>Added in Draft </a:t>
            </a:r>
            <a:r>
              <a:rPr lang="en-GB" sz="1800" b="1" u="sng" dirty="0" smtClean="0">
                <a:solidFill>
                  <a:srgbClr val="9933FF"/>
                </a:solidFill>
                <a:latin typeface="Calibri" panose="020F0502020204030204" pitchFamily="34" charset="0"/>
                <a:cs typeface="Calibri" panose="020F0502020204030204" pitchFamily="34" charset="0"/>
              </a:rPr>
              <a:t>4_2 (Jan 2016)</a:t>
            </a:r>
            <a:endParaRPr lang="en-GB" sz="1800" b="1" u="sng" dirty="0">
              <a:solidFill>
                <a:srgbClr val="9933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3619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14</a:t>
            </a:fld>
            <a:endParaRPr lang="en-GB" dirty="0"/>
          </a:p>
        </p:txBody>
      </p:sp>
      <p:sp>
        <p:nvSpPr>
          <p:cNvPr id="21" name="TextBox 20"/>
          <p:cNvSpPr txBox="1"/>
          <p:nvPr/>
        </p:nvSpPr>
        <p:spPr>
          <a:xfrm>
            <a:off x="4488612" y="3116575"/>
            <a:ext cx="4474413" cy="584775"/>
          </a:xfrm>
          <a:prstGeom prst="rect">
            <a:avLst/>
          </a:prstGeom>
          <a:noFill/>
        </p:spPr>
        <p:txBody>
          <a:bodyPr wrap="square" rtlCol="0">
            <a:spAutoFit/>
          </a:bodyPr>
          <a:lstStyle/>
          <a:p>
            <a:r>
              <a:rPr lang="en-GB" sz="1600" b="1" dirty="0" smtClean="0">
                <a:solidFill>
                  <a:srgbClr val="9933FF"/>
                </a:solidFill>
                <a:latin typeface="Calibri" panose="020F0502020204030204" pitchFamily="34" charset="0"/>
                <a:cs typeface="Calibri" panose="020F0502020204030204" pitchFamily="34" charset="0"/>
              </a:rPr>
              <a:t>Agree Tax </a:t>
            </a:r>
            <a:r>
              <a:rPr lang="en-GB" sz="1600" b="1" dirty="0">
                <a:solidFill>
                  <a:srgbClr val="9933FF"/>
                </a:solidFill>
                <a:latin typeface="Calibri" panose="020F0502020204030204" pitchFamily="34" charset="0"/>
                <a:cs typeface="Calibri" panose="020F0502020204030204" pitchFamily="34" charset="0"/>
              </a:rPr>
              <a:t>reporting </a:t>
            </a:r>
            <a:r>
              <a:rPr lang="en-GB" sz="1600" b="1" u="sng" dirty="0">
                <a:solidFill>
                  <a:srgbClr val="9933FF"/>
                </a:solidFill>
                <a:latin typeface="Calibri" panose="020F0502020204030204" pitchFamily="34" charset="0"/>
                <a:cs typeface="Calibri" panose="020F0502020204030204" pitchFamily="34" charset="0"/>
              </a:rPr>
              <a:t>is</a:t>
            </a:r>
            <a:r>
              <a:rPr lang="en-GB" sz="1600" b="1" dirty="0">
                <a:solidFill>
                  <a:srgbClr val="9933FF"/>
                </a:solidFill>
                <a:latin typeface="Calibri" panose="020F0502020204030204" pitchFamily="34" charset="0"/>
                <a:cs typeface="Calibri" panose="020F0502020204030204" pitchFamily="34" charset="0"/>
              </a:rPr>
              <a:t> required at level of account and </a:t>
            </a:r>
            <a:r>
              <a:rPr lang="en-GB" sz="1600" b="1" dirty="0" smtClean="0">
                <a:solidFill>
                  <a:srgbClr val="9933FF"/>
                </a:solidFill>
                <a:latin typeface="Calibri" panose="020F0502020204030204" pitchFamily="34" charset="0"/>
                <a:cs typeface="Calibri" panose="020F0502020204030204" pitchFamily="34" charset="0"/>
              </a:rPr>
              <a:t>party</a:t>
            </a:r>
            <a:endParaRPr lang="en-GB" sz="1600" b="1" dirty="0" smtClean="0">
              <a:solidFill>
                <a:srgbClr val="FF33CC"/>
              </a:solidFill>
              <a:latin typeface="Calibri" panose="020F0502020204030204" pitchFamily="34" charset="0"/>
              <a:cs typeface="Calibri" panose="020F0502020204030204" pitchFamily="34" charset="0"/>
            </a:endParaRPr>
          </a:p>
        </p:txBody>
      </p:sp>
      <p:cxnSp>
        <p:nvCxnSpPr>
          <p:cNvPr id="23" name="Straight Arrow Connector 22"/>
          <p:cNvCxnSpPr/>
          <p:nvPr/>
        </p:nvCxnSpPr>
        <p:spPr bwMode="auto">
          <a:xfrm>
            <a:off x="2794958" y="3966902"/>
            <a:ext cx="1664899"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Title 2"/>
          <p:cNvSpPr>
            <a:spLocks noGrp="1"/>
          </p:cNvSpPr>
          <p:nvPr>
            <p:ph type="title"/>
          </p:nvPr>
        </p:nvSpPr>
        <p:spPr>
          <a:xfrm>
            <a:off x="234380" y="15840"/>
            <a:ext cx="9082148" cy="441364"/>
          </a:xfrm>
        </p:spPr>
        <p:txBody>
          <a:bodyPr/>
          <a:lstStyle/>
          <a:p>
            <a:r>
              <a:rPr lang="en-GB" dirty="0"/>
              <a:t>Investment Account in Account Opening (acmt.001) – </a:t>
            </a:r>
            <a:r>
              <a:rPr lang="en-GB" dirty="0">
                <a:solidFill>
                  <a:srgbClr val="FF0000"/>
                </a:solidFill>
              </a:rPr>
              <a:t>Tax </a:t>
            </a:r>
            <a:r>
              <a:rPr lang="en-GB" dirty="0" smtClean="0">
                <a:solidFill>
                  <a:srgbClr val="FF0000"/>
                </a:solidFill>
              </a:rPr>
              <a:t>Reporting</a:t>
            </a:r>
            <a:endParaRPr lang="en-GB" dirty="0">
              <a:solidFill>
                <a:srgbClr val="FF0000"/>
              </a:solidFill>
            </a:endParaRPr>
          </a:p>
        </p:txBody>
      </p:sp>
      <p:cxnSp>
        <p:nvCxnSpPr>
          <p:cNvPr id="12" name="Straight Connector 11"/>
          <p:cNvCxnSpPr/>
          <p:nvPr/>
        </p:nvCxnSpPr>
        <p:spPr bwMode="auto">
          <a:xfrm>
            <a:off x="319177" y="400959"/>
            <a:ext cx="390039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a:off x="329241" y="402397"/>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a:off x="4231797" y="399521"/>
            <a:ext cx="0" cy="623240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508958" y="6314537"/>
            <a:ext cx="3450567" cy="5348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a:xfrm>
            <a:off x="314076" y="387478"/>
            <a:ext cx="4000749" cy="6555641"/>
          </a:xfrm>
          <a:prstGeom prst="rect">
            <a:avLst/>
          </a:prstGeom>
        </p:spPr>
        <p:txBody>
          <a:bodyPr wrap="square">
            <a:spAutoFit/>
          </a:bodyPr>
          <a:lstStyle/>
          <a:p>
            <a:pPr>
              <a:spcAft>
                <a:spcPts val="0"/>
              </a:spcAft>
              <a:tabLst>
                <a:tab pos="396875" algn="l"/>
                <a:tab pos="914400" algn="l"/>
                <a:tab pos="1371600" algn="l"/>
                <a:tab pos="1428750" algn="l"/>
              </a:tabLst>
            </a:pPr>
            <a:r>
              <a:rPr lang="en-GB" sz="1400" b="1" dirty="0" smtClean="0">
                <a:latin typeface="Calibri" panose="020F0502020204030204" pitchFamily="34" charset="0"/>
                <a:cs typeface="Calibri" panose="020F0502020204030204" pitchFamily="34" charset="0"/>
              </a:rPr>
              <a:t>[1.1]	Investment Account </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Identification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a:t>
            </a:r>
            <a:r>
              <a:rPr lang="en-GB" sz="1400" b="1" dirty="0">
                <a:solidFill>
                  <a:srgbClr val="0070C0"/>
                </a:solidFill>
                <a:latin typeface="Calibri" panose="020F0502020204030204" pitchFamily="34" charset="0"/>
                <a:cs typeface="Calibri" panose="020F0502020204030204" pitchFamily="34" charset="0"/>
              </a:rPr>
              <a:t>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Ownership Type</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 </a:t>
            </a:r>
            <a:r>
              <a:rPr lang="en-GB" sz="1400" b="1" i="1" dirty="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Financial Instrument Details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Requested NAV Currency</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Reinvestment Percentage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endParaRPr lang="en-GB" sz="1400"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sp>
        <p:nvSpPr>
          <p:cNvPr id="17" name="Rectangle 16"/>
          <p:cNvSpPr/>
          <p:nvPr/>
        </p:nvSpPr>
        <p:spPr bwMode="auto">
          <a:xfrm>
            <a:off x="4639061" y="3743369"/>
            <a:ext cx="3832105" cy="1941443"/>
          </a:xfrm>
          <a:prstGeom prst="rect">
            <a:avLst/>
          </a:prstGeom>
          <a:solidFill>
            <a:schemeClr val="bg1"/>
          </a:solidFill>
          <a:ln w="952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a:xfrm>
            <a:off x="4591437" y="3805227"/>
            <a:ext cx="4267200" cy="1815882"/>
          </a:xfrm>
          <a:prstGeom prst="rect">
            <a:avLst/>
          </a:prstGeom>
        </p:spPr>
        <p:txBody>
          <a:bodyPr wrap="square">
            <a:spAutoFit/>
          </a:bodyPr>
          <a:lstStyle/>
          <a:p>
            <a:pPr>
              <a:tabLst>
                <a:tab pos="573088" algn="l"/>
                <a:tab pos="803275" algn="l"/>
                <a:tab pos="1031875" algn="l"/>
                <a:tab pos="1255713" algn="l"/>
              </a:tabLst>
            </a:pPr>
            <a:r>
              <a:rPr lang="en-GB" sz="1600" b="1" dirty="0" smtClean="0">
                <a:solidFill>
                  <a:srgbClr val="FF0000"/>
                </a:solidFill>
                <a:latin typeface="Calibri" panose="020F0502020204030204" pitchFamily="34" charset="0"/>
                <a:cs typeface="Calibri" panose="020F0502020204030204" pitchFamily="34" charset="0"/>
              </a:rPr>
              <a:t>[0.n]	Tax Reporting </a:t>
            </a:r>
            <a:r>
              <a:rPr lang="en-GB" sz="1600" b="1" i="1" dirty="0" smtClean="0">
                <a:latin typeface="Calibri" panose="020F0502020204030204" pitchFamily="34" charset="0"/>
                <a:cs typeface="Calibri" panose="020F0502020204030204" pitchFamily="34" charset="0"/>
              </a:rPr>
              <a:t>[SEC</a:t>
            </a:r>
            <a:r>
              <a:rPr lang="en-GB" sz="1600" b="1" i="1" dirty="0">
                <a:latin typeface="Calibri" panose="020F0502020204030204" pitchFamily="34" charset="0"/>
                <a:cs typeface="Calibri" panose="020F0502020204030204" pitchFamily="34" charset="0"/>
              </a:rPr>
              <a:t>] </a:t>
            </a:r>
            <a:endParaRPr lang="en-GB" sz="1600" b="1" i="1" dirty="0" smtClean="0">
              <a:latin typeface="Calibri" panose="020F0502020204030204" pitchFamily="34" charset="0"/>
              <a:cs typeface="Calibri" panose="020F0502020204030204" pitchFamily="34" charset="0"/>
            </a:endParaRP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FF33CC"/>
                </a:solidFill>
                <a:latin typeface="Calibri" panose="020F0502020204030204" pitchFamily="34" charset="0"/>
                <a:cs typeface="Calibri" panose="020F0502020204030204" pitchFamily="34" charset="0"/>
              </a:rPr>
              <a:t>[1.1]</a:t>
            </a:r>
            <a:r>
              <a:rPr lang="en-GB" sz="1600" b="1" dirty="0" smtClean="0">
                <a:solidFill>
                  <a:srgbClr val="00B050"/>
                </a:solidFill>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Taxation Country</a:t>
            </a:r>
          </a:p>
          <a:p>
            <a:pPr>
              <a:tabLst>
                <a:tab pos="573088" algn="l"/>
                <a:tab pos="803275" algn="l"/>
                <a:tab pos="1031875" algn="l"/>
                <a:tab pos="1255713" algn="l"/>
              </a:tabLst>
            </a:pPr>
            <a:r>
              <a:rPr lang="en-GB" sz="1600" b="1" dirty="0">
                <a:solidFill>
                  <a:srgbClr val="FF33CC"/>
                </a:solidFill>
                <a:latin typeface="Calibri" panose="020F0502020204030204" pitchFamily="34" charset="0"/>
                <a:cs typeface="Calibri" panose="020F0502020204030204" pitchFamily="34" charset="0"/>
              </a:rPr>
              <a:t>	</a:t>
            </a:r>
            <a:r>
              <a:rPr lang="en-GB" sz="1600" b="1" dirty="0" smtClean="0">
                <a:solidFill>
                  <a:srgbClr val="9933FF"/>
                </a:solidFill>
                <a:latin typeface="Calibri" panose="020F0502020204030204" pitchFamily="34" charset="0"/>
                <a:cs typeface="Calibri" panose="020F0502020204030204" pitchFamily="34" charset="0"/>
              </a:rPr>
              <a:t>[0.1]	Tax Rate</a:t>
            </a:r>
          </a:p>
          <a:p>
            <a:pPr>
              <a:tabLst>
                <a:tab pos="573088" algn="l"/>
                <a:tab pos="803275" algn="l"/>
                <a:tab pos="1031875" algn="l"/>
                <a:tab pos="1255713" algn="l"/>
              </a:tabLst>
            </a:pPr>
            <a:r>
              <a:rPr lang="en-GB" sz="1600" b="1" dirty="0">
                <a:solidFill>
                  <a:srgbClr val="FF0000"/>
                </a:solidFill>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a:t>
            </a:r>
            <a:r>
              <a:rPr lang="en-GB" sz="1600" b="1" u="sng" dirty="0" smtClean="0">
                <a:latin typeface="Calibri" panose="020F0502020204030204" pitchFamily="34" charset="0"/>
                <a:cs typeface="Calibri" panose="020F0502020204030204" pitchFamily="34" charset="0"/>
              </a:rPr>
              <a:t>Tax </a:t>
            </a:r>
            <a:r>
              <a:rPr lang="en-GB" sz="1600" b="1" u="sng" dirty="0" smtClean="0">
                <a:solidFill>
                  <a:srgbClr val="9933FF"/>
                </a:solidFill>
                <a:latin typeface="Calibri" panose="020F0502020204030204" pitchFamily="34" charset="0"/>
                <a:cs typeface="Calibri" panose="020F0502020204030204" pitchFamily="34" charset="0"/>
              </a:rPr>
              <a:t>Payer</a:t>
            </a:r>
          </a:p>
          <a:p>
            <a:pPr>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Tax Recipient</a:t>
            </a:r>
          </a:p>
          <a:p>
            <a:pPr>
              <a:spcAft>
                <a:spcPts val="0"/>
              </a:spcAft>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Cash Account Details</a:t>
            </a:r>
          </a:p>
          <a:p>
            <a:pPr>
              <a:spcAft>
                <a:spcPts val="200"/>
              </a:spcAft>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Description</a:t>
            </a:r>
          </a:p>
        </p:txBody>
      </p:sp>
    </p:spTree>
    <p:extLst>
      <p:ext uri="{BB962C8B-B14F-4D97-AF65-F5344CB8AC3E}">
        <p14:creationId xmlns:p14="http://schemas.microsoft.com/office/powerpoint/2010/main" val="3860042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15</a:t>
            </a:fld>
            <a:endParaRPr lang="en-GB" dirty="0"/>
          </a:p>
        </p:txBody>
      </p:sp>
      <p:sp>
        <p:nvSpPr>
          <p:cNvPr id="21" name="TextBox 20"/>
          <p:cNvSpPr txBox="1"/>
          <p:nvPr/>
        </p:nvSpPr>
        <p:spPr>
          <a:xfrm>
            <a:off x="4592124" y="960702"/>
            <a:ext cx="4474413" cy="338554"/>
          </a:xfrm>
          <a:prstGeom prst="rect">
            <a:avLst/>
          </a:prstGeom>
          <a:noFill/>
        </p:spPr>
        <p:txBody>
          <a:bodyPr wrap="square" rtlCol="0">
            <a:spAutoFit/>
          </a:bodyPr>
          <a:lstStyle/>
          <a:p>
            <a:r>
              <a:rPr lang="en-GB" sz="1600" b="1" dirty="0" smtClean="0">
                <a:latin typeface="Calibri" panose="020F0502020204030204" pitchFamily="34" charset="0"/>
                <a:cs typeface="Calibri" panose="020F0502020204030204" pitchFamily="34" charset="0"/>
              </a:rPr>
              <a:t>Blocked Status</a:t>
            </a:r>
          </a:p>
        </p:txBody>
      </p:sp>
      <p:cxnSp>
        <p:nvCxnSpPr>
          <p:cNvPr id="23" name="Straight Arrow Connector 22"/>
          <p:cNvCxnSpPr/>
          <p:nvPr/>
        </p:nvCxnSpPr>
        <p:spPr bwMode="auto">
          <a:xfrm>
            <a:off x="2415397" y="5674850"/>
            <a:ext cx="2035834" cy="0"/>
          </a:xfrm>
          <a:prstGeom prst="straightConnector1">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25" name="Title 2"/>
          <p:cNvSpPr>
            <a:spLocks noGrp="1"/>
          </p:cNvSpPr>
          <p:nvPr>
            <p:ph type="title"/>
          </p:nvPr>
        </p:nvSpPr>
        <p:spPr>
          <a:xfrm>
            <a:off x="234380" y="15840"/>
            <a:ext cx="9082148" cy="441364"/>
          </a:xfrm>
        </p:spPr>
        <p:txBody>
          <a:bodyPr/>
          <a:lstStyle/>
          <a:p>
            <a:r>
              <a:rPr lang="en-GB" dirty="0"/>
              <a:t>Investment Account in Account Opening (acmt.001) – </a:t>
            </a:r>
            <a:r>
              <a:rPr lang="en-GB" dirty="0" smtClean="0">
                <a:solidFill>
                  <a:srgbClr val="0070C0"/>
                </a:solidFill>
              </a:rPr>
              <a:t>Blocked Details</a:t>
            </a:r>
            <a:endParaRPr lang="en-GB" dirty="0">
              <a:solidFill>
                <a:srgbClr val="0070C0"/>
              </a:solidFill>
            </a:endParaRPr>
          </a:p>
        </p:txBody>
      </p:sp>
      <p:cxnSp>
        <p:nvCxnSpPr>
          <p:cNvPr id="12" name="Straight Connector 11"/>
          <p:cNvCxnSpPr/>
          <p:nvPr/>
        </p:nvCxnSpPr>
        <p:spPr bwMode="auto">
          <a:xfrm>
            <a:off x="319177" y="400959"/>
            <a:ext cx="395020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3" name="Straight Connector 12"/>
          <p:cNvCxnSpPr/>
          <p:nvPr/>
        </p:nvCxnSpPr>
        <p:spPr bwMode="auto">
          <a:xfrm>
            <a:off x="329241" y="402397"/>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 name="Straight Connector 13"/>
          <p:cNvCxnSpPr/>
          <p:nvPr/>
        </p:nvCxnSpPr>
        <p:spPr bwMode="auto">
          <a:xfrm>
            <a:off x="4266301" y="399521"/>
            <a:ext cx="0" cy="623240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5" name="Rectangle 14"/>
          <p:cNvSpPr/>
          <p:nvPr/>
        </p:nvSpPr>
        <p:spPr bwMode="auto">
          <a:xfrm>
            <a:off x="508958" y="6314537"/>
            <a:ext cx="3450567" cy="5348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a:xfrm>
            <a:off x="314076" y="387478"/>
            <a:ext cx="4000749" cy="6555641"/>
          </a:xfrm>
          <a:prstGeom prst="rect">
            <a:avLst/>
          </a:prstGeom>
        </p:spPr>
        <p:txBody>
          <a:bodyPr wrap="square">
            <a:spAutoFit/>
          </a:bodyPr>
          <a:lstStyle/>
          <a:p>
            <a:pPr>
              <a:spcAft>
                <a:spcPts val="0"/>
              </a:spcAft>
              <a:tabLst>
                <a:tab pos="396875" algn="l"/>
                <a:tab pos="914400" algn="l"/>
                <a:tab pos="1371600" algn="l"/>
                <a:tab pos="1428750" algn="l"/>
              </a:tabLst>
            </a:pPr>
            <a:r>
              <a:rPr lang="en-GB" sz="1400" b="1" dirty="0" smtClean="0">
                <a:latin typeface="Calibri" panose="020F0502020204030204" pitchFamily="34" charset="0"/>
                <a:cs typeface="Calibri" panose="020F0502020204030204" pitchFamily="34" charset="0"/>
              </a:rPr>
              <a:t>[1.1]	Investment Account </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Identification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a:t>
            </a:r>
            <a:r>
              <a:rPr lang="en-GB" sz="1400" b="1" dirty="0">
                <a:solidFill>
                  <a:srgbClr val="0070C0"/>
                </a:solidFill>
                <a:latin typeface="Calibri" panose="020F0502020204030204" pitchFamily="34" charset="0"/>
                <a:cs typeface="Calibri" panose="020F0502020204030204" pitchFamily="34" charset="0"/>
              </a:rPr>
              <a:t>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Ownership Type</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 </a:t>
            </a:r>
            <a:r>
              <a:rPr lang="en-GB" sz="1400" b="1" i="1" dirty="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Financial Instrument Details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Requested NAV Currency</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Reinvestment Percentage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endParaRPr lang="en-GB" sz="1400"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sp>
        <p:nvSpPr>
          <p:cNvPr id="17" name="Rectangle 16"/>
          <p:cNvSpPr/>
          <p:nvPr/>
        </p:nvSpPr>
        <p:spPr bwMode="auto">
          <a:xfrm>
            <a:off x="4742573" y="1299150"/>
            <a:ext cx="3832105" cy="3755950"/>
          </a:xfrm>
          <a:prstGeom prst="rect">
            <a:avLst/>
          </a:prstGeom>
          <a:solidFill>
            <a:schemeClr val="bg1"/>
          </a:solidFill>
          <a:ln w="952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a:xfrm>
            <a:off x="4712201" y="1283374"/>
            <a:ext cx="3603669" cy="3785652"/>
          </a:xfrm>
          <a:prstGeom prst="rect">
            <a:avLst/>
          </a:prstGeom>
        </p:spPr>
        <p:txBody>
          <a:bodyPr wrap="square">
            <a:spAutoFit/>
          </a:bodyPr>
          <a:lstStyle/>
          <a:p>
            <a:pPr>
              <a:tabLst>
                <a:tab pos="573088" algn="l"/>
                <a:tab pos="803275" algn="l"/>
                <a:tab pos="1031875" algn="l"/>
                <a:tab pos="1484313" algn="l"/>
                <a:tab pos="1716088" algn="l"/>
              </a:tabLst>
            </a:pPr>
            <a:r>
              <a:rPr lang="en-GB" sz="1600" b="1" dirty="0" smtClean="0">
                <a:latin typeface="Calibri" panose="020F0502020204030204" pitchFamily="34" charset="0"/>
                <a:cs typeface="Calibri" panose="020F0502020204030204" pitchFamily="34" charset="0"/>
              </a:rPr>
              <a:t>[0.1]	Blocked Status</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[1.n]	Order Type</a:t>
            </a:r>
            <a:endParaRPr lang="en-GB" sz="1600" b="1" i="1" dirty="0" smtClean="0">
              <a:latin typeface="Calibri" panose="020F0502020204030204" pitchFamily="34" charset="0"/>
              <a:cs typeface="Calibri" panose="020F0502020204030204" pitchFamily="34" charset="0"/>
            </a:endParaRP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a:t>
            </a:r>
            <a:r>
              <a:rPr lang="en-GB" sz="1600" b="1" dirty="0" smtClean="0">
                <a:solidFill>
                  <a:srgbClr val="00B050"/>
                </a:solidFill>
                <a:latin typeface="Calibri" panose="020F0502020204030204" pitchFamily="34" charset="0"/>
                <a:cs typeface="Calibri" panose="020F0502020204030204" pitchFamily="34" charset="0"/>
              </a:rPr>
              <a:t>	</a:t>
            </a:r>
            <a:r>
              <a:rPr lang="en-GB" sz="1600" b="1" dirty="0" smtClean="0">
                <a:solidFill>
                  <a:srgbClr val="0070C0"/>
                </a:solidFill>
                <a:latin typeface="Calibri" panose="020F0502020204030204" pitchFamily="34" charset="0"/>
                <a:cs typeface="Calibri" panose="020F0502020204030204" pitchFamily="34" charset="0"/>
              </a:rPr>
              <a:t>Code </a:t>
            </a:r>
            <a:r>
              <a:rPr lang="en-GB" sz="1600" b="1" dirty="0" smtClean="0">
                <a:latin typeface="Calibri" panose="020F0502020204030204" pitchFamily="34" charset="0"/>
                <a:cs typeface="Calibri" panose="020F0502020204030204" pitchFamily="34" charset="0"/>
              </a:rPr>
              <a:t>	</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ALLL</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REDM</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SUBS</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SWII</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SWIO</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TRAI</a:t>
            </a: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TRAO</a:t>
            </a:r>
          </a:p>
          <a:p>
            <a:pPr>
              <a:tabLst>
                <a:tab pos="573088" algn="l"/>
                <a:tab pos="803275" algn="l"/>
                <a:tab pos="1031875" algn="l"/>
                <a:tab pos="1484313" algn="l"/>
                <a:tab pos="1716088" algn="l"/>
              </a:tabLst>
            </a:pPr>
            <a:r>
              <a:rPr lang="en-GB" sz="1600" b="1" dirty="0">
                <a:solidFill>
                  <a:srgbClr val="FF33CC"/>
                </a:solidFill>
                <a:latin typeface="Calibri" panose="020F0502020204030204" pitchFamily="34" charset="0"/>
                <a:cs typeface="Calibri" panose="020F0502020204030204" pitchFamily="34" charset="0"/>
              </a:rPr>
              <a:t>	</a:t>
            </a:r>
            <a:r>
              <a:rPr lang="en-GB" sz="1600" b="1" dirty="0" smtClean="0">
                <a:solidFill>
                  <a:srgbClr val="FF33CC"/>
                </a:solidFill>
                <a:latin typeface="Calibri" panose="020F0502020204030204" pitchFamily="34" charset="0"/>
                <a:cs typeface="Calibri" panose="020F0502020204030204" pitchFamily="34" charset="0"/>
              </a:rPr>
              <a:t>				</a:t>
            </a:r>
            <a:r>
              <a:rPr lang="en-GB" sz="1600" b="1" dirty="0" smtClean="0">
                <a:solidFill>
                  <a:srgbClr val="9933FF"/>
                </a:solidFill>
                <a:latin typeface="Calibri" panose="020F0502020204030204" pitchFamily="34" charset="0"/>
                <a:cs typeface="Calibri" panose="020F0502020204030204" pitchFamily="34" charset="0"/>
              </a:rPr>
              <a:t>BUYI </a:t>
            </a:r>
            <a:r>
              <a:rPr lang="en-GB" sz="1600" b="1" i="1" dirty="0">
                <a:latin typeface="Calibri" panose="020F0502020204030204" pitchFamily="34" charset="0"/>
                <a:cs typeface="Calibri" panose="020F0502020204030204" pitchFamily="34" charset="0"/>
              </a:rPr>
              <a:t>[SEC] </a:t>
            </a:r>
            <a:endParaRPr lang="en-GB" sz="1600" b="1" dirty="0" smtClean="0">
              <a:solidFill>
                <a:srgbClr val="FF33CC"/>
              </a:solidFill>
              <a:latin typeface="Calibri" panose="020F0502020204030204" pitchFamily="34" charset="0"/>
              <a:cs typeface="Calibri" panose="020F0502020204030204" pitchFamily="34" charset="0"/>
            </a:endParaRPr>
          </a:p>
          <a:p>
            <a:pPr>
              <a:tabLst>
                <a:tab pos="573088" algn="l"/>
                <a:tab pos="803275" algn="l"/>
                <a:tab pos="1031875" algn="l"/>
                <a:tab pos="1484313" algn="l"/>
                <a:tab pos="1716088" algn="l"/>
              </a:tabLst>
            </a:pPr>
            <a:r>
              <a:rPr lang="en-GB" sz="1600" b="1" dirty="0">
                <a:solidFill>
                  <a:srgbClr val="FF33CC"/>
                </a:solidFill>
                <a:latin typeface="Calibri" panose="020F0502020204030204" pitchFamily="34" charset="0"/>
                <a:cs typeface="Calibri" panose="020F0502020204030204" pitchFamily="34" charset="0"/>
              </a:rPr>
              <a:t>	</a:t>
            </a:r>
            <a:r>
              <a:rPr lang="en-GB" sz="1600" b="1" dirty="0" smtClean="0">
                <a:solidFill>
                  <a:srgbClr val="FF33CC"/>
                </a:solidFill>
                <a:latin typeface="Calibri" panose="020F0502020204030204" pitchFamily="34" charset="0"/>
                <a:cs typeface="Calibri" panose="020F0502020204030204" pitchFamily="34" charset="0"/>
              </a:rPr>
              <a:t>				</a:t>
            </a:r>
            <a:r>
              <a:rPr lang="en-GB" sz="1600" b="1" dirty="0" smtClean="0">
                <a:solidFill>
                  <a:srgbClr val="9933FF"/>
                </a:solidFill>
                <a:latin typeface="Calibri" panose="020F0502020204030204" pitchFamily="34" charset="0"/>
                <a:cs typeface="Calibri" panose="020F0502020204030204" pitchFamily="34" charset="0"/>
              </a:rPr>
              <a:t>SELL</a:t>
            </a:r>
            <a:r>
              <a:rPr lang="en-GB" sz="1600" b="1" dirty="0" smtClean="0">
                <a:solidFill>
                  <a:srgbClr val="FF33CC"/>
                </a:solidFill>
                <a:latin typeface="Calibri" panose="020F0502020204030204" pitchFamily="34" charset="0"/>
                <a:cs typeface="Calibri" panose="020F0502020204030204" pitchFamily="34" charset="0"/>
              </a:rPr>
              <a:t> </a:t>
            </a:r>
            <a:r>
              <a:rPr lang="en-GB" sz="1600" b="1" i="1" dirty="0">
                <a:latin typeface="Calibri" panose="020F0502020204030204" pitchFamily="34" charset="0"/>
                <a:cs typeface="Calibri" panose="020F0502020204030204" pitchFamily="34" charset="0"/>
              </a:rPr>
              <a:t>[SEC] </a:t>
            </a:r>
            <a:endParaRPr lang="en-GB" sz="1600" b="1" dirty="0" smtClean="0">
              <a:solidFill>
                <a:srgbClr val="FF33CC"/>
              </a:solidFill>
              <a:latin typeface="Calibri" panose="020F0502020204030204" pitchFamily="34" charset="0"/>
              <a:cs typeface="Calibri" panose="020F0502020204030204" pitchFamily="34" charset="0"/>
            </a:endParaRPr>
          </a:p>
          <a:p>
            <a:pPr>
              <a:tabLst>
                <a:tab pos="573088" algn="l"/>
                <a:tab pos="803275" algn="l"/>
                <a:tab pos="1031875" algn="l"/>
                <a:tab pos="1484313" algn="l"/>
                <a:tab pos="1716088"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Proprietary</a:t>
            </a:r>
          </a:p>
          <a:p>
            <a:pPr>
              <a:tabLst>
                <a:tab pos="573088" algn="l"/>
                <a:tab pos="803275" algn="l"/>
                <a:tab pos="1031875" algn="l"/>
                <a:tab pos="1484313" algn="l"/>
                <a:tab pos="1716088" algn="l"/>
              </a:tabLst>
            </a:pPr>
            <a:r>
              <a:rPr lang="en-GB" sz="1600" b="1" dirty="0" smtClean="0">
                <a:latin typeface="Calibri" panose="020F0502020204030204" pitchFamily="34" charset="0"/>
                <a:cs typeface="Calibri" panose="020F0502020204030204" pitchFamily="34" charset="0"/>
              </a:rPr>
              <a:t>	[1.1]	Blocked (Yes No Indicator)</a:t>
            </a:r>
          </a:p>
          <a:p>
            <a:pPr>
              <a:tabLst>
                <a:tab pos="573088" algn="l"/>
                <a:tab pos="803275" algn="l"/>
                <a:tab pos="1031875" algn="l"/>
                <a:tab pos="1484313" algn="l"/>
                <a:tab pos="1716088" algn="l"/>
              </a:tabLst>
            </a:pPr>
            <a:r>
              <a:rPr lang="en-GB" sz="1600" b="1" dirty="0" smtClean="0">
                <a:latin typeface="Calibri" panose="020F0502020204030204" pitchFamily="34" charset="0"/>
                <a:cs typeface="Calibri" panose="020F0502020204030204" pitchFamily="34" charset="0"/>
              </a:rPr>
              <a:t>	[0.1]	Reason</a:t>
            </a:r>
          </a:p>
        </p:txBody>
      </p:sp>
      <p:cxnSp>
        <p:nvCxnSpPr>
          <p:cNvPr id="19" name="Straight Arrow Connector 18"/>
          <p:cNvCxnSpPr/>
          <p:nvPr/>
        </p:nvCxnSpPr>
        <p:spPr bwMode="auto">
          <a:xfrm>
            <a:off x="4451230" y="1142228"/>
            <a:ext cx="1828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flipV="1">
            <a:off x="4439728" y="1147313"/>
            <a:ext cx="0" cy="4527971"/>
          </a:xfrm>
          <a:prstGeom prst="straightConnector1">
            <a:avLst/>
          </a:prstGeom>
          <a:solidFill>
            <a:schemeClr val="accent1"/>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7136717" y="1549997"/>
            <a:ext cx="1851983" cy="523220"/>
          </a:xfrm>
          <a:prstGeom prst="rect">
            <a:avLst/>
          </a:prstGeom>
          <a:noFill/>
        </p:spPr>
        <p:txBody>
          <a:bodyPr wrap="square" rtlCol="0">
            <a:spAutoFit/>
          </a:bodyPr>
          <a:lstStyle/>
          <a:p>
            <a:r>
              <a:rPr lang="en-GB" sz="1400" i="1" dirty="0" smtClean="0">
                <a:latin typeface="Calibri" panose="020F0502020204030204" pitchFamily="34" charset="0"/>
                <a:cs typeface="Calibri" panose="020F0502020204030204" pitchFamily="34" charset="0"/>
              </a:rPr>
              <a:t>Previously named ‘Type’ (alignment)</a:t>
            </a:r>
          </a:p>
        </p:txBody>
      </p:sp>
      <p:cxnSp>
        <p:nvCxnSpPr>
          <p:cNvPr id="26" name="Straight Arrow Connector 25"/>
          <p:cNvCxnSpPr/>
          <p:nvPr/>
        </p:nvCxnSpPr>
        <p:spPr bwMode="auto">
          <a:xfrm>
            <a:off x="6803349" y="1697915"/>
            <a:ext cx="365760" cy="0"/>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27" name="TextBox 26"/>
          <p:cNvSpPr txBox="1"/>
          <p:nvPr/>
        </p:nvSpPr>
        <p:spPr>
          <a:xfrm>
            <a:off x="4666945" y="5147106"/>
            <a:ext cx="4477055" cy="1384995"/>
          </a:xfrm>
          <a:prstGeom prst="rect">
            <a:avLst/>
          </a:prstGeom>
          <a:noFill/>
        </p:spPr>
        <p:txBody>
          <a:bodyPr wrap="square" rtlCol="0">
            <a:spAutoFit/>
          </a:bodyPr>
          <a:lstStyle/>
          <a:p>
            <a:r>
              <a:rPr lang="en-GB" sz="1200" i="1" dirty="0" smtClean="0">
                <a:latin typeface="Calibri" panose="020F0502020204030204" pitchFamily="34" charset="0"/>
                <a:cs typeface="Calibri" panose="020F0502020204030204" pitchFamily="34" charset="0"/>
              </a:rPr>
              <a:t>Notes</a:t>
            </a:r>
          </a:p>
          <a:p>
            <a:r>
              <a:rPr lang="en-GB" sz="1200" i="1" dirty="0" smtClean="0">
                <a:latin typeface="Calibri" panose="020F0502020204030204" pitchFamily="34" charset="0"/>
                <a:cs typeface="Calibri" panose="020F0502020204030204" pitchFamily="34" charset="0"/>
              </a:rPr>
              <a:t>Block Status is repetitive. Several Order Type codes may be specified within a single  repetition. Block Status may be repeated with Order Type / Proprietary. Thus a mix of code and proprietary is allowed.  It probably doesn’t make sense to specify, for example, codes ALLL and REDM and SUBS in a message instance. Although there is scope to have code ALLL and Proprietary.</a:t>
            </a:r>
            <a:endParaRPr lang="en-GB" sz="1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4675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a:t>
            </a:r>
            <a:r>
              <a:rPr lang="en-GB" dirty="0" smtClean="0"/>
              <a:t>ccount Parties </a:t>
            </a:r>
            <a:r>
              <a:rPr lang="en-GB" dirty="0"/>
              <a:t>–</a:t>
            </a:r>
            <a:r>
              <a:rPr lang="en-GB" dirty="0" smtClean="0"/>
              <a:t> </a:t>
            </a:r>
            <a:r>
              <a:rPr lang="en-GB" dirty="0"/>
              <a:t>Overall Structure </a:t>
            </a:r>
          </a:p>
        </p:txBody>
      </p:sp>
      <p:sp>
        <p:nvSpPr>
          <p:cNvPr id="4" name="Footer Placeholder 3"/>
          <p:cNvSpPr>
            <a:spLocks noGrp="1"/>
          </p:cNvSpPr>
          <p:nvPr>
            <p:ph type="ftr" sz="quarter" idx="10"/>
          </p:nvPr>
        </p:nvSpPr>
        <p:spPr>
          <a:xfrm>
            <a:off x="872706" y="6343590"/>
            <a:ext cx="5678488" cy="228600"/>
          </a:xfrm>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16</a:t>
            </a:fld>
            <a:endParaRPr lang="en-GB" dirty="0"/>
          </a:p>
        </p:txBody>
      </p:sp>
      <p:sp>
        <p:nvSpPr>
          <p:cNvPr id="7" name="Rectangle 6"/>
          <p:cNvSpPr/>
          <p:nvPr/>
        </p:nvSpPr>
        <p:spPr bwMode="auto">
          <a:xfrm>
            <a:off x="322059" y="966157"/>
            <a:ext cx="4318951" cy="5581292"/>
          </a:xfrm>
          <a:prstGeom prst="rect">
            <a:avLst/>
          </a:pr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353682" y="914400"/>
            <a:ext cx="4254893" cy="5586145"/>
          </a:xfrm>
          <a:prstGeom prst="rect">
            <a:avLst/>
          </a:prstGeom>
          <a:noFill/>
        </p:spPr>
        <p:txBody>
          <a:bodyPr wrap="square" rtlCol="0">
            <a:spAutoFit/>
          </a:bodyPr>
          <a:lstStyle/>
          <a:p>
            <a:pPr marL="0" lvl="1">
              <a:spcAft>
                <a:spcPts val="600"/>
              </a:spcAft>
              <a:tabLst>
                <a:tab pos="457200" algn="l"/>
                <a:tab pos="914400" algn="l"/>
                <a:tab pos="1371600" algn="l"/>
                <a:tab pos="1941513" algn="l"/>
              </a:tabLst>
            </a:pPr>
            <a:r>
              <a:rPr lang="en-GB" sz="1600" b="1" dirty="0" smtClean="0">
                <a:latin typeface="Calibri" panose="020F0502020204030204" pitchFamily="34" charset="0"/>
                <a:cs typeface="Calibri" panose="020F0502020204030204" pitchFamily="34" charset="0"/>
              </a:rPr>
              <a:t>[1.1]	Account Parties</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[1.1]	Principal Account Party</a:t>
            </a:r>
          </a:p>
          <a:p>
            <a:pPr marL="0" lvl="1">
              <a:spcAft>
                <a:spcPts val="600"/>
              </a:spcAft>
              <a:tabLst>
                <a:tab pos="457200" algn="l"/>
                <a:tab pos="914400" algn="l"/>
                <a:tab pos="1371600" algn="l"/>
                <a:tab pos="1941513" algn="l"/>
              </a:tabLst>
            </a:pPr>
            <a:r>
              <a:rPr lang="en-GB" sz="1600" b="1" dirty="0" smtClean="0">
                <a:latin typeface="Calibri" panose="020F0502020204030204" pitchFamily="34" charset="0"/>
                <a:cs typeface="Calibri" panose="020F0502020204030204" pitchFamily="34" charset="0"/>
              </a:rPr>
              <a:t>		XOR	[1.1]	Primary Owner</a:t>
            </a:r>
          </a:p>
          <a:p>
            <a:pPr marL="0" lvl="1">
              <a:spcAft>
                <a:spcPts val="600"/>
              </a:spcAft>
              <a:tabLst>
                <a:tab pos="457200" algn="l"/>
                <a:tab pos="914400" algn="l"/>
                <a:tab pos="1371600" algn="l"/>
                <a:tab pos="1941513" algn="l"/>
              </a:tabLst>
            </a:pPr>
            <a:r>
              <a:rPr lang="en-GB" sz="1600" b="1" dirty="0" smtClean="0">
                <a:latin typeface="Calibri" panose="020F0502020204030204" pitchFamily="34" charset="0"/>
                <a:cs typeface="Calibri" panose="020F0502020204030204" pitchFamily="34" charset="0"/>
              </a:rPr>
              <a:t>	</a:t>
            </a: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XOR	[1.5]	Trustee </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[1.1]	Nominee</a:t>
            </a:r>
          </a:p>
          <a:p>
            <a:pPr marL="0" lvl="1">
              <a:spcAft>
                <a:spcPts val="12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[1.5]	Joint Owner</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[0.n]	Secondary Owner</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[0.n]	Beneficiary</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[0.n]	Power Of Attorney</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[0.n]	Legal Guardian</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solidFill>
                  <a:srgbClr val="9933FF"/>
                </a:solidFill>
                <a:latin typeface="Calibri" panose="020F0502020204030204" pitchFamily="34" charset="0"/>
                <a:cs typeface="Calibri" panose="020F0502020204030204" pitchFamily="34" charset="0"/>
              </a:rPr>
              <a:t>[0.1]	Custodian For Minor</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[0.5]	Successor on Death</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[0.n]	Administrator</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[0.n]	Other Party</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[0.5]	Granter</a:t>
            </a:r>
          </a:p>
          <a:p>
            <a:pPr marL="0" lvl="1">
              <a:spcAft>
                <a:spcPts val="600"/>
              </a:spcAft>
              <a:tabLst>
                <a:tab pos="457200" algn="l"/>
                <a:tab pos="914400" algn="l"/>
                <a:tab pos="1371600" algn="l"/>
                <a:tab pos="19415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[0.5]	Settlor</a:t>
            </a:r>
          </a:p>
          <a:p>
            <a:pPr marL="0" lvl="1">
              <a:spcAft>
                <a:spcPts val="600"/>
              </a:spcAft>
              <a:tabLst>
                <a:tab pos="457200" algn="l"/>
                <a:tab pos="914400" algn="l"/>
                <a:tab pos="1371600" algn="l"/>
                <a:tab pos="1941513" algn="l"/>
              </a:tabLst>
            </a:pPr>
            <a:r>
              <a:rPr lang="en-GB" sz="1600" b="1" dirty="0">
                <a:solidFill>
                  <a:srgbClr val="FF33CC"/>
                </a:solidFill>
                <a:latin typeface="Calibri" panose="020F0502020204030204" pitchFamily="34" charset="0"/>
                <a:cs typeface="Calibri" panose="020F0502020204030204" pitchFamily="34" charset="0"/>
              </a:rPr>
              <a:t>	</a:t>
            </a:r>
            <a:r>
              <a:rPr lang="en-GB" sz="1600" b="1" dirty="0" smtClean="0">
                <a:solidFill>
                  <a:srgbClr val="9933FF"/>
                </a:solidFill>
                <a:latin typeface="Calibri" panose="020F0502020204030204" pitchFamily="34" charset="0"/>
                <a:cs typeface="Calibri" panose="020F0502020204030204" pitchFamily="34" charset="0"/>
              </a:rPr>
              <a:t>[0.1]	Registered Shareholder Name  </a:t>
            </a:r>
          </a:p>
        </p:txBody>
      </p:sp>
      <p:sp>
        <p:nvSpPr>
          <p:cNvPr id="30" name="Rectangle 29"/>
          <p:cNvSpPr/>
          <p:nvPr/>
        </p:nvSpPr>
        <p:spPr bwMode="auto">
          <a:xfrm>
            <a:off x="753379" y="1247954"/>
            <a:ext cx="3717979" cy="162464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753379" y="2961747"/>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753379" y="3281243"/>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bwMode="auto">
          <a:xfrm>
            <a:off x="753379" y="3600739"/>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5" name="Rectangle 34"/>
          <p:cNvSpPr/>
          <p:nvPr/>
        </p:nvSpPr>
        <p:spPr bwMode="auto">
          <a:xfrm>
            <a:off x="753379" y="3920235"/>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6" name="Rectangle 35"/>
          <p:cNvSpPr/>
          <p:nvPr/>
        </p:nvSpPr>
        <p:spPr bwMode="auto">
          <a:xfrm>
            <a:off x="753379" y="4239731"/>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7" name="Rectangle 36"/>
          <p:cNvSpPr/>
          <p:nvPr/>
        </p:nvSpPr>
        <p:spPr bwMode="auto">
          <a:xfrm>
            <a:off x="753379" y="4559227"/>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753379" y="4878723"/>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9" name="Rectangle 38"/>
          <p:cNvSpPr/>
          <p:nvPr/>
        </p:nvSpPr>
        <p:spPr bwMode="auto">
          <a:xfrm>
            <a:off x="753379" y="5198219"/>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0" name="Rectangle 39"/>
          <p:cNvSpPr/>
          <p:nvPr/>
        </p:nvSpPr>
        <p:spPr bwMode="auto">
          <a:xfrm>
            <a:off x="753379" y="5517715"/>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2" name="Rectangle 41"/>
          <p:cNvSpPr/>
          <p:nvPr/>
        </p:nvSpPr>
        <p:spPr bwMode="auto">
          <a:xfrm>
            <a:off x="1311222" y="1604513"/>
            <a:ext cx="2907096"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3" name="Rectangle 42"/>
          <p:cNvSpPr/>
          <p:nvPr/>
        </p:nvSpPr>
        <p:spPr bwMode="auto">
          <a:xfrm>
            <a:off x="1311222" y="1920814"/>
            <a:ext cx="2907096"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4" name="Rectangle 43"/>
          <p:cNvSpPr/>
          <p:nvPr/>
        </p:nvSpPr>
        <p:spPr bwMode="auto">
          <a:xfrm>
            <a:off x="1311222" y="2239991"/>
            <a:ext cx="2907096"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5" name="Rectangle 44"/>
          <p:cNvSpPr/>
          <p:nvPr/>
        </p:nvSpPr>
        <p:spPr bwMode="auto">
          <a:xfrm>
            <a:off x="1311222" y="2556295"/>
            <a:ext cx="2907096"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9" name="Left Brace 8"/>
          <p:cNvSpPr/>
          <p:nvPr/>
        </p:nvSpPr>
        <p:spPr bwMode="auto">
          <a:xfrm>
            <a:off x="1061055" y="1604513"/>
            <a:ext cx="189776" cy="1190445"/>
          </a:xfrm>
          <a:prstGeom prst="leftBrac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267419" y="1854671"/>
            <a:ext cx="569343" cy="71599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a:xfrm>
            <a:off x="0" y="1773863"/>
            <a:ext cx="1052423" cy="830997"/>
          </a:xfrm>
          <a:prstGeom prst="rect">
            <a:avLst/>
          </a:prstGeom>
        </p:spPr>
        <p:txBody>
          <a:bodyPr wrap="square">
            <a:spAutoFit/>
          </a:bodyPr>
          <a:lstStyle/>
          <a:p>
            <a:pPr algn="r"/>
            <a:r>
              <a:rPr lang="en-US" sz="1200" i="1" dirty="0" smtClean="0">
                <a:latin typeface="Calibri" panose="020F0502020204030204" pitchFamily="34" charset="0"/>
                <a:cs typeface="Calibri" panose="020F0502020204030204" pitchFamily="34" charset="0"/>
              </a:rPr>
              <a:t>One of these parties in this choice must be specified.</a:t>
            </a:r>
            <a:endParaRPr lang="en-GB" sz="1200" i="1" dirty="0">
              <a:latin typeface="Calibri" panose="020F0502020204030204" pitchFamily="34" charset="0"/>
              <a:cs typeface="Calibri" panose="020F0502020204030204" pitchFamily="34" charset="0"/>
            </a:endParaRPr>
          </a:p>
        </p:txBody>
      </p:sp>
      <p:sp>
        <p:nvSpPr>
          <p:cNvPr id="31" name="Rectangle 30"/>
          <p:cNvSpPr/>
          <p:nvPr/>
        </p:nvSpPr>
        <p:spPr bwMode="auto">
          <a:xfrm>
            <a:off x="759137" y="5842635"/>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1" name="Rectangle 40"/>
          <p:cNvSpPr/>
          <p:nvPr/>
        </p:nvSpPr>
        <p:spPr>
          <a:xfrm>
            <a:off x="4779025" y="4399087"/>
            <a:ext cx="4258610" cy="1646605"/>
          </a:xfrm>
          <a:prstGeom prst="rect">
            <a:avLst/>
          </a:prstGeom>
          <a:ln w="12700">
            <a:solidFill>
              <a:srgbClr val="9933FF"/>
            </a:solidFill>
          </a:ln>
        </p:spPr>
        <p:txBody>
          <a:bodyPr wrap="square">
            <a:spAutoFit/>
          </a:bodyPr>
          <a:lstStyle/>
          <a:p>
            <a:pPr marL="0" lvl="1">
              <a:spcAft>
                <a:spcPts val="600"/>
              </a:spcAft>
              <a:tabLst>
                <a:tab pos="569913" algn="l"/>
              </a:tabLst>
            </a:pPr>
            <a:r>
              <a:rPr lang="en-US" sz="1600" b="1" dirty="0" smtClean="0">
                <a:solidFill>
                  <a:srgbClr val="9933FF"/>
                </a:solidFill>
                <a:latin typeface="Calibri" panose="020F0502020204030204" pitchFamily="34" charset="0"/>
                <a:cs typeface="Calibri" panose="020F0502020204030204" pitchFamily="34" charset="0"/>
              </a:rPr>
              <a:t>Data type is choice Individual Person | Organisation. Data elements are name and address. </a:t>
            </a:r>
            <a:endParaRPr lang="en-US" sz="1600" b="1" dirty="0">
              <a:solidFill>
                <a:srgbClr val="9933FF"/>
              </a:solidFill>
              <a:latin typeface="Calibri" panose="020F0502020204030204" pitchFamily="34" charset="0"/>
              <a:cs typeface="Calibri" panose="020F0502020204030204" pitchFamily="34" charset="0"/>
            </a:endParaRPr>
          </a:p>
          <a:p>
            <a:pPr marL="0" lvl="1">
              <a:spcAft>
                <a:spcPts val="600"/>
              </a:spcAft>
              <a:tabLst>
                <a:tab pos="569913" algn="l"/>
              </a:tabLst>
            </a:pPr>
            <a:r>
              <a:rPr lang="en-US" sz="1600" b="1" dirty="0" smtClean="0">
                <a:solidFill>
                  <a:srgbClr val="9933FF"/>
                </a:solidFill>
                <a:latin typeface="Calibri" panose="020F0502020204030204" pitchFamily="34" charset="0"/>
                <a:cs typeface="Calibri" panose="020F0502020204030204" pitchFamily="34" charset="0"/>
              </a:rPr>
              <a:t>Definition: Entity that registers its name with the issuer and the name used for the registration.</a:t>
            </a:r>
          </a:p>
        </p:txBody>
      </p:sp>
      <p:sp>
        <p:nvSpPr>
          <p:cNvPr id="49" name="Rectangle 48"/>
          <p:cNvSpPr/>
          <p:nvPr/>
        </p:nvSpPr>
        <p:spPr>
          <a:xfrm>
            <a:off x="4779025" y="425440"/>
            <a:ext cx="4295962" cy="1892826"/>
          </a:xfrm>
          <a:prstGeom prst="rect">
            <a:avLst/>
          </a:prstGeom>
          <a:noFill/>
          <a:ln>
            <a:noFill/>
          </a:ln>
        </p:spPr>
        <p:txBody>
          <a:bodyPr wrap="square">
            <a:spAutoFit/>
          </a:bodyPr>
          <a:lstStyle/>
          <a:p>
            <a:pPr marL="0" lvl="1">
              <a:spcAft>
                <a:spcPts val="600"/>
              </a:spcAft>
              <a:tabLst>
                <a:tab pos="569913" algn="l"/>
              </a:tabLst>
            </a:pPr>
            <a:r>
              <a:rPr lang="en-GB" sz="1600" dirty="0" smtClean="0">
                <a:latin typeface="Calibri" panose="020F0502020204030204" pitchFamily="34" charset="0"/>
                <a:cs typeface="Calibri" panose="020F0502020204030204" pitchFamily="34" charset="0"/>
              </a:rPr>
              <a:t>Notes </a:t>
            </a:r>
          </a:p>
          <a:p>
            <a:pPr marL="0" lvl="1">
              <a:spcAft>
                <a:spcPts val="600"/>
              </a:spcAft>
              <a:tabLst>
                <a:tab pos="569913" algn="l"/>
              </a:tabLst>
            </a:pPr>
            <a:r>
              <a:rPr lang="en-GB" sz="1600" dirty="0" smtClean="0">
                <a:latin typeface="Calibri" panose="020F0502020204030204" pitchFamily="34" charset="0"/>
                <a:cs typeface="Calibri" panose="020F0502020204030204" pitchFamily="34" charset="0"/>
              </a:rPr>
              <a:t>Shareholder can register its name with the issuer, voluntary in DK, you can remain anonymous or indicate whether you want to be registered </a:t>
            </a:r>
            <a:r>
              <a:rPr lang="en-GB" sz="1600" u="sng" dirty="0" smtClean="0">
                <a:latin typeface="Calibri" panose="020F0502020204030204" pitchFamily="34" charset="0"/>
                <a:cs typeface="Calibri" panose="020F0502020204030204" pitchFamily="34" charset="0"/>
              </a:rPr>
              <a:t>and</a:t>
            </a:r>
            <a:r>
              <a:rPr lang="en-GB" sz="1600" dirty="0" smtClean="0">
                <a:latin typeface="Calibri" panose="020F0502020204030204" pitchFamily="34" charset="0"/>
                <a:cs typeface="Calibri" panose="020F0502020204030204" pitchFamily="34" charset="0"/>
              </a:rPr>
              <a:t> in which name and thus be able to vote. This entity can be an individual or an organisation. Name and Postal Address elements needed.</a:t>
            </a:r>
          </a:p>
        </p:txBody>
      </p:sp>
      <p:sp>
        <p:nvSpPr>
          <p:cNvPr id="50" name="Rectangle 49"/>
          <p:cNvSpPr/>
          <p:nvPr/>
        </p:nvSpPr>
        <p:spPr>
          <a:xfrm>
            <a:off x="4796972" y="6074768"/>
            <a:ext cx="4347028" cy="461665"/>
          </a:xfrm>
          <a:prstGeom prst="rect">
            <a:avLst/>
          </a:prstGeom>
          <a:noFill/>
          <a:ln>
            <a:noFill/>
          </a:ln>
        </p:spPr>
        <p:txBody>
          <a:bodyPr wrap="square">
            <a:spAutoFit/>
          </a:bodyPr>
          <a:lstStyle/>
          <a:p>
            <a:pPr marL="0" lvl="1">
              <a:spcAft>
                <a:spcPts val="600"/>
              </a:spcAft>
              <a:tabLst>
                <a:tab pos="569913" algn="l"/>
              </a:tabLst>
            </a:pPr>
            <a:r>
              <a:rPr lang="en-GB" sz="1200" dirty="0" smtClean="0">
                <a:latin typeface="Calibri" panose="020F0502020204030204" pitchFamily="34" charset="0"/>
                <a:cs typeface="Calibri" panose="020F0502020204030204" pitchFamily="34" charset="0"/>
              </a:rPr>
              <a:t>The absence of the element Registered Shareholder Name means the account is anonymous, it is not known for voting purposes.</a:t>
            </a:r>
            <a:endParaRPr lang="en-US" sz="1200" dirty="0" smtClean="0">
              <a:latin typeface="Calibri" panose="020F0502020204030204" pitchFamily="34" charset="0"/>
              <a:cs typeface="Calibri" panose="020F0502020204030204" pitchFamily="34" charset="0"/>
            </a:endParaRPr>
          </a:p>
        </p:txBody>
      </p:sp>
      <p:cxnSp>
        <p:nvCxnSpPr>
          <p:cNvPr id="51" name="Straight Arrow Connector 50"/>
          <p:cNvCxnSpPr/>
          <p:nvPr/>
        </p:nvCxnSpPr>
        <p:spPr bwMode="auto">
          <a:xfrm flipH="1">
            <a:off x="4382220" y="4666887"/>
            <a:ext cx="198406" cy="1621766"/>
          </a:xfrm>
          <a:prstGeom prst="straightConnector1">
            <a:avLst/>
          </a:prstGeom>
          <a:solidFill>
            <a:schemeClr val="accent1"/>
          </a:solidFill>
          <a:ln w="19050" cap="flat" cmpd="sng" algn="ctr">
            <a:solidFill>
              <a:srgbClr val="9933FF"/>
            </a:solidFill>
            <a:prstDash val="solid"/>
            <a:round/>
            <a:headEnd type="none" w="med" len="med"/>
            <a:tailEnd type="none" w="med" len="med"/>
          </a:ln>
          <a:effectLst/>
        </p:spPr>
      </p:cxnSp>
      <p:cxnSp>
        <p:nvCxnSpPr>
          <p:cNvPr id="53" name="Straight Arrow Connector 52"/>
          <p:cNvCxnSpPr/>
          <p:nvPr/>
        </p:nvCxnSpPr>
        <p:spPr bwMode="auto">
          <a:xfrm flipH="1">
            <a:off x="4576577" y="4649608"/>
            <a:ext cx="274320" cy="0"/>
          </a:xfrm>
          <a:prstGeom prst="straightConnector1">
            <a:avLst/>
          </a:prstGeom>
          <a:solidFill>
            <a:schemeClr val="accent1"/>
          </a:solidFill>
          <a:ln w="19050" cap="flat" cmpd="sng" algn="ctr">
            <a:solidFill>
              <a:srgbClr val="9933FF"/>
            </a:solidFill>
            <a:prstDash val="solid"/>
            <a:round/>
            <a:headEnd type="none" w="med" len="med"/>
            <a:tailEnd type="none" w="med" len="med"/>
          </a:ln>
          <a:effectLst/>
        </p:spPr>
      </p:cxnSp>
      <p:sp>
        <p:nvSpPr>
          <p:cNvPr id="3" name="TextBox 2"/>
          <p:cNvSpPr txBox="1"/>
          <p:nvPr/>
        </p:nvSpPr>
        <p:spPr>
          <a:xfrm>
            <a:off x="4787660" y="3450566"/>
            <a:ext cx="4209691" cy="830997"/>
          </a:xfrm>
          <a:prstGeom prst="rect">
            <a:avLst/>
          </a:prstGeom>
          <a:noFill/>
        </p:spPr>
        <p:txBody>
          <a:bodyPr wrap="square" rtlCol="0">
            <a:spAutoFit/>
          </a:bodyPr>
          <a:lstStyle/>
          <a:p>
            <a:r>
              <a:rPr lang="en-GB" sz="1600" b="1" dirty="0" smtClean="0">
                <a:solidFill>
                  <a:srgbClr val="FF9966"/>
                </a:solidFill>
                <a:latin typeface="Calibri" panose="020F0502020204030204" pitchFamily="34" charset="0"/>
                <a:cs typeface="Calibri" panose="020F0502020204030204" pitchFamily="34" charset="0"/>
              </a:rPr>
              <a:t>In acmt.003, this was called Registered Shareholder. Acmt.003 has been aligned with acmt.001 + 002. Corrected in draft 4.</a:t>
            </a:r>
            <a:endParaRPr lang="en-GB" sz="1600" b="1" dirty="0">
              <a:solidFill>
                <a:srgbClr val="FF9966"/>
              </a:solidFill>
              <a:latin typeface="Calibri" panose="020F0502020204030204" pitchFamily="34" charset="0"/>
              <a:cs typeface="Calibri" panose="020F0502020204030204" pitchFamily="34" charset="0"/>
            </a:endParaRPr>
          </a:p>
        </p:txBody>
      </p:sp>
      <p:sp>
        <p:nvSpPr>
          <p:cNvPr id="48" name="Rectangle 47"/>
          <p:cNvSpPr/>
          <p:nvPr/>
        </p:nvSpPr>
        <p:spPr bwMode="auto">
          <a:xfrm>
            <a:off x="764895" y="6158929"/>
            <a:ext cx="3717979" cy="238665"/>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cxnSp>
        <p:nvCxnSpPr>
          <p:cNvPr id="52" name="Straight Arrow Connector 51"/>
          <p:cNvCxnSpPr/>
          <p:nvPr/>
        </p:nvCxnSpPr>
        <p:spPr bwMode="auto">
          <a:xfrm flipH="1">
            <a:off x="3964110" y="6297287"/>
            <a:ext cx="423867" cy="0"/>
          </a:xfrm>
          <a:prstGeom prst="straightConnector1">
            <a:avLst/>
          </a:prstGeom>
          <a:solidFill>
            <a:schemeClr val="accent1"/>
          </a:solidFill>
          <a:ln w="19050" cap="flat" cmpd="sng" algn="ctr">
            <a:solidFill>
              <a:srgbClr val="9933FF"/>
            </a:solidFill>
            <a:prstDash val="solid"/>
            <a:round/>
            <a:headEnd type="none" w="med" len="med"/>
            <a:tailEnd type="arrow"/>
          </a:ln>
          <a:effectLst/>
        </p:spPr>
      </p:cxnSp>
    </p:spTree>
    <p:extLst>
      <p:ext uri="{BB962C8B-B14F-4D97-AF65-F5344CB8AC3E}">
        <p14:creationId xmlns:p14="http://schemas.microsoft.com/office/powerpoint/2010/main" val="3107833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Account Parties </a:t>
            </a:r>
            <a:r>
              <a:rPr lang="en-GB" dirty="0" smtClean="0"/>
              <a:t>– Name &amp; Address Elements</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17</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802331310"/>
              </p:ext>
            </p:extLst>
          </p:nvPr>
        </p:nvGraphicFramePr>
        <p:xfrm>
          <a:off x="250168" y="1077142"/>
          <a:ext cx="8778921" cy="1813560"/>
        </p:xfrm>
        <a:graphic>
          <a:graphicData uri="http://schemas.openxmlformats.org/drawingml/2006/table">
            <a:tbl>
              <a:tblPr firstRow="1" firstCol="1" bandRow="1">
                <a:tableStyleId>{5C22544A-7EE6-4342-B048-85BDC9FD1C3A}</a:tableStyleId>
              </a:tblPr>
              <a:tblGrid>
                <a:gridCol w="1486692"/>
                <a:gridCol w="1075351"/>
                <a:gridCol w="1578627"/>
                <a:gridCol w="103524"/>
                <a:gridCol w="1801320"/>
                <a:gridCol w="839350"/>
                <a:gridCol w="1894057"/>
              </a:tblGrid>
              <a:tr h="0">
                <a:tc gridSpan="3">
                  <a:txBody>
                    <a:bodyPr/>
                    <a:lstStyle/>
                    <a:p>
                      <a:pPr marL="0" marR="0" algn="l">
                        <a:spcBef>
                          <a:spcPts val="0"/>
                        </a:spcBef>
                        <a:spcAft>
                          <a:spcPts val="0"/>
                        </a:spcAft>
                      </a:pPr>
                      <a:r>
                        <a:rPr lang="en-GB" sz="1700" dirty="0">
                          <a:solidFill>
                            <a:schemeClr val="tx1"/>
                          </a:solidFill>
                          <a:effectLst/>
                          <a:latin typeface="Calibri" panose="020F0502020204030204" pitchFamily="34" charset="0"/>
                          <a:cs typeface="Calibri" panose="020F0502020204030204" pitchFamily="34" charset="0"/>
                        </a:rPr>
                        <a:t>Individual Person </a:t>
                      </a:r>
                      <a:r>
                        <a:rPr lang="en-GB" sz="1700" i="1" dirty="0">
                          <a:solidFill>
                            <a:schemeClr val="tx1"/>
                          </a:solidFill>
                          <a:effectLst/>
                          <a:latin typeface="Calibri" panose="020F0502020204030204" pitchFamily="34" charset="0"/>
                          <a:cs typeface="Calibri" panose="020F0502020204030204" pitchFamily="34" charset="0"/>
                        </a:rPr>
                        <a:t>(part of choice)</a:t>
                      </a:r>
                      <a:endParaRPr lang="en-GB" sz="17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a:p>
                  </a:txBody>
                  <a:tcPr/>
                </a:tc>
                <a:tc hMerge="1">
                  <a:txBody>
                    <a:bodyPr/>
                    <a:lstStyle/>
                    <a:p>
                      <a:pPr marL="0" marR="0" algn="l">
                        <a:spcBef>
                          <a:spcPts val="0"/>
                        </a:spcBef>
                        <a:spcAft>
                          <a:spcPts val="0"/>
                        </a:spcAft>
                      </a:pPr>
                      <a:endParaRPr lang="en-GB" sz="20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a:txBody>
                    <a:bodyPr/>
                    <a:lstStyle/>
                    <a:p>
                      <a:pPr marL="0" marR="0" algn="l">
                        <a:spcBef>
                          <a:spcPts val="0"/>
                        </a:spcBef>
                        <a:spcAft>
                          <a:spcPts val="0"/>
                        </a:spcAft>
                      </a:pPr>
                      <a:endParaRPr lang="en-GB" sz="17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3">
                  <a:txBody>
                    <a:bodyPr/>
                    <a:lstStyle/>
                    <a:p>
                      <a:pPr marL="0" marR="0" algn="l">
                        <a:spcBef>
                          <a:spcPts val="0"/>
                        </a:spcBef>
                        <a:spcAft>
                          <a:spcPts val="0"/>
                        </a:spcAft>
                      </a:pPr>
                      <a:r>
                        <a:rPr lang="en-GB" sz="1700" dirty="0">
                          <a:solidFill>
                            <a:schemeClr val="tx1"/>
                          </a:solidFill>
                          <a:effectLst/>
                          <a:latin typeface="Calibri" panose="020F0502020204030204" pitchFamily="34" charset="0"/>
                          <a:cs typeface="Calibri" panose="020F0502020204030204" pitchFamily="34" charset="0"/>
                        </a:rPr>
                        <a:t>Organisation </a:t>
                      </a:r>
                      <a:r>
                        <a:rPr lang="en-GB" sz="1700" i="1" dirty="0">
                          <a:solidFill>
                            <a:schemeClr val="tx1"/>
                          </a:solidFill>
                          <a:effectLst/>
                          <a:latin typeface="Calibri" panose="020F0502020204030204" pitchFamily="34" charset="0"/>
                          <a:cs typeface="Calibri" panose="020F0502020204030204" pitchFamily="34" charset="0"/>
                        </a:rPr>
                        <a:t>(part of choice</a:t>
                      </a:r>
                      <a:r>
                        <a:rPr lang="en-GB" sz="1700" i="1" dirty="0" smtClean="0">
                          <a:solidFill>
                            <a:schemeClr val="tx1"/>
                          </a:solidFill>
                          <a:effectLst/>
                          <a:latin typeface="Calibri" panose="020F0502020204030204" pitchFamily="34" charset="0"/>
                          <a:cs typeface="Calibri" panose="020F0502020204030204" pitchFamily="34" charset="0"/>
                        </a:rPr>
                        <a:t>)</a:t>
                      </a:r>
                      <a:endParaRPr lang="en-GB" sz="17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dirty="0"/>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dirty="0"/>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r>
              <a:tr h="0">
                <a:tc gridSpan="3">
                  <a:txBody>
                    <a:bodyPr/>
                    <a:lstStyle/>
                    <a:p>
                      <a:pPr marL="0" marR="0" algn="l">
                        <a:spcBef>
                          <a:spcPts val="0"/>
                        </a:spcBef>
                        <a:spcAft>
                          <a:spcPts val="0"/>
                        </a:spcAft>
                      </a:pPr>
                      <a:r>
                        <a:rPr lang="en-GB" sz="1700" b="0" i="0" dirty="0" smtClean="0">
                          <a:solidFill>
                            <a:schemeClr val="tx1"/>
                          </a:solidFill>
                          <a:effectLst/>
                          <a:latin typeface="Calibri" panose="020F0502020204030204" pitchFamily="34" charset="0"/>
                          <a:ea typeface="Times"/>
                          <a:cs typeface="Calibri" panose="020F0502020204030204" pitchFamily="34" charset="0"/>
                        </a:rPr>
                        <a:t>(IndividualPerson27)</a:t>
                      </a:r>
                      <a:endParaRPr lang="en-GB" sz="1700" b="0" i="0"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a:p>
                  </a:txBody>
                  <a:tcPr/>
                </a:tc>
                <a:tc hMerge="1">
                  <a:txBody>
                    <a:bodyPr/>
                    <a:lstStyle/>
                    <a:p>
                      <a:endParaRPr lang="en-GB"/>
                    </a:p>
                  </a:txBody>
                  <a:tcPr/>
                </a:tc>
                <a:tc>
                  <a:txBody>
                    <a:bodyPr/>
                    <a:lstStyle/>
                    <a:p>
                      <a:pPr marL="0" marR="0" algn="l">
                        <a:spcBef>
                          <a:spcPts val="0"/>
                        </a:spcBef>
                        <a:spcAft>
                          <a:spcPts val="0"/>
                        </a:spcAft>
                      </a:pPr>
                      <a:endParaRPr lang="en-GB" sz="1700" b="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0" i="0" dirty="0" smtClean="0">
                          <a:solidFill>
                            <a:schemeClr val="tx1"/>
                          </a:solidFill>
                          <a:effectLst/>
                          <a:latin typeface="Calibri" panose="020F0502020204030204" pitchFamily="34" charset="0"/>
                          <a:ea typeface="Times"/>
                          <a:cs typeface="Calibri" panose="020F0502020204030204" pitchFamily="34" charset="0"/>
                        </a:rPr>
                        <a:t>(</a:t>
                      </a:r>
                      <a:r>
                        <a:rPr lang="en-GB" sz="1700" b="0" i="0" dirty="0" smtClean="0">
                          <a:solidFill>
                            <a:schemeClr val="tx1"/>
                          </a:solidFill>
                          <a:effectLst/>
                          <a:latin typeface="Calibri" panose="020F0502020204030204" pitchFamily="34" charset="0"/>
                          <a:cs typeface="Calibri" panose="020F0502020204030204" pitchFamily="34" charset="0"/>
                        </a:rPr>
                        <a:t>Organisation20</a:t>
                      </a:r>
                      <a:r>
                        <a:rPr lang="en-GB" sz="1700" b="0" i="0" dirty="0">
                          <a:solidFill>
                            <a:schemeClr val="tx1"/>
                          </a:solidFill>
                          <a:effectLst/>
                          <a:latin typeface="Calibri" panose="020F0502020204030204" pitchFamily="34" charset="0"/>
                          <a:cs typeface="Calibri" panose="020F0502020204030204" pitchFamily="34" charset="0"/>
                        </a:rPr>
                        <a:t>)</a:t>
                      </a:r>
                      <a:endParaRPr lang="en-GB" sz="1700" b="0" i="0" dirty="0" smtClean="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a:p>
                  </a:txBody>
                  <a:tcPr/>
                </a:tc>
                <a:tc hMerge="1">
                  <a:txBody>
                    <a:bodyPr/>
                    <a:lstStyle/>
                    <a:p>
                      <a:endParaRPr lang="en-GB"/>
                    </a:p>
                  </a:txBody>
                  <a:tcPr/>
                </a:tc>
              </a:tr>
              <a:tr h="86804">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Element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M/O</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Type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Element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M/O</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Type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cs typeface="Calibri" panose="020F0502020204030204" pitchFamily="34" charset="0"/>
                        </a:rPr>
                        <a:t>GivenName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rgbClr val="9933FF"/>
                          </a:solidFill>
                          <a:effectLst/>
                          <a:latin typeface="Calibri" panose="020F0502020204030204" pitchFamily="34" charset="0"/>
                          <a:cs typeface="Calibri" panose="020F0502020204030204" pitchFamily="34" charset="0"/>
                        </a:rPr>
                        <a:t>[0.1] </a:t>
                      </a:r>
                      <a:r>
                        <a:rPr lang="en-GB" sz="1700" b="1" i="1" dirty="0" smtClean="0">
                          <a:solidFill>
                            <a:schemeClr val="tx1"/>
                          </a:solidFill>
                          <a:effectLst/>
                          <a:latin typeface="Calibri" panose="020F0502020204030204" pitchFamily="34" charset="0"/>
                          <a:cs typeface="Calibri" panose="020F0502020204030204" pitchFamily="34" charset="0"/>
                        </a:rPr>
                        <a:t>[SEC]</a:t>
                      </a:r>
                      <a:endParaRPr lang="en-GB" sz="1700" b="1"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Max35Text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a:t>
                      </a:r>
                      <a:r>
                        <a:rPr lang="en-GB" sz="1700" b="1" dirty="0" smtClean="0">
                          <a:solidFill>
                            <a:schemeClr val="tx1"/>
                          </a:solidFill>
                          <a:effectLst/>
                          <a:latin typeface="Calibri" panose="020F0502020204030204" pitchFamily="34" charset="0"/>
                          <a:cs typeface="Calibri" panose="020F0502020204030204" pitchFamily="34" charset="0"/>
                        </a:rPr>
                        <a:t>1.1</a:t>
                      </a:r>
                      <a:r>
                        <a:rPr lang="en-GB" sz="1700" b="1" dirty="0">
                          <a:solidFill>
                            <a:schemeClr val="tx1"/>
                          </a:solidFill>
                          <a:effectLst/>
                          <a:latin typeface="Calibri" panose="020F0502020204030204" pitchFamily="34" charset="0"/>
                          <a:cs typeface="Calibri" panose="020F0502020204030204" pitchFamily="34" charset="0"/>
                        </a:rPr>
                        <a: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Max</a:t>
                      </a:r>
                      <a:r>
                        <a:rPr lang="en-GB" sz="1700" b="1" dirty="0" smtClean="0">
                          <a:solidFill>
                            <a:srgbClr val="9933FF"/>
                          </a:solidFill>
                          <a:effectLst/>
                          <a:latin typeface="Calibri" panose="020F0502020204030204" pitchFamily="34" charset="0"/>
                          <a:ea typeface="Times"/>
                          <a:cs typeface="Calibri" panose="020F0502020204030204" pitchFamily="34" charset="0"/>
                        </a:rPr>
                        <a:t>350</a:t>
                      </a:r>
                      <a:r>
                        <a:rPr lang="en-GB" sz="1700" b="1" dirty="0" smtClean="0">
                          <a:solidFill>
                            <a:schemeClr val="tx1"/>
                          </a:solidFill>
                          <a:effectLst/>
                          <a:latin typeface="Calibri" panose="020F0502020204030204" pitchFamily="34" charset="0"/>
                          <a:ea typeface="Times"/>
                          <a:cs typeface="Calibri" panose="020F0502020204030204" pitchFamily="34" charset="0"/>
                        </a:rPr>
                        <a:t>Text </a:t>
                      </a:r>
                      <a:r>
                        <a:rPr lang="en-GB" sz="1700" b="1" i="1" dirty="0" smtClean="0">
                          <a:solidFill>
                            <a:schemeClr val="tx1"/>
                          </a:solidFill>
                          <a:effectLst/>
                          <a:latin typeface="Calibri" panose="020F0502020204030204" pitchFamily="34" charset="0"/>
                          <a:cs typeface="Calibri" panose="020F0502020204030204" pitchFamily="34" charset="0"/>
                        </a:rPr>
                        <a:t>[SEC]</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MiddleName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[0.1]</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Max35Text</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smtClean="0">
                          <a:solidFill>
                            <a:srgbClr val="9933FF"/>
                          </a:solidFill>
                          <a:effectLst/>
                          <a:latin typeface="Calibri" panose="020F0502020204030204" pitchFamily="34" charset="0"/>
                          <a:ea typeface="Times"/>
                          <a:cs typeface="Calibri" panose="020F0502020204030204" pitchFamily="34" charset="0"/>
                        </a:rPr>
                        <a:t>ShortName </a:t>
                      </a:r>
                      <a:r>
                        <a:rPr lang="en-GB" sz="1700" b="1" i="1" dirty="0" smtClean="0">
                          <a:solidFill>
                            <a:schemeClr val="tx1"/>
                          </a:solidFill>
                          <a:effectLst/>
                          <a:latin typeface="Calibri" panose="020F0502020204030204" pitchFamily="34" charset="0"/>
                          <a:ea typeface="Times"/>
                          <a:cs typeface="Calibri" panose="020F0502020204030204" pitchFamily="34" charset="0"/>
                        </a:rPr>
                        <a:t>[SEC]</a:t>
                      </a:r>
                      <a:endParaRPr lang="en-GB" sz="1700" b="1"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rgbClr val="9933FF"/>
                          </a:solidFill>
                          <a:effectLst/>
                          <a:latin typeface="Calibri" panose="020F0502020204030204" pitchFamily="34" charset="0"/>
                          <a:ea typeface="Times"/>
                          <a:cs typeface="Calibri" panose="020F0502020204030204" pitchFamily="34" charset="0"/>
                        </a:rPr>
                        <a:t>[0.1]</a:t>
                      </a:r>
                      <a:endParaRPr lang="en-GB" sz="1700" b="1" dirty="0">
                        <a:solidFill>
                          <a:srgbClr val="9933FF"/>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rgbClr val="9933FF"/>
                          </a:solidFill>
                          <a:effectLst/>
                          <a:latin typeface="Calibri" panose="020F0502020204030204" pitchFamily="34" charset="0"/>
                          <a:ea typeface="Times"/>
                          <a:cs typeface="Calibri" panose="020F0502020204030204" pitchFamily="34" charset="0"/>
                        </a:rPr>
                        <a:t>Max35Text</a:t>
                      </a:r>
                      <a:endParaRPr lang="en-GB" sz="1700" b="1" dirty="0">
                        <a:solidFill>
                          <a:srgbClr val="9933FF"/>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[1.1]</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Max350Text</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Postal Address</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[1.10]</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PostalAddress18</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Postal Address</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[1.10]</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PostalAddress18</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76200" y="6211690"/>
            <a:ext cx="4470519" cy="646331"/>
          </a:xfrm>
          <a:prstGeom prst="rect">
            <a:avLst/>
          </a:prstGeom>
          <a:solidFill>
            <a:schemeClr val="bg1"/>
          </a:solidFill>
        </p:spPr>
        <p:txBody>
          <a:bodyPr wrap="none" rtlCol="0">
            <a:spAutoFit/>
          </a:bodyPr>
          <a:lstStyle/>
          <a:p>
            <a:r>
              <a:rPr lang="en-GB" sz="1800" i="1" dirty="0" smtClean="0">
                <a:latin typeface="Calibri" panose="020F0502020204030204" pitchFamily="34" charset="0"/>
                <a:cs typeface="Calibri" panose="020F0502020204030204" pitchFamily="34" charset="0"/>
              </a:rPr>
              <a:t>Given Name = 1</a:t>
            </a:r>
            <a:r>
              <a:rPr lang="en-GB" sz="1800" i="1" baseline="30000" dirty="0" smtClean="0">
                <a:latin typeface="Calibri" panose="020F0502020204030204" pitchFamily="34" charset="0"/>
                <a:cs typeface="Calibri" panose="020F0502020204030204" pitchFamily="34" charset="0"/>
              </a:rPr>
              <a:t>st</a:t>
            </a:r>
            <a:r>
              <a:rPr lang="en-GB" sz="1800" i="1" dirty="0" smtClean="0">
                <a:latin typeface="Calibri" panose="020F0502020204030204" pitchFamily="34" charset="0"/>
                <a:cs typeface="Calibri" panose="020F0502020204030204" pitchFamily="34" charset="0"/>
              </a:rPr>
              <a:t> name</a:t>
            </a:r>
          </a:p>
          <a:p>
            <a:r>
              <a:rPr lang="en-GB" sz="1800" i="1" dirty="0" smtClean="0">
                <a:latin typeface="Calibri" panose="020F0502020204030204" pitchFamily="34" charset="0"/>
                <a:cs typeface="Calibri" panose="020F0502020204030204" pitchFamily="34" charset="0"/>
              </a:rPr>
              <a:t>Name = family name or last name or surname</a:t>
            </a:r>
            <a:endParaRPr lang="en-GB" sz="1800" i="1" dirty="0">
              <a:latin typeface="Calibri" panose="020F0502020204030204" pitchFamily="34" charset="0"/>
              <a:cs typeface="Calibri" panose="020F0502020204030204" pitchFamily="34" charset="0"/>
            </a:endParaRPr>
          </a:p>
        </p:txBody>
      </p:sp>
      <p:grpSp>
        <p:nvGrpSpPr>
          <p:cNvPr id="11" name="Group 10"/>
          <p:cNvGrpSpPr/>
          <p:nvPr/>
        </p:nvGrpSpPr>
        <p:grpSpPr>
          <a:xfrm>
            <a:off x="7454440" y="34508"/>
            <a:ext cx="1629134" cy="584775"/>
            <a:chOff x="6609092" y="69012"/>
            <a:chExt cx="1629134" cy="584775"/>
          </a:xfrm>
        </p:grpSpPr>
        <p:sp>
          <p:nvSpPr>
            <p:cNvPr id="9" name="Rounded Rectangle 8"/>
            <p:cNvSpPr/>
            <p:nvPr/>
          </p:nvSpPr>
          <p:spPr bwMode="auto">
            <a:xfrm>
              <a:off x="6650962" y="86263"/>
              <a:ext cx="1587264" cy="552092"/>
            </a:xfrm>
            <a:prstGeom prst="round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TextBox 2"/>
            <p:cNvSpPr txBox="1"/>
            <p:nvPr/>
          </p:nvSpPr>
          <p:spPr>
            <a:xfrm>
              <a:off x="6609092" y="69012"/>
              <a:ext cx="1594630" cy="584775"/>
            </a:xfrm>
            <a:prstGeom prst="rect">
              <a:avLst/>
            </a:prstGeom>
            <a:noFill/>
          </p:spPr>
          <p:txBody>
            <a:bodyPr wrap="square" rtlCol="0">
              <a:spAutoFit/>
            </a:bodyPr>
            <a:lstStyle/>
            <a:p>
              <a:pPr algn="ctr"/>
              <a:r>
                <a:rPr lang="en-GB" sz="1600" b="1" dirty="0" smtClean="0">
                  <a:solidFill>
                    <a:srgbClr val="9933FF"/>
                  </a:solidFill>
                  <a:latin typeface="Calibri" panose="020F0502020204030204" pitchFamily="34" charset="0"/>
                  <a:cs typeface="Calibri" panose="020F0502020204030204" pitchFamily="34" charset="0"/>
                </a:rPr>
                <a:t>New in</a:t>
              </a:r>
            </a:p>
            <a:p>
              <a:pPr algn="ctr"/>
              <a:r>
                <a:rPr lang="en-GB" sz="1600" b="1" dirty="0" smtClean="0">
                  <a:solidFill>
                    <a:srgbClr val="9933FF"/>
                  </a:solidFill>
                  <a:latin typeface="Calibri" panose="020F0502020204030204" pitchFamily="34" charset="0"/>
                  <a:cs typeface="Calibri" panose="020F0502020204030204" pitchFamily="34" charset="0"/>
                </a:rPr>
                <a:t>draft </a:t>
              </a:r>
              <a:r>
                <a:rPr lang="en-GB" sz="1600" b="1" dirty="0">
                  <a:solidFill>
                    <a:srgbClr val="9933FF"/>
                  </a:solidFill>
                  <a:latin typeface="Calibri" panose="020F0502020204030204" pitchFamily="34" charset="0"/>
                  <a:cs typeface="Calibri" panose="020F0502020204030204" pitchFamily="34" charset="0"/>
                </a:rPr>
                <a:t>3</a:t>
              </a:r>
              <a:r>
                <a:rPr lang="en-GB" sz="1600" b="1" dirty="0" smtClean="0">
                  <a:solidFill>
                    <a:srgbClr val="9933FF"/>
                  </a:solidFill>
                  <a:latin typeface="Calibri" panose="020F0502020204030204" pitchFamily="34" charset="0"/>
                  <a:cs typeface="Calibri" panose="020F0502020204030204" pitchFamily="34" charset="0"/>
                </a:rPr>
                <a:t> </a:t>
              </a:r>
              <a:r>
                <a:rPr lang="en-GB" sz="1600" b="1" dirty="0">
                  <a:solidFill>
                    <a:srgbClr val="9933FF"/>
                  </a:solidFill>
                  <a:latin typeface="Calibri" panose="020F0502020204030204" pitchFamily="34" charset="0"/>
                  <a:cs typeface="Calibri" panose="020F0502020204030204" pitchFamily="34" charset="0"/>
                </a:rPr>
                <a:t>send out</a:t>
              </a:r>
            </a:p>
          </p:txBody>
        </p:sp>
      </p:grpSp>
      <p:sp>
        <p:nvSpPr>
          <p:cNvPr id="10" name="Title 1"/>
          <p:cNvSpPr txBox="1">
            <a:spLocks/>
          </p:cNvSpPr>
          <p:nvPr/>
        </p:nvSpPr>
        <p:spPr bwMode="auto">
          <a:xfrm>
            <a:off x="257384" y="3420411"/>
            <a:ext cx="7620000" cy="441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200">
                <a:solidFill>
                  <a:schemeClr val="tx2"/>
                </a:solidFill>
                <a:latin typeface="+mn-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a:lstStyle>
          <a:p>
            <a:r>
              <a:rPr lang="en-GB" kern="0" dirty="0" smtClean="0"/>
              <a:t>Registered Shareholder Name Elements</a:t>
            </a:r>
            <a:endParaRPr lang="en-GB" kern="0" dirty="0"/>
          </a:p>
        </p:txBody>
      </p:sp>
      <p:graphicFrame>
        <p:nvGraphicFramePr>
          <p:cNvPr id="12" name="Table 11"/>
          <p:cNvGraphicFramePr>
            <a:graphicFrameLocks noGrp="1"/>
          </p:cNvGraphicFramePr>
          <p:nvPr>
            <p:extLst>
              <p:ext uri="{D42A27DB-BD31-4B8C-83A1-F6EECF244321}">
                <p14:modId xmlns:p14="http://schemas.microsoft.com/office/powerpoint/2010/main" val="295805176"/>
              </p:ext>
            </p:extLst>
          </p:nvPr>
        </p:nvGraphicFramePr>
        <p:xfrm>
          <a:off x="250168" y="3981330"/>
          <a:ext cx="8778921" cy="1813560"/>
        </p:xfrm>
        <a:graphic>
          <a:graphicData uri="http://schemas.openxmlformats.org/drawingml/2006/table">
            <a:tbl>
              <a:tblPr firstRow="1" firstCol="1" bandRow="1">
                <a:tableStyleId>{5C22544A-7EE6-4342-B048-85BDC9FD1C3A}</a:tableStyleId>
              </a:tblPr>
              <a:tblGrid>
                <a:gridCol w="1486692"/>
                <a:gridCol w="1075351"/>
                <a:gridCol w="1578627"/>
                <a:gridCol w="103524"/>
                <a:gridCol w="1801320"/>
                <a:gridCol w="839350"/>
                <a:gridCol w="1894057"/>
              </a:tblGrid>
              <a:tr h="0">
                <a:tc gridSpan="3">
                  <a:txBody>
                    <a:bodyPr/>
                    <a:lstStyle/>
                    <a:p>
                      <a:pPr marL="0" marR="0" algn="l">
                        <a:spcBef>
                          <a:spcPts val="0"/>
                        </a:spcBef>
                        <a:spcAft>
                          <a:spcPts val="0"/>
                        </a:spcAft>
                      </a:pPr>
                      <a:r>
                        <a:rPr lang="en-GB" sz="1700" dirty="0">
                          <a:solidFill>
                            <a:schemeClr val="tx1"/>
                          </a:solidFill>
                          <a:effectLst/>
                          <a:latin typeface="Calibri" panose="020F0502020204030204" pitchFamily="34" charset="0"/>
                          <a:cs typeface="Calibri" panose="020F0502020204030204" pitchFamily="34" charset="0"/>
                        </a:rPr>
                        <a:t>Individual Person </a:t>
                      </a:r>
                      <a:r>
                        <a:rPr lang="en-GB" sz="1700" i="1" dirty="0">
                          <a:solidFill>
                            <a:schemeClr val="tx1"/>
                          </a:solidFill>
                          <a:effectLst/>
                          <a:latin typeface="Calibri" panose="020F0502020204030204" pitchFamily="34" charset="0"/>
                          <a:cs typeface="Calibri" panose="020F0502020204030204" pitchFamily="34" charset="0"/>
                        </a:rPr>
                        <a:t>(part of choice)</a:t>
                      </a:r>
                      <a:endParaRPr lang="en-GB" sz="17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a:p>
                  </a:txBody>
                  <a:tcPr/>
                </a:tc>
                <a:tc hMerge="1">
                  <a:txBody>
                    <a:bodyPr/>
                    <a:lstStyle/>
                    <a:p>
                      <a:pPr marL="0" marR="0" algn="l">
                        <a:spcBef>
                          <a:spcPts val="0"/>
                        </a:spcBef>
                        <a:spcAft>
                          <a:spcPts val="0"/>
                        </a:spcAft>
                      </a:pPr>
                      <a:endParaRPr lang="en-GB" sz="20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a:txBody>
                    <a:bodyPr/>
                    <a:lstStyle/>
                    <a:p>
                      <a:pPr marL="0" marR="0" algn="l">
                        <a:spcBef>
                          <a:spcPts val="0"/>
                        </a:spcBef>
                        <a:spcAft>
                          <a:spcPts val="0"/>
                        </a:spcAft>
                      </a:pPr>
                      <a:endParaRPr lang="en-GB" sz="17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3">
                  <a:txBody>
                    <a:bodyPr/>
                    <a:lstStyle/>
                    <a:p>
                      <a:pPr marL="0" marR="0" algn="l">
                        <a:spcBef>
                          <a:spcPts val="0"/>
                        </a:spcBef>
                        <a:spcAft>
                          <a:spcPts val="0"/>
                        </a:spcAft>
                      </a:pPr>
                      <a:r>
                        <a:rPr lang="en-GB" sz="1700" dirty="0">
                          <a:solidFill>
                            <a:schemeClr val="tx1"/>
                          </a:solidFill>
                          <a:effectLst/>
                          <a:latin typeface="Calibri" panose="020F0502020204030204" pitchFamily="34" charset="0"/>
                          <a:cs typeface="Calibri" panose="020F0502020204030204" pitchFamily="34" charset="0"/>
                        </a:rPr>
                        <a:t>Organisation </a:t>
                      </a:r>
                      <a:r>
                        <a:rPr lang="en-GB" sz="1700" i="1" dirty="0">
                          <a:solidFill>
                            <a:schemeClr val="tx1"/>
                          </a:solidFill>
                          <a:effectLst/>
                          <a:latin typeface="Calibri" panose="020F0502020204030204" pitchFamily="34" charset="0"/>
                          <a:cs typeface="Calibri" panose="020F0502020204030204" pitchFamily="34" charset="0"/>
                        </a:rPr>
                        <a:t>(part of choice)</a:t>
                      </a:r>
                      <a:endParaRPr lang="en-GB" sz="170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dirty="0"/>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dirty="0"/>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r>
              <a:tr h="0">
                <a:tc gridSpan="3">
                  <a:txBody>
                    <a:bodyPr/>
                    <a:lstStyle/>
                    <a:p>
                      <a:pPr marL="0" marR="0" algn="l">
                        <a:spcBef>
                          <a:spcPts val="0"/>
                        </a:spcBef>
                        <a:spcAft>
                          <a:spcPts val="0"/>
                        </a:spcAft>
                      </a:pPr>
                      <a:r>
                        <a:rPr lang="en-GB" sz="1700" b="0" i="0" dirty="0" smtClean="0">
                          <a:solidFill>
                            <a:schemeClr val="tx1"/>
                          </a:solidFill>
                          <a:effectLst/>
                          <a:latin typeface="Calibri" panose="020F0502020204030204" pitchFamily="34" charset="0"/>
                          <a:ea typeface="Times"/>
                          <a:cs typeface="Calibri" panose="020F0502020204030204" pitchFamily="34" charset="0"/>
                        </a:rPr>
                        <a:t>(IndividualPerson29)</a:t>
                      </a:r>
                      <a:endParaRPr lang="en-GB" sz="1700" b="0" i="0"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a:p>
                  </a:txBody>
                  <a:tcPr/>
                </a:tc>
                <a:tc hMerge="1">
                  <a:txBody>
                    <a:bodyPr/>
                    <a:lstStyle/>
                    <a:p>
                      <a:endParaRPr lang="en-GB"/>
                    </a:p>
                  </a:txBody>
                  <a:tcPr/>
                </a:tc>
                <a:tc>
                  <a:txBody>
                    <a:bodyPr/>
                    <a:lstStyle/>
                    <a:p>
                      <a:pPr marL="0" marR="0" algn="l">
                        <a:spcBef>
                          <a:spcPts val="0"/>
                        </a:spcBef>
                        <a:spcAft>
                          <a:spcPts val="0"/>
                        </a:spcAft>
                      </a:pPr>
                      <a:endParaRPr lang="en-GB" sz="1700" b="0"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0" i="0" dirty="0" smtClean="0">
                          <a:solidFill>
                            <a:schemeClr val="tx1"/>
                          </a:solidFill>
                          <a:effectLst/>
                          <a:latin typeface="Calibri" panose="020F0502020204030204" pitchFamily="34" charset="0"/>
                          <a:ea typeface="Times"/>
                          <a:cs typeface="Calibri" panose="020F0502020204030204" pitchFamily="34" charset="0"/>
                        </a:rPr>
                        <a:t>(</a:t>
                      </a:r>
                      <a:r>
                        <a:rPr lang="en-GB" sz="1700" b="0" i="0" dirty="0" smtClean="0">
                          <a:solidFill>
                            <a:schemeClr val="tx1"/>
                          </a:solidFill>
                          <a:effectLst/>
                          <a:latin typeface="Calibri" panose="020F0502020204030204" pitchFamily="34" charset="0"/>
                          <a:cs typeface="Calibri" panose="020F0502020204030204" pitchFamily="34" charset="0"/>
                        </a:rPr>
                        <a:t>Organisation23)</a:t>
                      </a:r>
                      <a:endParaRPr lang="en-GB" sz="1700" b="0" i="0" dirty="0" smtClean="0">
                        <a:solidFill>
                          <a:schemeClr val="tx1"/>
                        </a:solidFill>
                        <a:effectLst/>
                        <a:latin typeface="Calibri" panose="020F0502020204030204" pitchFamily="34" charset="0"/>
                        <a:ea typeface="Times"/>
                        <a:cs typeface="Calibri" panose="020F0502020204030204" pitchFamily="34" charset="0"/>
                      </a:endParaRPr>
                    </a:p>
                  </a:txBody>
                  <a:tcPr marL="39062" marR="390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F9FF"/>
                    </a:solidFill>
                  </a:tcPr>
                </a:tc>
                <a:tc hMerge="1">
                  <a:txBody>
                    <a:bodyPr/>
                    <a:lstStyle/>
                    <a:p>
                      <a:endParaRPr lang="en-GB"/>
                    </a:p>
                  </a:txBody>
                  <a:tcPr/>
                </a:tc>
                <a:tc hMerge="1">
                  <a:txBody>
                    <a:bodyPr/>
                    <a:lstStyle/>
                    <a:p>
                      <a:endParaRPr lang="en-GB"/>
                    </a:p>
                  </a:txBody>
                  <a:tcPr/>
                </a:tc>
              </a:tr>
              <a:tr h="86804">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Element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M/O</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Type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Element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M/O</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Type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cs typeface="Calibri" panose="020F0502020204030204" pitchFamily="34" charset="0"/>
                        </a:rPr>
                        <a:t>GivenName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cs typeface="Calibri" panose="020F0502020204030204" pitchFamily="34" charset="0"/>
                        </a:rPr>
                        <a:t>[0.1] </a:t>
                      </a:r>
                      <a:r>
                        <a:rPr lang="en-GB" sz="1700" b="1" i="1" dirty="0" smtClean="0">
                          <a:solidFill>
                            <a:schemeClr val="tx1"/>
                          </a:solidFill>
                          <a:effectLst/>
                          <a:latin typeface="Calibri" panose="020F0502020204030204" pitchFamily="34" charset="0"/>
                          <a:cs typeface="Calibri" panose="020F0502020204030204" pitchFamily="34" charset="0"/>
                        </a:rPr>
                        <a:t>[SEC]</a:t>
                      </a:r>
                      <a:endParaRPr lang="en-GB" sz="1700" b="1"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Max35Text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a:solidFill>
                            <a:schemeClr val="tx1"/>
                          </a:solidFill>
                          <a:effectLst/>
                          <a:latin typeface="Calibri" panose="020F0502020204030204" pitchFamily="34" charset="0"/>
                          <a:cs typeface="Calibri" panose="020F0502020204030204" pitchFamily="34" charset="0"/>
                        </a:rPr>
                        <a:t>[</a:t>
                      </a:r>
                      <a:r>
                        <a:rPr lang="en-GB" sz="1700" b="1" dirty="0" smtClean="0">
                          <a:solidFill>
                            <a:schemeClr val="tx1"/>
                          </a:solidFill>
                          <a:effectLst/>
                          <a:latin typeface="Calibri" panose="020F0502020204030204" pitchFamily="34" charset="0"/>
                          <a:cs typeface="Calibri" panose="020F0502020204030204" pitchFamily="34" charset="0"/>
                        </a:rPr>
                        <a:t>1.1</a:t>
                      </a:r>
                      <a:r>
                        <a:rPr lang="en-GB" sz="1700" b="1" dirty="0">
                          <a:solidFill>
                            <a:schemeClr val="tx1"/>
                          </a:solidFill>
                          <a:effectLst/>
                          <a:latin typeface="Calibri" panose="020F0502020204030204" pitchFamily="34" charset="0"/>
                          <a:cs typeface="Calibri" panose="020F0502020204030204" pitchFamily="34" charset="0"/>
                        </a:rPr>
                        <a: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Max350Text </a:t>
                      </a:r>
                      <a:r>
                        <a:rPr lang="en-GB" sz="1700" b="1" i="1" dirty="0" smtClean="0">
                          <a:solidFill>
                            <a:schemeClr val="tx1"/>
                          </a:solidFill>
                          <a:effectLst/>
                          <a:latin typeface="Calibri" panose="020F0502020204030204" pitchFamily="34" charset="0"/>
                          <a:cs typeface="Calibri" panose="020F0502020204030204" pitchFamily="34" charset="0"/>
                        </a:rPr>
                        <a:t>[SEC]</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MiddleName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[0.1]</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Max35Text</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ShortName </a:t>
                      </a:r>
                      <a:r>
                        <a:rPr lang="en-GB" sz="1700" b="1" i="1" dirty="0" smtClean="0">
                          <a:solidFill>
                            <a:schemeClr val="tx1"/>
                          </a:solidFill>
                          <a:effectLst/>
                          <a:latin typeface="Calibri" panose="020F0502020204030204" pitchFamily="34" charset="0"/>
                          <a:ea typeface="Times"/>
                          <a:cs typeface="Calibri" panose="020F0502020204030204" pitchFamily="34" charset="0"/>
                        </a:rPr>
                        <a:t>[SEC]</a:t>
                      </a:r>
                      <a:endParaRPr lang="en-GB" sz="1700" b="1" i="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[0.1]</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Max35Text</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Name</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[1.1]</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Max350Text</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804">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Postal Address</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[1.5]</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PostalAddress18</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Postal Address</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GB" sz="1700" b="1" dirty="0" smtClean="0">
                          <a:solidFill>
                            <a:schemeClr val="tx1"/>
                          </a:solidFill>
                          <a:effectLst/>
                          <a:latin typeface="Calibri" panose="020F0502020204030204" pitchFamily="34" charset="0"/>
                          <a:ea typeface="Times"/>
                          <a:cs typeface="Calibri" panose="020F0502020204030204" pitchFamily="34" charset="0"/>
                        </a:rPr>
                        <a:t>[1.5]</a:t>
                      </a:r>
                      <a:endParaRPr lang="en-GB" sz="1700" b="1" dirty="0">
                        <a:solidFill>
                          <a:schemeClr val="tx1"/>
                        </a:solidFill>
                        <a:effectLst/>
                        <a:latin typeface="Calibri" panose="020F0502020204030204" pitchFamily="34" charset="0"/>
                        <a:ea typeface="Times"/>
                        <a:cs typeface="Calibri" panose="020F0502020204030204" pitchFamily="34" charset="0"/>
                      </a:endParaRP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b="1" dirty="0" smtClean="0">
                          <a:solidFill>
                            <a:schemeClr val="tx1"/>
                          </a:solidFill>
                          <a:effectLst/>
                          <a:latin typeface="Calibri" panose="020F0502020204030204" pitchFamily="34" charset="0"/>
                          <a:ea typeface="Times"/>
                          <a:cs typeface="Calibri" panose="020F0502020204030204" pitchFamily="34" charset="0"/>
                        </a:rPr>
                        <a:t>PostalAddress18</a:t>
                      </a:r>
                    </a:p>
                  </a:txBody>
                  <a:tcPr marL="39062" marR="390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79012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57800" y="1223699"/>
            <a:ext cx="3886200" cy="2554545"/>
          </a:xfrm>
          <a:prstGeom prst="rect">
            <a:avLst/>
          </a:prstGeom>
          <a:noFill/>
        </p:spPr>
        <p:txBody>
          <a:bodyPr wrap="square" rtlCol="0">
            <a:spAutoFit/>
          </a:bodyPr>
          <a:lstStyle/>
          <a:p>
            <a:r>
              <a:rPr lang="en-GB" sz="2000" b="1" dirty="0" smtClean="0">
                <a:latin typeface="Calibri" panose="020F0502020204030204" pitchFamily="34" charset="0"/>
                <a:cs typeface="Calibri" panose="020F0502020204030204" pitchFamily="34" charset="0"/>
              </a:rPr>
              <a:t>This shows the old structure.</a:t>
            </a:r>
          </a:p>
          <a:p>
            <a:endParaRPr lang="en-GB" sz="2000" b="1" dirty="0">
              <a:latin typeface="Calibri" panose="020F0502020204030204" pitchFamily="34" charset="0"/>
              <a:cs typeface="Calibri" panose="020F0502020204030204" pitchFamily="34" charset="0"/>
            </a:endParaRPr>
          </a:p>
          <a:p>
            <a:r>
              <a:rPr lang="en-GB" sz="2000" b="1" dirty="0" smtClean="0">
                <a:solidFill>
                  <a:srgbClr val="FF7C80"/>
                </a:solidFill>
                <a:latin typeface="Calibri" panose="020F0502020204030204" pitchFamily="34" charset="0"/>
                <a:cs typeface="Calibri" panose="020F0502020204030204" pitchFamily="34" charset="0"/>
              </a:rPr>
              <a:t>It can be seen that: </a:t>
            </a:r>
          </a:p>
          <a:p>
            <a:pPr>
              <a:tabLst>
                <a:tab pos="457200" algn="l"/>
              </a:tabLst>
            </a:pPr>
            <a:r>
              <a:rPr lang="en-GB" sz="2000" b="1" dirty="0" smtClean="0">
                <a:solidFill>
                  <a:srgbClr val="FF7C80"/>
                </a:solidFill>
                <a:latin typeface="Calibri" panose="020F0502020204030204" pitchFamily="34" charset="0"/>
                <a:cs typeface="Calibri" panose="020F0502020204030204" pitchFamily="34" charset="0"/>
              </a:rPr>
              <a:t>[a] 	Name is present twice</a:t>
            </a:r>
          </a:p>
          <a:p>
            <a:pPr>
              <a:tabLst>
                <a:tab pos="457200" algn="l"/>
              </a:tabLst>
            </a:pPr>
            <a:r>
              <a:rPr lang="en-GB" sz="2000" b="1" dirty="0" smtClean="0">
                <a:solidFill>
                  <a:srgbClr val="FF7C80"/>
                </a:solidFill>
                <a:latin typeface="Calibri" panose="020F0502020204030204" pitchFamily="34" charset="0"/>
                <a:cs typeface="Calibri" panose="020F0502020204030204" pitchFamily="34" charset="0"/>
              </a:rPr>
              <a:t>[b] 	Address Type is present twice</a:t>
            </a:r>
          </a:p>
          <a:p>
            <a:endParaRPr lang="en-GB" sz="2000" b="1" dirty="0">
              <a:latin typeface="Calibri" panose="020F0502020204030204" pitchFamily="34" charset="0"/>
              <a:cs typeface="Calibri" panose="020F0502020204030204" pitchFamily="34" charset="0"/>
            </a:endParaRPr>
          </a:p>
          <a:p>
            <a:r>
              <a:rPr lang="en-GB" sz="2000" b="1" dirty="0" smtClean="0">
                <a:latin typeface="Calibri" panose="020F0502020204030204" pitchFamily="34" charset="0"/>
                <a:cs typeface="Calibri" panose="020F0502020204030204" pitchFamily="34" charset="0"/>
              </a:rPr>
              <a:t>29 July 2015 – agreed this should be corrected in this maintenance.</a:t>
            </a:r>
          </a:p>
        </p:txBody>
      </p:sp>
      <p:sp>
        <p:nvSpPr>
          <p:cNvPr id="2" name="Footer Placeholder 1"/>
          <p:cNvSpPr>
            <a:spLocks noGrp="1"/>
          </p:cNvSpPr>
          <p:nvPr>
            <p:ph type="ftr" sz="quarter" idx="10"/>
          </p:nvPr>
        </p:nvSpPr>
        <p:spPr/>
        <p:txBody>
          <a:bodyPr/>
          <a:lstStyle/>
          <a:p>
            <a:r>
              <a:rPr lang="en-US" dirty="0" smtClean="0"/>
              <a:t>Funds SR 2016 - Summary acmt messages</a:t>
            </a:r>
            <a:endParaRPr lang="en-GB" dirty="0"/>
          </a:p>
        </p:txBody>
      </p:sp>
      <p:sp>
        <p:nvSpPr>
          <p:cNvPr id="23" name="Rectangle 22"/>
          <p:cNvSpPr/>
          <p:nvPr/>
        </p:nvSpPr>
        <p:spPr bwMode="auto">
          <a:xfrm>
            <a:off x="483079" y="6280031"/>
            <a:ext cx="2967487" cy="57796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163901" y="501410"/>
            <a:ext cx="4808149" cy="6175615"/>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557838" y="2042654"/>
            <a:ext cx="4261812" cy="4167646"/>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1200326" y="2903859"/>
            <a:ext cx="3466924" cy="260159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grpSp>
        <p:nvGrpSpPr>
          <p:cNvPr id="3" name="Group 2"/>
          <p:cNvGrpSpPr/>
          <p:nvPr/>
        </p:nvGrpSpPr>
        <p:grpSpPr>
          <a:xfrm>
            <a:off x="1725678" y="1339967"/>
            <a:ext cx="346570" cy="267061"/>
            <a:chOff x="5891699" y="3371489"/>
            <a:chExt cx="346570" cy="267061"/>
          </a:xfrm>
        </p:grpSpPr>
        <p:sp>
          <p:nvSpPr>
            <p:cNvPr id="15" name="Oval 14"/>
            <p:cNvSpPr/>
            <p:nvPr/>
          </p:nvSpPr>
          <p:spPr bwMode="auto">
            <a:xfrm>
              <a:off x="5896873" y="3401143"/>
              <a:ext cx="322951" cy="237407"/>
            </a:xfrm>
            <a:prstGeom prst="ellipse">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100" b="1"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5891699" y="3371489"/>
              <a:ext cx="346570" cy="261610"/>
            </a:xfrm>
            <a:prstGeom prst="rect">
              <a:avLst/>
            </a:prstGeom>
            <a:noFill/>
          </p:spPr>
          <p:txBody>
            <a:bodyPr wrap="none" rtlCol="0">
              <a:spAutoFit/>
            </a:bodyPr>
            <a:lstStyle/>
            <a:p>
              <a:pPr algn="ctr"/>
              <a:r>
                <a:rPr lang="en-GB" sz="1100" b="1" dirty="0" smtClean="0">
                  <a:latin typeface="Calibri" panose="020F0502020204030204" pitchFamily="34" charset="0"/>
                  <a:cs typeface="Calibri" panose="020F0502020204030204" pitchFamily="34" charset="0"/>
                </a:rPr>
                <a:t>[a]</a:t>
              </a:r>
              <a:endParaRPr lang="en-GB" sz="1100" b="1" dirty="0">
                <a:latin typeface="Calibri" panose="020F0502020204030204" pitchFamily="34" charset="0"/>
                <a:cs typeface="Calibri" panose="020F0502020204030204" pitchFamily="34" charset="0"/>
              </a:endParaRPr>
            </a:p>
          </p:txBody>
        </p:sp>
      </p:grpSp>
      <p:grpSp>
        <p:nvGrpSpPr>
          <p:cNvPr id="17" name="Group 16"/>
          <p:cNvGrpSpPr/>
          <p:nvPr/>
        </p:nvGrpSpPr>
        <p:grpSpPr>
          <a:xfrm>
            <a:off x="4173993" y="3523889"/>
            <a:ext cx="352982" cy="261610"/>
            <a:chOff x="6345693" y="4266839"/>
            <a:chExt cx="352982" cy="261610"/>
          </a:xfrm>
        </p:grpSpPr>
        <p:sp>
          <p:nvSpPr>
            <p:cNvPr id="33" name="Oval 32"/>
            <p:cNvSpPr/>
            <p:nvPr/>
          </p:nvSpPr>
          <p:spPr bwMode="auto">
            <a:xfrm>
              <a:off x="6363598" y="4286968"/>
              <a:ext cx="322951" cy="237407"/>
            </a:xfrm>
            <a:prstGeom prst="ellipse">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100" b="1" i="0" u="none" strike="noStrike" cap="none" normalizeH="0" baseline="0" dirty="0" smtClean="0">
                <a:ln>
                  <a:noFill/>
                </a:ln>
                <a:solidFill>
                  <a:schemeClr val="tx1"/>
                </a:solidFill>
                <a:effectLst/>
                <a:latin typeface="Arial" charset="0"/>
              </a:endParaRPr>
            </a:p>
          </p:txBody>
        </p:sp>
        <p:sp>
          <p:nvSpPr>
            <p:cNvPr id="34" name="TextBox 33"/>
            <p:cNvSpPr txBox="1"/>
            <p:nvPr/>
          </p:nvSpPr>
          <p:spPr>
            <a:xfrm>
              <a:off x="6345693" y="4266839"/>
              <a:ext cx="352982" cy="261610"/>
            </a:xfrm>
            <a:prstGeom prst="rect">
              <a:avLst/>
            </a:prstGeom>
            <a:noFill/>
          </p:spPr>
          <p:txBody>
            <a:bodyPr wrap="none" rtlCol="0">
              <a:spAutoFit/>
            </a:bodyPr>
            <a:lstStyle/>
            <a:p>
              <a:pPr algn="ctr"/>
              <a:r>
                <a:rPr lang="en-GB" sz="1100" b="1" dirty="0" smtClean="0">
                  <a:latin typeface="Calibri" panose="020F0502020204030204" pitchFamily="34" charset="0"/>
                  <a:cs typeface="Calibri" panose="020F0502020204030204" pitchFamily="34" charset="0"/>
                </a:rPr>
                <a:t>[b]</a:t>
              </a:r>
              <a:endParaRPr lang="en-GB" sz="1100" b="1" dirty="0">
                <a:latin typeface="Calibri" panose="020F0502020204030204" pitchFamily="34" charset="0"/>
                <a:cs typeface="Calibri" panose="020F0502020204030204" pitchFamily="34" charset="0"/>
              </a:endParaRPr>
            </a:p>
          </p:txBody>
        </p:sp>
      </p:grpSp>
      <p:grpSp>
        <p:nvGrpSpPr>
          <p:cNvPr id="36" name="Group 35"/>
          <p:cNvGrpSpPr/>
          <p:nvPr/>
        </p:nvGrpSpPr>
        <p:grpSpPr>
          <a:xfrm>
            <a:off x="2576999" y="3101193"/>
            <a:ext cx="346570" cy="267061"/>
            <a:chOff x="5891699" y="3371489"/>
            <a:chExt cx="346570" cy="267061"/>
          </a:xfrm>
        </p:grpSpPr>
        <p:sp>
          <p:nvSpPr>
            <p:cNvPr id="38" name="Oval 37"/>
            <p:cNvSpPr/>
            <p:nvPr/>
          </p:nvSpPr>
          <p:spPr bwMode="auto">
            <a:xfrm>
              <a:off x="5896873" y="3401143"/>
              <a:ext cx="322951" cy="237407"/>
            </a:xfrm>
            <a:prstGeom prst="ellipse">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100" b="1" i="0" u="none" strike="noStrike" cap="none" normalizeH="0" baseline="0" dirty="0" smtClean="0">
                <a:ln>
                  <a:noFill/>
                </a:ln>
                <a:solidFill>
                  <a:schemeClr val="tx1"/>
                </a:solidFill>
                <a:effectLst/>
                <a:latin typeface="Arial" charset="0"/>
              </a:endParaRPr>
            </a:p>
          </p:txBody>
        </p:sp>
        <p:sp>
          <p:nvSpPr>
            <p:cNvPr id="39" name="TextBox 38"/>
            <p:cNvSpPr txBox="1"/>
            <p:nvPr/>
          </p:nvSpPr>
          <p:spPr>
            <a:xfrm>
              <a:off x="5891699" y="3371489"/>
              <a:ext cx="346570" cy="261610"/>
            </a:xfrm>
            <a:prstGeom prst="rect">
              <a:avLst/>
            </a:prstGeom>
            <a:noFill/>
          </p:spPr>
          <p:txBody>
            <a:bodyPr wrap="none" rtlCol="0">
              <a:spAutoFit/>
            </a:bodyPr>
            <a:lstStyle/>
            <a:p>
              <a:pPr algn="ctr"/>
              <a:r>
                <a:rPr lang="en-GB" sz="1100" b="1" dirty="0" smtClean="0">
                  <a:latin typeface="Calibri" panose="020F0502020204030204" pitchFamily="34" charset="0"/>
                  <a:cs typeface="Calibri" panose="020F0502020204030204" pitchFamily="34" charset="0"/>
                </a:rPr>
                <a:t>[a]</a:t>
              </a:r>
              <a:endParaRPr lang="en-GB" sz="1100" b="1" dirty="0">
                <a:latin typeface="Calibri" panose="020F0502020204030204" pitchFamily="34" charset="0"/>
                <a:cs typeface="Calibri" panose="020F0502020204030204" pitchFamily="34" charset="0"/>
              </a:endParaRPr>
            </a:p>
          </p:txBody>
        </p:sp>
      </p:grpSp>
      <p:grpSp>
        <p:nvGrpSpPr>
          <p:cNvPr id="40" name="Group 39"/>
          <p:cNvGrpSpPr/>
          <p:nvPr/>
        </p:nvGrpSpPr>
        <p:grpSpPr>
          <a:xfrm>
            <a:off x="897393" y="2266589"/>
            <a:ext cx="352982" cy="261610"/>
            <a:chOff x="6345693" y="4266839"/>
            <a:chExt cx="352982" cy="261610"/>
          </a:xfrm>
        </p:grpSpPr>
        <p:sp>
          <p:nvSpPr>
            <p:cNvPr id="41" name="Oval 40"/>
            <p:cNvSpPr/>
            <p:nvPr/>
          </p:nvSpPr>
          <p:spPr bwMode="auto">
            <a:xfrm>
              <a:off x="6363598" y="4286968"/>
              <a:ext cx="322951" cy="237407"/>
            </a:xfrm>
            <a:prstGeom prst="ellipse">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100" b="1" i="0" u="none" strike="noStrike" cap="none" normalizeH="0" baseline="0" dirty="0" smtClean="0">
                <a:ln>
                  <a:noFill/>
                </a:ln>
                <a:solidFill>
                  <a:schemeClr val="tx1"/>
                </a:solidFill>
                <a:effectLst/>
                <a:latin typeface="Arial" charset="0"/>
              </a:endParaRPr>
            </a:p>
          </p:txBody>
        </p:sp>
        <p:sp>
          <p:nvSpPr>
            <p:cNvPr id="42" name="TextBox 41"/>
            <p:cNvSpPr txBox="1"/>
            <p:nvPr/>
          </p:nvSpPr>
          <p:spPr>
            <a:xfrm>
              <a:off x="6345693" y="4266839"/>
              <a:ext cx="352982" cy="261610"/>
            </a:xfrm>
            <a:prstGeom prst="rect">
              <a:avLst/>
            </a:prstGeom>
            <a:noFill/>
          </p:spPr>
          <p:txBody>
            <a:bodyPr wrap="none" rtlCol="0">
              <a:spAutoFit/>
            </a:bodyPr>
            <a:lstStyle/>
            <a:p>
              <a:pPr algn="ctr"/>
              <a:r>
                <a:rPr lang="en-GB" sz="1100" b="1" dirty="0" smtClean="0">
                  <a:latin typeface="Calibri" panose="020F0502020204030204" pitchFamily="34" charset="0"/>
                  <a:cs typeface="Calibri" panose="020F0502020204030204" pitchFamily="34" charset="0"/>
                </a:rPr>
                <a:t>[b]</a:t>
              </a:r>
              <a:endParaRPr lang="en-GB" sz="1100" b="1" dirty="0">
                <a:latin typeface="Calibri" panose="020F0502020204030204" pitchFamily="34" charset="0"/>
                <a:cs typeface="Calibri" panose="020F0502020204030204" pitchFamily="34" charset="0"/>
              </a:endParaRPr>
            </a:p>
          </p:txBody>
        </p:sp>
      </p:grpSp>
      <p:sp>
        <p:nvSpPr>
          <p:cNvPr id="6" name="TextBox 5"/>
          <p:cNvSpPr txBox="1"/>
          <p:nvPr/>
        </p:nvSpPr>
        <p:spPr>
          <a:xfrm>
            <a:off x="189777" y="467983"/>
            <a:ext cx="4658448" cy="5973430"/>
          </a:xfrm>
          <a:prstGeom prst="rect">
            <a:avLst/>
          </a:prstGeom>
          <a:noFill/>
        </p:spPr>
        <p:txBody>
          <a:bodyPr wrap="square" rtlCol="0">
            <a:spAutoFit/>
          </a:bodyPr>
          <a:lstStyle/>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[1.1]	Individual Person</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 Prefix</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1.1]	</a:t>
            </a:r>
            <a:r>
              <a:rPr lang="en-GB" sz="1400" b="1" dirty="0" smtClean="0">
                <a:latin typeface="Calibri" panose="020F0502020204030204" pitchFamily="34" charset="0"/>
                <a:cs typeface="Calibri" panose="020F0502020204030204" pitchFamily="34" charset="0"/>
              </a:rPr>
              <a:t>Given </a:t>
            </a:r>
            <a:r>
              <a:rPr lang="en-GB" sz="1400" b="1" dirty="0">
                <a:latin typeface="Calibri" panose="020F0502020204030204" pitchFamily="34" charset="0"/>
                <a:cs typeface="Calibri" panose="020F0502020204030204" pitchFamily="34" charset="0"/>
              </a:rPr>
              <a:t>Name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Middle </a:t>
            </a:r>
            <a:r>
              <a:rPr lang="en-GB" sz="1400" b="1" dirty="0">
                <a:latin typeface="Calibri" panose="020F0502020204030204" pitchFamily="34" charset="0"/>
                <a:cs typeface="Calibri" panose="020F0502020204030204" pitchFamily="34" charset="0"/>
              </a:rPr>
              <a:t>Name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[1.1]	</a:t>
            </a:r>
            <a:r>
              <a:rPr lang="en-GB" sz="1400" b="1" dirty="0" smtClean="0">
                <a:latin typeface="Calibri" panose="020F0502020204030204" pitchFamily="34" charset="0"/>
                <a:cs typeface="Calibri" panose="020F0502020204030204" pitchFamily="34" charset="0"/>
              </a:rPr>
              <a:t>Name</a:t>
            </a:r>
            <a:endParaRPr lang="en-GB" sz="1400" b="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Name Suffix</a:t>
            </a:r>
          </a:p>
          <a:p>
            <a:pPr>
              <a:spcAft>
                <a:spcPts val="300"/>
              </a:spcAft>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etc</a:t>
            </a:r>
            <a:endParaRPr lang="en-GB" sz="1400" b="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[1.10]	</a:t>
            </a:r>
            <a:r>
              <a:rPr lang="en-GB" sz="1400" b="1" dirty="0" smtClean="0">
                <a:latin typeface="Calibri" panose="020F0502020204030204" pitchFamily="34" charset="0"/>
                <a:cs typeface="Calibri" panose="020F0502020204030204" pitchFamily="34" charset="0"/>
              </a:rPr>
              <a:t>Postal Address [1.10] </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a:t>
            </a:r>
            <a:r>
              <a:rPr lang="en-GB" sz="1400" b="1" dirty="0" smtClean="0">
                <a:solidFill>
                  <a:srgbClr val="0070C0"/>
                </a:solidFill>
                <a:latin typeface="Calibri" panose="020F0502020204030204" pitchFamily="34" charset="0"/>
                <a:cs typeface="Calibri" panose="020F0502020204030204" pitchFamily="34" charset="0"/>
              </a:rPr>
              <a:t>Address Type </a:t>
            </a:r>
            <a:r>
              <a:rPr lang="en-GB" sz="1400" b="1" dirty="0" smtClean="0">
                <a:latin typeface="Calibri" panose="020F0502020204030204" pitchFamily="34" charset="0"/>
                <a:cs typeface="Calibri" panose="020F0502020204030204" pitchFamily="34" charset="0"/>
              </a:rPr>
              <a:t>(code/proprietary) </a:t>
            </a:r>
            <a:r>
              <a:rPr lang="en-GB" sz="1400" b="1" i="1" dirty="0">
                <a:latin typeface="Calibri" panose="020F0502020204030204" pitchFamily="34" charset="0"/>
                <a:cs typeface="Calibri" panose="020F0502020204030204" pitchFamily="34" charset="0"/>
              </a:rPr>
              <a:t>[BRA</a:t>
            </a:r>
            <a:r>
              <a:rPr lang="en-GB" sz="1400" b="1" i="1" dirty="0" smtClean="0">
                <a:latin typeface="Calibri" panose="020F0502020204030204" pitchFamily="34" charset="0"/>
                <a:cs typeface="Calibri" panose="020F0502020204030204" pitchFamily="34" charset="0"/>
              </a:rPr>
              <a:t>]</a:t>
            </a:r>
            <a:endParaRPr lang="en-GB" sz="1400" b="1" dirty="0" smtClean="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Mailing Indicator </a:t>
            </a:r>
          </a:p>
          <a:p>
            <a:pPr>
              <a:spcAft>
                <a:spcPts val="200"/>
              </a:spcAft>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Registration Address Indicator</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Name And Address</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Name</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Address</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Address Type (code)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[0.5]	Address Line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Street Name </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Building Number</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Post Code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District Name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Town Name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[0.1]	Country Sub Division </a:t>
            </a:r>
            <a:r>
              <a:rPr lang="en-GB" sz="1400" b="1" i="1" dirty="0" smtClean="0">
                <a:latin typeface="Calibri" panose="020F0502020204030204" pitchFamily="34" charset="0"/>
                <a:cs typeface="Calibri" panose="020F0502020204030204" pitchFamily="34" charset="0"/>
              </a:rPr>
              <a:t>[BRA]</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Country</a:t>
            </a:r>
          </a:p>
          <a:p>
            <a:pPr>
              <a:tabLst>
                <a:tab pos="457200" algn="l"/>
                <a:tab pos="971550" algn="l"/>
                <a:tab pos="1371600" algn="l"/>
                <a:tab pos="1828800" algn="l"/>
                <a:tab pos="2062163" algn="l"/>
                <a:tab pos="2398713" algn="l"/>
              </a:tabLst>
            </a:pPr>
            <a:endParaRPr lang="en-GB" sz="1400" b="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[1.3]	Citizenship</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etc</a:t>
            </a:r>
            <a:endParaRPr lang="en-GB" sz="1400" b="1" dirty="0">
              <a:latin typeface="Calibri" panose="020F0502020204030204" pitchFamily="34" charset="0"/>
              <a:cs typeface="Calibri" panose="020F0502020204030204" pitchFamily="34" charset="0"/>
            </a:endParaRPr>
          </a:p>
        </p:txBody>
      </p:sp>
      <p:sp>
        <p:nvSpPr>
          <p:cNvPr id="24" name="Slide Number Placeholder 4"/>
          <p:cNvSpPr>
            <a:spLocks noGrp="1"/>
          </p:cNvSpPr>
          <p:nvPr>
            <p:ph type="sldNum" sz="quarter" idx="11"/>
          </p:nvPr>
        </p:nvSpPr>
        <p:spPr>
          <a:xfrm>
            <a:off x="8153400" y="6628251"/>
            <a:ext cx="762000" cy="228600"/>
          </a:xfrm>
        </p:spPr>
        <p:txBody>
          <a:bodyPr/>
          <a:lstStyle/>
          <a:p>
            <a:fld id="{EA52E39D-21CE-4915-B848-429A65988FB2}" type="slidenum">
              <a:rPr lang="en-GB" smtClean="0"/>
              <a:pPr/>
              <a:t>18</a:t>
            </a:fld>
            <a:endParaRPr lang="en-GB" dirty="0"/>
          </a:p>
        </p:txBody>
      </p:sp>
      <p:sp>
        <p:nvSpPr>
          <p:cNvPr id="4" name="Title 3"/>
          <p:cNvSpPr>
            <a:spLocks noGrp="1"/>
          </p:cNvSpPr>
          <p:nvPr>
            <p:ph type="title"/>
          </p:nvPr>
        </p:nvSpPr>
        <p:spPr/>
        <p:txBody>
          <a:bodyPr/>
          <a:lstStyle/>
          <a:p>
            <a:r>
              <a:rPr lang="en-GB" dirty="0"/>
              <a:t>Account Parties / … / Postal </a:t>
            </a:r>
            <a:r>
              <a:rPr lang="en-GB" dirty="0" smtClean="0"/>
              <a:t>Address – OLD STRUCTURE</a:t>
            </a:r>
            <a:endParaRPr lang="en-GB" dirty="0"/>
          </a:p>
        </p:txBody>
      </p:sp>
      <p:sp>
        <p:nvSpPr>
          <p:cNvPr id="25" name="TextBox 24"/>
          <p:cNvSpPr txBox="1"/>
          <p:nvPr/>
        </p:nvSpPr>
        <p:spPr>
          <a:xfrm>
            <a:off x="5276851" y="3972741"/>
            <a:ext cx="3886200" cy="707886"/>
          </a:xfrm>
          <a:prstGeom prst="rect">
            <a:avLst/>
          </a:prstGeom>
          <a:noFill/>
        </p:spPr>
        <p:txBody>
          <a:bodyPr wrap="square" rtlCol="0">
            <a:spAutoFit/>
          </a:bodyPr>
          <a:lstStyle/>
          <a:p>
            <a:r>
              <a:rPr lang="en-GB" sz="2000" b="1" dirty="0" smtClean="0">
                <a:solidFill>
                  <a:srgbClr val="FF33CC"/>
                </a:solidFill>
                <a:latin typeface="Calibri" panose="020F0502020204030204" pitchFamily="34" charset="0"/>
                <a:cs typeface="Calibri" panose="020F0502020204030204" pitchFamily="34" charset="0"/>
              </a:rPr>
              <a:t>The next slide shows the revised  Postal Address sequence.</a:t>
            </a:r>
          </a:p>
        </p:txBody>
      </p:sp>
    </p:spTree>
    <p:extLst>
      <p:ext uri="{BB962C8B-B14F-4D97-AF65-F5344CB8AC3E}">
        <p14:creationId xmlns:p14="http://schemas.microsoft.com/office/powerpoint/2010/main" val="2416767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Box 63"/>
          <p:cNvSpPr txBox="1"/>
          <p:nvPr/>
        </p:nvSpPr>
        <p:spPr>
          <a:xfrm>
            <a:off x="5120855" y="483983"/>
            <a:ext cx="3886200" cy="584775"/>
          </a:xfrm>
          <a:prstGeom prst="rect">
            <a:avLst/>
          </a:prstGeom>
          <a:noFill/>
        </p:spPr>
        <p:txBody>
          <a:bodyPr wrap="square" rtlCol="0">
            <a:spAutoFit/>
          </a:bodyPr>
          <a:lstStyle/>
          <a:p>
            <a:pPr>
              <a:tabLst>
                <a:tab pos="457200" algn="l"/>
                <a:tab pos="569913" algn="l"/>
                <a:tab pos="690563" algn="l"/>
              </a:tabLst>
            </a:pPr>
            <a:r>
              <a:rPr lang="en-GB" sz="1600" b="1" dirty="0" smtClean="0">
                <a:latin typeface="Calibri" panose="020F0502020204030204" pitchFamily="34" charset="0"/>
                <a:cs typeface="Calibri" panose="020F0502020204030204" pitchFamily="34" charset="0"/>
              </a:rPr>
              <a:t>A similar change is to be made for address in Organisation.</a:t>
            </a:r>
            <a:endParaRPr lang="en-GB" sz="1600" b="1"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10"/>
          </p:nvPr>
        </p:nvSpPr>
        <p:spPr/>
        <p:txBody>
          <a:bodyPr/>
          <a:lstStyle/>
          <a:p>
            <a:r>
              <a:rPr lang="en-US" dirty="0" smtClean="0"/>
              <a:t>Funds SR 2016 - Summary acmt messages</a:t>
            </a:r>
            <a:endParaRPr lang="en-GB" dirty="0"/>
          </a:p>
        </p:txBody>
      </p:sp>
      <p:sp>
        <p:nvSpPr>
          <p:cNvPr id="48" name="Rectangle 47"/>
          <p:cNvSpPr/>
          <p:nvPr/>
        </p:nvSpPr>
        <p:spPr bwMode="auto">
          <a:xfrm>
            <a:off x="163901" y="501410"/>
            <a:ext cx="4808149" cy="635659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9" name="Rectangle 48"/>
          <p:cNvSpPr/>
          <p:nvPr/>
        </p:nvSpPr>
        <p:spPr bwMode="auto">
          <a:xfrm>
            <a:off x="557838" y="2042653"/>
            <a:ext cx="4261812" cy="420287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3" name="TextBox 62"/>
          <p:cNvSpPr txBox="1"/>
          <p:nvPr/>
        </p:nvSpPr>
        <p:spPr>
          <a:xfrm>
            <a:off x="189777" y="467983"/>
            <a:ext cx="4753159" cy="6214522"/>
          </a:xfrm>
          <a:prstGeom prst="rect">
            <a:avLst/>
          </a:prstGeom>
          <a:noFill/>
        </p:spPr>
        <p:txBody>
          <a:bodyPr wrap="square" rtlCol="0">
            <a:spAutoFit/>
          </a:bodyPr>
          <a:lstStyle/>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[1.1]	Individual Person</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 Prefix</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1.1]	</a:t>
            </a:r>
            <a:r>
              <a:rPr lang="en-GB" sz="1400" b="1" dirty="0" smtClean="0">
                <a:latin typeface="Calibri" panose="020F0502020204030204" pitchFamily="34" charset="0"/>
                <a:cs typeface="Calibri" panose="020F0502020204030204" pitchFamily="34" charset="0"/>
              </a:rPr>
              <a:t>Given Name  (Max35Text)</a:t>
            </a:r>
            <a:endParaRPr lang="en-GB" sz="1400" b="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Middle Name (Max35Text)</a:t>
            </a:r>
            <a:endParaRPr lang="en-GB" sz="1400" b="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[1.1]	</a:t>
            </a:r>
            <a:r>
              <a:rPr lang="en-GB" sz="1400" b="1" dirty="0" smtClean="0">
                <a:latin typeface="Calibri" panose="020F0502020204030204" pitchFamily="34" charset="0"/>
                <a:cs typeface="Calibri" panose="020F0502020204030204" pitchFamily="34" charset="0"/>
              </a:rPr>
              <a:t>Name (Max35Text)</a:t>
            </a:r>
            <a:endParaRPr lang="en-GB" sz="1400" b="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Name Suffix</a:t>
            </a:r>
          </a:p>
          <a:p>
            <a:pPr>
              <a:spcAft>
                <a:spcPts val="300"/>
              </a:spcAft>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etc</a:t>
            </a:r>
          </a:p>
          <a:p>
            <a:pPr>
              <a:tabLst>
                <a:tab pos="457200" algn="l"/>
                <a:tab pos="971550" algn="l"/>
                <a:tab pos="1371600" algn="l"/>
                <a:tab pos="1828800" algn="l"/>
                <a:tab pos="2062163" algn="l"/>
                <a:tab pos="2398713" algn="l"/>
              </a:tabLst>
            </a:pPr>
            <a:r>
              <a:rPr lang="en-GB" sz="1400" b="1" dirty="0" smtClean="0">
                <a:solidFill>
                  <a:srgbClr val="0070C0"/>
                </a:solidFill>
                <a:latin typeface="Calibri" panose="020F0502020204030204" pitchFamily="34" charset="0"/>
                <a:cs typeface="Calibri" panose="020F0502020204030204" pitchFamily="34" charset="0"/>
              </a:rPr>
              <a:t>	[1.10]</a:t>
            </a:r>
            <a:r>
              <a:rPr lang="en-GB" sz="1400" b="1" dirty="0" smtClean="0">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Postal Address </a:t>
            </a:r>
            <a:r>
              <a:rPr lang="en-GB" sz="1400" b="1" dirty="0" smtClean="0">
                <a:latin typeface="Calibri" panose="020F0502020204030204" pitchFamily="34" charset="0"/>
                <a:cs typeface="Calibri" panose="020F0502020204030204" pitchFamily="34" charset="0"/>
              </a:rPr>
              <a:t>[1.10] </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[0.1]	</a:t>
            </a:r>
            <a:r>
              <a:rPr lang="en-GB" sz="1400" b="1" dirty="0" smtClean="0">
                <a:solidFill>
                  <a:srgbClr val="0070C0"/>
                </a:solidFill>
                <a:latin typeface="Calibri" panose="020F0502020204030204" pitchFamily="34" charset="0"/>
                <a:cs typeface="Calibri" panose="020F0502020204030204" pitchFamily="34" charset="0"/>
              </a:rPr>
              <a:t>Address Type </a:t>
            </a:r>
            <a:r>
              <a:rPr lang="en-GB" sz="1400" b="1" dirty="0" smtClean="0">
                <a:latin typeface="Calibri" panose="020F0502020204030204" pitchFamily="34" charset="0"/>
                <a:cs typeface="Calibri" panose="020F0502020204030204" pitchFamily="34" charset="0"/>
              </a:rPr>
              <a:t>(code/proprietary) </a:t>
            </a:r>
            <a:r>
              <a:rPr lang="en-GB" sz="1400" b="1" i="1" dirty="0">
                <a:latin typeface="Calibri" panose="020F0502020204030204" pitchFamily="34" charset="0"/>
                <a:cs typeface="Calibri" panose="020F0502020204030204" pitchFamily="34" charset="0"/>
              </a:rPr>
              <a:t>[BRA</a:t>
            </a:r>
            <a:r>
              <a:rPr lang="en-GB" sz="1400" b="1" i="1" dirty="0" smtClean="0">
                <a:latin typeface="Calibri" panose="020F0502020204030204" pitchFamily="34" charset="0"/>
                <a:cs typeface="Calibri" panose="020F0502020204030204" pitchFamily="34" charset="0"/>
              </a:rPr>
              <a:t>]</a:t>
            </a:r>
            <a:endParaRPr lang="en-GB" sz="1400" b="1" dirty="0" smtClean="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Mailing Indicator </a:t>
            </a:r>
          </a:p>
          <a:p>
            <a:pPr>
              <a:spcAft>
                <a:spcPts val="200"/>
              </a:spcAft>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Registration Address Indicator</a:t>
            </a:r>
          </a:p>
          <a:p>
            <a:pPr>
              <a:spcAft>
                <a:spcPts val="200"/>
              </a:spcAft>
              <a:tabLst>
                <a:tab pos="457200" algn="l"/>
                <a:tab pos="971550" algn="l"/>
                <a:tab pos="1371600" algn="l"/>
                <a:tab pos="1828800" algn="l"/>
                <a:tab pos="2062163" algn="l"/>
                <a:tab pos="2398713" algn="l"/>
              </a:tabLst>
            </a:pPr>
            <a:r>
              <a:rPr lang="en-GB" sz="1400" b="1" dirty="0" smtClean="0">
                <a:solidFill>
                  <a:srgbClr val="FF33CC"/>
                </a:solidFill>
                <a:latin typeface="Calibri" panose="020F0502020204030204" pitchFamily="34" charset="0"/>
                <a:cs typeface="Calibri" panose="020F0502020204030204" pitchFamily="34" charset="0"/>
              </a:rPr>
              <a:t>		[</a:t>
            </a:r>
            <a:r>
              <a:rPr lang="en-GB" sz="1400" b="1" dirty="0">
                <a:solidFill>
                  <a:srgbClr val="FF33CC"/>
                </a:solidFill>
                <a:latin typeface="Calibri" panose="020F0502020204030204" pitchFamily="34" charset="0"/>
                <a:cs typeface="Calibri" panose="020F0502020204030204" pitchFamily="34" charset="0"/>
              </a:rPr>
              <a:t>0.1]	Care Of </a:t>
            </a:r>
            <a:r>
              <a:rPr lang="en-GB" sz="1400" b="1" i="1" dirty="0">
                <a:latin typeface="Calibri" panose="020F0502020204030204" pitchFamily="34" charset="0"/>
                <a:cs typeface="Calibri" panose="020F0502020204030204" pitchFamily="34" charset="0"/>
              </a:rPr>
              <a:t>[SEC – Norway</a:t>
            </a:r>
            <a:r>
              <a:rPr lang="en-GB" sz="1400" b="1" i="1" dirty="0" smtClean="0">
                <a:latin typeface="Calibri" panose="020F0502020204030204" pitchFamily="34" charset="0"/>
                <a:cs typeface="Calibri" panose="020F0502020204030204" pitchFamily="34" charset="0"/>
              </a:rPr>
              <a:t>]</a:t>
            </a:r>
            <a:endParaRPr lang="en-GB" sz="1400" b="1" dirty="0" smtClean="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[0.5]	Address Line</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[0.1]	Street Name </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[0.1]	Building Number</a:t>
            </a:r>
          </a:p>
          <a:p>
            <a:pPr>
              <a:tabLst>
                <a:tab pos="457200" algn="l"/>
                <a:tab pos="971550" algn="l"/>
                <a:tab pos="1371600" algn="l"/>
                <a:tab pos="1828800" algn="l"/>
                <a:tab pos="2062163" algn="l"/>
                <a:tab pos="2398713"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Building </a:t>
            </a:r>
            <a:r>
              <a:rPr lang="en-GB" sz="1400" b="1" dirty="0" smtClean="0">
                <a:solidFill>
                  <a:srgbClr val="FF0000"/>
                </a:solidFill>
                <a:latin typeface="Calibri" panose="020F0502020204030204" pitchFamily="34" charset="0"/>
                <a:cs typeface="Calibri" panose="020F0502020204030204" pitchFamily="34" charset="0"/>
              </a:rPr>
              <a:t>Name </a:t>
            </a:r>
            <a:r>
              <a:rPr lang="en-GB" sz="1400" b="1" i="1" dirty="0" smtClean="0">
                <a:latin typeface="Calibri" panose="020F0502020204030204" pitchFamily="34" charset="0"/>
                <a:cs typeface="Calibri" panose="020F0502020204030204" pitchFamily="34" charset="0"/>
              </a:rPr>
              <a:t>[SEC]</a:t>
            </a:r>
            <a:endParaRPr lang="en-GB" sz="1400" b="1" i="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a:t>
            </a:r>
            <a:r>
              <a:rPr lang="en-GB" sz="1400" b="1" dirty="0">
                <a:solidFill>
                  <a:srgbClr val="FF0000"/>
                </a:solidFill>
                <a:latin typeface="Calibri" panose="020F0502020204030204" pitchFamily="34" charset="0"/>
                <a:cs typeface="Calibri" panose="020F0502020204030204" pitchFamily="34" charset="0"/>
              </a:rPr>
              <a:t>0.1]	Post </a:t>
            </a:r>
            <a:r>
              <a:rPr lang="en-GB" sz="1400" b="1" dirty="0" smtClean="0">
                <a:solidFill>
                  <a:srgbClr val="FF0000"/>
                </a:solidFill>
                <a:latin typeface="Calibri" panose="020F0502020204030204" pitchFamily="34" charset="0"/>
                <a:cs typeface="Calibri" panose="020F0502020204030204" pitchFamily="34" charset="0"/>
              </a:rPr>
              <a:t>Box </a:t>
            </a:r>
            <a:r>
              <a:rPr lang="en-GB" sz="1400" b="1" i="1" dirty="0" smtClean="0">
                <a:latin typeface="Calibri" panose="020F0502020204030204" pitchFamily="34" charset="0"/>
                <a:cs typeface="Calibri" panose="020F0502020204030204" pitchFamily="34" charset="0"/>
              </a:rPr>
              <a:t>[</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p>
          <a:p>
            <a:pPr>
              <a:tabLst>
                <a:tab pos="457200" algn="l"/>
                <a:tab pos="971550" algn="l"/>
                <a:tab pos="1371600" algn="l"/>
                <a:tab pos="1828800" algn="l"/>
                <a:tab pos="2062163" algn="l"/>
                <a:tab pos="2398713" algn="l"/>
              </a:tabLst>
            </a:pPr>
            <a:r>
              <a:rPr lang="en-GB" sz="1400" b="1" i="1" dirty="0" smtClean="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Side In Building </a:t>
            </a:r>
            <a:r>
              <a:rPr lang="en-GB" sz="1400" b="1" i="1" dirty="0" smtClean="0">
                <a:latin typeface="Calibri" panose="020F0502020204030204" pitchFamily="34" charset="0"/>
                <a:cs typeface="Calibri" panose="020F0502020204030204" pitchFamily="34" charset="0"/>
              </a:rPr>
              <a:t>[SEC]</a:t>
            </a:r>
            <a:endParaRPr lang="en-GB" sz="1400" b="1" dirty="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a:t>
            </a:r>
            <a:r>
              <a:rPr lang="en-GB" sz="1400" b="1" dirty="0">
                <a:solidFill>
                  <a:srgbClr val="FF0000"/>
                </a:solidFill>
                <a:latin typeface="Calibri" panose="020F0502020204030204" pitchFamily="34" charset="0"/>
                <a:cs typeface="Calibri" panose="020F0502020204030204" pitchFamily="34" charset="0"/>
              </a:rPr>
              <a:t>0.1]	</a:t>
            </a:r>
            <a:r>
              <a:rPr lang="en-GB" sz="1400" b="1" dirty="0" smtClean="0">
                <a:solidFill>
                  <a:srgbClr val="FF0000"/>
                </a:solidFill>
                <a:latin typeface="Calibri" panose="020F0502020204030204" pitchFamily="34" charset="0"/>
                <a:cs typeface="Calibri" panose="020F0502020204030204" pitchFamily="34" charset="0"/>
              </a:rPr>
              <a:t>Floor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FF0000"/>
              </a:solidFill>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a:t>
            </a:r>
            <a:r>
              <a:rPr lang="en-GB" sz="1400" b="1" dirty="0">
                <a:solidFill>
                  <a:srgbClr val="FF0000"/>
                </a:solidFill>
                <a:latin typeface="Calibri" panose="020F0502020204030204" pitchFamily="34" charset="0"/>
                <a:cs typeface="Calibri" panose="020F0502020204030204" pitchFamily="34" charset="0"/>
              </a:rPr>
              <a:t>0.1]	Suite </a:t>
            </a:r>
            <a:r>
              <a:rPr lang="en-GB" sz="1400" b="1" dirty="0" smtClean="0">
                <a:solidFill>
                  <a:srgbClr val="FF0000"/>
                </a:solidFill>
                <a:latin typeface="Calibri" panose="020F0502020204030204" pitchFamily="34" charset="0"/>
                <a:cs typeface="Calibri" panose="020F0502020204030204" pitchFamily="34" charset="0"/>
              </a:rPr>
              <a:t>Identification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smtClean="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[0.1]	Post Code</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0.1]	District Name</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a:t>
            </a:r>
            <a:r>
              <a:rPr lang="en-GB" sz="1400" b="1" dirty="0" smtClean="0">
                <a:solidFill>
                  <a:srgbClr val="FF0000"/>
                </a:solidFill>
                <a:latin typeface="Calibri" panose="020F0502020204030204" pitchFamily="34" charset="0"/>
                <a:cs typeface="Calibri" panose="020F0502020204030204" pitchFamily="34" charset="0"/>
              </a:rPr>
              <a:t>Village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smtClean="0">
              <a:latin typeface="Calibri" panose="020F0502020204030204" pitchFamily="34" charset="0"/>
              <a:cs typeface="Calibri" panose="020F0502020204030204" pitchFamily="34" charset="0"/>
            </a:endParaRP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Town Name</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solidFill>
                  <a:srgbClr val="FF33CC"/>
                </a:solidFill>
                <a:latin typeface="Calibri" panose="020F0502020204030204" pitchFamily="34" charset="0"/>
                <a:cs typeface="Calibri" panose="020F0502020204030204" pitchFamily="34" charset="0"/>
              </a:rPr>
              <a:t>	[0.1]	State</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smtClean="0">
                <a:latin typeface="Calibri" panose="020F0502020204030204" pitchFamily="34" charset="0"/>
                <a:cs typeface="Calibri" panose="020F0502020204030204" pitchFamily="34" charset="0"/>
              </a:rPr>
              <a:t>[BRA]</a:t>
            </a:r>
          </a:p>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Country</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	</a:t>
            </a:r>
            <a:endParaRPr lang="en-GB" sz="1400" b="1" i="1" dirty="0" smtClean="0">
              <a:latin typeface="Calibri" panose="020F0502020204030204" pitchFamily="34" charset="0"/>
              <a:cs typeface="Calibri" panose="020F0502020204030204" pitchFamily="34" charset="0"/>
            </a:endParaRPr>
          </a:p>
        </p:txBody>
      </p:sp>
      <p:sp>
        <p:nvSpPr>
          <p:cNvPr id="24" name="Slide Number Placeholder 4"/>
          <p:cNvSpPr>
            <a:spLocks noGrp="1"/>
          </p:cNvSpPr>
          <p:nvPr>
            <p:ph type="sldNum" sz="quarter" idx="11"/>
          </p:nvPr>
        </p:nvSpPr>
        <p:spPr>
          <a:xfrm>
            <a:off x="8153400" y="6628251"/>
            <a:ext cx="762000" cy="228600"/>
          </a:xfrm>
        </p:spPr>
        <p:txBody>
          <a:bodyPr/>
          <a:lstStyle/>
          <a:p>
            <a:fld id="{EA52E39D-21CE-4915-B848-429A65988FB2}" type="slidenum">
              <a:rPr lang="en-GB" smtClean="0"/>
              <a:pPr/>
              <a:t>19</a:t>
            </a:fld>
            <a:endParaRPr lang="en-GB" dirty="0"/>
          </a:p>
        </p:txBody>
      </p:sp>
      <p:sp>
        <p:nvSpPr>
          <p:cNvPr id="25" name="TextBox 24"/>
          <p:cNvSpPr txBox="1"/>
          <p:nvPr/>
        </p:nvSpPr>
        <p:spPr>
          <a:xfrm>
            <a:off x="5133723" y="5382291"/>
            <a:ext cx="3789406" cy="830997"/>
          </a:xfrm>
          <a:prstGeom prst="rect">
            <a:avLst/>
          </a:prstGeom>
          <a:noFill/>
          <a:ln>
            <a:noFill/>
          </a:ln>
        </p:spPr>
        <p:txBody>
          <a:bodyPr wrap="square" rtlCol="0">
            <a:spAutoFit/>
          </a:bodyPr>
          <a:lstStyle/>
          <a:p>
            <a:r>
              <a:rPr lang="en-GB" sz="1600" b="1" dirty="0" smtClean="0">
                <a:solidFill>
                  <a:srgbClr val="FF33CC"/>
                </a:solidFill>
                <a:latin typeface="Calibri" panose="020F0502020204030204" pitchFamily="34" charset="0"/>
                <a:cs typeface="Calibri" panose="020F0502020204030204" pitchFamily="34" charset="0"/>
              </a:rPr>
              <a:t>Changed from Country Division 30 July 2015. ‘State’ is the correct term </a:t>
            </a:r>
            <a:r>
              <a:rPr lang="en-GB" sz="1600" b="1" dirty="0">
                <a:solidFill>
                  <a:srgbClr val="FF33CC"/>
                </a:solidFill>
                <a:latin typeface="Calibri" panose="020F0502020204030204" pitchFamily="34" charset="0"/>
                <a:cs typeface="Calibri" panose="020F0502020204030204" pitchFamily="34" charset="0"/>
              </a:rPr>
              <a:t>to use according to the ISO 20022 repository</a:t>
            </a:r>
            <a:endParaRPr lang="en-GB" sz="1600" b="1" dirty="0" smtClean="0">
              <a:solidFill>
                <a:srgbClr val="FF33CC"/>
              </a:solidFill>
              <a:latin typeface="Calibri" panose="020F0502020204030204" pitchFamily="34" charset="0"/>
              <a:cs typeface="Calibri" panose="020F0502020204030204" pitchFamily="34" charset="0"/>
            </a:endParaRPr>
          </a:p>
        </p:txBody>
      </p:sp>
      <p:cxnSp>
        <p:nvCxnSpPr>
          <p:cNvPr id="6" name="Straight Arrow Connector 5"/>
          <p:cNvCxnSpPr/>
          <p:nvPr/>
        </p:nvCxnSpPr>
        <p:spPr bwMode="auto">
          <a:xfrm flipH="1">
            <a:off x="2506944" y="5843346"/>
            <a:ext cx="2591267" cy="0"/>
          </a:xfrm>
          <a:prstGeom prst="straightConnector1">
            <a:avLst/>
          </a:prstGeom>
          <a:solidFill>
            <a:schemeClr val="accent1"/>
          </a:solidFill>
          <a:ln w="12700" cap="flat" cmpd="sng" algn="ctr">
            <a:solidFill>
              <a:srgbClr val="C00000"/>
            </a:solidFill>
            <a:prstDash val="dash"/>
            <a:round/>
            <a:headEnd type="none" w="med" len="med"/>
            <a:tailEnd type="arrow"/>
          </a:ln>
          <a:effectLst/>
        </p:spPr>
      </p:cxnSp>
      <p:sp>
        <p:nvSpPr>
          <p:cNvPr id="29" name="TextBox 28"/>
          <p:cNvSpPr txBox="1"/>
          <p:nvPr/>
        </p:nvSpPr>
        <p:spPr>
          <a:xfrm>
            <a:off x="195547" y="6241128"/>
            <a:ext cx="2694321" cy="523220"/>
          </a:xfrm>
          <a:prstGeom prst="rect">
            <a:avLst/>
          </a:prstGeom>
          <a:noFill/>
        </p:spPr>
        <p:txBody>
          <a:bodyPr wrap="square" rtlCol="0">
            <a:spAutoFit/>
          </a:bodyPr>
          <a:lstStyle/>
          <a:p>
            <a:pPr>
              <a:tabLst>
                <a:tab pos="457200" algn="l"/>
                <a:tab pos="971550" algn="l"/>
                <a:tab pos="1371600" algn="l"/>
                <a:tab pos="1828800" algn="l"/>
                <a:tab pos="2062163" algn="l"/>
                <a:tab pos="2398713" algn="l"/>
              </a:tabLst>
            </a:pPr>
            <a:r>
              <a:rPr lang="en-GB" sz="1400" b="1" dirty="0">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a:t>
            </a:r>
            <a:r>
              <a:rPr lang="en-GB" sz="1400" b="1" dirty="0">
                <a:solidFill>
                  <a:srgbClr val="FF9966"/>
                </a:solidFill>
                <a:latin typeface="Calibri" panose="020F0502020204030204" pitchFamily="34" charset="0"/>
                <a:cs typeface="Calibri" panose="020F0502020204030204" pitchFamily="34" charset="0"/>
              </a:rPr>
              <a:t>0</a:t>
            </a:r>
            <a:r>
              <a:rPr lang="en-GB" sz="1400" b="1" dirty="0" smtClean="0">
                <a:solidFill>
                  <a:srgbClr val="FF9966"/>
                </a:solidFill>
                <a:latin typeface="Calibri" panose="020F0502020204030204" pitchFamily="34" charset="0"/>
                <a:cs typeface="Calibri" panose="020F0502020204030204" pitchFamily="34" charset="0"/>
              </a:rPr>
              <a:t>.3]</a:t>
            </a:r>
            <a:r>
              <a:rPr lang="en-GB" sz="1400" b="1" dirty="0" smtClean="0">
                <a:latin typeface="Calibri" panose="020F0502020204030204" pitchFamily="34" charset="0"/>
                <a:cs typeface="Calibri" panose="020F0502020204030204" pitchFamily="34" charset="0"/>
              </a:rPr>
              <a:t>	Citizenship</a:t>
            </a:r>
          </a:p>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	etc</a:t>
            </a:r>
          </a:p>
        </p:txBody>
      </p:sp>
      <p:sp>
        <p:nvSpPr>
          <p:cNvPr id="30" name="Title 3"/>
          <p:cNvSpPr>
            <a:spLocks noGrp="1"/>
          </p:cNvSpPr>
          <p:nvPr>
            <p:ph type="title"/>
          </p:nvPr>
        </p:nvSpPr>
        <p:spPr>
          <a:xfrm>
            <a:off x="234380" y="15840"/>
            <a:ext cx="8624948" cy="441364"/>
          </a:xfrm>
        </p:spPr>
        <p:txBody>
          <a:bodyPr/>
          <a:lstStyle/>
          <a:p>
            <a:r>
              <a:rPr lang="en-GB" dirty="0"/>
              <a:t>Account Parties / … / Postal </a:t>
            </a:r>
            <a:r>
              <a:rPr lang="en-GB" dirty="0" smtClean="0"/>
              <a:t>Address – the revised sequence</a:t>
            </a:r>
            <a:endParaRPr lang="en-GB" dirty="0"/>
          </a:p>
        </p:txBody>
      </p:sp>
      <p:sp>
        <p:nvSpPr>
          <p:cNvPr id="14" name="TextBox 13"/>
          <p:cNvSpPr txBox="1"/>
          <p:nvPr/>
        </p:nvSpPr>
        <p:spPr>
          <a:xfrm>
            <a:off x="5142351" y="2756264"/>
            <a:ext cx="3789406" cy="923330"/>
          </a:xfrm>
          <a:prstGeom prst="rect">
            <a:avLst/>
          </a:prstGeom>
          <a:noFill/>
          <a:ln>
            <a:solidFill>
              <a:srgbClr val="9933FF"/>
            </a:solidFill>
          </a:ln>
        </p:spPr>
        <p:txBody>
          <a:bodyPr wrap="square" rtlCol="0">
            <a:spAutoFit/>
          </a:bodyPr>
          <a:lstStyle/>
          <a:p>
            <a:r>
              <a:rPr lang="en-GB" sz="1800" b="1" dirty="0" smtClean="0">
                <a:solidFill>
                  <a:srgbClr val="9933FF"/>
                </a:solidFill>
                <a:latin typeface="Calibri" panose="020F0502020204030204" pitchFamily="34" charset="0"/>
                <a:cs typeface="Calibri" panose="020F0502020204030204" pitchFamily="34" charset="0"/>
              </a:rPr>
              <a:t>Location of the  ‘Care Of’ element moved up so it is located just before Address Line.</a:t>
            </a:r>
          </a:p>
        </p:txBody>
      </p:sp>
      <p:cxnSp>
        <p:nvCxnSpPr>
          <p:cNvPr id="5" name="Straight Arrow Connector 4"/>
          <p:cNvCxnSpPr/>
          <p:nvPr/>
        </p:nvCxnSpPr>
        <p:spPr bwMode="auto">
          <a:xfrm flipH="1">
            <a:off x="3450566" y="3053751"/>
            <a:ext cx="1630392" cy="0"/>
          </a:xfrm>
          <a:prstGeom prst="straightConnector1">
            <a:avLst/>
          </a:prstGeom>
          <a:solidFill>
            <a:schemeClr val="accent1"/>
          </a:solidFill>
          <a:ln w="19050" cap="flat" cmpd="sng" algn="ctr">
            <a:solidFill>
              <a:srgbClr val="9933FF"/>
            </a:solidFill>
            <a:prstDash val="solid"/>
            <a:round/>
            <a:headEnd type="none" w="med" len="med"/>
            <a:tailEnd type="arrow"/>
          </a:ln>
          <a:effectLst/>
        </p:spPr>
      </p:cxnSp>
      <p:sp>
        <p:nvSpPr>
          <p:cNvPr id="15" name="TextBox 14"/>
          <p:cNvSpPr txBox="1"/>
          <p:nvPr/>
        </p:nvSpPr>
        <p:spPr>
          <a:xfrm>
            <a:off x="5139474" y="1825333"/>
            <a:ext cx="3789406" cy="584775"/>
          </a:xfrm>
          <a:prstGeom prst="rect">
            <a:avLst/>
          </a:prstGeom>
          <a:noFill/>
          <a:ln>
            <a:noFill/>
          </a:ln>
        </p:spPr>
        <p:txBody>
          <a:bodyPr wrap="square" rtlCol="0">
            <a:spAutoFit/>
          </a:bodyPr>
          <a:lstStyle/>
          <a:p>
            <a:r>
              <a:rPr lang="en-GB" sz="1600" b="1" dirty="0" smtClean="0">
                <a:solidFill>
                  <a:srgbClr val="FF9966"/>
                </a:solidFill>
                <a:latin typeface="Calibri" panose="020F0502020204030204" pitchFamily="34" charset="0"/>
                <a:cs typeface="Calibri" panose="020F0502020204030204" pitchFamily="34" charset="0"/>
              </a:rPr>
              <a:t>Changed to optional in draft 4. Rules constraining the use eliminated. </a:t>
            </a:r>
            <a:r>
              <a:rPr lang="en-GB" sz="1600" b="1" i="1" dirty="0" smtClean="0">
                <a:solidFill>
                  <a:srgbClr val="FF9966"/>
                </a:solidFill>
                <a:latin typeface="Calibri" panose="020F0502020204030204" pitchFamily="34" charset="0"/>
                <a:cs typeface="Calibri" panose="020F0502020204030204" pitchFamily="34" charset="0"/>
              </a:rPr>
              <a:t>[SEC]</a:t>
            </a:r>
          </a:p>
        </p:txBody>
      </p:sp>
    </p:spTree>
    <p:extLst>
      <p:ext uri="{BB962C8B-B14F-4D97-AF65-F5344CB8AC3E}">
        <p14:creationId xmlns:p14="http://schemas.microsoft.com/office/powerpoint/2010/main" val="5842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Planning Notes – Dates are tentative </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742576891"/>
              </p:ext>
            </p:extLst>
          </p:nvPr>
        </p:nvGraphicFramePr>
        <p:xfrm>
          <a:off x="809112" y="559572"/>
          <a:ext cx="8137180" cy="6217920"/>
        </p:xfrm>
        <a:graphic>
          <a:graphicData uri="http://schemas.openxmlformats.org/drawingml/2006/table">
            <a:tbl>
              <a:tblPr firstRow="1" bandRow="1">
                <a:tableStyleId>{5C22544A-7EE6-4342-B048-85BDC9FD1C3A}</a:tableStyleId>
              </a:tblPr>
              <a:tblGrid>
                <a:gridCol w="1442382"/>
                <a:gridCol w="6694798"/>
              </a:tblGrid>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1 Jun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Cut-off</a:t>
                      </a:r>
                      <a:r>
                        <a:rPr lang="en-GB" sz="1400" b="1" baseline="0" dirty="0" smtClean="0">
                          <a:solidFill>
                            <a:schemeClr val="tx1"/>
                          </a:solidFill>
                          <a:latin typeface="Calibri" panose="020F0502020204030204" pitchFamily="34" charset="0"/>
                          <a:cs typeface="Calibri" panose="020F0502020204030204" pitchFamily="34" charset="0"/>
                        </a:rPr>
                        <a:t> date for CRs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1 Jul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Discuss CRs meeting</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14 Jul</a:t>
                      </a:r>
                      <a:r>
                        <a:rPr lang="en-GB" sz="1400" b="1" baseline="0" dirty="0" smtClean="0">
                          <a:solidFill>
                            <a:schemeClr val="tx1"/>
                          </a:solidFill>
                          <a:latin typeface="Calibri" panose="020F0502020204030204" pitchFamily="34" charset="0"/>
                          <a:cs typeface="Calibri" panose="020F0502020204030204" pitchFamily="34" charset="0"/>
                        </a:rPr>
                        <a:t>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MCR word document, message spreadsheets, xsds distributed by RA</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22 Jul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Exceptional pre-IF ET</a:t>
                      </a:r>
                      <a:r>
                        <a:rPr lang="en-GB" sz="1400" b="1" baseline="0" dirty="0" smtClean="0">
                          <a:solidFill>
                            <a:schemeClr val="tx1"/>
                          </a:solidFill>
                          <a:latin typeface="Calibri" panose="020F0502020204030204" pitchFamily="34" charset="0"/>
                          <a:cs typeface="Calibri" panose="020F0502020204030204" pitchFamily="34" charset="0"/>
                        </a:rPr>
                        <a:t> review meeting with DK, NO and BR</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29 Jul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IF ET review meeting</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Message modifications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14</a:t>
                      </a:r>
                      <a:r>
                        <a:rPr lang="en-GB" sz="1400" b="1" baseline="0" dirty="0" smtClean="0">
                          <a:solidFill>
                            <a:schemeClr val="tx1"/>
                          </a:solidFill>
                          <a:latin typeface="Calibri" panose="020F0502020204030204" pitchFamily="34" charset="0"/>
                          <a:cs typeface="Calibri" panose="020F0502020204030204" pitchFamily="34" charset="0"/>
                        </a:rPr>
                        <a:t> Aug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Message spreadsheets and schema</a:t>
                      </a:r>
                      <a:r>
                        <a:rPr lang="en-GB" sz="1400" b="1" baseline="0" dirty="0" smtClean="0">
                          <a:solidFill>
                            <a:schemeClr val="tx1"/>
                          </a:solidFill>
                          <a:latin typeface="Calibri" panose="020F0502020204030204" pitchFamily="34" charset="0"/>
                          <a:cs typeface="Calibri" panose="020F0502020204030204" pitchFamily="34" charset="0"/>
                        </a:rPr>
                        <a:t> </a:t>
                      </a:r>
                      <a:r>
                        <a:rPr lang="en-GB" sz="1400" b="1" dirty="0" smtClean="0">
                          <a:solidFill>
                            <a:schemeClr val="tx1"/>
                          </a:solidFill>
                          <a:latin typeface="Calibri" panose="020F0502020204030204" pitchFamily="34" charset="0"/>
                          <a:cs typeface="Calibri" panose="020F0502020204030204" pitchFamily="34" charset="0"/>
                        </a:rPr>
                        <a:t>xsds DRAFT 2 distributed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15 </a:t>
                      </a:r>
                      <a:r>
                        <a:rPr lang="en-GB" sz="1400" b="1" baseline="0" dirty="0" smtClean="0">
                          <a:solidFill>
                            <a:schemeClr val="tx1"/>
                          </a:solidFill>
                          <a:latin typeface="Calibri" panose="020F0502020204030204" pitchFamily="34" charset="0"/>
                          <a:cs typeface="Calibri" panose="020F0502020204030204" pitchFamily="34" charset="0"/>
                        </a:rPr>
                        <a:t>Sep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IF ET review meeting – 2</a:t>
                      </a:r>
                      <a:r>
                        <a:rPr lang="en-GB" sz="1400" b="1" baseline="30000" dirty="0" smtClean="0">
                          <a:solidFill>
                            <a:schemeClr val="tx1"/>
                          </a:solidFill>
                          <a:latin typeface="Calibri" panose="020F0502020204030204" pitchFamily="34" charset="0"/>
                          <a:cs typeface="Calibri" panose="020F0502020204030204" pitchFamily="34" charset="0"/>
                        </a:rPr>
                        <a:t>nd</a:t>
                      </a:r>
                      <a:r>
                        <a:rPr lang="en-GB" sz="1400" b="1" dirty="0" smtClean="0">
                          <a:solidFill>
                            <a:schemeClr val="tx1"/>
                          </a:solidFill>
                          <a:latin typeface="Calibri" panose="020F0502020204030204" pitchFamily="34" charset="0"/>
                          <a:cs typeface="Calibri" panose="020F0502020204030204" pitchFamily="34" charset="0"/>
                        </a:rPr>
                        <a:t> iteration – message modifications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16 October2015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Draft</a:t>
                      </a:r>
                      <a:r>
                        <a:rPr lang="en-GB" sz="1400" b="1" baseline="0" dirty="0" smtClean="0">
                          <a:solidFill>
                            <a:schemeClr val="tx1"/>
                          </a:solidFill>
                          <a:latin typeface="Calibri" panose="020F0502020204030204" pitchFamily="34" charset="0"/>
                          <a:cs typeface="Calibri" panose="020F0502020204030204" pitchFamily="34" charset="0"/>
                        </a:rPr>
                        <a:t> 3: </a:t>
                      </a:r>
                      <a:r>
                        <a:rPr lang="en-GB" sz="1400" b="1" strike="sngStrike" dirty="0" smtClean="0">
                          <a:solidFill>
                            <a:schemeClr val="tx1"/>
                          </a:solidFill>
                          <a:latin typeface="Calibri" panose="020F0502020204030204" pitchFamily="34" charset="0"/>
                          <a:cs typeface="Calibri" panose="020F0502020204030204" pitchFamily="34" charset="0"/>
                        </a:rPr>
                        <a:t>PDF</a:t>
                      </a:r>
                      <a:r>
                        <a:rPr lang="en-GB" sz="1400" b="1" strike="sngStrike" baseline="0" dirty="0" smtClean="0">
                          <a:solidFill>
                            <a:schemeClr val="tx1"/>
                          </a:solidFill>
                          <a:latin typeface="Calibri" panose="020F0502020204030204" pitchFamily="34" charset="0"/>
                          <a:cs typeface="Calibri" panose="020F0502020204030204" pitchFamily="34" charset="0"/>
                        </a:rPr>
                        <a:t>,</a:t>
                      </a:r>
                      <a:r>
                        <a:rPr lang="en-GB" sz="1400" b="1" baseline="0" dirty="0" smtClean="0">
                          <a:solidFill>
                            <a:schemeClr val="tx1"/>
                          </a:solidFill>
                          <a:latin typeface="Calibri" panose="020F0502020204030204" pitchFamily="34" charset="0"/>
                          <a:cs typeface="Calibri" panose="020F0502020204030204" pitchFamily="34" charset="0"/>
                        </a:rPr>
                        <a:t> message spreadsheets, xsds distributed</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12 Oct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Quality review report</a:t>
                      </a:r>
                      <a:r>
                        <a:rPr lang="en-GB" sz="1400" b="1" baseline="0" dirty="0" smtClean="0">
                          <a:solidFill>
                            <a:schemeClr val="tx1"/>
                          </a:solidFill>
                          <a:latin typeface="Calibri" panose="020F0502020204030204" pitchFamily="34" charset="0"/>
                          <a:cs typeface="Calibri" panose="020F0502020204030204" pitchFamily="34" charset="0"/>
                        </a:rPr>
                        <a:t> received </a:t>
                      </a:r>
                      <a:r>
                        <a:rPr lang="en-GB" sz="1400" b="1" dirty="0" smtClean="0">
                          <a:solidFill>
                            <a:schemeClr val="tx1"/>
                          </a:solidFill>
                          <a:latin typeface="Calibri" panose="020F0502020204030204" pitchFamily="34" charset="0"/>
                          <a:cs typeface="Calibri" panose="020F0502020204030204" pitchFamily="34" charset="0"/>
                        </a:rPr>
                        <a:t>(QR). Post</a:t>
                      </a:r>
                      <a:r>
                        <a:rPr lang="en-GB" sz="1400" b="1" baseline="0" dirty="0" smtClean="0">
                          <a:solidFill>
                            <a:schemeClr val="tx1"/>
                          </a:solidFill>
                          <a:latin typeface="Calibri" panose="020F0502020204030204" pitchFamily="34" charset="0"/>
                          <a:cs typeface="Calibri" panose="020F0502020204030204" pitchFamily="34" charset="0"/>
                        </a:rPr>
                        <a:t> QR message modifications.</a:t>
                      </a: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30 October2015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Draft</a:t>
                      </a:r>
                      <a:r>
                        <a:rPr lang="en-GB" sz="1400" b="1" baseline="0" dirty="0" smtClean="0">
                          <a:solidFill>
                            <a:schemeClr val="tx1"/>
                          </a:solidFill>
                          <a:latin typeface="Calibri" panose="020F0502020204030204" pitchFamily="34" charset="0"/>
                          <a:cs typeface="Calibri" panose="020F0502020204030204" pitchFamily="34" charset="0"/>
                        </a:rPr>
                        <a:t> 4: </a:t>
                      </a:r>
                      <a:r>
                        <a:rPr lang="en-GB" sz="1400" b="1" strike="sngStrike" dirty="0" smtClean="0">
                          <a:solidFill>
                            <a:schemeClr val="tx1"/>
                          </a:solidFill>
                          <a:latin typeface="Calibri" panose="020F0502020204030204" pitchFamily="34" charset="0"/>
                          <a:cs typeface="Calibri" panose="020F0502020204030204" pitchFamily="34" charset="0"/>
                        </a:rPr>
                        <a:t>PDF</a:t>
                      </a:r>
                      <a:r>
                        <a:rPr lang="en-GB" sz="1400" b="1" baseline="0" dirty="0" smtClean="0">
                          <a:solidFill>
                            <a:schemeClr val="tx1"/>
                          </a:solidFill>
                          <a:latin typeface="Calibri" panose="020F0502020204030204" pitchFamily="34" charset="0"/>
                          <a:cs typeface="Calibri" panose="020F0502020204030204" pitchFamily="34" charset="0"/>
                        </a:rPr>
                        <a:t>, message spreadsheets, xsds for ‘final’ approval distributed</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19</a:t>
                      </a:r>
                      <a:r>
                        <a:rPr lang="en-GB" sz="1400" b="1" baseline="0" dirty="0" smtClean="0">
                          <a:solidFill>
                            <a:schemeClr val="tx1"/>
                          </a:solidFill>
                          <a:latin typeface="Calibri" panose="020F0502020204030204" pitchFamily="34" charset="0"/>
                          <a:cs typeface="Calibri" panose="020F0502020204030204" pitchFamily="34" charset="0"/>
                        </a:rPr>
                        <a:t> November</a:t>
                      </a: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400" b="1" dirty="0" smtClean="0">
                          <a:solidFill>
                            <a:srgbClr val="FF0000"/>
                          </a:solidFill>
                          <a:latin typeface="Calibri" panose="020F0502020204030204" pitchFamily="34" charset="0"/>
                          <a:cs typeface="Calibri" panose="020F0502020204030204" pitchFamily="34" charset="0"/>
                        </a:rPr>
                        <a:t>Draft 4</a:t>
                      </a:r>
                      <a:r>
                        <a:rPr lang="en-GB" sz="1400" b="1" baseline="0" dirty="0" smtClean="0">
                          <a:solidFill>
                            <a:srgbClr val="FF0000"/>
                          </a:solidFill>
                          <a:latin typeface="Calibri" panose="020F0502020204030204" pitchFamily="34" charset="0"/>
                          <a:cs typeface="Calibri" panose="020F0502020204030204" pitchFamily="34" charset="0"/>
                        </a:rPr>
                        <a:t> (2</a:t>
                      </a:r>
                      <a:r>
                        <a:rPr lang="en-GB" sz="1400" b="1" baseline="30000" dirty="0" smtClean="0">
                          <a:solidFill>
                            <a:srgbClr val="FF0000"/>
                          </a:solidFill>
                          <a:latin typeface="Calibri" panose="020F0502020204030204" pitchFamily="34" charset="0"/>
                          <a:cs typeface="Calibri" panose="020F0502020204030204" pitchFamily="34" charset="0"/>
                        </a:rPr>
                        <a:t>nd</a:t>
                      </a:r>
                      <a:r>
                        <a:rPr lang="en-GB" sz="1400" b="1" baseline="0" dirty="0" smtClean="0">
                          <a:solidFill>
                            <a:srgbClr val="FF0000"/>
                          </a:solidFill>
                          <a:latin typeface="Calibri" panose="020F0502020204030204" pitchFamily="34" charset="0"/>
                          <a:cs typeface="Calibri" panose="020F0502020204030204" pitchFamily="34" charset="0"/>
                        </a:rPr>
                        <a:t> version) for acmt.001, 002 and 003 (all other messages </a:t>
                      </a:r>
                    </a:p>
                    <a:p>
                      <a:r>
                        <a:rPr lang="en-GB" sz="1400" b="1" baseline="0" dirty="0" smtClean="0">
                          <a:solidFill>
                            <a:srgbClr val="FF0000"/>
                          </a:solidFill>
                          <a:latin typeface="Calibri" panose="020F0502020204030204" pitchFamily="34" charset="0"/>
                          <a:cs typeface="Calibri" panose="020F0502020204030204" pitchFamily="34" charset="0"/>
                        </a:rPr>
                        <a:t>also re-delivered)</a:t>
                      </a:r>
                      <a:endParaRPr lang="en-GB" sz="1400" b="1" dirty="0">
                        <a:solidFill>
                          <a:srgbClr val="FF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smtClean="0">
                          <a:solidFill>
                            <a:schemeClr val="tx1"/>
                          </a:solidFill>
                          <a:latin typeface="Calibri" panose="020F0502020204030204" pitchFamily="34" charset="0"/>
                          <a:cs typeface="Calibri" panose="020F0502020204030204" pitchFamily="34" charset="0"/>
                        </a:rPr>
                        <a:t>Nov 2015</a:t>
                      </a: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Final approval meeting sometime around this date</a:t>
                      </a:r>
                      <a:r>
                        <a:rPr lang="en-GB" sz="1400" b="1" baseline="0" dirty="0" smtClean="0">
                          <a:solidFill>
                            <a:schemeClr val="tx1"/>
                          </a:solidFill>
                          <a:latin typeface="Calibri" panose="020F0502020204030204" pitchFamily="34" charset="0"/>
                          <a:cs typeface="Calibri" panose="020F0502020204030204" pitchFamily="34" charset="0"/>
                        </a:rPr>
                        <a:t> (IF REQUIRED)</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baseline="0" dirty="0" smtClean="0">
                          <a:solidFill>
                            <a:schemeClr val="tx1"/>
                          </a:solidFill>
                          <a:latin typeface="Calibri" panose="020F0502020204030204" pitchFamily="34" charset="0"/>
                          <a:cs typeface="Calibri" panose="020F0502020204030204" pitchFamily="34" charset="0"/>
                        </a:rPr>
                        <a:t>30 Nov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Delivery of Advance</a:t>
                      </a:r>
                      <a:r>
                        <a:rPr lang="en-GB" sz="1400" b="1" baseline="0" dirty="0" smtClean="0">
                          <a:solidFill>
                            <a:schemeClr val="tx1"/>
                          </a:solidFill>
                          <a:latin typeface="Calibri" panose="020F0502020204030204" pitchFamily="34" charset="0"/>
                          <a:cs typeface="Calibri" panose="020F0502020204030204" pitchFamily="34" charset="0"/>
                        </a:rPr>
                        <a:t> Information MDR part 2 PDF &amp; schemas to SWIFT UHB</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30 Nov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Delivery</a:t>
                      </a:r>
                      <a:r>
                        <a:rPr lang="en-GB" sz="1400" b="1" baseline="0" dirty="0" smtClean="0">
                          <a:solidFill>
                            <a:schemeClr val="tx1"/>
                          </a:solidFill>
                          <a:latin typeface="Calibri" panose="020F0502020204030204" pitchFamily="34" charset="0"/>
                          <a:cs typeface="Calibri" panose="020F0502020204030204" pitchFamily="34" charset="0"/>
                        </a:rPr>
                        <a:t> Notification to Standards Technical Team for preparation for delivery to network</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4 Dec 2015</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Advance</a:t>
                      </a:r>
                      <a:r>
                        <a:rPr lang="en-GB" sz="1400" b="1" baseline="0" dirty="0" smtClean="0">
                          <a:solidFill>
                            <a:schemeClr val="tx1"/>
                          </a:solidFill>
                          <a:latin typeface="Calibri" panose="020F0502020204030204" pitchFamily="34" charset="0"/>
                          <a:cs typeface="Calibri" panose="020F0502020204030204" pitchFamily="34" charset="0"/>
                        </a:rPr>
                        <a:t> Information PDF and schemas on swift.com in Funds 4.9 solution UBH</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23 Jan 2016</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rgbClr val="FF0000"/>
                          </a:solidFill>
                          <a:latin typeface="Calibri" panose="020F0502020204030204" pitchFamily="34" charset="0"/>
                          <a:cs typeface="Calibri" panose="020F0502020204030204" pitchFamily="34" charset="0"/>
                        </a:rPr>
                        <a:t>Draft 5</a:t>
                      </a:r>
                      <a:r>
                        <a:rPr lang="en-GB" sz="1400" b="1" baseline="0" dirty="0" smtClean="0">
                          <a:solidFill>
                            <a:srgbClr val="FF0000"/>
                          </a:solidFill>
                          <a:latin typeface="Calibri" panose="020F0502020204030204" pitchFamily="34" charset="0"/>
                          <a:cs typeface="Calibri" panose="020F0502020204030204" pitchFamily="34" charset="0"/>
                        </a:rPr>
                        <a:t> (3</a:t>
                      </a:r>
                      <a:r>
                        <a:rPr lang="en-GB" sz="1400" b="1" baseline="30000" dirty="0" smtClean="0">
                          <a:solidFill>
                            <a:srgbClr val="FF0000"/>
                          </a:solidFill>
                          <a:latin typeface="Calibri" panose="020F0502020204030204" pitchFamily="34" charset="0"/>
                          <a:cs typeface="Calibri" panose="020F0502020204030204" pitchFamily="34" charset="0"/>
                        </a:rPr>
                        <a:t>rd</a:t>
                      </a:r>
                      <a:r>
                        <a:rPr lang="en-GB" sz="1400" b="1" baseline="0" dirty="0" smtClean="0">
                          <a:solidFill>
                            <a:srgbClr val="FF0000"/>
                          </a:solidFill>
                          <a:latin typeface="Calibri" panose="020F0502020204030204" pitchFamily="34" charset="0"/>
                          <a:cs typeface="Calibri" panose="020F0502020204030204" pitchFamily="34" charset="0"/>
                        </a:rPr>
                        <a:t> version) for acmt.001, 002 and 003</a:t>
                      </a: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25 Jan 2016</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Approval ISO</a:t>
                      </a:r>
                      <a:r>
                        <a:rPr lang="en-GB" sz="1400" b="1" baseline="0" dirty="0" smtClean="0">
                          <a:solidFill>
                            <a:schemeClr val="tx1"/>
                          </a:solidFill>
                          <a:latin typeface="Calibri" panose="020F0502020204030204" pitchFamily="34" charset="0"/>
                          <a:cs typeface="Calibri" panose="020F0502020204030204" pitchFamily="34" charset="0"/>
                        </a:rPr>
                        <a:t> Securities </a:t>
                      </a:r>
                      <a:r>
                        <a:rPr lang="en-GB" sz="1400" b="1" baseline="0" dirty="0" smtClean="0">
                          <a:solidFill>
                            <a:schemeClr val="tx1"/>
                          </a:solidFill>
                          <a:latin typeface="Calibri" panose="020F0502020204030204" pitchFamily="34" charset="0"/>
                          <a:cs typeface="Calibri" panose="020F0502020204030204" pitchFamily="34" charset="0"/>
                        </a:rPr>
                        <a:t>SEG </a:t>
                      </a:r>
                      <a:r>
                        <a:rPr lang="en-GB" sz="1400" b="1" baseline="0" dirty="0" smtClean="0">
                          <a:solidFill>
                            <a:srgbClr val="9933FF"/>
                          </a:solidFill>
                          <a:latin typeface="Calibri" panose="020F0502020204030204" pitchFamily="34" charset="0"/>
                          <a:cs typeface="Calibri" panose="020F0502020204030204" pitchFamily="34" charset="0"/>
                        </a:rPr>
                        <a:t>DONE (approved subject to additional codes acmt.001-003)</a:t>
                      </a:r>
                      <a:endParaRPr lang="en-GB" sz="1400" b="1" dirty="0" smtClean="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1" dirty="0" smtClean="0">
                          <a:solidFill>
                            <a:schemeClr val="tx1"/>
                          </a:solidFill>
                          <a:latin typeface="Calibri" panose="020F0502020204030204" pitchFamily="34" charset="0"/>
                          <a:cs typeface="Calibri" panose="020F0502020204030204" pitchFamily="34" charset="0"/>
                        </a:rPr>
                        <a:t>Feb </a:t>
                      </a:r>
                      <a:r>
                        <a:rPr lang="en-GB" sz="1400" b="1" dirty="0" smtClean="0">
                          <a:solidFill>
                            <a:schemeClr val="tx1"/>
                          </a:solidFill>
                          <a:latin typeface="Calibri" panose="020F0502020204030204" pitchFamily="34" charset="0"/>
                          <a:cs typeface="Calibri" panose="020F0502020204030204" pitchFamily="34" charset="0"/>
                        </a:rPr>
                        <a:t>2016 ?</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baseline="0" dirty="0" smtClean="0">
                          <a:solidFill>
                            <a:schemeClr val="tx1"/>
                          </a:solidFill>
                          <a:latin typeface="Calibri" panose="020F0502020204030204" pitchFamily="34" charset="0"/>
                          <a:cs typeface="Calibri" panose="020F0502020204030204" pitchFamily="34" charset="0"/>
                        </a:rPr>
                        <a:t>Final Schema and Documentation on swift.com </a:t>
                      </a:r>
                      <a:r>
                        <a:rPr lang="en-GB" sz="1400" b="1" baseline="0" dirty="0" smtClean="0">
                          <a:solidFill>
                            <a:schemeClr val="tx1"/>
                          </a:solidFill>
                          <a:latin typeface="Calibri" panose="020F0502020204030204" pitchFamily="34" charset="0"/>
                          <a:cs typeface="Calibri" panose="020F0502020204030204" pitchFamily="34" charset="0"/>
                        </a:rPr>
                        <a:t>and schemas on MyStandards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Isosceles Triangle 7"/>
          <p:cNvSpPr/>
          <p:nvPr/>
        </p:nvSpPr>
        <p:spPr bwMode="auto">
          <a:xfrm rot="5400000">
            <a:off x="518351" y="6237524"/>
            <a:ext cx="288966" cy="175326"/>
          </a:xfrm>
          <a:prstGeom prst="triangle">
            <a:avLst/>
          </a:prstGeom>
          <a:gradFill flip="none" rotWithShape="1">
            <a:gsLst>
              <a:gs pos="0">
                <a:srgbClr val="9933FF">
                  <a:tint val="66000"/>
                  <a:satMod val="160000"/>
                </a:srgbClr>
              </a:gs>
              <a:gs pos="50000">
                <a:srgbClr val="9933FF">
                  <a:tint val="44500"/>
                  <a:satMod val="160000"/>
                </a:srgbClr>
              </a:gs>
              <a:gs pos="100000">
                <a:srgbClr val="9933FF">
                  <a:tint val="23500"/>
                  <a:satMod val="160000"/>
                </a:srgbClr>
              </a:gs>
            </a:gsLst>
            <a:lin ang="27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TextBox 2"/>
          <p:cNvSpPr txBox="1"/>
          <p:nvPr/>
        </p:nvSpPr>
        <p:spPr>
          <a:xfrm>
            <a:off x="25890" y="6141850"/>
            <a:ext cx="534826" cy="461665"/>
          </a:xfrm>
          <a:prstGeom prst="rect">
            <a:avLst/>
          </a:prstGeom>
          <a:noFill/>
        </p:spPr>
        <p:txBody>
          <a:bodyPr wrap="square" rtlCol="0">
            <a:spAutoFit/>
          </a:bodyPr>
          <a:lstStyle/>
          <a:p>
            <a:pPr algn="r"/>
            <a:r>
              <a:rPr lang="en-GB" sz="1200" b="1" dirty="0" smtClean="0">
                <a:solidFill>
                  <a:srgbClr val="9933FF"/>
                </a:solidFill>
                <a:latin typeface="Calibri" panose="020F0502020204030204" pitchFamily="34" charset="0"/>
                <a:cs typeface="Calibri" panose="020F0502020204030204" pitchFamily="34" charset="0"/>
              </a:rPr>
              <a:t>Next step</a:t>
            </a:r>
            <a:endParaRPr lang="en-GB" sz="1200" b="1" dirty="0">
              <a:solidFill>
                <a:srgbClr val="9933FF"/>
              </a:solidFill>
              <a:latin typeface="Calibri" panose="020F0502020204030204" pitchFamily="34" charset="0"/>
              <a:cs typeface="Calibri" panose="020F0502020204030204" pitchFamily="34" charset="0"/>
            </a:endParaRPr>
          </a:p>
        </p:txBody>
      </p:sp>
      <p:sp>
        <p:nvSpPr>
          <p:cNvPr id="6" name="TextBox 5"/>
          <p:cNvSpPr txBox="1"/>
          <p:nvPr/>
        </p:nvSpPr>
        <p:spPr>
          <a:xfrm>
            <a:off x="7441719" y="2958906"/>
            <a:ext cx="1509620" cy="400110"/>
          </a:xfrm>
          <a:prstGeom prst="rect">
            <a:avLst/>
          </a:prstGeom>
          <a:noFill/>
        </p:spPr>
        <p:txBody>
          <a:bodyPr wrap="square" rtlCol="0">
            <a:spAutoFit/>
          </a:bodyPr>
          <a:lstStyle/>
          <a:p>
            <a:pPr algn="r"/>
            <a:r>
              <a:rPr lang="en-GB" sz="1000" b="1" i="1" dirty="0" smtClean="0">
                <a:latin typeface="Calibri" panose="020F0502020204030204" pitchFamily="34" charset="0"/>
                <a:cs typeface="Calibri" panose="020F0502020204030204" pitchFamily="34" charset="0"/>
              </a:rPr>
              <a:t>Additional feedback received from DK</a:t>
            </a:r>
            <a:endParaRPr lang="en-GB" sz="1000" b="1" i="1" dirty="0">
              <a:latin typeface="Calibri" panose="020F0502020204030204" pitchFamily="34" charset="0"/>
              <a:cs typeface="Calibri" panose="020F0502020204030204" pitchFamily="34" charset="0"/>
            </a:endParaRPr>
          </a:p>
        </p:txBody>
      </p:sp>
      <p:sp>
        <p:nvSpPr>
          <p:cNvPr id="11" name="TextBox 10"/>
          <p:cNvSpPr txBox="1"/>
          <p:nvPr/>
        </p:nvSpPr>
        <p:spPr>
          <a:xfrm>
            <a:off x="7441719" y="3551232"/>
            <a:ext cx="1509620" cy="400110"/>
          </a:xfrm>
          <a:prstGeom prst="rect">
            <a:avLst/>
          </a:prstGeom>
          <a:noFill/>
        </p:spPr>
        <p:txBody>
          <a:bodyPr wrap="square" rtlCol="0">
            <a:spAutoFit/>
          </a:bodyPr>
          <a:lstStyle/>
          <a:p>
            <a:pPr algn="r"/>
            <a:r>
              <a:rPr lang="en-GB" sz="1000" b="1" i="1" dirty="0" smtClean="0">
                <a:latin typeface="Calibri" panose="020F0502020204030204" pitchFamily="34" charset="0"/>
                <a:cs typeface="Calibri" panose="020F0502020204030204" pitchFamily="34" charset="0"/>
              </a:rPr>
              <a:t>Additional feedback received from DK</a:t>
            </a:r>
            <a:endParaRPr lang="en-GB" sz="1000" b="1" i="1" dirty="0">
              <a:latin typeface="Calibri" panose="020F0502020204030204" pitchFamily="34" charset="0"/>
              <a:cs typeface="Calibri" panose="020F0502020204030204" pitchFamily="34" charset="0"/>
            </a:endParaRPr>
          </a:p>
        </p:txBody>
      </p:sp>
      <p:sp>
        <p:nvSpPr>
          <p:cNvPr id="12" name="TextBox 11"/>
          <p:cNvSpPr txBox="1"/>
          <p:nvPr/>
        </p:nvSpPr>
        <p:spPr>
          <a:xfrm>
            <a:off x="7441719" y="3971038"/>
            <a:ext cx="1509620" cy="400110"/>
          </a:xfrm>
          <a:prstGeom prst="rect">
            <a:avLst/>
          </a:prstGeom>
          <a:noFill/>
        </p:spPr>
        <p:txBody>
          <a:bodyPr wrap="square" rtlCol="0">
            <a:spAutoFit/>
          </a:bodyPr>
          <a:lstStyle/>
          <a:p>
            <a:pPr algn="r"/>
            <a:r>
              <a:rPr lang="en-GB" sz="1000" b="1" i="1" dirty="0" smtClean="0">
                <a:latin typeface="Calibri" panose="020F0502020204030204" pitchFamily="34" charset="0"/>
                <a:cs typeface="Calibri" panose="020F0502020204030204" pitchFamily="34" charset="0"/>
              </a:rPr>
              <a:t>Additional feedback received from DK</a:t>
            </a:r>
            <a:endParaRPr lang="en-GB" sz="10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4687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34" name="Rectangle 33"/>
          <p:cNvSpPr/>
          <p:nvPr/>
        </p:nvSpPr>
        <p:spPr>
          <a:xfrm>
            <a:off x="215501" y="396317"/>
            <a:ext cx="4434138" cy="6392671"/>
          </a:xfrm>
          <a:prstGeom prst="rect">
            <a:avLst/>
          </a:prstGeom>
          <a:solidFill>
            <a:schemeClr val="bg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p:txBody>
      </p:sp>
      <p:sp>
        <p:nvSpPr>
          <p:cNvPr id="35" name="Rectangle 34"/>
          <p:cNvSpPr/>
          <p:nvPr/>
        </p:nvSpPr>
        <p:spPr>
          <a:xfrm>
            <a:off x="190463" y="376902"/>
            <a:ext cx="3676687" cy="500137"/>
          </a:xfrm>
          <a:prstGeom prst="rect">
            <a:avLst/>
          </a:prstGeom>
        </p:spPr>
        <p:txBody>
          <a:bodyPr wrap="square">
            <a:spAutoFit/>
          </a:bodyPr>
          <a:lstStyle/>
          <a:p>
            <a:pPr>
              <a:lnSpc>
                <a:spcPts val="1500"/>
              </a:lnSpc>
              <a:spcAft>
                <a:spcPts val="0"/>
              </a:spcAft>
              <a:tabLst>
                <a:tab pos="227013" algn="l"/>
                <a:tab pos="461963" algn="l"/>
                <a:tab pos="684213" algn="l"/>
                <a:tab pos="1025525" algn="l"/>
                <a:tab pos="1255713" algn="l"/>
              </a:tabLst>
            </a:pPr>
            <a:r>
              <a:rPr lang="en-GB" sz="1400" dirty="0" smtClean="0">
                <a:solidFill>
                  <a:srgbClr val="7030A0"/>
                </a:solidFill>
                <a:latin typeface="Calibri" panose="020F0502020204030204" pitchFamily="34" charset="0"/>
                <a:cs typeface="Calibri" panose="020F0502020204030204" pitchFamily="34" charset="0"/>
              </a:rPr>
              <a:t>Account Parties /… / </a:t>
            </a:r>
          </a:p>
          <a:p>
            <a:pPr>
              <a:spcAft>
                <a:spcPts val="0"/>
              </a:spcAft>
              <a:tabLst>
                <a:tab pos="114300" algn="l"/>
                <a:tab pos="514350" algn="l"/>
                <a:tab pos="1255713" algn="l"/>
              </a:tabLst>
            </a:pPr>
            <a:r>
              <a:rPr lang="en-GB" sz="1400" dirty="0">
                <a:solidFill>
                  <a:srgbClr val="7030A0"/>
                </a:solidFill>
                <a:latin typeface="Calibri" panose="020F0502020204030204" pitchFamily="34" charset="0"/>
                <a:cs typeface="Calibri" panose="020F0502020204030204" pitchFamily="34" charset="0"/>
              </a:rPr>
              <a:t>	</a:t>
            </a:r>
            <a:r>
              <a:rPr lang="en-GB" sz="1400" dirty="0" smtClean="0">
                <a:solidFill>
                  <a:srgbClr val="7030A0"/>
                </a:solidFill>
                <a:latin typeface="Calibri" panose="020F0502020204030204" pitchFamily="34" charset="0"/>
                <a:cs typeface="Calibri" panose="020F0502020204030204" pitchFamily="34" charset="0"/>
              </a:rPr>
              <a:t>[1.1]	Party 	</a:t>
            </a:r>
            <a:endParaRPr lang="en-GB" sz="1400" b="1" dirty="0" smtClean="0">
              <a:solidFill>
                <a:srgbClr val="7030A0"/>
              </a:solidFill>
              <a:latin typeface="Calibri" panose="020F0502020204030204" pitchFamily="34" charset="0"/>
              <a:cs typeface="Calibri" panose="020F0502020204030204" pitchFamily="34" charset="0"/>
            </a:endParaRPr>
          </a:p>
        </p:txBody>
      </p:sp>
      <p:sp>
        <p:nvSpPr>
          <p:cNvPr id="36" name="Rectangle 35"/>
          <p:cNvSpPr/>
          <p:nvPr/>
        </p:nvSpPr>
        <p:spPr>
          <a:xfrm>
            <a:off x="319140" y="799779"/>
            <a:ext cx="2793070" cy="553998"/>
          </a:xfrm>
          <a:prstGeom prst="rect">
            <a:avLst/>
          </a:prstGeom>
        </p:spPr>
        <p:txBody>
          <a:bodyPr wrap="square">
            <a:spAutoFit/>
          </a:bodyPr>
          <a:lstStyle/>
          <a:p>
            <a:pPr>
              <a:lnSpc>
                <a:spcPts val="1500"/>
              </a:lnSpc>
              <a:spcAft>
                <a:spcPts val="600"/>
              </a:spcAft>
              <a:tabLst>
                <a:tab pos="117475" algn="l"/>
                <a:tab pos="284163" algn="l"/>
                <a:tab pos="400050" algn="l"/>
                <a:tab pos="514350" algn="l"/>
                <a:tab pos="857250" algn="l"/>
                <a:tab pos="1255713" algn="l"/>
              </a:tabLst>
            </a:pPr>
            <a:r>
              <a:rPr lang="en-GB" sz="1400" dirty="0" smtClean="0">
                <a:latin typeface="Calibri" panose="020F0502020204030204" pitchFamily="34" charset="0"/>
                <a:cs typeface="Calibri" panose="020F0502020204030204" pitchFamily="34" charset="0"/>
              </a:rPr>
              <a:t>XOR	[1.1]</a:t>
            </a:r>
            <a:r>
              <a:rPr lang="en-GB" sz="1400"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Organisation</a:t>
            </a:r>
          </a:p>
          <a:p>
            <a:pPr>
              <a:lnSpc>
                <a:spcPts val="1500"/>
              </a:lnSpc>
              <a:spcAft>
                <a:spcPts val="0"/>
              </a:spcAft>
              <a:tabLst>
                <a:tab pos="117475" algn="l"/>
                <a:tab pos="284163" algn="l"/>
                <a:tab pos="400050" algn="l"/>
                <a:tab pos="514350" algn="l"/>
                <a:tab pos="857250" algn="l"/>
                <a:tab pos="1255713" algn="l"/>
              </a:tabLst>
            </a:pPr>
            <a:r>
              <a:rPr lang="en-GB" sz="1400" b="1" dirty="0" smtClean="0">
                <a:latin typeface="Calibri" panose="020F0502020204030204" pitchFamily="34" charset="0"/>
                <a:cs typeface="Calibri" panose="020F0502020204030204" pitchFamily="34" charset="0"/>
              </a:rPr>
              <a:t>XOR	[1.1]	Individual Person</a:t>
            </a:r>
          </a:p>
        </p:txBody>
      </p:sp>
      <p:sp>
        <p:nvSpPr>
          <p:cNvPr id="37" name="Rectangle 36"/>
          <p:cNvSpPr/>
          <p:nvPr/>
        </p:nvSpPr>
        <p:spPr bwMode="auto">
          <a:xfrm>
            <a:off x="323851" y="816282"/>
            <a:ext cx="4210050" cy="23812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323851" y="1102032"/>
            <a:ext cx="4210050" cy="23812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20</a:t>
            </a:fld>
            <a:endParaRPr lang="en-GB" dirty="0"/>
          </a:p>
        </p:txBody>
      </p:sp>
      <p:sp>
        <p:nvSpPr>
          <p:cNvPr id="28" name="TextBox 27"/>
          <p:cNvSpPr txBox="1"/>
          <p:nvPr/>
        </p:nvSpPr>
        <p:spPr>
          <a:xfrm>
            <a:off x="4902003" y="1866387"/>
            <a:ext cx="3612287" cy="1323439"/>
          </a:xfrm>
          <a:prstGeom prst="rect">
            <a:avLst/>
          </a:prstGeom>
          <a:noFill/>
          <a:ln>
            <a:noFill/>
          </a:ln>
        </p:spPr>
        <p:txBody>
          <a:bodyPr wrap="square" rtlCol="0">
            <a:spAutoFit/>
          </a:bodyPr>
          <a:lstStyle/>
          <a:p>
            <a:pPr>
              <a:tabLst>
                <a:tab pos="457200" algn="l"/>
                <a:tab pos="914400" algn="l"/>
              </a:tabLst>
            </a:pPr>
            <a:r>
              <a:rPr lang="en-GB" sz="1600" dirty="0" smtClean="0">
                <a:latin typeface="Calibri" panose="020F0502020204030204" pitchFamily="34" charset="0"/>
                <a:cs typeface="Calibri" panose="020F0502020204030204" pitchFamily="34" charset="0"/>
              </a:rPr>
              <a:t>[0.n]	</a:t>
            </a:r>
            <a:r>
              <a:rPr lang="en-GB" sz="1600" b="1" dirty="0" smtClean="0">
                <a:latin typeface="Calibri" panose="020F0502020204030204" pitchFamily="34" charset="0"/>
                <a:cs typeface="Calibri" panose="020F0502020204030204" pitchFamily="34" charset="0"/>
              </a:rPr>
              <a:t>Notification</a:t>
            </a:r>
          </a:p>
          <a:p>
            <a:pPr>
              <a:tabLst>
                <a:tab pos="457200"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[1.1]	Notification </a:t>
            </a:r>
            <a:r>
              <a:rPr lang="en-GB" sz="1600" b="1" dirty="0" smtClean="0">
                <a:latin typeface="Calibri" panose="020F0502020204030204" pitchFamily="34" charset="0"/>
                <a:cs typeface="Calibri" panose="020F0502020204030204" pitchFamily="34" charset="0"/>
              </a:rPr>
              <a:t>Type</a:t>
            </a:r>
            <a:r>
              <a:rPr lang="en-GB" sz="1600" dirty="0" smtClean="0">
                <a:latin typeface="Calibri" panose="020F0502020204030204" pitchFamily="34" charset="0"/>
                <a:cs typeface="Calibri" panose="020F0502020204030204" pitchFamily="34" charset="0"/>
              </a:rPr>
              <a:t> (Max35Text)</a:t>
            </a:r>
          </a:p>
          <a:p>
            <a:pPr>
              <a:tabLst>
                <a:tab pos="457200"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[1.1]	</a:t>
            </a:r>
            <a:r>
              <a:rPr lang="en-GB" sz="1600" b="1" dirty="0" smtClean="0">
                <a:latin typeface="Calibri" panose="020F0502020204030204" pitchFamily="34" charset="0"/>
                <a:cs typeface="Calibri" panose="020F0502020204030204" pitchFamily="34" charset="0"/>
              </a:rPr>
              <a:t>Required</a:t>
            </a:r>
            <a:r>
              <a:rPr lang="en-GB" sz="1600" dirty="0" smtClean="0">
                <a:latin typeface="Calibri" panose="020F0502020204030204" pitchFamily="34" charset="0"/>
                <a:cs typeface="Calibri" panose="020F0502020204030204" pitchFamily="34" charset="0"/>
              </a:rPr>
              <a:t> (YES/NO)</a:t>
            </a:r>
          </a:p>
          <a:p>
            <a:pPr>
              <a:tabLst>
                <a:tab pos="457200"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[0.1]	</a:t>
            </a:r>
            <a:r>
              <a:rPr lang="en-GB" sz="1600" b="1" dirty="0" smtClean="0">
                <a:latin typeface="Calibri" panose="020F0502020204030204" pitchFamily="34" charset="0"/>
                <a:cs typeface="Calibri" panose="020F0502020204030204" pitchFamily="34" charset="0"/>
              </a:rPr>
              <a:t>Distribution Type </a:t>
            </a:r>
          </a:p>
          <a:p>
            <a:pPr>
              <a:tabLst>
                <a:tab pos="457200" algn="l"/>
                <a:tab pos="914400"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(codes ELEC, PAPR, NONE)</a:t>
            </a:r>
            <a:endParaRPr lang="en-GB" sz="1600" dirty="0">
              <a:latin typeface="Calibri" panose="020F0502020204030204" pitchFamily="34" charset="0"/>
              <a:cs typeface="Calibri" panose="020F0502020204030204" pitchFamily="34" charset="0"/>
            </a:endParaRPr>
          </a:p>
        </p:txBody>
      </p:sp>
      <p:cxnSp>
        <p:nvCxnSpPr>
          <p:cNvPr id="30" name="Straight Arrow Connector 29"/>
          <p:cNvCxnSpPr/>
          <p:nvPr/>
        </p:nvCxnSpPr>
        <p:spPr bwMode="auto">
          <a:xfrm>
            <a:off x="3709358" y="2817265"/>
            <a:ext cx="1328469"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TextBox 30"/>
          <p:cNvSpPr txBox="1"/>
          <p:nvPr/>
        </p:nvSpPr>
        <p:spPr>
          <a:xfrm>
            <a:off x="4789831" y="1531204"/>
            <a:ext cx="4492199" cy="369332"/>
          </a:xfrm>
          <a:prstGeom prst="rect">
            <a:avLst/>
          </a:prstGeom>
          <a:noFill/>
        </p:spPr>
        <p:txBody>
          <a:bodyPr wrap="square" rtlCol="0">
            <a:spAutoFit/>
          </a:bodyPr>
          <a:lstStyle/>
          <a:p>
            <a:r>
              <a:rPr lang="en-GB" sz="1800" b="1" i="1" dirty="0" smtClean="0">
                <a:solidFill>
                  <a:srgbClr val="C00000"/>
                </a:solidFill>
                <a:latin typeface="Calibri" panose="020F0502020204030204" pitchFamily="34" charset="0"/>
                <a:cs typeface="Calibri" panose="020F0502020204030204" pitchFamily="34" charset="0"/>
              </a:rPr>
              <a:t>Previously called ‘</a:t>
            </a:r>
            <a:r>
              <a:rPr lang="en-GB" sz="1800" b="1" i="1" dirty="0">
                <a:solidFill>
                  <a:srgbClr val="C00000"/>
                </a:solidFill>
                <a:latin typeface="Calibri" panose="020F0502020204030204" pitchFamily="34" charset="0"/>
                <a:cs typeface="Calibri" panose="020F0502020204030204" pitchFamily="34" charset="0"/>
              </a:rPr>
              <a:t>Information </a:t>
            </a:r>
            <a:r>
              <a:rPr lang="en-GB" sz="1800" b="1" i="1" dirty="0" smtClean="0">
                <a:solidFill>
                  <a:srgbClr val="C00000"/>
                </a:solidFill>
                <a:latin typeface="Calibri" panose="020F0502020204030204" pitchFamily="34" charset="0"/>
                <a:cs typeface="Calibri" panose="020F0502020204030204" pitchFamily="34" charset="0"/>
              </a:rPr>
              <a:t>Distribution’</a:t>
            </a:r>
            <a:endParaRPr lang="en-GB" sz="1800" b="1" i="1" dirty="0">
              <a:solidFill>
                <a:srgbClr val="C00000"/>
              </a:solidFill>
              <a:latin typeface="Calibri" panose="020F0502020204030204" pitchFamily="34" charset="0"/>
              <a:cs typeface="Calibri" panose="020F0502020204030204" pitchFamily="34" charset="0"/>
            </a:endParaRPr>
          </a:p>
        </p:txBody>
      </p:sp>
      <p:sp>
        <p:nvSpPr>
          <p:cNvPr id="3" name="Rectangle 2"/>
          <p:cNvSpPr/>
          <p:nvPr/>
        </p:nvSpPr>
        <p:spPr bwMode="auto">
          <a:xfrm>
            <a:off x="4849048" y="1871957"/>
            <a:ext cx="3648927" cy="1354347"/>
          </a:xfrm>
          <a:prstGeom prst="rect">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Title 3"/>
          <p:cNvSpPr>
            <a:spLocks noGrp="1"/>
          </p:cNvSpPr>
          <p:nvPr>
            <p:ph type="title"/>
          </p:nvPr>
        </p:nvSpPr>
        <p:spPr/>
        <p:txBody>
          <a:bodyPr/>
          <a:lstStyle/>
          <a:p>
            <a:r>
              <a:rPr lang="en-GB" dirty="0"/>
              <a:t>Account Parties / … / </a:t>
            </a:r>
            <a:r>
              <a:rPr lang="en-GB" dirty="0" smtClean="0"/>
              <a:t>- ‘common part’ (1 of 2)</a:t>
            </a:r>
            <a:endParaRPr lang="en-GB" dirty="0"/>
          </a:p>
        </p:txBody>
      </p:sp>
      <p:sp>
        <p:nvSpPr>
          <p:cNvPr id="32" name="TextBox 31"/>
          <p:cNvSpPr txBox="1"/>
          <p:nvPr/>
        </p:nvSpPr>
        <p:spPr>
          <a:xfrm>
            <a:off x="6746653" y="4705195"/>
            <a:ext cx="2397347" cy="954107"/>
          </a:xfrm>
          <a:prstGeom prst="rect">
            <a:avLst/>
          </a:prstGeom>
          <a:solidFill>
            <a:schemeClr val="bg1"/>
          </a:solidFill>
          <a:ln>
            <a:noFill/>
          </a:ln>
        </p:spPr>
        <p:txBody>
          <a:bodyPr wrap="square" rtlCol="0">
            <a:spAutoFit/>
          </a:bodyPr>
          <a:lstStyle/>
          <a:p>
            <a:pPr algn="r"/>
            <a:r>
              <a:rPr lang="en-GB" sz="1400" dirty="0" smtClean="0">
                <a:solidFill>
                  <a:srgbClr val="9933FF"/>
                </a:solidFill>
                <a:latin typeface="+mn-lt"/>
              </a:rPr>
              <a:t>Element ‘Original Registration Date deleted (not relevant in account opening)</a:t>
            </a:r>
            <a:endParaRPr lang="en-GB" sz="1400" i="1" dirty="0" smtClean="0">
              <a:solidFill>
                <a:srgbClr val="9933FF"/>
              </a:solidFill>
              <a:latin typeface="+mn-lt"/>
            </a:endParaRPr>
          </a:p>
        </p:txBody>
      </p:sp>
      <p:sp>
        <p:nvSpPr>
          <p:cNvPr id="16" name="TextBox 15"/>
          <p:cNvSpPr txBox="1"/>
          <p:nvPr/>
        </p:nvSpPr>
        <p:spPr>
          <a:xfrm>
            <a:off x="4854809" y="3231479"/>
            <a:ext cx="4159796" cy="338554"/>
          </a:xfrm>
          <a:prstGeom prst="rect">
            <a:avLst/>
          </a:prstGeom>
          <a:noFill/>
          <a:ln>
            <a:noFill/>
          </a:ln>
        </p:spPr>
        <p:txBody>
          <a:bodyPr wrap="square" rtlCol="0">
            <a:spAutoFit/>
          </a:bodyPr>
          <a:lstStyle/>
          <a:p>
            <a:r>
              <a:rPr lang="en-GB" sz="1600" b="1" dirty="0" smtClean="0">
                <a:solidFill>
                  <a:srgbClr val="FF9966"/>
                </a:solidFill>
                <a:latin typeface="Calibri" panose="020F0502020204030204" pitchFamily="34" charset="0"/>
                <a:cs typeface="Calibri" panose="020F0502020204030204" pitchFamily="34" charset="0"/>
              </a:rPr>
              <a:t>Multiplicity changed in draft 4</a:t>
            </a:r>
            <a:r>
              <a:rPr lang="en-GB" sz="1600" b="1" dirty="0">
                <a:solidFill>
                  <a:srgbClr val="FF9966"/>
                </a:solidFill>
                <a:latin typeface="Calibri" panose="020F0502020204030204" pitchFamily="34" charset="0"/>
                <a:cs typeface="Calibri" panose="020F0502020204030204" pitchFamily="34" charset="0"/>
              </a:rPr>
              <a:t> </a:t>
            </a:r>
            <a:r>
              <a:rPr lang="en-GB" sz="1600" b="1" dirty="0" smtClean="0">
                <a:solidFill>
                  <a:srgbClr val="FF9966"/>
                </a:solidFill>
                <a:latin typeface="Calibri" panose="020F0502020204030204" pitchFamily="34" charset="0"/>
                <a:cs typeface="Calibri" panose="020F0502020204030204" pitchFamily="34" charset="0"/>
              </a:rPr>
              <a:t>(*1)</a:t>
            </a:r>
          </a:p>
        </p:txBody>
      </p:sp>
      <p:cxnSp>
        <p:nvCxnSpPr>
          <p:cNvPr id="17" name="Straight Arrow Connector 16"/>
          <p:cNvCxnSpPr/>
          <p:nvPr/>
        </p:nvCxnSpPr>
        <p:spPr bwMode="auto">
          <a:xfrm flipH="1">
            <a:off x="4080294" y="3435496"/>
            <a:ext cx="833889" cy="0"/>
          </a:xfrm>
          <a:prstGeom prst="straightConnector1">
            <a:avLst/>
          </a:prstGeom>
          <a:solidFill>
            <a:schemeClr val="accent1"/>
          </a:solidFill>
          <a:ln w="9525" cap="flat" cmpd="sng" algn="ctr">
            <a:solidFill>
              <a:srgbClr val="FF9966"/>
            </a:solidFill>
            <a:prstDash val="solid"/>
            <a:round/>
            <a:headEnd type="none" w="med" len="med"/>
            <a:tailEnd type="arrow"/>
          </a:ln>
          <a:effectLst/>
        </p:spPr>
      </p:cxnSp>
      <p:sp>
        <p:nvSpPr>
          <p:cNvPr id="19" name="TextBox 18"/>
          <p:cNvSpPr txBox="1"/>
          <p:nvPr/>
        </p:nvSpPr>
        <p:spPr>
          <a:xfrm>
            <a:off x="6435305" y="88587"/>
            <a:ext cx="2717315" cy="1200329"/>
          </a:xfrm>
          <a:prstGeom prst="rect">
            <a:avLst/>
          </a:prstGeom>
          <a:noFill/>
          <a:ln>
            <a:noFill/>
          </a:ln>
        </p:spPr>
        <p:txBody>
          <a:bodyPr wrap="square" rtlCol="0">
            <a:spAutoFit/>
          </a:bodyPr>
          <a:lstStyle/>
          <a:p>
            <a:r>
              <a:rPr lang="en-GB" sz="1200" b="1" dirty="0" smtClean="0">
                <a:latin typeface="Calibri" panose="020F0502020204030204" pitchFamily="34" charset="0"/>
                <a:cs typeface="Calibri" panose="020F0502020204030204" pitchFamily="34" charset="0"/>
              </a:rPr>
              <a:t>(*1) Was suggested that multiplicity of [0.10] for Other Identification  in the future may not be enough.   (It is used for other personal IDs, national IDs, industry classification ID, tax IDs, intermediary # ID and so on.)</a:t>
            </a:r>
          </a:p>
        </p:txBody>
      </p:sp>
      <p:sp>
        <p:nvSpPr>
          <p:cNvPr id="20" name="TextBox 19"/>
          <p:cNvSpPr txBox="1"/>
          <p:nvPr/>
        </p:nvSpPr>
        <p:spPr>
          <a:xfrm>
            <a:off x="4854809" y="3487401"/>
            <a:ext cx="4159796" cy="338554"/>
          </a:xfrm>
          <a:prstGeom prst="rect">
            <a:avLst/>
          </a:prstGeom>
          <a:noFill/>
          <a:ln>
            <a:noFill/>
          </a:ln>
        </p:spPr>
        <p:txBody>
          <a:bodyPr wrap="square" rtlCol="0">
            <a:spAutoFit/>
          </a:bodyPr>
          <a:lstStyle/>
          <a:p>
            <a:r>
              <a:rPr lang="en-GB" sz="1600" b="1" dirty="0" smtClean="0">
                <a:solidFill>
                  <a:schemeClr val="accent6">
                    <a:lumMod val="75000"/>
                  </a:schemeClr>
                </a:solidFill>
                <a:latin typeface="Calibri" panose="020F0502020204030204" pitchFamily="34" charset="0"/>
                <a:cs typeface="Calibri" panose="020F0502020204030204" pitchFamily="34" charset="0"/>
              </a:rPr>
              <a:t>12 Nov 2015: new in this sequence in draft 4_2</a:t>
            </a:r>
          </a:p>
        </p:txBody>
      </p:sp>
      <p:cxnSp>
        <p:nvCxnSpPr>
          <p:cNvPr id="23" name="Straight Arrow Connector 22"/>
          <p:cNvCxnSpPr/>
          <p:nvPr/>
        </p:nvCxnSpPr>
        <p:spPr bwMode="auto">
          <a:xfrm flipH="1">
            <a:off x="3597215" y="3656678"/>
            <a:ext cx="1316968" cy="0"/>
          </a:xfrm>
          <a:prstGeom prst="straightConnector1">
            <a:avLst/>
          </a:prstGeom>
          <a:solidFill>
            <a:schemeClr val="accent1"/>
          </a:solidFill>
          <a:ln w="9525" cap="flat" cmpd="sng" algn="ctr">
            <a:solidFill>
              <a:schemeClr val="accent6">
                <a:lumMod val="75000"/>
              </a:schemeClr>
            </a:solidFill>
            <a:prstDash val="solid"/>
            <a:round/>
            <a:headEnd type="none" w="med" len="med"/>
            <a:tailEnd type="arrow"/>
          </a:ln>
          <a:effectLst/>
        </p:spPr>
      </p:cxnSp>
      <p:sp>
        <p:nvSpPr>
          <p:cNvPr id="24" name="TextBox 23"/>
          <p:cNvSpPr txBox="1"/>
          <p:nvPr/>
        </p:nvSpPr>
        <p:spPr>
          <a:xfrm>
            <a:off x="4854809" y="6029305"/>
            <a:ext cx="4159796" cy="338554"/>
          </a:xfrm>
          <a:prstGeom prst="rect">
            <a:avLst/>
          </a:prstGeom>
          <a:noFill/>
          <a:ln>
            <a:noFill/>
          </a:ln>
        </p:spPr>
        <p:txBody>
          <a:bodyPr wrap="square" rtlCol="0">
            <a:spAutoFit/>
          </a:bodyPr>
          <a:lstStyle/>
          <a:p>
            <a:r>
              <a:rPr lang="en-GB" sz="1600" b="1" dirty="0" smtClean="0">
                <a:solidFill>
                  <a:schemeClr val="accent6">
                    <a:lumMod val="75000"/>
                  </a:schemeClr>
                </a:solidFill>
                <a:latin typeface="Calibri" panose="020F0502020204030204" pitchFamily="34" charset="0"/>
                <a:cs typeface="Calibri" panose="020F0502020204030204" pitchFamily="34" charset="0"/>
              </a:rPr>
              <a:t>12 Nov 2015: new in this sequence in draft 4_2</a:t>
            </a:r>
          </a:p>
        </p:txBody>
      </p:sp>
      <p:cxnSp>
        <p:nvCxnSpPr>
          <p:cNvPr id="27" name="Straight Arrow Connector 26"/>
          <p:cNvCxnSpPr/>
          <p:nvPr/>
        </p:nvCxnSpPr>
        <p:spPr bwMode="auto">
          <a:xfrm flipH="1">
            <a:off x="3545457" y="6198582"/>
            <a:ext cx="1368726" cy="0"/>
          </a:xfrm>
          <a:prstGeom prst="straightConnector1">
            <a:avLst/>
          </a:prstGeom>
          <a:solidFill>
            <a:schemeClr val="accent1"/>
          </a:solidFill>
          <a:ln w="9525" cap="flat" cmpd="sng" algn="ctr">
            <a:solidFill>
              <a:schemeClr val="accent6">
                <a:lumMod val="75000"/>
              </a:schemeClr>
            </a:solidFill>
            <a:prstDash val="solid"/>
            <a:round/>
            <a:headEnd type="none" w="med" len="med"/>
            <a:tailEnd type="arrow"/>
          </a:ln>
          <a:effectLst/>
        </p:spPr>
      </p:cxnSp>
      <p:cxnSp>
        <p:nvCxnSpPr>
          <p:cNvPr id="29" name="Straight Arrow Connector 28"/>
          <p:cNvCxnSpPr/>
          <p:nvPr/>
        </p:nvCxnSpPr>
        <p:spPr bwMode="auto">
          <a:xfrm flipH="1">
            <a:off x="3709358" y="6431495"/>
            <a:ext cx="1204825" cy="0"/>
          </a:xfrm>
          <a:prstGeom prst="straightConnector1">
            <a:avLst/>
          </a:prstGeom>
          <a:solidFill>
            <a:schemeClr val="accent1"/>
          </a:solidFill>
          <a:ln w="9525" cap="flat" cmpd="sng" algn="ctr">
            <a:solidFill>
              <a:schemeClr val="accent6">
                <a:lumMod val="75000"/>
              </a:schemeClr>
            </a:solidFill>
            <a:prstDash val="solid"/>
            <a:round/>
            <a:headEnd type="none" w="med" len="med"/>
            <a:tailEnd type="arrow"/>
          </a:ln>
          <a:effectLst/>
        </p:spPr>
      </p:cxnSp>
      <p:sp>
        <p:nvSpPr>
          <p:cNvPr id="10" name="Rectangle 9"/>
          <p:cNvSpPr/>
          <p:nvPr/>
        </p:nvSpPr>
        <p:spPr bwMode="auto">
          <a:xfrm>
            <a:off x="8488392" y="6616460"/>
            <a:ext cx="465827" cy="24154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4854809" y="6276591"/>
            <a:ext cx="4159796" cy="338554"/>
          </a:xfrm>
          <a:prstGeom prst="rect">
            <a:avLst/>
          </a:prstGeom>
          <a:noFill/>
          <a:ln>
            <a:noFill/>
          </a:ln>
        </p:spPr>
        <p:txBody>
          <a:bodyPr wrap="square" rtlCol="0">
            <a:spAutoFit/>
          </a:bodyPr>
          <a:lstStyle/>
          <a:p>
            <a:r>
              <a:rPr lang="en-GB" sz="1600" b="1" dirty="0" smtClean="0">
                <a:solidFill>
                  <a:schemeClr val="accent6">
                    <a:lumMod val="75000"/>
                  </a:schemeClr>
                </a:solidFill>
                <a:latin typeface="Calibri" panose="020F0502020204030204" pitchFamily="34" charset="0"/>
                <a:cs typeface="Calibri" panose="020F0502020204030204" pitchFamily="34" charset="0"/>
              </a:rPr>
              <a:t>12 Nov 2015: new in this sequence in draft 4_2</a:t>
            </a:r>
          </a:p>
        </p:txBody>
      </p:sp>
      <p:sp>
        <p:nvSpPr>
          <p:cNvPr id="33" name="Rectangle 32"/>
          <p:cNvSpPr/>
          <p:nvPr/>
        </p:nvSpPr>
        <p:spPr>
          <a:xfrm>
            <a:off x="712207" y="1287180"/>
            <a:ext cx="4360125" cy="5293757"/>
          </a:xfrm>
          <a:prstGeom prst="rect">
            <a:avLst/>
          </a:prstGeom>
        </p:spPr>
        <p:txBody>
          <a:bodyPr wrap="square">
            <a:spAutoFit/>
          </a:bodyPr>
          <a:lstStyle/>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Money Laundering Check</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Investor Profile Validation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Ownership Beneficiary Rate</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Client Identification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Fiscal Exemption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Signatory Right Indicator</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MiFID Classification</a:t>
            </a:r>
          </a:p>
          <a:p>
            <a:pPr>
              <a:spcAft>
                <a:spcPts val="0"/>
              </a:spcAft>
              <a:tabLst>
                <a:tab pos="285750" algn="l"/>
                <a:tab pos="514350" algn="l"/>
                <a:tab pos="684213" algn="l"/>
                <a:tab pos="803275" algn="l"/>
                <a:tab pos="1031875" algn="l"/>
                <a:tab pos="1255713" algn="l"/>
              </a:tabLst>
            </a:pPr>
            <a:r>
              <a:rPr lang="en-GB" sz="1300" b="1" dirty="0" smtClean="0">
                <a:solidFill>
                  <a:srgbClr val="0070C0"/>
                </a:solidFill>
                <a:latin typeface="Calibri" panose="020F0502020204030204" pitchFamily="34" charset="0"/>
                <a:cs typeface="Calibri" panose="020F0502020204030204" pitchFamily="34" charset="0"/>
              </a:rPr>
              <a:t>[0.n]	Notification </a:t>
            </a:r>
            <a:r>
              <a:rPr lang="en-GB" sz="1300" b="1" i="1" dirty="0" smtClean="0">
                <a:solidFill>
                  <a:srgbClr val="0070C0"/>
                </a:solidFill>
                <a:latin typeface="Calibri" panose="020F0502020204030204" pitchFamily="34" charset="0"/>
                <a:cs typeface="Calibri" panose="020F0502020204030204" pitchFamily="34" charset="0"/>
              </a:rPr>
              <a:t>(new data type</a:t>
            </a:r>
            <a:r>
              <a:rPr lang="en-GB" sz="1300" b="1" i="1" dirty="0" smtClean="0">
                <a:latin typeface="Calibri" panose="020F0502020204030204" pitchFamily="34" charset="0"/>
                <a:cs typeface="Calibri" panose="020F0502020204030204" pitchFamily="34" charset="0"/>
              </a:rPr>
              <a:t>) [SEC]</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FATCA Form Type</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FATCA Status</a:t>
            </a:r>
          </a:p>
          <a:p>
            <a:pPr>
              <a:spcAft>
                <a:spcPts val="0"/>
              </a:spcAft>
              <a:tabLst>
                <a:tab pos="285750" algn="l"/>
                <a:tab pos="514350" algn="l"/>
                <a:tab pos="684213" algn="l"/>
                <a:tab pos="803275" algn="l"/>
                <a:tab pos="1031875" algn="l"/>
                <a:tab pos="1255713" algn="l"/>
              </a:tabLst>
            </a:pPr>
            <a:r>
              <a:rPr lang="en-GB" sz="1300" b="1" dirty="0" smtClean="0">
                <a:solidFill>
                  <a:srgbClr val="FF9966"/>
                </a:solidFill>
                <a:latin typeface="Calibri" panose="020F0502020204030204" pitchFamily="34" charset="0"/>
                <a:cs typeface="Calibri" panose="020F0502020204030204" pitchFamily="34" charset="0"/>
              </a:rPr>
              <a:t>[0.n]</a:t>
            </a:r>
            <a:r>
              <a:rPr lang="en-GB" sz="1300" b="1" dirty="0" smtClean="0">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Other Identification </a:t>
            </a:r>
            <a:r>
              <a:rPr lang="en-GB" sz="1300" b="1" i="1" dirty="0" smtClean="0">
                <a:solidFill>
                  <a:srgbClr val="0070C0"/>
                </a:solidFill>
                <a:latin typeface="Calibri" panose="020F0502020204030204" pitchFamily="34" charset="0"/>
                <a:cs typeface="Calibri" panose="020F0502020204030204" pitchFamily="34" charset="0"/>
              </a:rPr>
              <a:t>(codes) </a:t>
            </a:r>
            <a:r>
              <a:rPr lang="en-GB" sz="1300" b="1" dirty="0" smtClean="0">
                <a:latin typeface="Calibri" panose="020F0502020204030204" pitchFamily="34" charset="0"/>
                <a:cs typeface="Calibri" panose="020F0502020204030204" pitchFamily="34" charset="0"/>
              </a:rPr>
              <a:t>[</a:t>
            </a:r>
            <a:r>
              <a:rPr lang="en-GB" sz="1300" b="1" i="1" dirty="0" smtClean="0">
                <a:latin typeface="Calibri" panose="020F0502020204030204" pitchFamily="34" charset="0"/>
                <a:cs typeface="Calibri" panose="020F0502020204030204" pitchFamily="34" charset="0"/>
              </a:rPr>
              <a:t>SEC] [BRA]</a:t>
            </a:r>
          </a:p>
          <a:p>
            <a:pPr>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[0.1] 	Tax Exemption </a:t>
            </a:r>
            <a:r>
              <a:rPr lang="en-GB" sz="1300" b="1" i="1" dirty="0">
                <a:solidFill>
                  <a:schemeClr val="accent6">
                    <a:lumMod val="75000"/>
                  </a:schemeClr>
                </a:solidFill>
                <a:latin typeface="Calibri" panose="020F0502020204030204" pitchFamily="34" charset="0"/>
                <a:cs typeface="Calibri" panose="020F0502020204030204" pitchFamily="34" charset="0"/>
              </a:rPr>
              <a:t>(new codes) </a:t>
            </a:r>
            <a:r>
              <a:rPr lang="en-GB" sz="1300" b="1" i="1" dirty="0">
                <a:latin typeface="Calibri" panose="020F0502020204030204" pitchFamily="34" charset="0"/>
                <a:cs typeface="Calibri" panose="020F0502020204030204" pitchFamily="34" charset="0"/>
              </a:rPr>
              <a:t>[SEC</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[0.n]	Tax Reporting </a:t>
            </a:r>
            <a:r>
              <a:rPr lang="en-GB" sz="1300" b="1" i="1" dirty="0" smtClean="0">
                <a:latin typeface="Calibri" panose="020F0502020204030204" pitchFamily="34" charset="0"/>
                <a:cs typeface="Calibri" panose="020F0502020204030204" pitchFamily="34" charset="0"/>
              </a:rPr>
              <a:t>[SEC</a:t>
            </a:r>
            <a:r>
              <a:rPr lang="en-GB" sz="1300" b="1" i="1" dirty="0">
                <a:latin typeface="Calibri" panose="020F0502020204030204" pitchFamily="34" charset="0"/>
                <a:cs typeface="Calibri" panose="020F0502020204030204" pitchFamily="34" charset="0"/>
              </a:rPr>
              <a:t>] </a:t>
            </a:r>
            <a:endParaRPr lang="en-GB" sz="1300" b="1" i="1" dirty="0" smtClean="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00B050"/>
                </a:solidFill>
                <a:latin typeface="Calibri" panose="020F0502020204030204" pitchFamily="34" charset="0"/>
                <a:cs typeface="Calibri" panose="020F0502020204030204" pitchFamily="34" charset="0"/>
              </a:rPr>
              <a:t>[0.1]	Language </a:t>
            </a:r>
            <a:r>
              <a:rPr lang="en-GB" sz="1300" b="1" i="1" dirty="0" smtClean="0">
                <a:latin typeface="Calibri" panose="020F0502020204030204" pitchFamily="34" charset="0"/>
                <a:cs typeface="Calibri" panose="020F0502020204030204" pitchFamily="34" charset="0"/>
              </a:rPr>
              <a:t>[SEC]</a:t>
            </a:r>
            <a:endParaRPr lang="en-GB" sz="1300" b="1" i="1" strike="sngStrike" dirty="0" smtClean="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a:t>
            </a:r>
            <a:r>
              <a:rPr lang="en-GB" sz="1300" b="1" dirty="0" smtClean="0">
                <a:solidFill>
                  <a:srgbClr val="FF0000"/>
                </a:solidFill>
                <a:latin typeface="Calibri" panose="020F0502020204030204" pitchFamily="34" charset="0"/>
                <a:cs typeface="Calibri" panose="020F0502020204030204" pitchFamily="34" charset="0"/>
              </a:rPr>
              <a:t>Mail Type </a:t>
            </a:r>
            <a:r>
              <a:rPr lang="en-GB" sz="1300" b="1" i="1" dirty="0">
                <a:latin typeface="Calibri" panose="020F0502020204030204" pitchFamily="34" charset="0"/>
                <a:cs typeface="Calibri" panose="020F0502020204030204" pitchFamily="34" charset="0"/>
              </a:rPr>
              <a:t>[SEC</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a:solidFill>
                  <a:srgbClr val="00B050"/>
                </a:solidFill>
                <a:latin typeface="Calibri" panose="020F0502020204030204" pitchFamily="34" charset="0"/>
                <a:cs typeface="Calibri" panose="020F0502020204030204" pitchFamily="34" charset="0"/>
              </a:rPr>
              <a:t>[0.1]	Country And Residential </a:t>
            </a:r>
            <a:r>
              <a:rPr lang="en-GB" sz="1300" b="1" dirty="0" smtClean="0">
                <a:solidFill>
                  <a:srgbClr val="00B050"/>
                </a:solidFill>
                <a:latin typeface="Calibri" panose="020F0502020204030204" pitchFamily="34" charset="0"/>
                <a:cs typeface="Calibri" panose="020F0502020204030204" pitchFamily="34" charset="0"/>
              </a:rPr>
              <a:t>Status </a:t>
            </a:r>
            <a:r>
              <a:rPr lang="en-GB" sz="1300" b="1" i="1" dirty="0" smtClean="0">
                <a:latin typeface="Calibri" panose="020F0502020204030204" pitchFamily="34" charset="0"/>
                <a:cs typeface="Calibri" panose="020F0502020204030204" pitchFamily="34" charset="0"/>
              </a:rPr>
              <a:t>[BRA]</a:t>
            </a:r>
            <a:endParaRPr lang="en-GB" sz="1300" b="1" i="1" dirty="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a:t>
            </a:r>
            <a:r>
              <a:rPr lang="en-GB" sz="1300" b="1" dirty="0" smtClean="0">
                <a:solidFill>
                  <a:srgbClr val="FF0000"/>
                </a:solidFill>
                <a:latin typeface="Calibri" panose="020F0502020204030204" pitchFamily="34" charset="0"/>
                <a:cs typeface="Calibri" panose="020F0502020204030204" pitchFamily="34" charset="0"/>
              </a:rPr>
              <a:t>Monetary Worth </a:t>
            </a:r>
            <a:r>
              <a:rPr lang="en-GB" sz="1300" b="1" dirty="0">
                <a:solidFill>
                  <a:srgbClr val="FF0000"/>
                </a:solidFill>
                <a:latin typeface="Calibri" panose="020F0502020204030204" pitchFamily="34" charset="0"/>
                <a:cs typeface="Calibri" panose="020F0502020204030204" pitchFamily="34" charset="0"/>
              </a:rPr>
              <a:t>(Date &amp; Amt) </a:t>
            </a:r>
            <a:r>
              <a:rPr lang="en-GB" sz="1300" b="1" i="1" dirty="0">
                <a:latin typeface="Calibri" panose="020F0502020204030204" pitchFamily="34" charset="0"/>
                <a:cs typeface="Calibri" panose="020F0502020204030204" pitchFamily="34" charset="0"/>
              </a:rPr>
              <a:t>[BRA]</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Equity Value (Date &amp; Amt) </a:t>
            </a:r>
            <a:r>
              <a:rPr lang="en-GB" sz="1300" b="1" i="1" dirty="0">
                <a:latin typeface="Calibri" panose="020F0502020204030204" pitchFamily="34" charset="0"/>
                <a:cs typeface="Calibri" panose="020F0502020204030204" pitchFamily="34" charset="0"/>
              </a:rPr>
              <a:t>[BRA</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[0.1]	Working Capital </a:t>
            </a:r>
            <a:r>
              <a:rPr lang="en-GB" sz="1300" b="1" i="1" dirty="0" smtClean="0">
                <a:latin typeface="Calibri" panose="020F0502020204030204" pitchFamily="34" charset="0"/>
                <a:cs typeface="Calibri" panose="020F0502020204030204" pitchFamily="34" charset="0"/>
              </a:rPr>
              <a:t>[BRA]</a:t>
            </a:r>
            <a:endParaRPr lang="en-GB" sz="1300" b="1" i="1" dirty="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0.n]	Company Link (codes) </a:t>
            </a:r>
            <a:r>
              <a:rPr lang="en-GB" sz="1300" b="1" i="1" dirty="0">
                <a:latin typeface="Calibri" panose="020F0502020204030204" pitchFamily="34" charset="0"/>
                <a:cs typeface="Calibri" panose="020F0502020204030204" pitchFamily="34" charset="0"/>
              </a:rPr>
              <a:t>[BRA</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[0.1]	Electronic Mailing Service Reference </a:t>
            </a:r>
            <a:r>
              <a:rPr lang="en-GB" sz="1300" b="1" i="1" dirty="0" smtClean="0">
                <a:latin typeface="Calibri" panose="020F0502020204030204" pitchFamily="34" charset="0"/>
                <a:cs typeface="Calibri" panose="020F0502020204030204" pitchFamily="34" charset="0"/>
              </a:rPr>
              <a:t>(ITA)</a:t>
            </a:r>
          </a:p>
          <a:p>
            <a:pPr>
              <a:spcAft>
                <a:spcPts val="0"/>
              </a:spcAft>
              <a:tabLst>
                <a:tab pos="461963" algn="l"/>
                <a:tab pos="517525" algn="l"/>
                <a:tab pos="1031875" algn="l"/>
              </a:tabLst>
            </a:pPr>
            <a:r>
              <a:rPr lang="en-GB" sz="1300" b="1" dirty="0">
                <a:solidFill>
                  <a:srgbClr val="0070C0"/>
                </a:solidFill>
                <a:latin typeface="Calibri" panose="020F0502020204030204" pitchFamily="34" charset="0"/>
                <a:cs typeface="Calibri" panose="020F0502020204030204" pitchFamily="34" charset="0"/>
              </a:rPr>
              <a:t>[0.n]	</a:t>
            </a:r>
            <a:r>
              <a:rPr lang="en-GB" sz="1300" b="1" dirty="0" smtClean="0">
                <a:solidFill>
                  <a:srgbClr val="0070C0"/>
                </a:solidFill>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Primary </a:t>
            </a:r>
            <a:r>
              <a:rPr lang="en-GB" sz="1300" b="1" dirty="0">
                <a:solidFill>
                  <a:srgbClr val="00B050"/>
                </a:solidFill>
                <a:latin typeface="Calibri" panose="020F0502020204030204" pitchFamily="34" charset="0"/>
                <a:cs typeface="Calibri" panose="020F0502020204030204" pitchFamily="34" charset="0"/>
              </a:rPr>
              <a:t>Communication Address </a:t>
            </a:r>
            <a:r>
              <a:rPr lang="en-GB" sz="1300" b="1" i="1" dirty="0">
                <a:latin typeface="Calibri" panose="020F0502020204030204" pitchFamily="34" charset="0"/>
                <a:cs typeface="Calibri" panose="020F0502020204030204" pitchFamily="34" charset="0"/>
              </a:rPr>
              <a:t>[BRA]</a:t>
            </a:r>
            <a:endParaRPr lang="en-GB" sz="1300" b="1" dirty="0">
              <a:latin typeface="Calibri" panose="020F0502020204030204" pitchFamily="34" charset="0"/>
              <a:cs typeface="Calibri" panose="020F0502020204030204" pitchFamily="34" charset="0"/>
            </a:endParaRPr>
          </a:p>
          <a:p>
            <a:pPr>
              <a:spcAft>
                <a:spcPts val="0"/>
              </a:spcAft>
              <a:tabLst>
                <a:tab pos="461963" algn="l"/>
                <a:tab pos="517525" algn="l"/>
                <a:tab pos="1031875" algn="l"/>
              </a:tabLst>
            </a:pPr>
            <a:r>
              <a:rPr lang="en-GB" sz="1300" b="1" dirty="0" smtClean="0">
                <a:solidFill>
                  <a:srgbClr val="0070C0"/>
                </a:solidFill>
                <a:latin typeface="Calibri" panose="020F0502020204030204" pitchFamily="34" charset="0"/>
                <a:cs typeface="Calibri" panose="020F0502020204030204" pitchFamily="34" charset="0"/>
              </a:rPr>
              <a:t>[</a:t>
            </a:r>
            <a:r>
              <a:rPr lang="en-GB" sz="1300" b="1" dirty="0">
                <a:solidFill>
                  <a:srgbClr val="0070C0"/>
                </a:solidFill>
                <a:latin typeface="Calibri" panose="020F0502020204030204" pitchFamily="34" charset="0"/>
                <a:cs typeface="Calibri" panose="020F0502020204030204" pitchFamily="34" charset="0"/>
              </a:rPr>
              <a:t>0.n]</a:t>
            </a:r>
            <a:r>
              <a:rPr lang="en-GB" sz="1300" b="1" dirty="0">
                <a:solidFill>
                  <a:srgbClr val="00B050"/>
                </a:solidFill>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	Secondary </a:t>
            </a:r>
            <a:r>
              <a:rPr lang="en-GB" sz="1300" b="1" dirty="0">
                <a:solidFill>
                  <a:srgbClr val="00B050"/>
                </a:solidFill>
                <a:latin typeface="Calibri" panose="020F0502020204030204" pitchFamily="34" charset="0"/>
                <a:cs typeface="Calibri" panose="020F0502020204030204" pitchFamily="34" charset="0"/>
              </a:rPr>
              <a:t>Communication Address </a:t>
            </a:r>
            <a:r>
              <a:rPr lang="en-GB" sz="1300" b="1" i="1" dirty="0">
                <a:latin typeface="Calibri" panose="020F0502020204030204" pitchFamily="34" charset="0"/>
                <a:cs typeface="Calibri" panose="020F0502020204030204" pitchFamily="34" charset="0"/>
              </a:rPr>
              <a:t>[BRA]</a:t>
            </a:r>
            <a:endParaRPr lang="en-GB" sz="1300" b="1" strike="sngStrike"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517525" algn="l"/>
                <a:tab pos="1031875" algn="l"/>
              </a:tabLst>
            </a:pPr>
            <a:r>
              <a:rPr lang="en-GB" sz="1300" b="1" dirty="0" smtClean="0">
                <a:solidFill>
                  <a:srgbClr val="00B050"/>
                </a:solidFill>
                <a:latin typeface="Calibri" panose="020F0502020204030204" pitchFamily="34" charset="0"/>
                <a:cs typeface="Calibri" panose="020F0502020204030204" pitchFamily="34" charset="0"/>
              </a:rPr>
              <a:t>[</a:t>
            </a:r>
            <a:r>
              <a:rPr lang="en-GB" sz="1300" b="1" dirty="0">
                <a:solidFill>
                  <a:srgbClr val="00B050"/>
                </a:solidFill>
                <a:latin typeface="Calibri" panose="020F0502020204030204" pitchFamily="34" charset="0"/>
                <a:cs typeface="Calibri" panose="020F0502020204030204" pitchFamily="34" charset="0"/>
              </a:rPr>
              <a:t>0.1]	</a:t>
            </a:r>
            <a:r>
              <a:rPr lang="en-GB" sz="1300" b="1" dirty="0" smtClean="0">
                <a:solidFill>
                  <a:srgbClr val="00B050"/>
                </a:solidFill>
                <a:latin typeface="Calibri" panose="020F0502020204030204" pitchFamily="34" charset="0"/>
                <a:cs typeface="Calibri" panose="020F0502020204030204" pitchFamily="34" charset="0"/>
              </a:rPr>
              <a:t>	Additional </a:t>
            </a:r>
            <a:r>
              <a:rPr lang="en-GB" sz="1300" b="1" dirty="0">
                <a:solidFill>
                  <a:srgbClr val="00B050"/>
                </a:solidFill>
                <a:latin typeface="Calibri" panose="020F0502020204030204" pitchFamily="34" charset="0"/>
                <a:cs typeface="Calibri" panose="020F0502020204030204" pitchFamily="34" charset="0"/>
              </a:rPr>
              <a:t>Regulatory </a:t>
            </a:r>
            <a:r>
              <a:rPr lang="en-GB" sz="1300" b="1" dirty="0" smtClean="0">
                <a:solidFill>
                  <a:srgbClr val="00B050"/>
                </a:solidFill>
                <a:latin typeface="Calibri" panose="020F0502020204030204" pitchFamily="34" charset="0"/>
                <a:cs typeface="Calibri" panose="020F0502020204030204" pitchFamily="34" charset="0"/>
              </a:rPr>
              <a:t>Information </a:t>
            </a:r>
            <a:r>
              <a:rPr lang="en-GB" sz="1300" b="1" i="1" dirty="0" smtClean="0">
                <a:latin typeface="Calibri" panose="020F0502020204030204" pitchFamily="34" charset="0"/>
                <a:cs typeface="Calibri" panose="020F0502020204030204" pitchFamily="34" charset="0"/>
              </a:rPr>
              <a:t>[BRA] [SEC]</a:t>
            </a:r>
          </a:p>
          <a:p>
            <a:pPr>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[0.1]	Accounting Status (codes) </a:t>
            </a:r>
            <a:r>
              <a:rPr lang="en-GB" sz="1300" b="1" i="1" dirty="0">
                <a:latin typeface="Calibri" panose="020F0502020204030204" pitchFamily="34" charset="0"/>
                <a:cs typeface="Calibri" panose="020F0502020204030204" pitchFamily="34" charset="0"/>
              </a:rPr>
              <a:t>[SEC]</a:t>
            </a:r>
          </a:p>
          <a:p>
            <a:pPr marL="0" lvl="1">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[0.n]	Additional Information</a:t>
            </a:r>
            <a:r>
              <a:rPr lang="en-GB" sz="1300" b="1" i="1" dirty="0">
                <a:solidFill>
                  <a:schemeClr val="accent6">
                    <a:lumMod val="75000"/>
                  </a:schemeClr>
                </a:solidFill>
                <a:latin typeface="Calibri" panose="020F0502020204030204" pitchFamily="34" charset="0"/>
                <a:cs typeface="Calibri" panose="020F0502020204030204" pitchFamily="34" charset="0"/>
              </a:rPr>
              <a:t> </a:t>
            </a:r>
            <a:r>
              <a:rPr lang="en-GB" sz="1300" b="1" i="1" dirty="0">
                <a:latin typeface="Calibri" panose="020F0502020204030204" pitchFamily="34" charset="0"/>
                <a:cs typeface="Calibri" panose="020F0502020204030204" pitchFamily="34" charset="0"/>
              </a:rPr>
              <a:t>[SEC, BRA</a:t>
            </a:r>
            <a:r>
              <a:rPr lang="en-GB" sz="1300" b="1" i="1" dirty="0" smtClean="0">
                <a:latin typeface="Calibri" panose="020F0502020204030204" pitchFamily="34" charset="0"/>
                <a:cs typeface="Calibri" panose="020F0502020204030204" pitchFamily="34" charset="0"/>
              </a:rPr>
              <a:t>]</a:t>
            </a:r>
            <a:endParaRPr lang="en-GB" sz="13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0039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519038" y="6516113"/>
            <a:ext cx="5678488" cy="228600"/>
          </a:xfrm>
        </p:spPr>
        <p:txBody>
          <a:bodyPr/>
          <a:lstStyle/>
          <a:p>
            <a:r>
              <a:rPr lang="en-US" dirty="0" smtClean="0"/>
              <a:t>Funds SR 2016 - Summary acmt messages</a:t>
            </a:r>
            <a:endParaRPr lang="en-GB" dirty="0"/>
          </a:p>
        </p:txBody>
      </p:sp>
      <p:sp>
        <p:nvSpPr>
          <p:cNvPr id="19" name="Rectangle 18"/>
          <p:cNvSpPr/>
          <p:nvPr/>
        </p:nvSpPr>
        <p:spPr>
          <a:xfrm>
            <a:off x="215501" y="396317"/>
            <a:ext cx="4434138" cy="6392671"/>
          </a:xfrm>
          <a:prstGeom prst="rect">
            <a:avLst/>
          </a:prstGeom>
          <a:solidFill>
            <a:schemeClr val="bg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21</a:t>
            </a:fld>
            <a:endParaRPr lang="en-GB" dirty="0"/>
          </a:p>
        </p:txBody>
      </p:sp>
      <p:sp>
        <p:nvSpPr>
          <p:cNvPr id="7" name="Rectangle 6"/>
          <p:cNvSpPr/>
          <p:nvPr/>
        </p:nvSpPr>
        <p:spPr>
          <a:xfrm>
            <a:off x="190463" y="376902"/>
            <a:ext cx="3676687" cy="500137"/>
          </a:xfrm>
          <a:prstGeom prst="rect">
            <a:avLst/>
          </a:prstGeom>
        </p:spPr>
        <p:txBody>
          <a:bodyPr wrap="square">
            <a:spAutoFit/>
          </a:bodyPr>
          <a:lstStyle/>
          <a:p>
            <a:pPr>
              <a:lnSpc>
                <a:spcPts val="1500"/>
              </a:lnSpc>
              <a:spcAft>
                <a:spcPts val="0"/>
              </a:spcAft>
              <a:tabLst>
                <a:tab pos="227013" algn="l"/>
                <a:tab pos="461963" algn="l"/>
                <a:tab pos="684213" algn="l"/>
                <a:tab pos="1025525" algn="l"/>
                <a:tab pos="1255713" algn="l"/>
              </a:tabLst>
            </a:pPr>
            <a:r>
              <a:rPr lang="en-GB" sz="1400" dirty="0" smtClean="0">
                <a:solidFill>
                  <a:srgbClr val="7030A0"/>
                </a:solidFill>
                <a:latin typeface="Calibri" panose="020F0502020204030204" pitchFamily="34" charset="0"/>
                <a:cs typeface="Calibri" panose="020F0502020204030204" pitchFamily="34" charset="0"/>
              </a:rPr>
              <a:t>Account Parties /… / </a:t>
            </a:r>
          </a:p>
          <a:p>
            <a:pPr>
              <a:spcAft>
                <a:spcPts val="0"/>
              </a:spcAft>
              <a:tabLst>
                <a:tab pos="114300" algn="l"/>
                <a:tab pos="514350" algn="l"/>
                <a:tab pos="1255713" algn="l"/>
              </a:tabLst>
            </a:pPr>
            <a:r>
              <a:rPr lang="en-GB" sz="1400" dirty="0">
                <a:solidFill>
                  <a:srgbClr val="7030A0"/>
                </a:solidFill>
                <a:latin typeface="Calibri" panose="020F0502020204030204" pitchFamily="34" charset="0"/>
                <a:cs typeface="Calibri" panose="020F0502020204030204" pitchFamily="34" charset="0"/>
              </a:rPr>
              <a:t>	</a:t>
            </a:r>
            <a:r>
              <a:rPr lang="en-GB" sz="1400" dirty="0" smtClean="0">
                <a:solidFill>
                  <a:srgbClr val="7030A0"/>
                </a:solidFill>
                <a:latin typeface="Calibri" panose="020F0502020204030204" pitchFamily="34" charset="0"/>
                <a:cs typeface="Calibri" panose="020F0502020204030204" pitchFamily="34" charset="0"/>
              </a:rPr>
              <a:t>[1.1]	Party 	</a:t>
            </a:r>
            <a:endParaRPr lang="en-GB" sz="1400" b="1" dirty="0" smtClean="0">
              <a:solidFill>
                <a:srgbClr val="7030A0"/>
              </a:solidFill>
              <a:latin typeface="Calibri" panose="020F0502020204030204" pitchFamily="34" charset="0"/>
              <a:cs typeface="Calibri" panose="020F0502020204030204" pitchFamily="34" charset="0"/>
            </a:endParaRPr>
          </a:p>
        </p:txBody>
      </p:sp>
      <p:sp>
        <p:nvSpPr>
          <p:cNvPr id="9" name="Rectangle 8"/>
          <p:cNvSpPr/>
          <p:nvPr/>
        </p:nvSpPr>
        <p:spPr>
          <a:xfrm>
            <a:off x="319140" y="799779"/>
            <a:ext cx="2793070" cy="553998"/>
          </a:xfrm>
          <a:prstGeom prst="rect">
            <a:avLst/>
          </a:prstGeom>
        </p:spPr>
        <p:txBody>
          <a:bodyPr wrap="square">
            <a:spAutoFit/>
          </a:bodyPr>
          <a:lstStyle/>
          <a:p>
            <a:pPr>
              <a:lnSpc>
                <a:spcPts val="1500"/>
              </a:lnSpc>
              <a:spcAft>
                <a:spcPts val="600"/>
              </a:spcAft>
              <a:tabLst>
                <a:tab pos="117475" algn="l"/>
                <a:tab pos="284163" algn="l"/>
                <a:tab pos="400050" algn="l"/>
                <a:tab pos="514350" algn="l"/>
                <a:tab pos="857250" algn="l"/>
                <a:tab pos="1255713" algn="l"/>
              </a:tabLst>
            </a:pPr>
            <a:r>
              <a:rPr lang="en-GB" sz="1400" dirty="0" smtClean="0">
                <a:latin typeface="Calibri" panose="020F0502020204030204" pitchFamily="34" charset="0"/>
                <a:cs typeface="Calibri" panose="020F0502020204030204" pitchFamily="34" charset="0"/>
              </a:rPr>
              <a:t>XOR	[1.1]</a:t>
            </a:r>
            <a:r>
              <a:rPr lang="en-GB" sz="1400"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Organisation</a:t>
            </a:r>
          </a:p>
          <a:p>
            <a:pPr>
              <a:lnSpc>
                <a:spcPts val="1500"/>
              </a:lnSpc>
              <a:spcAft>
                <a:spcPts val="0"/>
              </a:spcAft>
              <a:tabLst>
                <a:tab pos="117475" algn="l"/>
                <a:tab pos="284163" algn="l"/>
                <a:tab pos="400050" algn="l"/>
                <a:tab pos="514350" algn="l"/>
                <a:tab pos="857250" algn="l"/>
                <a:tab pos="1255713" algn="l"/>
              </a:tabLst>
            </a:pPr>
            <a:r>
              <a:rPr lang="en-GB" sz="1400" b="1" dirty="0" smtClean="0">
                <a:latin typeface="Calibri" panose="020F0502020204030204" pitchFamily="34" charset="0"/>
                <a:cs typeface="Calibri" panose="020F0502020204030204" pitchFamily="34" charset="0"/>
              </a:rPr>
              <a:t>XOR	[1.1]	Individual Person</a:t>
            </a:r>
          </a:p>
        </p:txBody>
      </p:sp>
      <p:sp>
        <p:nvSpPr>
          <p:cNvPr id="21" name="Rectangle 20"/>
          <p:cNvSpPr/>
          <p:nvPr/>
        </p:nvSpPr>
        <p:spPr bwMode="auto">
          <a:xfrm>
            <a:off x="323851" y="816282"/>
            <a:ext cx="4210050" cy="23812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2" name="Rectangle 21"/>
          <p:cNvSpPr/>
          <p:nvPr/>
        </p:nvSpPr>
        <p:spPr bwMode="auto">
          <a:xfrm>
            <a:off x="323851" y="1102032"/>
            <a:ext cx="4210050" cy="23812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a:xfrm>
            <a:off x="712207" y="1287180"/>
            <a:ext cx="4360125" cy="5293757"/>
          </a:xfrm>
          <a:prstGeom prst="rect">
            <a:avLst/>
          </a:prstGeom>
        </p:spPr>
        <p:txBody>
          <a:bodyPr wrap="square">
            <a:spAutoFit/>
          </a:bodyPr>
          <a:lstStyle/>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Money Laundering Check</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Investor Profile Validation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Ownership Beneficiary Rate</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Client Identification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Fiscal Exemption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Signatory Right Indicator</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MiFID Classification</a:t>
            </a:r>
          </a:p>
          <a:p>
            <a:pPr>
              <a:spcAft>
                <a:spcPts val="0"/>
              </a:spcAft>
              <a:tabLst>
                <a:tab pos="285750" algn="l"/>
                <a:tab pos="514350" algn="l"/>
                <a:tab pos="684213" algn="l"/>
                <a:tab pos="803275" algn="l"/>
                <a:tab pos="1031875" algn="l"/>
                <a:tab pos="1255713" algn="l"/>
              </a:tabLst>
            </a:pPr>
            <a:r>
              <a:rPr lang="en-GB" sz="1300" b="1" dirty="0" smtClean="0">
                <a:solidFill>
                  <a:srgbClr val="0070C0"/>
                </a:solidFill>
                <a:latin typeface="Calibri" panose="020F0502020204030204" pitchFamily="34" charset="0"/>
                <a:cs typeface="Calibri" panose="020F0502020204030204" pitchFamily="34" charset="0"/>
              </a:rPr>
              <a:t>[0.n]	Notification </a:t>
            </a:r>
            <a:r>
              <a:rPr lang="en-GB" sz="1300" b="1" i="1" dirty="0" smtClean="0">
                <a:solidFill>
                  <a:srgbClr val="0070C0"/>
                </a:solidFill>
                <a:latin typeface="Calibri" panose="020F0502020204030204" pitchFamily="34" charset="0"/>
                <a:cs typeface="Calibri" panose="020F0502020204030204" pitchFamily="34" charset="0"/>
              </a:rPr>
              <a:t>(new data type</a:t>
            </a:r>
            <a:r>
              <a:rPr lang="en-GB" sz="1300" b="1" i="1" dirty="0" smtClean="0">
                <a:latin typeface="Calibri" panose="020F0502020204030204" pitchFamily="34" charset="0"/>
                <a:cs typeface="Calibri" panose="020F0502020204030204" pitchFamily="34" charset="0"/>
              </a:rPr>
              <a:t>) [SEC]</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FATCA Form Type</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FATCA Status</a:t>
            </a:r>
          </a:p>
          <a:p>
            <a:pPr>
              <a:spcAft>
                <a:spcPts val="0"/>
              </a:spcAft>
              <a:tabLst>
                <a:tab pos="285750" algn="l"/>
                <a:tab pos="514350" algn="l"/>
                <a:tab pos="684213" algn="l"/>
                <a:tab pos="803275" algn="l"/>
                <a:tab pos="1031875" algn="l"/>
                <a:tab pos="1255713" algn="l"/>
              </a:tabLst>
            </a:pPr>
            <a:r>
              <a:rPr lang="en-GB" sz="1300" b="1" dirty="0" smtClean="0">
                <a:solidFill>
                  <a:srgbClr val="FF9966"/>
                </a:solidFill>
                <a:latin typeface="Calibri" panose="020F0502020204030204" pitchFamily="34" charset="0"/>
                <a:cs typeface="Calibri" panose="020F0502020204030204" pitchFamily="34" charset="0"/>
              </a:rPr>
              <a:t>[0.n]</a:t>
            </a:r>
            <a:r>
              <a:rPr lang="en-GB" sz="1300" b="1" dirty="0" smtClean="0">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Other Identification </a:t>
            </a:r>
            <a:r>
              <a:rPr lang="en-GB" sz="1300" b="1" i="1" dirty="0" smtClean="0">
                <a:solidFill>
                  <a:srgbClr val="0070C0"/>
                </a:solidFill>
                <a:latin typeface="Calibri" panose="020F0502020204030204" pitchFamily="34" charset="0"/>
                <a:cs typeface="Calibri" panose="020F0502020204030204" pitchFamily="34" charset="0"/>
              </a:rPr>
              <a:t>(codes) </a:t>
            </a:r>
            <a:r>
              <a:rPr lang="en-GB" sz="1300" b="1" dirty="0" smtClean="0">
                <a:latin typeface="Calibri" panose="020F0502020204030204" pitchFamily="34" charset="0"/>
                <a:cs typeface="Calibri" panose="020F0502020204030204" pitchFamily="34" charset="0"/>
              </a:rPr>
              <a:t>[</a:t>
            </a:r>
            <a:r>
              <a:rPr lang="en-GB" sz="1300" b="1" i="1" dirty="0" smtClean="0">
                <a:latin typeface="Calibri" panose="020F0502020204030204" pitchFamily="34" charset="0"/>
                <a:cs typeface="Calibri" panose="020F0502020204030204" pitchFamily="34" charset="0"/>
              </a:rPr>
              <a:t>SEC] [BRA]</a:t>
            </a:r>
          </a:p>
          <a:p>
            <a:pPr>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[0.1] 	Tax Exemption </a:t>
            </a:r>
            <a:r>
              <a:rPr lang="en-GB" sz="1300" b="1" i="1" dirty="0">
                <a:solidFill>
                  <a:schemeClr val="accent6">
                    <a:lumMod val="75000"/>
                  </a:schemeClr>
                </a:solidFill>
                <a:latin typeface="Calibri" panose="020F0502020204030204" pitchFamily="34" charset="0"/>
                <a:cs typeface="Calibri" panose="020F0502020204030204" pitchFamily="34" charset="0"/>
              </a:rPr>
              <a:t>(new codes) </a:t>
            </a:r>
            <a:r>
              <a:rPr lang="en-GB" sz="1300" b="1" i="1" dirty="0">
                <a:latin typeface="Calibri" panose="020F0502020204030204" pitchFamily="34" charset="0"/>
                <a:cs typeface="Calibri" panose="020F0502020204030204" pitchFamily="34" charset="0"/>
              </a:rPr>
              <a:t>[SEC</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[0.n]	Tax Reporting </a:t>
            </a:r>
            <a:r>
              <a:rPr lang="en-GB" sz="1300" b="1" i="1" dirty="0" smtClean="0">
                <a:latin typeface="Calibri" panose="020F0502020204030204" pitchFamily="34" charset="0"/>
                <a:cs typeface="Calibri" panose="020F0502020204030204" pitchFamily="34" charset="0"/>
              </a:rPr>
              <a:t>[SEC</a:t>
            </a:r>
            <a:r>
              <a:rPr lang="en-GB" sz="1300" b="1" i="1" dirty="0">
                <a:latin typeface="Calibri" panose="020F0502020204030204" pitchFamily="34" charset="0"/>
                <a:cs typeface="Calibri" panose="020F0502020204030204" pitchFamily="34" charset="0"/>
              </a:rPr>
              <a:t>] </a:t>
            </a:r>
            <a:endParaRPr lang="en-GB" sz="1300" b="1" i="1" dirty="0" smtClean="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00B050"/>
                </a:solidFill>
                <a:latin typeface="Calibri" panose="020F0502020204030204" pitchFamily="34" charset="0"/>
                <a:cs typeface="Calibri" panose="020F0502020204030204" pitchFamily="34" charset="0"/>
              </a:rPr>
              <a:t>[0.1]	Language </a:t>
            </a:r>
            <a:r>
              <a:rPr lang="en-GB" sz="1300" b="1" i="1" dirty="0" smtClean="0">
                <a:latin typeface="Calibri" panose="020F0502020204030204" pitchFamily="34" charset="0"/>
                <a:cs typeface="Calibri" panose="020F0502020204030204" pitchFamily="34" charset="0"/>
              </a:rPr>
              <a:t>[SEC]</a:t>
            </a:r>
            <a:endParaRPr lang="en-GB" sz="1300" b="1" i="1" strike="sngStrike" dirty="0" smtClean="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a:t>
            </a:r>
            <a:r>
              <a:rPr lang="en-GB" sz="1300" b="1" dirty="0" smtClean="0">
                <a:solidFill>
                  <a:srgbClr val="FF0000"/>
                </a:solidFill>
                <a:latin typeface="Calibri" panose="020F0502020204030204" pitchFamily="34" charset="0"/>
                <a:cs typeface="Calibri" panose="020F0502020204030204" pitchFamily="34" charset="0"/>
              </a:rPr>
              <a:t>Mail Type </a:t>
            </a:r>
            <a:r>
              <a:rPr lang="en-GB" sz="1300" b="1" i="1" dirty="0">
                <a:latin typeface="Calibri" panose="020F0502020204030204" pitchFamily="34" charset="0"/>
                <a:cs typeface="Calibri" panose="020F0502020204030204" pitchFamily="34" charset="0"/>
              </a:rPr>
              <a:t>[SEC</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a:solidFill>
                  <a:srgbClr val="00B050"/>
                </a:solidFill>
                <a:latin typeface="Calibri" panose="020F0502020204030204" pitchFamily="34" charset="0"/>
                <a:cs typeface="Calibri" panose="020F0502020204030204" pitchFamily="34" charset="0"/>
              </a:rPr>
              <a:t>[0.1]	Country And Residential </a:t>
            </a:r>
            <a:r>
              <a:rPr lang="en-GB" sz="1300" b="1" dirty="0" smtClean="0">
                <a:solidFill>
                  <a:srgbClr val="00B050"/>
                </a:solidFill>
                <a:latin typeface="Calibri" panose="020F0502020204030204" pitchFamily="34" charset="0"/>
                <a:cs typeface="Calibri" panose="020F0502020204030204" pitchFamily="34" charset="0"/>
              </a:rPr>
              <a:t>Status </a:t>
            </a:r>
            <a:r>
              <a:rPr lang="en-GB" sz="1300" b="1" i="1" dirty="0" smtClean="0">
                <a:latin typeface="Calibri" panose="020F0502020204030204" pitchFamily="34" charset="0"/>
                <a:cs typeface="Calibri" panose="020F0502020204030204" pitchFamily="34" charset="0"/>
              </a:rPr>
              <a:t>[BRA]</a:t>
            </a:r>
            <a:endParaRPr lang="en-GB" sz="1300" b="1" i="1" dirty="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a:t>
            </a:r>
            <a:r>
              <a:rPr lang="en-GB" sz="1300" b="1" dirty="0" smtClean="0">
                <a:solidFill>
                  <a:srgbClr val="FF0000"/>
                </a:solidFill>
                <a:latin typeface="Calibri" panose="020F0502020204030204" pitchFamily="34" charset="0"/>
                <a:cs typeface="Calibri" panose="020F0502020204030204" pitchFamily="34" charset="0"/>
              </a:rPr>
              <a:t>Monetary Worth </a:t>
            </a:r>
            <a:r>
              <a:rPr lang="en-GB" sz="1300" b="1" dirty="0">
                <a:solidFill>
                  <a:srgbClr val="FF0000"/>
                </a:solidFill>
                <a:latin typeface="Calibri" panose="020F0502020204030204" pitchFamily="34" charset="0"/>
                <a:cs typeface="Calibri" panose="020F0502020204030204" pitchFamily="34" charset="0"/>
              </a:rPr>
              <a:t>(Date &amp; Amt) </a:t>
            </a:r>
            <a:r>
              <a:rPr lang="en-GB" sz="1300" b="1" i="1" dirty="0">
                <a:latin typeface="Calibri" panose="020F0502020204030204" pitchFamily="34" charset="0"/>
                <a:cs typeface="Calibri" panose="020F0502020204030204" pitchFamily="34" charset="0"/>
              </a:rPr>
              <a:t>[BRA]</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Equity Value (Date &amp; Amt) </a:t>
            </a:r>
            <a:r>
              <a:rPr lang="en-GB" sz="1300" b="1" i="1" dirty="0">
                <a:latin typeface="Calibri" panose="020F0502020204030204" pitchFamily="34" charset="0"/>
                <a:cs typeface="Calibri" panose="020F0502020204030204" pitchFamily="34" charset="0"/>
              </a:rPr>
              <a:t>[BRA</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[0.1]	Working Capital </a:t>
            </a:r>
            <a:r>
              <a:rPr lang="en-GB" sz="1300" b="1" i="1" dirty="0" smtClean="0">
                <a:latin typeface="Calibri" panose="020F0502020204030204" pitchFamily="34" charset="0"/>
                <a:cs typeface="Calibri" panose="020F0502020204030204" pitchFamily="34" charset="0"/>
              </a:rPr>
              <a:t>[BRA]</a:t>
            </a:r>
            <a:endParaRPr lang="en-GB" sz="1300" b="1" i="1" dirty="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0.n]	Company Link (codes) </a:t>
            </a:r>
            <a:r>
              <a:rPr lang="en-GB" sz="1300" b="1" i="1" dirty="0">
                <a:latin typeface="Calibri" panose="020F0502020204030204" pitchFamily="34" charset="0"/>
                <a:cs typeface="Calibri" panose="020F0502020204030204" pitchFamily="34" charset="0"/>
              </a:rPr>
              <a:t>[BRA</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[0.1]	Electronic Mailing Service Reference </a:t>
            </a:r>
            <a:r>
              <a:rPr lang="en-GB" sz="1300" b="1" i="1" dirty="0" smtClean="0">
                <a:latin typeface="Calibri" panose="020F0502020204030204" pitchFamily="34" charset="0"/>
                <a:cs typeface="Calibri" panose="020F0502020204030204" pitchFamily="34" charset="0"/>
              </a:rPr>
              <a:t>(ITA)</a:t>
            </a:r>
          </a:p>
          <a:p>
            <a:pPr>
              <a:spcAft>
                <a:spcPts val="0"/>
              </a:spcAft>
              <a:tabLst>
                <a:tab pos="461963" algn="l"/>
                <a:tab pos="517525" algn="l"/>
                <a:tab pos="1031875" algn="l"/>
              </a:tabLst>
            </a:pPr>
            <a:r>
              <a:rPr lang="en-GB" sz="1300" b="1" dirty="0">
                <a:solidFill>
                  <a:srgbClr val="0070C0"/>
                </a:solidFill>
                <a:latin typeface="Calibri" panose="020F0502020204030204" pitchFamily="34" charset="0"/>
                <a:cs typeface="Calibri" panose="020F0502020204030204" pitchFamily="34" charset="0"/>
              </a:rPr>
              <a:t>[0.n]	</a:t>
            </a:r>
            <a:r>
              <a:rPr lang="en-GB" sz="1300" b="1" dirty="0" smtClean="0">
                <a:solidFill>
                  <a:srgbClr val="0070C0"/>
                </a:solidFill>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Primary </a:t>
            </a:r>
            <a:r>
              <a:rPr lang="en-GB" sz="1300" b="1" dirty="0">
                <a:solidFill>
                  <a:srgbClr val="00B050"/>
                </a:solidFill>
                <a:latin typeface="Calibri" panose="020F0502020204030204" pitchFamily="34" charset="0"/>
                <a:cs typeface="Calibri" panose="020F0502020204030204" pitchFamily="34" charset="0"/>
              </a:rPr>
              <a:t>Communication Address </a:t>
            </a:r>
            <a:r>
              <a:rPr lang="en-GB" sz="1300" b="1" i="1" dirty="0">
                <a:solidFill>
                  <a:srgbClr val="0070C0"/>
                </a:solidFill>
                <a:latin typeface="Calibri" panose="020F0502020204030204" pitchFamily="34" charset="0"/>
                <a:cs typeface="Calibri" panose="020F0502020204030204" pitchFamily="34" charset="0"/>
              </a:rPr>
              <a:t>[BRA]</a:t>
            </a:r>
            <a:endParaRPr lang="en-GB" sz="1300" b="1"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517525" algn="l"/>
                <a:tab pos="1031875" algn="l"/>
              </a:tabLst>
            </a:pPr>
            <a:r>
              <a:rPr lang="en-GB" sz="1300" b="1" dirty="0" smtClean="0">
                <a:solidFill>
                  <a:srgbClr val="0070C0"/>
                </a:solidFill>
                <a:latin typeface="Calibri" panose="020F0502020204030204" pitchFamily="34" charset="0"/>
                <a:cs typeface="Calibri" panose="020F0502020204030204" pitchFamily="34" charset="0"/>
              </a:rPr>
              <a:t>[</a:t>
            </a:r>
            <a:r>
              <a:rPr lang="en-GB" sz="1300" b="1" dirty="0">
                <a:solidFill>
                  <a:srgbClr val="0070C0"/>
                </a:solidFill>
                <a:latin typeface="Calibri" panose="020F0502020204030204" pitchFamily="34" charset="0"/>
                <a:cs typeface="Calibri" panose="020F0502020204030204" pitchFamily="34" charset="0"/>
              </a:rPr>
              <a:t>0.n]</a:t>
            </a:r>
            <a:r>
              <a:rPr lang="en-GB" sz="1300" b="1" dirty="0">
                <a:solidFill>
                  <a:srgbClr val="00B050"/>
                </a:solidFill>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	Secondary </a:t>
            </a:r>
            <a:r>
              <a:rPr lang="en-GB" sz="1300" b="1" dirty="0">
                <a:solidFill>
                  <a:srgbClr val="00B050"/>
                </a:solidFill>
                <a:latin typeface="Calibri" panose="020F0502020204030204" pitchFamily="34" charset="0"/>
                <a:cs typeface="Calibri" panose="020F0502020204030204" pitchFamily="34" charset="0"/>
              </a:rPr>
              <a:t>Communication Address </a:t>
            </a:r>
            <a:r>
              <a:rPr lang="en-GB" sz="1300" b="1" i="1" dirty="0">
                <a:latin typeface="Calibri" panose="020F0502020204030204" pitchFamily="34" charset="0"/>
                <a:cs typeface="Calibri" panose="020F0502020204030204" pitchFamily="34" charset="0"/>
              </a:rPr>
              <a:t>[BRA]</a:t>
            </a:r>
            <a:endParaRPr lang="en-GB" sz="1300" b="1" strike="sngStrike"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517525" algn="l"/>
                <a:tab pos="1031875" algn="l"/>
              </a:tabLst>
            </a:pPr>
            <a:r>
              <a:rPr lang="en-GB" sz="1300" b="1" dirty="0" smtClean="0">
                <a:solidFill>
                  <a:srgbClr val="00B050"/>
                </a:solidFill>
                <a:latin typeface="Calibri" panose="020F0502020204030204" pitchFamily="34" charset="0"/>
                <a:cs typeface="Calibri" panose="020F0502020204030204" pitchFamily="34" charset="0"/>
              </a:rPr>
              <a:t>[</a:t>
            </a:r>
            <a:r>
              <a:rPr lang="en-GB" sz="1300" b="1" dirty="0">
                <a:solidFill>
                  <a:srgbClr val="00B050"/>
                </a:solidFill>
                <a:latin typeface="Calibri" panose="020F0502020204030204" pitchFamily="34" charset="0"/>
                <a:cs typeface="Calibri" panose="020F0502020204030204" pitchFamily="34" charset="0"/>
              </a:rPr>
              <a:t>0.1]	</a:t>
            </a:r>
            <a:r>
              <a:rPr lang="en-GB" sz="1300" b="1" dirty="0" smtClean="0">
                <a:solidFill>
                  <a:srgbClr val="00B050"/>
                </a:solidFill>
                <a:latin typeface="Calibri" panose="020F0502020204030204" pitchFamily="34" charset="0"/>
                <a:cs typeface="Calibri" panose="020F0502020204030204" pitchFamily="34" charset="0"/>
              </a:rPr>
              <a:t>	Additional </a:t>
            </a:r>
            <a:r>
              <a:rPr lang="en-GB" sz="1300" b="1" dirty="0">
                <a:solidFill>
                  <a:srgbClr val="00B050"/>
                </a:solidFill>
                <a:latin typeface="Calibri" panose="020F0502020204030204" pitchFamily="34" charset="0"/>
                <a:cs typeface="Calibri" panose="020F0502020204030204" pitchFamily="34" charset="0"/>
              </a:rPr>
              <a:t>Regulatory </a:t>
            </a:r>
            <a:r>
              <a:rPr lang="en-GB" sz="1300" b="1" smtClean="0">
                <a:solidFill>
                  <a:srgbClr val="00B050"/>
                </a:solidFill>
                <a:latin typeface="Calibri" panose="020F0502020204030204" pitchFamily="34" charset="0"/>
                <a:cs typeface="Calibri" panose="020F0502020204030204" pitchFamily="34" charset="0"/>
              </a:rPr>
              <a:t>Information </a:t>
            </a:r>
            <a:r>
              <a:rPr lang="en-GB" sz="1300" b="1" i="1" smtClean="0">
                <a:latin typeface="Calibri" panose="020F0502020204030204" pitchFamily="34" charset="0"/>
                <a:cs typeface="Calibri" panose="020F0502020204030204" pitchFamily="34" charset="0"/>
              </a:rPr>
              <a:t>[BRA] [SEC</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[0.1]	Accounting Status (codes) </a:t>
            </a:r>
            <a:r>
              <a:rPr lang="en-GB" sz="1300" b="1" i="1" dirty="0">
                <a:latin typeface="Calibri" panose="020F0502020204030204" pitchFamily="34" charset="0"/>
                <a:cs typeface="Calibri" panose="020F0502020204030204" pitchFamily="34" charset="0"/>
              </a:rPr>
              <a:t>[SEC]</a:t>
            </a:r>
          </a:p>
          <a:p>
            <a:pPr marL="0" lvl="1">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[0.n]	Additional Information</a:t>
            </a:r>
            <a:r>
              <a:rPr lang="en-GB" sz="1300" b="1" i="1" dirty="0">
                <a:solidFill>
                  <a:schemeClr val="accent6">
                    <a:lumMod val="75000"/>
                  </a:schemeClr>
                </a:solidFill>
                <a:latin typeface="Calibri" panose="020F0502020204030204" pitchFamily="34" charset="0"/>
                <a:cs typeface="Calibri" panose="020F0502020204030204" pitchFamily="34" charset="0"/>
              </a:rPr>
              <a:t> </a:t>
            </a:r>
            <a:r>
              <a:rPr lang="en-GB" sz="1300" b="1" i="1" dirty="0">
                <a:latin typeface="Calibri" panose="020F0502020204030204" pitchFamily="34" charset="0"/>
                <a:cs typeface="Calibri" panose="020F0502020204030204" pitchFamily="34" charset="0"/>
              </a:rPr>
              <a:t>[SEC, BRA</a:t>
            </a:r>
            <a:r>
              <a:rPr lang="en-GB" sz="1300" b="1" i="1" dirty="0" smtClean="0">
                <a:latin typeface="Calibri" panose="020F0502020204030204" pitchFamily="34" charset="0"/>
                <a:cs typeface="Calibri" panose="020F0502020204030204" pitchFamily="34" charset="0"/>
              </a:rPr>
              <a:t>]</a:t>
            </a:r>
            <a:endParaRPr lang="en-GB" sz="1300" b="1" dirty="0">
              <a:solidFill>
                <a:srgbClr val="FF0000"/>
              </a:solidFill>
              <a:latin typeface="Calibri" panose="020F0502020204030204" pitchFamily="34" charset="0"/>
              <a:cs typeface="Calibri" panose="020F0502020204030204" pitchFamily="34" charset="0"/>
            </a:endParaRPr>
          </a:p>
        </p:txBody>
      </p:sp>
      <p:cxnSp>
        <p:nvCxnSpPr>
          <p:cNvPr id="30" name="Straight Arrow Connector 29"/>
          <p:cNvCxnSpPr/>
          <p:nvPr/>
        </p:nvCxnSpPr>
        <p:spPr bwMode="auto">
          <a:xfrm>
            <a:off x="4120027" y="945317"/>
            <a:ext cx="98680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TextBox 30"/>
          <p:cNvSpPr txBox="1"/>
          <p:nvPr/>
        </p:nvSpPr>
        <p:spPr>
          <a:xfrm>
            <a:off x="5022737" y="746193"/>
            <a:ext cx="4242028" cy="2031325"/>
          </a:xfrm>
          <a:prstGeom prst="rect">
            <a:avLst/>
          </a:prstGeom>
          <a:noFill/>
        </p:spPr>
        <p:txBody>
          <a:bodyPr wrap="square" rtlCol="0">
            <a:spAutoFit/>
          </a:bodyPr>
          <a:lstStyle/>
          <a:p>
            <a:r>
              <a:rPr lang="en-GB" sz="1800" b="1" dirty="0" smtClean="0">
                <a:solidFill>
                  <a:srgbClr val="FF33CC"/>
                </a:solidFill>
                <a:latin typeface="Calibri" panose="020F0502020204030204" pitchFamily="34" charset="0"/>
                <a:cs typeface="Calibri" panose="020F0502020204030204" pitchFamily="34" charset="0"/>
              </a:rPr>
              <a:t>Tax Identification has been removed from Organisation (redundant with change of location for Other identification)</a:t>
            </a:r>
          </a:p>
          <a:p>
            <a:endParaRPr lang="en-GB" sz="1800" b="1" dirty="0">
              <a:solidFill>
                <a:srgbClr val="FF33CC"/>
              </a:solidFill>
              <a:latin typeface="Calibri" panose="020F0502020204030204" pitchFamily="34" charset="0"/>
              <a:cs typeface="Calibri" panose="020F0502020204030204" pitchFamily="34" charset="0"/>
            </a:endParaRPr>
          </a:p>
          <a:p>
            <a:r>
              <a:rPr lang="en-GB" sz="1800" b="1" dirty="0" smtClean="0">
                <a:solidFill>
                  <a:srgbClr val="FF33CC"/>
                </a:solidFill>
                <a:latin typeface="Calibri" panose="020F0502020204030204" pitchFamily="34" charset="0"/>
                <a:cs typeface="Calibri" panose="020F0502020204030204" pitchFamily="34" charset="0"/>
              </a:rPr>
              <a:t>Now covered by ‘Other Identification’ in the common part of account part. (Code GIIN added to Other Identification).</a:t>
            </a:r>
            <a:endParaRPr lang="en-GB" sz="1800" b="1" dirty="0">
              <a:solidFill>
                <a:srgbClr val="FF33CC"/>
              </a:solidFill>
              <a:latin typeface="Calibri" panose="020F0502020204030204" pitchFamily="34" charset="0"/>
              <a:cs typeface="Calibri" panose="020F0502020204030204" pitchFamily="34" charset="0"/>
            </a:endParaRPr>
          </a:p>
        </p:txBody>
      </p:sp>
      <p:sp>
        <p:nvSpPr>
          <p:cNvPr id="26" name="Title 3"/>
          <p:cNvSpPr>
            <a:spLocks noGrp="1"/>
          </p:cNvSpPr>
          <p:nvPr>
            <p:ph type="title"/>
          </p:nvPr>
        </p:nvSpPr>
        <p:spPr/>
        <p:txBody>
          <a:bodyPr/>
          <a:lstStyle/>
          <a:p>
            <a:r>
              <a:rPr lang="en-GB" dirty="0"/>
              <a:t>Account Parties / … / </a:t>
            </a:r>
            <a:r>
              <a:rPr lang="en-GB" dirty="0" smtClean="0"/>
              <a:t>- ‘common part’ (2 of 2)</a:t>
            </a:r>
            <a:endParaRPr lang="en-GB" dirty="0"/>
          </a:p>
        </p:txBody>
      </p:sp>
      <p:cxnSp>
        <p:nvCxnSpPr>
          <p:cNvPr id="15" name="Straight Arrow Connector 14"/>
          <p:cNvCxnSpPr/>
          <p:nvPr/>
        </p:nvCxnSpPr>
        <p:spPr bwMode="auto">
          <a:xfrm flipH="1">
            <a:off x="4037162" y="2156609"/>
            <a:ext cx="1026545" cy="126807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TextBox 22"/>
          <p:cNvSpPr txBox="1"/>
          <p:nvPr/>
        </p:nvSpPr>
        <p:spPr>
          <a:xfrm>
            <a:off x="5158629" y="3286643"/>
            <a:ext cx="3856006" cy="2092881"/>
          </a:xfrm>
          <a:prstGeom prst="rect">
            <a:avLst/>
          </a:prstGeom>
          <a:noFill/>
          <a:ln>
            <a:solidFill>
              <a:schemeClr val="bg1">
                <a:lumMod val="50000"/>
              </a:schemeClr>
            </a:solidFill>
          </a:ln>
        </p:spPr>
        <p:txBody>
          <a:bodyPr wrap="square" rtlCol="0">
            <a:spAutoFit/>
          </a:bodyPr>
          <a:lstStyle/>
          <a:p>
            <a:pPr marL="741363" indent="-741363">
              <a:tabLst>
                <a:tab pos="1027113" algn="l"/>
              </a:tabLst>
            </a:pPr>
            <a:r>
              <a:rPr lang="en-GB" sz="1600" b="1" dirty="0" smtClean="0">
                <a:solidFill>
                  <a:srgbClr val="FF0000"/>
                </a:solidFill>
                <a:latin typeface="Calibri" panose="020F0502020204030204" pitchFamily="34" charset="0"/>
                <a:cs typeface="Calibri" panose="020F0502020204030204" pitchFamily="34" charset="0"/>
              </a:rPr>
              <a:t>Red 	= 	new</a:t>
            </a:r>
          </a:p>
          <a:p>
            <a:pPr marL="741363" indent="-741363">
              <a:tabLst>
                <a:tab pos="1027113" algn="l"/>
              </a:tabLst>
            </a:pPr>
            <a:r>
              <a:rPr lang="en-GB" sz="1600" b="1" dirty="0" smtClean="0">
                <a:solidFill>
                  <a:srgbClr val="0070C0"/>
                </a:solidFill>
                <a:latin typeface="Calibri" panose="020F0502020204030204" pitchFamily="34" charset="0"/>
                <a:cs typeface="Calibri" panose="020F0502020204030204" pitchFamily="34" charset="0"/>
              </a:rPr>
              <a:t>Blue	= 	modified</a:t>
            </a:r>
          </a:p>
          <a:p>
            <a:pPr marL="741363" indent="-741363">
              <a:lnSpc>
                <a:spcPts val="2000"/>
              </a:lnSpc>
              <a:tabLst>
                <a:tab pos="1027113" algn="l"/>
              </a:tabLst>
            </a:pPr>
            <a:r>
              <a:rPr lang="en-GB" sz="1600" b="1" dirty="0" smtClean="0">
                <a:solidFill>
                  <a:srgbClr val="00B050"/>
                </a:solidFill>
                <a:latin typeface="Calibri" panose="020F0502020204030204" pitchFamily="34" charset="0"/>
                <a:cs typeface="Calibri" panose="020F0502020204030204" pitchFamily="34" charset="0"/>
              </a:rPr>
              <a:t>Green 	= 	moved from Organisation 	or Individual person into 	‘common part of party’</a:t>
            </a:r>
          </a:p>
          <a:p>
            <a:pPr marL="741363" indent="-741363">
              <a:tabLst>
                <a:tab pos="1027113" algn="l"/>
              </a:tabLst>
            </a:pPr>
            <a:r>
              <a:rPr lang="en-GB" sz="1600" b="1" dirty="0" smtClean="0">
                <a:solidFill>
                  <a:srgbClr val="FF33CC"/>
                </a:solidFill>
                <a:latin typeface="Calibri" panose="020F0502020204030204" pitchFamily="34" charset="0"/>
                <a:cs typeface="Calibri" panose="020F0502020204030204" pitchFamily="34" charset="0"/>
              </a:rPr>
              <a:t>Pink	= 	new since 29 July</a:t>
            </a:r>
          </a:p>
          <a:p>
            <a:pPr marL="741363" indent="-741363">
              <a:tabLst>
                <a:tab pos="1027113" algn="l"/>
              </a:tabLst>
            </a:pPr>
            <a:r>
              <a:rPr lang="en-GB" sz="1600" b="1" dirty="0" smtClean="0">
                <a:solidFill>
                  <a:srgbClr val="FF9966"/>
                </a:solidFill>
                <a:latin typeface="Calibri" panose="020F0502020204030204" pitchFamily="34" charset="0"/>
                <a:cs typeface="Calibri" panose="020F0502020204030204" pitchFamily="34" charset="0"/>
              </a:rPr>
              <a:t>Orange	= 	change in draft 4</a:t>
            </a:r>
          </a:p>
          <a:p>
            <a:pPr marL="741363" indent="-741363">
              <a:tabLst>
                <a:tab pos="1027113" algn="l"/>
              </a:tabLst>
            </a:pPr>
            <a:r>
              <a:rPr lang="en-GB" sz="1600" b="1" dirty="0" smtClean="0">
                <a:solidFill>
                  <a:schemeClr val="accent6">
                    <a:lumMod val="75000"/>
                  </a:schemeClr>
                </a:solidFill>
                <a:latin typeface="Calibri" panose="020F0502020204030204" pitchFamily="34" charset="0"/>
                <a:cs typeface="Calibri" panose="020F0502020204030204" pitchFamily="34" charset="0"/>
              </a:rPr>
              <a:t>Brown	= 	change 12 Nov 2016</a:t>
            </a:r>
            <a:endParaRPr lang="en-GB" sz="1600" b="1" dirty="0">
              <a:solidFill>
                <a:schemeClr val="accent6">
                  <a:lumMod val="75000"/>
                </a:schemeClr>
              </a:solidFill>
              <a:latin typeface="Calibri" panose="020F0502020204030204" pitchFamily="34" charset="0"/>
              <a:cs typeface="Calibri" panose="020F0502020204030204" pitchFamily="34" charset="0"/>
            </a:endParaRPr>
          </a:p>
        </p:txBody>
      </p:sp>
      <p:sp>
        <p:nvSpPr>
          <p:cNvPr id="16" name="TextBox 15"/>
          <p:cNvSpPr txBox="1"/>
          <p:nvPr/>
        </p:nvSpPr>
        <p:spPr>
          <a:xfrm>
            <a:off x="4689938" y="5587049"/>
            <a:ext cx="4393680" cy="605294"/>
          </a:xfrm>
          <a:prstGeom prst="rect">
            <a:avLst/>
          </a:prstGeom>
          <a:noFill/>
          <a:ln>
            <a:noFill/>
          </a:ln>
        </p:spPr>
        <p:txBody>
          <a:bodyPr wrap="square" rtlCol="0">
            <a:spAutoFit/>
          </a:bodyPr>
          <a:lstStyle/>
          <a:p>
            <a:pPr>
              <a:lnSpc>
                <a:spcPts val="2000"/>
              </a:lnSpc>
            </a:pPr>
            <a:r>
              <a:rPr lang="en-GB" sz="1800" b="1" dirty="0" smtClean="0">
                <a:solidFill>
                  <a:srgbClr val="9933FF"/>
                </a:solidFill>
                <a:latin typeface="Calibri" panose="020F0502020204030204" pitchFamily="34" charset="0"/>
                <a:cs typeface="Calibri" panose="020F0502020204030204" pitchFamily="34" charset="0"/>
              </a:rPr>
              <a:t>Moved from Organisation and  Individual Person</a:t>
            </a:r>
            <a:endParaRPr lang="en-GB" sz="1800" b="1" dirty="0">
              <a:solidFill>
                <a:srgbClr val="9933FF"/>
              </a:solidFill>
              <a:latin typeface="Calibri" panose="020F0502020204030204" pitchFamily="34" charset="0"/>
              <a:cs typeface="Calibri" panose="020F0502020204030204" pitchFamily="34" charset="0"/>
            </a:endParaRPr>
          </a:p>
        </p:txBody>
      </p:sp>
      <p:sp>
        <p:nvSpPr>
          <p:cNvPr id="3" name="Left Brace 2"/>
          <p:cNvSpPr/>
          <p:nvPr/>
        </p:nvSpPr>
        <p:spPr bwMode="auto">
          <a:xfrm flipH="1">
            <a:off x="4218340" y="5503679"/>
            <a:ext cx="526187" cy="560691"/>
          </a:xfrm>
          <a:prstGeom prst="leftBrace">
            <a:avLst/>
          </a:prstGeom>
          <a:noFill/>
          <a:ln w="19050" cap="flat" cmpd="sng" algn="ctr">
            <a:solidFill>
              <a:srgbClr val="9933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47493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79" y="15840"/>
            <a:ext cx="8607695" cy="441364"/>
          </a:xfrm>
        </p:spPr>
        <p:txBody>
          <a:bodyPr/>
          <a:lstStyle/>
          <a:p>
            <a:r>
              <a:rPr lang="en-GB" dirty="0" smtClean="0"/>
              <a:t>Account Parties /.../ Individual Person - a quick look overall </a:t>
            </a:r>
            <a:endParaRPr lang="en-GB" dirty="0"/>
          </a:p>
        </p:txBody>
      </p:sp>
      <p:sp>
        <p:nvSpPr>
          <p:cNvPr id="4" name="Footer Placeholder 3"/>
          <p:cNvSpPr>
            <a:spLocks noGrp="1"/>
          </p:cNvSpPr>
          <p:nvPr>
            <p:ph type="ftr" sz="quarter" idx="10"/>
          </p:nvPr>
        </p:nvSpPr>
        <p:spPr>
          <a:xfrm>
            <a:off x="519038" y="6533365"/>
            <a:ext cx="5678488" cy="228600"/>
          </a:xfrm>
        </p:spPr>
        <p:txBody>
          <a:bodyPr/>
          <a:lstStyle/>
          <a:p>
            <a:r>
              <a:rPr lang="en-US" dirty="0" smtClean="0"/>
              <a:t>Funds SR 2016 - Summary acmt messages</a:t>
            </a:r>
            <a:endParaRPr lang="en-GB" dirty="0"/>
          </a:p>
        </p:txBody>
      </p:sp>
      <p:sp>
        <p:nvSpPr>
          <p:cNvPr id="26" name="Rectangle 25"/>
          <p:cNvSpPr/>
          <p:nvPr/>
        </p:nvSpPr>
        <p:spPr bwMode="auto">
          <a:xfrm>
            <a:off x="240102" y="406523"/>
            <a:ext cx="5093898" cy="6511861"/>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TextBox 20"/>
          <p:cNvSpPr txBox="1"/>
          <p:nvPr/>
        </p:nvSpPr>
        <p:spPr>
          <a:xfrm>
            <a:off x="685076" y="1015767"/>
            <a:ext cx="4372699" cy="5262979"/>
          </a:xfrm>
          <a:prstGeom prst="rect">
            <a:avLst/>
          </a:prstGeom>
          <a:noFill/>
        </p:spPr>
        <p:txBody>
          <a:bodyPr wrap="square" rtlCol="0">
            <a:spAutoFit/>
          </a:bodyPr>
          <a:lstStyle/>
          <a:p>
            <a:pPr>
              <a:tabLst>
                <a:tab pos="457200" algn="l"/>
                <a:tab pos="971550" algn="l"/>
                <a:tab pos="1371600" algn="l"/>
                <a:tab pos="1828800" algn="l"/>
                <a:tab pos="2062163" algn="l"/>
                <a:tab pos="2398713" algn="l"/>
              </a:tabLst>
            </a:pPr>
            <a:r>
              <a:rPr lang="en-GB" sz="1400" b="1" dirty="0" smtClean="0">
                <a:latin typeface="Calibri" panose="020F0502020204030204" pitchFamily="34" charset="0"/>
                <a:cs typeface="Calibri" panose="020F0502020204030204" pitchFamily="34" charset="0"/>
              </a:rPr>
              <a:t>[1.1]	Individual Person</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Name </a:t>
            </a:r>
            <a:r>
              <a:rPr lang="en-GB" sz="1400" b="1" dirty="0">
                <a:latin typeface="Calibri" panose="020F0502020204030204" pitchFamily="34" charset="0"/>
                <a:cs typeface="Calibri" panose="020F0502020204030204" pitchFamily="34" charset="0"/>
              </a:rPr>
              <a:t>Prefix</a:t>
            </a:r>
          </a:p>
          <a:p>
            <a:pPr>
              <a:tabLst>
                <a:tab pos="461963" algn="l"/>
                <a:tab pos="1031875" algn="l"/>
              </a:tabLst>
            </a:pPr>
            <a:r>
              <a:rPr lang="en-GB" sz="1400" b="1" dirty="0">
                <a:latin typeface="Calibri" panose="020F0502020204030204" pitchFamily="34" charset="0"/>
                <a:cs typeface="Calibri" panose="020F0502020204030204" pitchFamily="34" charset="0"/>
              </a:rPr>
              <a:t>	</a:t>
            </a:r>
            <a:r>
              <a:rPr lang="en-GB" sz="1400" b="1" dirty="0" smtClean="0">
                <a:solidFill>
                  <a:srgbClr val="9933FF"/>
                </a:solidFill>
                <a:latin typeface="Calibri" panose="020F0502020204030204" pitchFamily="34" charset="0"/>
                <a:cs typeface="Calibri" panose="020F0502020204030204" pitchFamily="34" charset="0"/>
              </a:rPr>
              <a:t>[0.1</a:t>
            </a:r>
            <a:r>
              <a:rPr lang="en-GB" sz="1400" b="1" dirty="0">
                <a:solidFill>
                  <a:srgbClr val="9933FF"/>
                </a:solidFill>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Given </a:t>
            </a:r>
            <a:r>
              <a:rPr lang="en-GB" sz="1400" b="1" dirty="0">
                <a:latin typeface="Calibri" panose="020F0502020204030204" pitchFamily="34" charset="0"/>
                <a:cs typeface="Calibri" panose="020F0502020204030204" pitchFamily="34" charset="0"/>
              </a:rPr>
              <a:t>Name</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Middle </a:t>
            </a:r>
            <a:r>
              <a:rPr lang="en-GB" sz="1400" b="1" dirty="0">
                <a:latin typeface="Calibri" panose="020F0502020204030204" pitchFamily="34" charset="0"/>
                <a:cs typeface="Calibri" panose="020F0502020204030204" pitchFamily="34" charset="0"/>
              </a:rPr>
              <a:t>Name</a:t>
            </a:r>
          </a:p>
          <a:p>
            <a:pPr>
              <a:tabLst>
                <a:tab pos="461963" algn="l"/>
                <a:tab pos="1031875" algn="l"/>
              </a:tabLst>
            </a:pPr>
            <a:r>
              <a:rPr lang="en-GB" sz="1400" b="1" dirty="0">
                <a:latin typeface="Calibri" panose="020F0502020204030204" pitchFamily="34" charset="0"/>
                <a:cs typeface="Calibri" panose="020F0502020204030204" pitchFamily="34" charset="0"/>
              </a:rPr>
              <a:t>	[1.1]	</a:t>
            </a:r>
            <a:r>
              <a:rPr lang="en-GB" sz="1400" b="1" dirty="0" smtClean="0">
                <a:latin typeface="Calibri" panose="020F0502020204030204" pitchFamily="34" charset="0"/>
                <a:cs typeface="Calibri" panose="020F0502020204030204" pitchFamily="34" charset="0"/>
              </a:rPr>
              <a:t>Name</a:t>
            </a:r>
            <a:endParaRPr lang="en-GB" sz="1400" b="1" dirty="0">
              <a:latin typeface="Calibri" panose="020F0502020204030204" pitchFamily="34" charset="0"/>
              <a:cs typeface="Calibri" panose="020F0502020204030204" pitchFamily="34" charset="0"/>
            </a:endParaRP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Name </a:t>
            </a:r>
            <a:r>
              <a:rPr lang="en-GB" sz="1400" b="1" dirty="0">
                <a:latin typeface="Calibri" panose="020F0502020204030204" pitchFamily="34" charset="0"/>
                <a:cs typeface="Calibri" panose="020F0502020204030204" pitchFamily="34" charset="0"/>
              </a:rPr>
              <a:t>Suffix</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Gender</a:t>
            </a:r>
            <a:endParaRPr lang="en-GB" sz="1400" b="1" dirty="0">
              <a:latin typeface="Calibri" panose="020F0502020204030204" pitchFamily="34" charset="0"/>
              <a:cs typeface="Calibri" panose="020F0502020204030204" pitchFamily="34" charset="0"/>
            </a:endParaRPr>
          </a:p>
          <a:p>
            <a:pPr>
              <a:tabLst>
                <a:tab pos="461963" algn="l"/>
                <a:tab pos="1031875" algn="l"/>
              </a:tabLst>
            </a:pPr>
            <a:r>
              <a:rPr lang="en-GB" sz="1400" b="1" dirty="0">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[0.1</a:t>
            </a:r>
            <a:r>
              <a:rPr lang="en-GB" sz="1400" b="1" dirty="0">
                <a:solidFill>
                  <a:srgbClr val="FF9966"/>
                </a:solidFill>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Birth Date </a:t>
            </a:r>
            <a:r>
              <a:rPr lang="en-GB" sz="1400" b="1" i="1" dirty="0" smtClean="0">
                <a:latin typeface="Calibri" panose="020F0502020204030204" pitchFamily="34" charset="0"/>
                <a:cs typeface="Calibri" panose="020F0502020204030204" pitchFamily="34" charset="0"/>
              </a:rPr>
              <a:t>[SEC]</a:t>
            </a:r>
            <a:endParaRPr lang="en-GB" sz="1400" b="1" dirty="0">
              <a:latin typeface="Calibri" panose="020F0502020204030204" pitchFamily="34" charset="0"/>
              <a:cs typeface="Calibri" panose="020F0502020204030204" pitchFamily="34" charset="0"/>
            </a:endParaRP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Country </a:t>
            </a:r>
            <a:r>
              <a:rPr lang="en-GB" sz="1400" b="1" dirty="0">
                <a:latin typeface="Calibri" panose="020F0502020204030204" pitchFamily="34" charset="0"/>
                <a:cs typeface="Calibri" panose="020F0502020204030204" pitchFamily="34" charset="0"/>
              </a:rPr>
              <a:t>Of Birth</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Province </a:t>
            </a:r>
            <a:r>
              <a:rPr lang="en-GB" sz="1400" b="1" dirty="0">
                <a:latin typeface="Calibri" panose="020F0502020204030204" pitchFamily="34" charset="0"/>
                <a:cs typeface="Calibri" panose="020F0502020204030204" pitchFamily="34" charset="0"/>
              </a:rPr>
              <a:t>Of Birth</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City </a:t>
            </a:r>
            <a:r>
              <a:rPr lang="en-GB" sz="1400" b="1" dirty="0">
                <a:latin typeface="Calibri" panose="020F0502020204030204" pitchFamily="34" charset="0"/>
                <a:cs typeface="Calibri" panose="020F0502020204030204" pitchFamily="34" charset="0"/>
              </a:rPr>
              <a:t>Of Birth</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Profession</a:t>
            </a:r>
            <a:endParaRPr lang="en-GB" sz="1400" b="1" dirty="0">
              <a:latin typeface="Calibri" panose="020F0502020204030204" pitchFamily="34" charset="0"/>
              <a:cs typeface="Calibri" panose="020F0502020204030204" pitchFamily="34" charset="0"/>
            </a:endParaRPr>
          </a:p>
          <a:p>
            <a:pPr>
              <a:tabLst>
                <a:tab pos="461963" algn="l"/>
                <a:tab pos="1031875"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[1.10]	Postal Address </a:t>
            </a:r>
            <a:r>
              <a:rPr lang="en-GB" sz="1400" b="1" i="1" dirty="0">
                <a:latin typeface="Calibri" panose="020F0502020204030204" pitchFamily="34" charset="0"/>
                <a:cs typeface="Calibri" panose="020F0502020204030204" pitchFamily="34" charset="0"/>
              </a:rPr>
              <a:t>[BRA] [SEC</a:t>
            </a:r>
            <a:r>
              <a:rPr lang="en-GB" sz="1400" b="1" i="1" dirty="0" smtClean="0">
                <a:latin typeface="Calibri" panose="020F0502020204030204" pitchFamily="34" charset="0"/>
                <a:cs typeface="Calibri" panose="020F0502020204030204" pitchFamily="34" charset="0"/>
              </a:rPr>
              <a:t>]</a:t>
            </a:r>
            <a:endParaRPr lang="en-GB" sz="1400" b="1" dirty="0">
              <a:latin typeface="Calibri" panose="020F0502020204030204" pitchFamily="34" charset="0"/>
              <a:cs typeface="Calibri" panose="020F0502020204030204" pitchFamily="34" charset="0"/>
            </a:endParaRPr>
          </a:p>
          <a:p>
            <a:pPr>
              <a:tabLst>
                <a:tab pos="461963" algn="l"/>
                <a:tab pos="1031875" algn="l"/>
              </a:tabLst>
            </a:pPr>
            <a:r>
              <a:rPr lang="en-GB" sz="1400" b="1" dirty="0" smtClean="0">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[0.3]</a:t>
            </a:r>
            <a:r>
              <a:rPr lang="en-GB" sz="1400" b="1" dirty="0" smtClean="0">
                <a:latin typeface="Calibri" panose="020F0502020204030204" pitchFamily="34" charset="0"/>
                <a:cs typeface="Calibri" panose="020F0502020204030204" pitchFamily="34" charset="0"/>
              </a:rPr>
              <a:t>	Citizenship </a:t>
            </a:r>
            <a:r>
              <a:rPr lang="en-GB" sz="1400" b="1" i="1" dirty="0" smtClean="0">
                <a:latin typeface="Calibri" panose="020F0502020204030204" pitchFamily="34" charset="0"/>
                <a:cs typeface="Calibri" panose="020F0502020204030204" pitchFamily="34" charset="0"/>
              </a:rPr>
              <a:t>[SEC]</a:t>
            </a:r>
            <a:endParaRPr lang="en-GB" sz="1400" b="1" dirty="0" smtClean="0">
              <a:latin typeface="Calibri" panose="020F0502020204030204" pitchFamily="34" charset="0"/>
              <a:cs typeface="Calibri" panose="020F0502020204030204" pitchFamily="34" charset="0"/>
            </a:endParaRP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Employing </a:t>
            </a:r>
            <a:r>
              <a:rPr lang="en-GB" sz="1400" b="1" dirty="0">
                <a:latin typeface="Calibri" panose="020F0502020204030204" pitchFamily="34" charset="0"/>
                <a:cs typeface="Calibri" panose="020F0502020204030204" pitchFamily="34" charset="0"/>
              </a:rPr>
              <a:t>Company</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Business </a:t>
            </a:r>
            <a:r>
              <a:rPr lang="en-GB" sz="1400" b="1" dirty="0">
                <a:latin typeface="Calibri" panose="020F0502020204030204" pitchFamily="34" charset="0"/>
                <a:cs typeface="Calibri" panose="020F0502020204030204" pitchFamily="34" charset="0"/>
              </a:rPr>
              <a:t>Function</a:t>
            </a:r>
          </a:p>
          <a:p>
            <a:pPr>
              <a:tabLst>
                <a:tab pos="461963" algn="l"/>
                <a:tab pos="1031875"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Politically </a:t>
            </a:r>
            <a:r>
              <a:rPr lang="en-GB" sz="1400" b="1" dirty="0">
                <a:latin typeface="Calibri" panose="020F0502020204030204" pitchFamily="34" charset="0"/>
                <a:cs typeface="Calibri" panose="020F0502020204030204" pitchFamily="34" charset="0"/>
              </a:rPr>
              <a:t>Exposed Person Type</a:t>
            </a:r>
          </a:p>
          <a:p>
            <a:pPr>
              <a:tabLst>
                <a:tab pos="461963" algn="l"/>
                <a:tab pos="1031875" algn="l"/>
              </a:tabLst>
            </a:pPr>
            <a:r>
              <a:rPr lang="en-GB" sz="1400" b="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a:t>
            </a:r>
            <a:r>
              <a:rPr lang="en-GB" sz="1400" b="1" dirty="0">
                <a:solidFill>
                  <a:srgbClr val="FF0000"/>
                </a:solidFill>
                <a:latin typeface="Calibri" panose="020F0502020204030204" pitchFamily="34" charset="0"/>
                <a:cs typeface="Calibri" panose="020F0502020204030204" pitchFamily="34" charset="0"/>
              </a:rPr>
              <a:t>0.1]	</a:t>
            </a:r>
            <a:r>
              <a:rPr lang="en-GB" sz="1400" b="1" dirty="0" smtClean="0">
                <a:solidFill>
                  <a:srgbClr val="FF0000"/>
                </a:solidFill>
                <a:latin typeface="Calibri" panose="020F0502020204030204" pitchFamily="34" charset="0"/>
                <a:cs typeface="Calibri" panose="020F0502020204030204" pitchFamily="34" charset="0"/>
              </a:rPr>
              <a:t>Death </a:t>
            </a:r>
            <a:r>
              <a:rPr lang="en-GB" sz="1400" b="1" dirty="0">
                <a:solidFill>
                  <a:srgbClr val="FF0000"/>
                </a:solidFill>
                <a:latin typeface="Calibri" panose="020F0502020204030204" pitchFamily="34" charset="0"/>
                <a:cs typeface="Calibri" panose="020F0502020204030204" pitchFamily="34" charset="0"/>
              </a:rPr>
              <a:t>Date </a:t>
            </a:r>
            <a:r>
              <a:rPr lang="en-GB" sz="1400" b="1" i="1" dirty="0">
                <a:latin typeface="Calibri" panose="020F0502020204030204" pitchFamily="34" charset="0"/>
                <a:cs typeface="Calibri" panose="020F0502020204030204" pitchFamily="34" charset="0"/>
              </a:rPr>
              <a:t>[SEC]</a:t>
            </a:r>
          </a:p>
          <a:p>
            <a:pPr>
              <a:tabLst>
                <a:tab pos="461963" algn="l"/>
                <a:tab pos="1031875" algn="l"/>
              </a:tabLst>
            </a:pPr>
            <a:r>
              <a:rPr lang="en-GB" sz="1400" b="1" i="1" dirty="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a:t>
            </a:r>
            <a:r>
              <a:rPr lang="en-GB" sz="1400" b="1" dirty="0" smtClean="0">
                <a:solidFill>
                  <a:srgbClr val="FF0000"/>
                </a:solidFill>
                <a:latin typeface="Calibri" panose="020F0502020204030204" pitchFamily="34" charset="0"/>
                <a:cs typeface="Calibri" panose="020F0502020204030204" pitchFamily="34" charset="0"/>
              </a:rPr>
              <a:t>Civil </a:t>
            </a:r>
            <a:r>
              <a:rPr lang="en-GB" sz="1400" b="1" dirty="0">
                <a:solidFill>
                  <a:srgbClr val="FF0000"/>
                </a:solidFill>
                <a:latin typeface="Calibri" panose="020F0502020204030204" pitchFamily="34" charset="0"/>
                <a:cs typeface="Calibri" panose="020F0502020204030204" pitchFamily="34" charset="0"/>
              </a:rPr>
              <a:t>Status </a:t>
            </a:r>
            <a:r>
              <a:rPr lang="en-GB" sz="1400" b="1" i="1" dirty="0">
                <a:latin typeface="Calibri" panose="020F0502020204030204" pitchFamily="34" charset="0"/>
                <a:cs typeface="Calibri" panose="020F0502020204030204" pitchFamily="34" charset="0"/>
              </a:rPr>
              <a:t>[BRA]</a:t>
            </a:r>
          </a:p>
          <a:p>
            <a:pPr>
              <a:tabLst>
                <a:tab pos="461963" algn="l"/>
                <a:tab pos="1031875" algn="l"/>
              </a:tabLst>
            </a:pPr>
            <a:r>
              <a:rPr lang="en-GB" sz="1400" b="1" i="1" dirty="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a:t>
            </a:r>
            <a:r>
              <a:rPr lang="en-GB" sz="1400" b="1" dirty="0" smtClean="0">
                <a:solidFill>
                  <a:srgbClr val="FF0000"/>
                </a:solidFill>
                <a:latin typeface="Calibri" panose="020F0502020204030204" pitchFamily="34" charset="0"/>
                <a:cs typeface="Calibri" panose="020F0502020204030204" pitchFamily="34" charset="0"/>
              </a:rPr>
              <a:t>Education </a:t>
            </a:r>
            <a:r>
              <a:rPr lang="en-GB" sz="1400" b="1" dirty="0">
                <a:solidFill>
                  <a:srgbClr val="FF0000"/>
                </a:solidFill>
                <a:latin typeface="Calibri" panose="020F0502020204030204" pitchFamily="34" charset="0"/>
                <a:cs typeface="Calibri" panose="020F0502020204030204" pitchFamily="34" charset="0"/>
              </a:rPr>
              <a:t>Level </a:t>
            </a:r>
            <a:r>
              <a:rPr lang="en-GB" sz="1400" b="1" i="1" dirty="0">
                <a:latin typeface="Calibri" panose="020F0502020204030204" pitchFamily="34" charset="0"/>
                <a:cs typeface="Calibri" panose="020F0502020204030204" pitchFamily="34" charset="0"/>
              </a:rPr>
              <a:t>[BRA]</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tabLst>
                <a:tab pos="461963" algn="l"/>
                <a:tab pos="1031875" algn="l"/>
              </a:tabLst>
            </a:pPr>
            <a:r>
              <a:rPr lang="en-GB" sz="1400" b="1" dirty="0">
                <a:solidFill>
                  <a:srgbClr val="FF33CC"/>
                </a:solidFill>
                <a:latin typeface="Calibri" panose="020F0502020204030204" pitchFamily="34" charset="0"/>
                <a:cs typeface="Calibri" panose="020F0502020204030204" pitchFamily="34" charset="0"/>
              </a:rPr>
              <a:t>	</a:t>
            </a:r>
            <a:r>
              <a:rPr lang="en-GB" sz="1400" b="1" dirty="0" smtClean="0">
                <a:solidFill>
                  <a:srgbClr val="FF33CC"/>
                </a:solidFill>
                <a:latin typeface="Calibri" panose="020F0502020204030204" pitchFamily="34" charset="0"/>
                <a:cs typeface="Calibri" panose="020F0502020204030204" pitchFamily="34" charset="0"/>
              </a:rPr>
              <a:t>[</a:t>
            </a:r>
            <a:r>
              <a:rPr lang="en-GB" sz="1400" b="1" dirty="0">
                <a:solidFill>
                  <a:srgbClr val="FF33CC"/>
                </a:solidFill>
                <a:latin typeface="Calibri" panose="020F0502020204030204" pitchFamily="34" charset="0"/>
                <a:cs typeface="Calibri" panose="020F0502020204030204" pitchFamily="34" charset="0"/>
              </a:rPr>
              <a:t>0.1]	</a:t>
            </a:r>
            <a:r>
              <a:rPr lang="en-GB" sz="1400" b="1" dirty="0" smtClean="0">
                <a:solidFill>
                  <a:srgbClr val="9933FF"/>
                </a:solidFill>
                <a:latin typeface="Calibri" panose="020F0502020204030204" pitchFamily="34" charset="0"/>
                <a:cs typeface="Calibri" panose="020F0502020204030204" pitchFamily="34" charset="0"/>
              </a:rPr>
              <a:t>Family </a:t>
            </a:r>
            <a:r>
              <a:rPr lang="en-GB" sz="1400" b="1" dirty="0" smtClean="0">
                <a:solidFill>
                  <a:srgbClr val="FF33CC"/>
                </a:solidFill>
                <a:latin typeface="Calibri" panose="020F0502020204030204" pitchFamily="34" charset="0"/>
                <a:cs typeface="Calibri" panose="020F0502020204030204" pitchFamily="34" charset="0"/>
              </a:rPr>
              <a:t>Information</a:t>
            </a:r>
          </a:p>
          <a:p>
            <a:pPr>
              <a:tabLst>
                <a:tab pos="461963" algn="l"/>
                <a:tab pos="1031875" algn="l"/>
                <a:tab pos="1544638"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Name Of Father </a:t>
            </a:r>
            <a:r>
              <a:rPr lang="en-GB" sz="1400" b="1" i="1" dirty="0">
                <a:latin typeface="Calibri" panose="020F0502020204030204" pitchFamily="34" charset="0"/>
                <a:cs typeface="Calibri" panose="020F0502020204030204" pitchFamily="34" charset="0"/>
              </a:rPr>
              <a:t>[BRA]</a:t>
            </a:r>
          </a:p>
          <a:p>
            <a:pPr>
              <a:tabLst>
                <a:tab pos="461963" algn="l"/>
                <a:tab pos="1031875" algn="l"/>
                <a:tab pos="1544638" algn="l"/>
              </a:tabLst>
            </a:pPr>
            <a:r>
              <a:rPr lang="en-GB" sz="1400" b="1" i="1" dirty="0">
                <a:latin typeface="Calibri" panose="020F0502020204030204" pitchFamily="34" charset="0"/>
                <a:cs typeface="Calibri" panose="020F0502020204030204" pitchFamily="34" charset="0"/>
              </a:rPr>
              <a:t>	</a:t>
            </a:r>
            <a:r>
              <a:rPr lang="en-GB" sz="1400" b="1" i="1" dirty="0" smtClean="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a:t>
            </a:r>
            <a:r>
              <a:rPr lang="en-GB" sz="1400" b="1" dirty="0">
                <a:solidFill>
                  <a:srgbClr val="FF0000"/>
                </a:solidFill>
                <a:latin typeface="Calibri" panose="020F0502020204030204" pitchFamily="34" charset="0"/>
                <a:cs typeface="Calibri" panose="020F0502020204030204" pitchFamily="34" charset="0"/>
              </a:rPr>
              <a:t>0.1]	Maiden Name Of Mother  </a:t>
            </a:r>
            <a:r>
              <a:rPr lang="en-GB" sz="1400" b="1" i="1" dirty="0">
                <a:latin typeface="Calibri" panose="020F0502020204030204" pitchFamily="34" charset="0"/>
                <a:cs typeface="Calibri" panose="020F0502020204030204" pitchFamily="34" charset="0"/>
              </a:rPr>
              <a:t>[BRA]</a:t>
            </a:r>
          </a:p>
          <a:p>
            <a:pPr>
              <a:tabLst>
                <a:tab pos="461963" algn="l"/>
                <a:tab pos="1031875" algn="l"/>
                <a:tab pos="154463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Name of Partner </a:t>
            </a:r>
            <a:r>
              <a:rPr lang="en-GB" sz="1400" b="1" i="1" dirty="0">
                <a:latin typeface="Calibri" panose="020F0502020204030204" pitchFamily="34" charset="0"/>
                <a:cs typeface="Calibri" panose="020F0502020204030204" pitchFamily="34" charset="0"/>
              </a:rPr>
              <a:t>[BRA</a:t>
            </a:r>
            <a:r>
              <a:rPr lang="en-GB" sz="1400" b="1" i="1" dirty="0" smtClean="0">
                <a:latin typeface="Calibri" panose="020F0502020204030204" pitchFamily="34" charset="0"/>
                <a:cs typeface="Calibri" panose="020F0502020204030204" pitchFamily="34" charset="0"/>
              </a:rPr>
              <a:t>]</a:t>
            </a:r>
            <a:endParaRPr lang="en-GB" sz="1400" b="1" i="1" dirty="0">
              <a:latin typeface="Calibri" panose="020F0502020204030204" pitchFamily="34" charset="0"/>
              <a:cs typeface="Calibri" panose="020F0502020204030204" pitchFamily="34" charset="0"/>
            </a:endParaRPr>
          </a:p>
        </p:txBody>
      </p:sp>
      <p:sp>
        <p:nvSpPr>
          <p:cNvPr id="27" name="Rectangle 26"/>
          <p:cNvSpPr/>
          <p:nvPr/>
        </p:nvSpPr>
        <p:spPr>
          <a:xfrm>
            <a:off x="190463" y="394154"/>
            <a:ext cx="3676687" cy="474489"/>
          </a:xfrm>
          <a:prstGeom prst="rect">
            <a:avLst/>
          </a:prstGeom>
        </p:spPr>
        <p:txBody>
          <a:bodyPr wrap="square">
            <a:spAutoFit/>
          </a:bodyPr>
          <a:lstStyle/>
          <a:p>
            <a:pPr>
              <a:lnSpc>
                <a:spcPts val="1300"/>
              </a:lnSpc>
              <a:spcAft>
                <a:spcPts val="0"/>
              </a:spcAft>
              <a:tabLst>
                <a:tab pos="227013" algn="l"/>
                <a:tab pos="461963" algn="l"/>
                <a:tab pos="684213" algn="l"/>
                <a:tab pos="1025525" algn="l"/>
                <a:tab pos="1255713" algn="l"/>
              </a:tabLst>
            </a:pPr>
            <a:r>
              <a:rPr lang="en-GB" sz="1400" dirty="0" smtClean="0">
                <a:solidFill>
                  <a:srgbClr val="7030A0"/>
                </a:solidFill>
                <a:latin typeface="Calibri" panose="020F0502020204030204" pitchFamily="34" charset="0"/>
                <a:cs typeface="Calibri" panose="020F0502020204030204" pitchFamily="34" charset="0"/>
              </a:rPr>
              <a:t>Account Parties /… / </a:t>
            </a:r>
          </a:p>
          <a:p>
            <a:pPr>
              <a:spcAft>
                <a:spcPts val="0"/>
              </a:spcAft>
              <a:tabLst>
                <a:tab pos="114300" algn="l"/>
                <a:tab pos="514350" algn="l"/>
                <a:tab pos="1255713" algn="l"/>
              </a:tabLst>
            </a:pPr>
            <a:r>
              <a:rPr lang="en-GB" sz="1400" dirty="0">
                <a:solidFill>
                  <a:srgbClr val="7030A0"/>
                </a:solidFill>
                <a:latin typeface="Calibri" panose="020F0502020204030204" pitchFamily="34" charset="0"/>
                <a:cs typeface="Calibri" panose="020F0502020204030204" pitchFamily="34" charset="0"/>
              </a:rPr>
              <a:t>	</a:t>
            </a:r>
            <a:r>
              <a:rPr lang="en-GB" sz="1400" dirty="0" smtClean="0">
                <a:solidFill>
                  <a:srgbClr val="7030A0"/>
                </a:solidFill>
                <a:latin typeface="Calibri" panose="020F0502020204030204" pitchFamily="34" charset="0"/>
                <a:cs typeface="Calibri" panose="020F0502020204030204" pitchFamily="34" charset="0"/>
              </a:rPr>
              <a:t>[1.1]	Party 	</a:t>
            </a:r>
            <a:endParaRPr lang="en-GB" sz="1400" b="1" dirty="0" smtClean="0">
              <a:solidFill>
                <a:srgbClr val="7030A0"/>
              </a:solidFill>
              <a:latin typeface="Calibri" panose="020F0502020204030204" pitchFamily="34" charset="0"/>
              <a:cs typeface="Calibri" panose="020F0502020204030204" pitchFamily="34" charset="0"/>
            </a:endParaRPr>
          </a:p>
        </p:txBody>
      </p:sp>
      <p:sp>
        <p:nvSpPr>
          <p:cNvPr id="28" name="TextBox 27"/>
          <p:cNvSpPr txBox="1"/>
          <p:nvPr/>
        </p:nvSpPr>
        <p:spPr>
          <a:xfrm>
            <a:off x="685076" y="777642"/>
            <a:ext cx="1877149" cy="307777"/>
          </a:xfrm>
          <a:prstGeom prst="rect">
            <a:avLst/>
          </a:prstGeom>
          <a:noFill/>
        </p:spPr>
        <p:txBody>
          <a:bodyPr wrap="square" rtlCol="0">
            <a:spAutoFit/>
          </a:bodyPr>
          <a:lstStyle/>
          <a:p>
            <a:pPr>
              <a:tabLst>
                <a:tab pos="457200" algn="l"/>
                <a:tab pos="1085850" algn="l"/>
                <a:tab pos="1600200" algn="l"/>
              </a:tabLst>
            </a:pPr>
            <a:r>
              <a:rPr lang="en-GB" sz="1400" b="1" dirty="0" smtClean="0">
                <a:latin typeface="Calibri" panose="020F0502020204030204" pitchFamily="34" charset="0"/>
                <a:cs typeface="Calibri" panose="020F0502020204030204" pitchFamily="34" charset="0"/>
              </a:rPr>
              <a:t>[1.1]	Organisation</a:t>
            </a:r>
          </a:p>
        </p:txBody>
      </p:sp>
      <p:sp>
        <p:nvSpPr>
          <p:cNvPr id="29" name="Rectangle 28"/>
          <p:cNvSpPr/>
          <p:nvPr/>
        </p:nvSpPr>
        <p:spPr bwMode="auto">
          <a:xfrm>
            <a:off x="742951" y="824010"/>
            <a:ext cx="4381499" cy="20955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TextBox 22"/>
          <p:cNvSpPr txBox="1"/>
          <p:nvPr/>
        </p:nvSpPr>
        <p:spPr>
          <a:xfrm>
            <a:off x="5600178" y="444980"/>
            <a:ext cx="3466180" cy="2246769"/>
          </a:xfrm>
          <a:prstGeom prst="rect">
            <a:avLst/>
          </a:prstGeom>
          <a:solidFill>
            <a:schemeClr val="bg1"/>
          </a:solidFill>
          <a:ln>
            <a:solidFill>
              <a:schemeClr val="tx1">
                <a:lumMod val="75000"/>
                <a:lumOff val="25000"/>
              </a:schemeClr>
            </a:solidFill>
          </a:ln>
        </p:spPr>
        <p:txBody>
          <a:bodyPr wrap="square" rtlCol="0">
            <a:spAutoFit/>
          </a:bodyPr>
          <a:lstStyle/>
          <a:p>
            <a:r>
              <a:rPr lang="en-GB" sz="1400" b="1" dirty="0" smtClean="0">
                <a:latin typeface="Calibri" panose="020F0502020204030204" pitchFamily="34" charset="0"/>
                <a:cs typeface="Calibri" panose="020F0502020204030204" pitchFamily="34" charset="0"/>
              </a:rPr>
              <a:t>Elements that have been moved out of Individual Person to common part are :</a:t>
            </a:r>
          </a:p>
          <a:p>
            <a:pPr marL="396875" indent="-396875"/>
            <a:r>
              <a:rPr lang="en-GB" sz="1400" b="1" dirty="0" smtClean="0">
                <a:latin typeface="Calibri" panose="020F0502020204030204" pitchFamily="34" charset="0"/>
                <a:cs typeface="Calibri" panose="020F0502020204030204" pitchFamily="34" charset="0"/>
              </a:rPr>
              <a:t>[1]	</a:t>
            </a:r>
            <a:r>
              <a:rPr lang="en-GB" sz="1400" b="1" dirty="0">
                <a:solidFill>
                  <a:srgbClr val="00B050"/>
                </a:solidFill>
                <a:latin typeface="Calibri" panose="020F0502020204030204" pitchFamily="34" charset="0"/>
                <a:cs typeface="Calibri" panose="020F0502020204030204" pitchFamily="34" charset="0"/>
              </a:rPr>
              <a:t>Language</a:t>
            </a:r>
          </a:p>
          <a:p>
            <a:pPr marL="396875" indent="-396875"/>
            <a:r>
              <a:rPr lang="en-GB" sz="1400" b="1" dirty="0" smtClean="0">
                <a:latin typeface="Calibri" panose="020F0502020204030204" pitchFamily="34" charset="0"/>
                <a:cs typeface="Calibri" panose="020F0502020204030204" pitchFamily="34" charset="0"/>
              </a:rPr>
              <a:t>[2]	</a:t>
            </a:r>
            <a:r>
              <a:rPr lang="en-GB" sz="1400" b="1" dirty="0" smtClean="0">
                <a:solidFill>
                  <a:srgbClr val="00B050"/>
                </a:solidFill>
                <a:latin typeface="Calibri" panose="020F0502020204030204" pitchFamily="34" charset="0"/>
                <a:cs typeface="Calibri" panose="020F0502020204030204" pitchFamily="34" charset="0"/>
              </a:rPr>
              <a:t>Taxation Country </a:t>
            </a:r>
            <a:r>
              <a:rPr lang="en-GB" sz="1400" b="1" dirty="0" smtClean="0">
                <a:latin typeface="Calibri" panose="020F0502020204030204" pitchFamily="34" charset="0"/>
                <a:cs typeface="Calibri" panose="020F0502020204030204" pitchFamily="34" charset="0"/>
              </a:rPr>
              <a:t>(now inside Taxation Reporting sequence)</a:t>
            </a:r>
          </a:p>
          <a:p>
            <a:pPr marL="396875" indent="-396875"/>
            <a:r>
              <a:rPr lang="en-GB" sz="1400" b="1" dirty="0" smtClean="0">
                <a:latin typeface="Calibri" panose="020F0502020204030204" pitchFamily="34" charset="0"/>
                <a:cs typeface="Calibri" panose="020F0502020204030204" pitchFamily="34" charset="0"/>
              </a:rPr>
              <a:t>[3]	</a:t>
            </a:r>
            <a:r>
              <a:rPr lang="en-GB" sz="1400" b="1" dirty="0" smtClean="0">
                <a:solidFill>
                  <a:srgbClr val="00B050"/>
                </a:solidFill>
                <a:latin typeface="Calibri" panose="020F0502020204030204" pitchFamily="34" charset="0"/>
                <a:cs typeface="Calibri" panose="020F0502020204030204" pitchFamily="34" charset="0"/>
              </a:rPr>
              <a:t>Other Identification</a:t>
            </a:r>
          </a:p>
          <a:p>
            <a:pPr marL="396875" indent="-396875"/>
            <a:r>
              <a:rPr lang="en-GB" sz="1400" b="1" dirty="0" smtClean="0">
                <a:latin typeface="Calibri" panose="020F0502020204030204" pitchFamily="34" charset="0"/>
                <a:cs typeface="Calibri" panose="020F0502020204030204" pitchFamily="34" charset="0"/>
              </a:rPr>
              <a:t>[4]	</a:t>
            </a:r>
            <a:r>
              <a:rPr lang="en-GB" sz="1400" b="1" dirty="0" smtClean="0">
                <a:solidFill>
                  <a:srgbClr val="00B050"/>
                </a:solidFill>
                <a:latin typeface="Calibri" panose="020F0502020204030204" pitchFamily="34" charset="0"/>
                <a:cs typeface="Calibri" panose="020F0502020204030204" pitchFamily="34" charset="0"/>
              </a:rPr>
              <a:t>Country And Residential Status</a:t>
            </a:r>
          </a:p>
          <a:p>
            <a:pPr marL="396875" indent="-396875"/>
            <a:r>
              <a:rPr lang="en-GB" sz="1400" b="1" dirty="0" smtClean="0">
                <a:latin typeface="Calibri" panose="020F0502020204030204" pitchFamily="34" charset="0"/>
                <a:cs typeface="Calibri" panose="020F0502020204030204" pitchFamily="34" charset="0"/>
              </a:rPr>
              <a:t>[5]	</a:t>
            </a:r>
            <a:r>
              <a:rPr lang="en-GB" sz="1400" b="1" dirty="0" smtClean="0">
                <a:solidFill>
                  <a:srgbClr val="00B050"/>
                </a:solidFill>
                <a:latin typeface="Calibri" panose="020F0502020204030204" pitchFamily="34" charset="0"/>
                <a:cs typeface="Calibri" panose="020F0502020204030204" pitchFamily="34" charset="0"/>
              </a:rPr>
              <a:t>Primary </a:t>
            </a:r>
            <a:r>
              <a:rPr lang="en-GB" sz="1400" b="1" dirty="0">
                <a:solidFill>
                  <a:srgbClr val="00B050"/>
                </a:solidFill>
                <a:latin typeface="Calibri" panose="020F0502020204030204" pitchFamily="34" charset="0"/>
                <a:cs typeface="Calibri" panose="020F0502020204030204" pitchFamily="34" charset="0"/>
              </a:rPr>
              <a:t>Communication Address </a:t>
            </a:r>
            <a:endParaRPr lang="en-GB" sz="1400" b="1" dirty="0" smtClean="0">
              <a:solidFill>
                <a:srgbClr val="00B050"/>
              </a:solidFill>
              <a:latin typeface="Calibri" panose="020F0502020204030204" pitchFamily="34" charset="0"/>
              <a:cs typeface="Calibri" panose="020F0502020204030204" pitchFamily="34" charset="0"/>
            </a:endParaRPr>
          </a:p>
          <a:p>
            <a:pPr marL="396875" indent="-396875"/>
            <a:r>
              <a:rPr lang="en-GB" sz="1400" b="1" dirty="0">
                <a:latin typeface="Calibri" panose="020F0502020204030204" pitchFamily="34" charset="0"/>
                <a:cs typeface="Calibri" panose="020F0502020204030204" pitchFamily="34" charset="0"/>
              </a:rPr>
              <a:t>[6]</a:t>
            </a:r>
            <a:r>
              <a:rPr lang="en-GB" sz="1400" b="1" dirty="0">
                <a:solidFill>
                  <a:srgbClr val="00B050"/>
                </a:solidFill>
                <a:latin typeface="Calibri" panose="020F0502020204030204" pitchFamily="34" charset="0"/>
                <a:cs typeface="Calibri" panose="020F0502020204030204" pitchFamily="34" charset="0"/>
              </a:rPr>
              <a:t>	</a:t>
            </a:r>
            <a:r>
              <a:rPr lang="en-GB" sz="1400" b="1" dirty="0" smtClean="0">
                <a:solidFill>
                  <a:srgbClr val="00B050"/>
                </a:solidFill>
                <a:latin typeface="Calibri" panose="020F0502020204030204" pitchFamily="34" charset="0"/>
                <a:cs typeface="Calibri" panose="020F0502020204030204" pitchFamily="34" charset="0"/>
              </a:rPr>
              <a:t>Secondary </a:t>
            </a:r>
            <a:r>
              <a:rPr lang="en-GB" sz="1400" b="1" dirty="0">
                <a:solidFill>
                  <a:srgbClr val="00B050"/>
                </a:solidFill>
                <a:latin typeface="Calibri" panose="020F0502020204030204" pitchFamily="34" charset="0"/>
                <a:cs typeface="Calibri" panose="020F0502020204030204" pitchFamily="34" charset="0"/>
              </a:rPr>
              <a:t>Communication Address </a:t>
            </a:r>
            <a:endParaRPr lang="en-GB" sz="1400" b="1" dirty="0" smtClean="0">
              <a:solidFill>
                <a:srgbClr val="00B050"/>
              </a:solidFill>
              <a:latin typeface="Calibri" panose="020F0502020204030204" pitchFamily="34" charset="0"/>
              <a:cs typeface="Calibri" panose="020F0502020204030204" pitchFamily="34" charset="0"/>
            </a:endParaRPr>
          </a:p>
          <a:p>
            <a:pPr marL="396875" indent="-396875"/>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7] </a:t>
            </a:r>
            <a:r>
              <a:rPr lang="en-GB" sz="1400" b="1" dirty="0" smtClean="0">
                <a:solidFill>
                  <a:srgbClr val="00B050"/>
                </a:solidFill>
                <a:latin typeface="Calibri" panose="020F0502020204030204" pitchFamily="34" charset="0"/>
                <a:cs typeface="Calibri" panose="020F0502020204030204" pitchFamily="34" charset="0"/>
              </a:rPr>
              <a:t>	Additional </a:t>
            </a:r>
            <a:r>
              <a:rPr lang="en-GB" sz="1400" b="1" dirty="0">
                <a:solidFill>
                  <a:srgbClr val="00B050"/>
                </a:solidFill>
                <a:latin typeface="Calibri" panose="020F0502020204030204" pitchFamily="34" charset="0"/>
                <a:cs typeface="Calibri" panose="020F0502020204030204" pitchFamily="34" charset="0"/>
              </a:rPr>
              <a:t>Regulatory </a:t>
            </a:r>
            <a:r>
              <a:rPr lang="en-GB" sz="1400" b="1" dirty="0" smtClean="0">
                <a:solidFill>
                  <a:srgbClr val="00B050"/>
                </a:solidFill>
                <a:latin typeface="Calibri" panose="020F0502020204030204" pitchFamily="34" charset="0"/>
                <a:cs typeface="Calibri" panose="020F0502020204030204" pitchFamily="34" charset="0"/>
              </a:rPr>
              <a:t>Information</a:t>
            </a:r>
            <a:endParaRPr lang="en-GB" sz="1400" b="1" dirty="0">
              <a:solidFill>
                <a:srgbClr val="00B050"/>
              </a:solidFill>
              <a:latin typeface="Calibri" panose="020F0502020204030204" pitchFamily="34" charset="0"/>
              <a:cs typeface="Calibri" panose="020F0502020204030204" pitchFamily="34" charset="0"/>
            </a:endParaRPr>
          </a:p>
        </p:txBody>
      </p:sp>
      <p:sp>
        <p:nvSpPr>
          <p:cNvPr id="30" name="Rectangle 29"/>
          <p:cNvSpPr/>
          <p:nvPr/>
        </p:nvSpPr>
        <p:spPr bwMode="auto">
          <a:xfrm>
            <a:off x="752476" y="1081185"/>
            <a:ext cx="4381499" cy="5319616"/>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4" name="TextBox 13"/>
          <p:cNvSpPr txBox="1"/>
          <p:nvPr/>
        </p:nvSpPr>
        <p:spPr>
          <a:xfrm>
            <a:off x="5562600" y="2693602"/>
            <a:ext cx="3581400" cy="461665"/>
          </a:xfrm>
          <a:prstGeom prst="rect">
            <a:avLst/>
          </a:prstGeom>
          <a:noFill/>
          <a:ln>
            <a:noFill/>
          </a:ln>
        </p:spPr>
        <p:txBody>
          <a:bodyPr wrap="square" rtlCol="0">
            <a:spAutoFit/>
          </a:bodyPr>
          <a:lstStyle/>
          <a:p>
            <a:r>
              <a:rPr lang="en-GB" sz="1200" i="1" dirty="0">
                <a:latin typeface="Calibri" panose="020F0502020204030204" pitchFamily="34" charset="0"/>
                <a:cs typeface="Calibri" panose="020F0502020204030204" pitchFamily="34" charset="0"/>
              </a:rPr>
              <a:t>(</a:t>
            </a:r>
            <a:r>
              <a:rPr lang="en-GB" sz="1200" i="1" dirty="0" smtClean="0">
                <a:latin typeface="Calibri" panose="020F0502020204030204" pitchFamily="34" charset="0"/>
                <a:cs typeface="Calibri" panose="020F0502020204030204" pitchFamily="34" charset="0"/>
              </a:rPr>
              <a:t>Elements are moved to common part because  are required for both Individual Person and Organisation.)</a:t>
            </a:r>
            <a:endParaRPr lang="en-GB" sz="1200" b="1" i="1" dirty="0" smtClean="0">
              <a:solidFill>
                <a:srgbClr val="00B050"/>
              </a:solidFill>
              <a:latin typeface="Calibri" panose="020F0502020204030204" pitchFamily="34" charset="0"/>
              <a:cs typeface="Calibri" panose="020F0502020204030204" pitchFamily="34" charset="0"/>
            </a:endParaRPr>
          </a:p>
        </p:txBody>
      </p:sp>
      <p:sp>
        <p:nvSpPr>
          <p:cNvPr id="6" name="Right Brace 5"/>
          <p:cNvSpPr/>
          <p:nvPr/>
        </p:nvSpPr>
        <p:spPr bwMode="auto">
          <a:xfrm>
            <a:off x="4772341" y="1266768"/>
            <a:ext cx="325860" cy="4012599"/>
          </a:xfrm>
          <a:prstGeom prst="rightBrac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5" name="Slide Number Placeholder 4"/>
          <p:cNvSpPr>
            <a:spLocks noGrp="1"/>
          </p:cNvSpPr>
          <p:nvPr>
            <p:ph type="sldNum" sz="quarter" idx="11"/>
          </p:nvPr>
        </p:nvSpPr>
        <p:spPr/>
        <p:txBody>
          <a:bodyPr/>
          <a:lstStyle/>
          <a:p>
            <a:fld id="{EA52E39D-21CE-4915-B848-429A65988FB2}" type="slidenum">
              <a:rPr lang="en-GB" smtClean="0"/>
              <a:pPr/>
              <a:t>22</a:t>
            </a:fld>
            <a:endParaRPr lang="en-GB" dirty="0"/>
          </a:p>
        </p:txBody>
      </p:sp>
      <p:sp>
        <p:nvSpPr>
          <p:cNvPr id="16" name="TextBox 15"/>
          <p:cNvSpPr txBox="1"/>
          <p:nvPr/>
        </p:nvSpPr>
        <p:spPr>
          <a:xfrm>
            <a:off x="3892135" y="1944846"/>
            <a:ext cx="1384727" cy="954107"/>
          </a:xfrm>
          <a:prstGeom prst="rect">
            <a:avLst/>
          </a:prstGeom>
          <a:solidFill>
            <a:schemeClr val="bg1"/>
          </a:solidFill>
        </p:spPr>
        <p:txBody>
          <a:bodyPr wrap="square" rtlCol="0">
            <a:spAutoFit/>
          </a:bodyPr>
          <a:lstStyle/>
          <a:p>
            <a:pPr algn="r"/>
            <a:r>
              <a:rPr lang="en-GB" sz="1400" b="1" i="1" dirty="0" smtClean="0">
                <a:solidFill>
                  <a:srgbClr val="C00000"/>
                </a:solidFill>
                <a:latin typeface="Calibri" panose="020F0502020204030204" pitchFamily="34" charset="0"/>
                <a:cs typeface="Calibri" panose="020F0502020204030204" pitchFamily="34" charset="0"/>
              </a:rPr>
              <a:t>30 July 2015: some definitions were adjusted.</a:t>
            </a:r>
            <a:endParaRPr lang="en-GB" sz="1400" b="1" i="1" dirty="0">
              <a:solidFill>
                <a:srgbClr val="C00000"/>
              </a:solidFill>
              <a:latin typeface="Calibri" panose="020F0502020204030204" pitchFamily="34" charset="0"/>
              <a:cs typeface="Calibri" panose="020F0502020204030204" pitchFamily="34" charset="0"/>
            </a:endParaRPr>
          </a:p>
        </p:txBody>
      </p:sp>
      <p:sp>
        <p:nvSpPr>
          <p:cNvPr id="3" name="Rectangle 2"/>
          <p:cNvSpPr/>
          <p:nvPr/>
        </p:nvSpPr>
        <p:spPr bwMode="auto">
          <a:xfrm>
            <a:off x="189782" y="2553413"/>
            <a:ext cx="86264" cy="49170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695865" y="2559164"/>
            <a:ext cx="115018" cy="7188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155268" y="2498187"/>
            <a:ext cx="1233577" cy="830997"/>
          </a:xfrm>
          <a:prstGeom prst="rect">
            <a:avLst/>
          </a:prstGeom>
          <a:noFill/>
          <a:ln>
            <a:noFill/>
          </a:ln>
        </p:spPr>
        <p:txBody>
          <a:bodyPr wrap="square" rtlCol="0">
            <a:spAutoFit/>
          </a:bodyPr>
          <a:lstStyle/>
          <a:p>
            <a:pPr algn="r"/>
            <a:r>
              <a:rPr lang="en-GB" sz="1600" b="1" dirty="0" smtClean="0">
                <a:solidFill>
                  <a:srgbClr val="FF9966"/>
                </a:solidFill>
                <a:latin typeface="Calibri" panose="020F0502020204030204" pitchFamily="34" charset="0"/>
                <a:cs typeface="Calibri" panose="020F0502020204030204" pitchFamily="34" charset="0"/>
              </a:rPr>
              <a:t>Changed to optional in draft 4. </a:t>
            </a:r>
          </a:p>
        </p:txBody>
      </p:sp>
      <p:cxnSp>
        <p:nvCxnSpPr>
          <p:cNvPr id="18" name="Straight Arrow Connector 17"/>
          <p:cNvCxnSpPr/>
          <p:nvPr/>
        </p:nvCxnSpPr>
        <p:spPr bwMode="auto">
          <a:xfrm>
            <a:off x="1017914" y="2684971"/>
            <a:ext cx="182880" cy="0"/>
          </a:xfrm>
          <a:prstGeom prst="straightConnector1">
            <a:avLst/>
          </a:prstGeom>
          <a:solidFill>
            <a:schemeClr val="accent1"/>
          </a:solidFill>
          <a:ln w="19050" cap="flat" cmpd="sng" algn="ctr">
            <a:solidFill>
              <a:srgbClr val="FF9966"/>
            </a:solidFill>
            <a:prstDash val="solid"/>
            <a:round/>
            <a:headEnd type="none" w="med" len="med"/>
            <a:tailEnd type="arrow"/>
          </a:ln>
          <a:effectLst/>
        </p:spPr>
      </p:cxnSp>
      <p:cxnSp>
        <p:nvCxnSpPr>
          <p:cNvPr id="20" name="Straight Arrow Connector 19"/>
          <p:cNvCxnSpPr/>
          <p:nvPr/>
        </p:nvCxnSpPr>
        <p:spPr bwMode="auto">
          <a:xfrm>
            <a:off x="810887" y="3295291"/>
            <a:ext cx="362305" cy="629728"/>
          </a:xfrm>
          <a:prstGeom prst="straightConnector1">
            <a:avLst/>
          </a:prstGeom>
          <a:solidFill>
            <a:schemeClr val="accent1"/>
          </a:solidFill>
          <a:ln w="19050" cap="flat" cmpd="sng" algn="ctr">
            <a:solidFill>
              <a:srgbClr val="FF9966"/>
            </a:solidFill>
            <a:prstDash val="solid"/>
            <a:round/>
            <a:headEnd type="none" w="med" len="med"/>
            <a:tailEnd type="arrow"/>
          </a:ln>
          <a:effectLst/>
        </p:spPr>
      </p:cxnSp>
    </p:spTree>
    <p:extLst>
      <p:ext uri="{BB962C8B-B14F-4D97-AF65-F5344CB8AC3E}">
        <p14:creationId xmlns:p14="http://schemas.microsoft.com/office/powerpoint/2010/main" val="2885284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 Parties /…/ Organisation - a quick look overall</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23</a:t>
            </a:fld>
            <a:endParaRPr lang="en-GB" dirty="0"/>
          </a:p>
        </p:txBody>
      </p:sp>
      <p:sp>
        <p:nvSpPr>
          <p:cNvPr id="23" name="TextBox 22"/>
          <p:cNvSpPr txBox="1"/>
          <p:nvPr/>
        </p:nvSpPr>
        <p:spPr>
          <a:xfrm>
            <a:off x="5740619" y="476066"/>
            <a:ext cx="3114674" cy="2554545"/>
          </a:xfrm>
          <a:prstGeom prst="rect">
            <a:avLst/>
          </a:prstGeom>
          <a:noFill/>
          <a:ln>
            <a:noFill/>
          </a:ln>
        </p:spPr>
        <p:txBody>
          <a:bodyPr wrap="square" rtlCol="0">
            <a:spAutoFit/>
          </a:bodyPr>
          <a:lstStyle/>
          <a:p>
            <a:r>
              <a:rPr lang="en-GB" sz="1600" dirty="0" smtClean="0">
                <a:latin typeface="Calibri" panose="020F0502020204030204" pitchFamily="34" charset="0"/>
                <a:cs typeface="Calibri" panose="020F0502020204030204" pitchFamily="34" charset="0"/>
              </a:rPr>
              <a:t>Elements that have been moved to common part are :</a:t>
            </a:r>
          </a:p>
          <a:p>
            <a:pPr>
              <a:tabLst>
                <a:tab pos="342900" algn="l"/>
              </a:tabLst>
            </a:pPr>
            <a:r>
              <a:rPr lang="en-GB" sz="1600" dirty="0" smtClean="0">
                <a:latin typeface="Calibri" panose="020F0502020204030204" pitchFamily="34" charset="0"/>
                <a:cs typeface="Calibri" panose="020F0502020204030204" pitchFamily="34" charset="0"/>
              </a:rPr>
              <a:t>[1]	</a:t>
            </a:r>
            <a:r>
              <a:rPr lang="en-GB" sz="1600" b="1" dirty="0" smtClean="0">
                <a:solidFill>
                  <a:srgbClr val="00B050"/>
                </a:solidFill>
                <a:latin typeface="Calibri" panose="020F0502020204030204" pitchFamily="34" charset="0"/>
                <a:cs typeface="Calibri" panose="020F0502020204030204" pitchFamily="34" charset="0"/>
              </a:rPr>
              <a:t>Taxation Country </a:t>
            </a:r>
            <a:r>
              <a:rPr lang="en-GB" sz="1600" dirty="0" smtClean="0">
                <a:latin typeface="Calibri" panose="020F0502020204030204" pitchFamily="34" charset="0"/>
                <a:cs typeface="Calibri" panose="020F0502020204030204" pitchFamily="34" charset="0"/>
              </a:rPr>
              <a:t>(now inside 	Taxation Reporting sequence)</a:t>
            </a:r>
          </a:p>
          <a:p>
            <a:pPr marL="396875" indent="-396875"/>
            <a:r>
              <a:rPr lang="en-GB" sz="1600" b="1" dirty="0" smtClean="0">
                <a:latin typeface="Calibri" panose="020F0502020204030204" pitchFamily="34" charset="0"/>
                <a:cs typeface="Calibri" panose="020F0502020204030204" pitchFamily="34" charset="0"/>
              </a:rPr>
              <a:t>[2]</a:t>
            </a:r>
            <a:r>
              <a:rPr lang="en-GB" sz="1600" b="1" dirty="0">
                <a:latin typeface="Calibri" panose="020F0502020204030204" pitchFamily="34" charset="0"/>
                <a:cs typeface="Calibri" panose="020F0502020204030204" pitchFamily="34" charset="0"/>
              </a:rPr>
              <a:t>	</a:t>
            </a:r>
            <a:r>
              <a:rPr lang="en-GB" sz="1600" b="1" dirty="0">
                <a:solidFill>
                  <a:srgbClr val="00B050"/>
                </a:solidFill>
                <a:latin typeface="Calibri" panose="020F0502020204030204" pitchFamily="34" charset="0"/>
                <a:cs typeface="Calibri" panose="020F0502020204030204" pitchFamily="34" charset="0"/>
              </a:rPr>
              <a:t>Primary Communication Address </a:t>
            </a:r>
            <a:r>
              <a:rPr lang="en-GB" sz="1600" b="1" i="1" dirty="0" smtClean="0">
                <a:latin typeface="Calibri" panose="020F0502020204030204" pitchFamily="34" charset="0"/>
                <a:cs typeface="Calibri" panose="020F0502020204030204" pitchFamily="34" charset="0"/>
              </a:rPr>
              <a:t>[BRA]</a:t>
            </a:r>
            <a:endParaRPr lang="en-GB" sz="1600" b="1" i="1" dirty="0">
              <a:latin typeface="Calibri" panose="020F0502020204030204" pitchFamily="34" charset="0"/>
              <a:cs typeface="Calibri" panose="020F0502020204030204" pitchFamily="34" charset="0"/>
            </a:endParaRPr>
          </a:p>
          <a:p>
            <a:pPr marL="396875" indent="-396875"/>
            <a:r>
              <a:rPr lang="en-GB" sz="1600" b="1" dirty="0" smtClean="0">
                <a:latin typeface="Calibri" panose="020F0502020204030204" pitchFamily="34" charset="0"/>
                <a:cs typeface="Calibri" panose="020F0502020204030204" pitchFamily="34" charset="0"/>
              </a:rPr>
              <a:t>[3]</a:t>
            </a:r>
            <a:r>
              <a:rPr lang="en-GB" sz="1600" b="1" dirty="0">
                <a:solidFill>
                  <a:srgbClr val="00B050"/>
                </a:solidFill>
                <a:latin typeface="Calibri" panose="020F0502020204030204" pitchFamily="34" charset="0"/>
                <a:cs typeface="Calibri" panose="020F0502020204030204" pitchFamily="34" charset="0"/>
              </a:rPr>
              <a:t>	Secondary Communication Address </a:t>
            </a:r>
            <a:r>
              <a:rPr lang="en-GB" sz="1600" b="1" i="1" dirty="0">
                <a:latin typeface="Calibri" panose="020F0502020204030204" pitchFamily="34" charset="0"/>
                <a:cs typeface="Calibri" panose="020F0502020204030204" pitchFamily="34" charset="0"/>
              </a:rPr>
              <a:t>[BRA</a:t>
            </a:r>
            <a:r>
              <a:rPr lang="en-GB" sz="1600" b="1" i="1" dirty="0" smtClean="0">
                <a:latin typeface="Calibri" panose="020F0502020204030204" pitchFamily="34" charset="0"/>
                <a:cs typeface="Calibri" panose="020F0502020204030204" pitchFamily="34" charset="0"/>
              </a:rPr>
              <a:t>]</a:t>
            </a:r>
            <a:endParaRPr lang="en-GB" sz="1600" b="1" dirty="0">
              <a:solidFill>
                <a:srgbClr val="00B050"/>
              </a:solidFill>
              <a:latin typeface="Calibri" panose="020F0502020204030204" pitchFamily="34" charset="0"/>
              <a:cs typeface="Calibri" panose="020F0502020204030204" pitchFamily="34" charset="0"/>
            </a:endParaRPr>
          </a:p>
          <a:p>
            <a:pPr marL="396875" indent="-396875"/>
            <a:r>
              <a:rPr lang="en-GB" sz="1600" b="1" dirty="0" smtClean="0">
                <a:latin typeface="Calibri" panose="020F0502020204030204" pitchFamily="34" charset="0"/>
                <a:cs typeface="Calibri" panose="020F0502020204030204" pitchFamily="34" charset="0"/>
              </a:rPr>
              <a:t>[4] </a:t>
            </a:r>
            <a:r>
              <a:rPr lang="en-GB" sz="1600" b="1" dirty="0">
                <a:solidFill>
                  <a:srgbClr val="00B050"/>
                </a:solidFill>
                <a:latin typeface="Calibri" panose="020F0502020204030204" pitchFamily="34" charset="0"/>
                <a:cs typeface="Calibri" panose="020F0502020204030204" pitchFamily="34" charset="0"/>
              </a:rPr>
              <a:t>	Additional Regulatory </a:t>
            </a:r>
            <a:r>
              <a:rPr lang="en-GB" sz="1600" b="1" dirty="0" smtClean="0">
                <a:solidFill>
                  <a:srgbClr val="00B050"/>
                </a:solidFill>
                <a:latin typeface="Calibri" panose="020F0502020204030204" pitchFamily="34" charset="0"/>
                <a:cs typeface="Calibri" panose="020F0502020204030204" pitchFamily="34" charset="0"/>
              </a:rPr>
              <a:t>Information</a:t>
            </a:r>
            <a:endParaRPr lang="en-GB" sz="1600" b="1" dirty="0">
              <a:solidFill>
                <a:srgbClr val="00B050"/>
              </a:solidFill>
              <a:latin typeface="Calibri" panose="020F0502020204030204" pitchFamily="34" charset="0"/>
              <a:cs typeface="Calibri" panose="020F0502020204030204" pitchFamily="34" charset="0"/>
            </a:endParaRPr>
          </a:p>
        </p:txBody>
      </p:sp>
      <p:sp>
        <p:nvSpPr>
          <p:cNvPr id="12" name="TextBox 11"/>
          <p:cNvSpPr txBox="1"/>
          <p:nvPr/>
        </p:nvSpPr>
        <p:spPr>
          <a:xfrm>
            <a:off x="5758859" y="3890072"/>
            <a:ext cx="3086099" cy="2308324"/>
          </a:xfrm>
          <a:prstGeom prst="rect">
            <a:avLst/>
          </a:prstGeom>
          <a:solidFill>
            <a:schemeClr val="bg1"/>
          </a:solidFill>
          <a:ln>
            <a:noFill/>
          </a:ln>
        </p:spPr>
        <p:txBody>
          <a:bodyPr wrap="square" rtlCol="0">
            <a:spAutoFit/>
          </a:bodyPr>
          <a:lstStyle/>
          <a:p>
            <a:pPr>
              <a:tabLst>
                <a:tab pos="233363" algn="l"/>
              </a:tabLst>
            </a:pPr>
            <a:r>
              <a:rPr lang="en-GB" sz="1600" dirty="0" smtClean="0">
                <a:latin typeface="Calibri" panose="020F0502020204030204" pitchFamily="34" charset="0"/>
                <a:cs typeface="Calibri" panose="020F0502020204030204" pitchFamily="34" charset="0"/>
              </a:rPr>
              <a:t>Elements deleted </a:t>
            </a:r>
            <a:r>
              <a:rPr lang="en-GB" sz="1600" i="1" dirty="0" smtClean="0">
                <a:latin typeface="Calibri" panose="020F0502020204030204" pitchFamily="34" charset="0"/>
                <a:cs typeface="Calibri" panose="020F0502020204030204" pitchFamily="34" charset="0"/>
              </a:rPr>
              <a:t>[SEC]</a:t>
            </a:r>
            <a:r>
              <a:rPr lang="en-GB" sz="1600" dirty="0" smtClean="0">
                <a:latin typeface="Calibri" panose="020F0502020204030204" pitchFamily="34" charset="0"/>
                <a:cs typeface="Calibri" panose="020F0502020204030204" pitchFamily="34" charset="0"/>
              </a:rPr>
              <a:t>:</a:t>
            </a:r>
          </a:p>
          <a:p>
            <a:pPr>
              <a:tabLst>
                <a:tab pos="233363" algn="l"/>
              </a:tabLst>
            </a:pPr>
            <a:r>
              <a:rPr lang="en-GB" sz="1600" dirty="0" smtClean="0">
                <a:latin typeface="Calibri" panose="020F0502020204030204" pitchFamily="34" charset="0"/>
                <a:cs typeface="Calibri" panose="020F0502020204030204" pitchFamily="34" charset="0"/>
              </a:rPr>
              <a:t>[1] </a:t>
            </a:r>
            <a:r>
              <a:rPr lang="en-GB" sz="1600" dirty="0" smtClean="0">
                <a:solidFill>
                  <a:srgbClr val="FF0000"/>
                </a:solidFill>
                <a:latin typeface="Calibri" panose="020F0502020204030204" pitchFamily="34" charset="0"/>
                <a:cs typeface="Calibri" panose="020F0502020204030204" pitchFamily="34" charset="0"/>
              </a:rPr>
              <a:t>National </a:t>
            </a:r>
            <a:r>
              <a:rPr lang="en-GB" sz="1600" dirty="0">
                <a:solidFill>
                  <a:srgbClr val="FF0000"/>
                </a:solidFill>
                <a:latin typeface="Calibri" panose="020F0502020204030204" pitchFamily="34" charset="0"/>
                <a:cs typeface="Calibri" panose="020F0502020204030204" pitchFamily="34" charset="0"/>
              </a:rPr>
              <a:t>Registration </a:t>
            </a:r>
            <a:r>
              <a:rPr lang="en-GB" sz="1600" dirty="0" smtClean="0">
                <a:solidFill>
                  <a:srgbClr val="FF0000"/>
                </a:solidFill>
                <a:latin typeface="Calibri" panose="020F0502020204030204" pitchFamily="34" charset="0"/>
                <a:cs typeface="Calibri" panose="020F0502020204030204" pitchFamily="34" charset="0"/>
              </a:rPr>
              <a:t>Number: 	</a:t>
            </a:r>
            <a:r>
              <a:rPr lang="en-GB" sz="1600" dirty="0" smtClean="0">
                <a:latin typeface="Calibri" panose="020F0502020204030204" pitchFamily="34" charset="0"/>
                <a:cs typeface="Calibri" panose="020F0502020204030204" pitchFamily="34" charset="0"/>
              </a:rPr>
              <a:t>deleted </a:t>
            </a:r>
            <a:r>
              <a:rPr lang="en-GB" sz="1600" dirty="0">
                <a:latin typeface="Calibri" panose="020F0502020204030204" pitchFamily="34" charset="0"/>
                <a:cs typeface="Calibri" panose="020F0502020204030204" pitchFamily="34" charset="0"/>
              </a:rPr>
              <a:t>from Organisation </a:t>
            </a:r>
            <a:r>
              <a:rPr lang="en-GB" sz="1600" dirty="0" smtClean="0">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covered by ‘</a:t>
            </a:r>
            <a:r>
              <a:rPr lang="en-GB" sz="1600" dirty="0">
                <a:solidFill>
                  <a:srgbClr val="00B050"/>
                </a:solidFill>
                <a:latin typeface="Calibri" panose="020F0502020204030204" pitchFamily="34" charset="0"/>
                <a:cs typeface="Calibri" panose="020F0502020204030204" pitchFamily="34" charset="0"/>
              </a:rPr>
              <a:t>Other </a:t>
            </a:r>
            <a:r>
              <a:rPr lang="en-GB" sz="1600" dirty="0" smtClean="0">
                <a:solidFill>
                  <a:srgbClr val="00B050"/>
                </a:solidFill>
                <a:latin typeface="Calibri" panose="020F0502020204030204" pitchFamily="34" charset="0"/>
                <a:cs typeface="Calibri" panose="020F0502020204030204" pitchFamily="34" charset="0"/>
              </a:rPr>
              <a:t>	Identification</a:t>
            </a:r>
            <a:r>
              <a:rPr lang="en-GB" sz="1600" dirty="0">
                <a:solidFill>
                  <a:srgbClr val="00B050"/>
                </a:solidFill>
                <a:latin typeface="Calibri" panose="020F0502020204030204" pitchFamily="34" charset="0"/>
                <a:cs typeface="Calibri" panose="020F0502020204030204" pitchFamily="34" charset="0"/>
              </a:rPr>
              <a:t>’, code  NRIN in the </a:t>
            </a:r>
            <a:r>
              <a:rPr lang="en-GB" sz="1600" dirty="0" smtClean="0">
                <a:solidFill>
                  <a:srgbClr val="00B050"/>
                </a:solidFill>
                <a:latin typeface="Calibri" panose="020F0502020204030204" pitchFamily="34" charset="0"/>
                <a:cs typeface="Calibri" panose="020F0502020204030204" pitchFamily="34" charset="0"/>
              </a:rPr>
              <a:t>	common </a:t>
            </a:r>
            <a:r>
              <a:rPr lang="en-GB" sz="1600" dirty="0">
                <a:latin typeface="Calibri" panose="020F0502020204030204" pitchFamily="34" charset="0"/>
                <a:cs typeface="Calibri" panose="020F0502020204030204" pitchFamily="34" charset="0"/>
              </a:rPr>
              <a:t>part of the </a:t>
            </a:r>
            <a:r>
              <a:rPr lang="en-GB" sz="1600" dirty="0" smtClean="0">
                <a:latin typeface="Calibri" panose="020F0502020204030204" pitchFamily="34" charset="0"/>
                <a:cs typeface="Calibri" panose="020F0502020204030204" pitchFamily="34" charset="0"/>
              </a:rPr>
              <a:t>party</a:t>
            </a:r>
          </a:p>
          <a:p>
            <a:pPr>
              <a:tabLst>
                <a:tab pos="233363" algn="l"/>
              </a:tabLst>
            </a:pPr>
            <a:r>
              <a:rPr lang="en-GB" sz="1600" dirty="0">
                <a:latin typeface="Calibri" panose="020F0502020204030204" pitchFamily="34" charset="0"/>
                <a:cs typeface="Calibri" panose="020F0502020204030204" pitchFamily="34" charset="0"/>
              </a:rPr>
              <a:t>[2]	</a:t>
            </a:r>
            <a:r>
              <a:rPr lang="en-GB" sz="1600" dirty="0">
                <a:solidFill>
                  <a:srgbClr val="00B050"/>
                </a:solidFill>
                <a:latin typeface="Calibri" panose="020F0502020204030204" pitchFamily="34" charset="0"/>
                <a:cs typeface="Calibri" panose="020F0502020204030204" pitchFamily="34" charset="0"/>
              </a:rPr>
              <a:t>Tax Identification </a:t>
            </a:r>
            <a:r>
              <a:rPr lang="en-GB" sz="1600" dirty="0">
                <a:latin typeface="Calibri" panose="020F0502020204030204" pitchFamily="34" charset="0"/>
                <a:cs typeface="Calibri" panose="020F0502020204030204" pitchFamily="34" charset="0"/>
              </a:rPr>
              <a:t>(now covered 	by Other Identification in 	common part</a:t>
            </a:r>
            <a:r>
              <a:rPr lang="en-GB"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14" name="TextBox 13"/>
          <p:cNvSpPr txBox="1"/>
          <p:nvPr/>
        </p:nvSpPr>
        <p:spPr>
          <a:xfrm>
            <a:off x="5758859" y="3004092"/>
            <a:ext cx="3581400" cy="830997"/>
          </a:xfrm>
          <a:prstGeom prst="rect">
            <a:avLst/>
          </a:prstGeom>
          <a:noFill/>
          <a:ln>
            <a:noFill/>
          </a:ln>
        </p:spPr>
        <p:txBody>
          <a:bodyPr wrap="square" rtlCol="0">
            <a:spAutoFit/>
          </a:bodyPr>
          <a:lstStyle/>
          <a:p>
            <a:r>
              <a:rPr lang="en-GB" sz="1600" i="1" dirty="0">
                <a:latin typeface="Calibri" panose="020F0502020204030204" pitchFamily="34" charset="0"/>
                <a:cs typeface="Calibri" panose="020F0502020204030204" pitchFamily="34" charset="0"/>
              </a:rPr>
              <a:t>(</a:t>
            </a:r>
            <a:r>
              <a:rPr lang="en-GB" sz="1600" i="1" dirty="0" smtClean="0">
                <a:latin typeface="Calibri" panose="020F0502020204030204" pitchFamily="34" charset="0"/>
                <a:cs typeface="Calibri" panose="020F0502020204030204" pitchFamily="34" charset="0"/>
              </a:rPr>
              <a:t>Elements are moved to common part because the are required for both Individual Person and Organisation.)</a:t>
            </a:r>
            <a:endParaRPr lang="en-GB" sz="1600" b="1" i="1" dirty="0" smtClean="0">
              <a:solidFill>
                <a:srgbClr val="00B050"/>
              </a:solidFill>
              <a:latin typeface="Calibri" panose="020F0502020204030204" pitchFamily="34" charset="0"/>
              <a:cs typeface="Calibri" panose="020F0502020204030204" pitchFamily="34" charset="0"/>
            </a:endParaRPr>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6" name="Rectangle 5"/>
          <p:cNvSpPr/>
          <p:nvPr/>
        </p:nvSpPr>
        <p:spPr bwMode="auto">
          <a:xfrm>
            <a:off x="240102" y="501410"/>
            <a:ext cx="5332024" cy="6356590"/>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1" name="TextBox 20"/>
          <p:cNvSpPr txBox="1"/>
          <p:nvPr/>
        </p:nvSpPr>
        <p:spPr>
          <a:xfrm>
            <a:off x="666026" y="972808"/>
            <a:ext cx="4979400" cy="3085460"/>
          </a:xfrm>
          <a:prstGeom prst="rect">
            <a:avLst/>
          </a:prstGeom>
          <a:noFill/>
        </p:spPr>
        <p:txBody>
          <a:bodyPr wrap="square" rtlCol="0">
            <a:spAutoFit/>
          </a:bodyPr>
          <a:lstStyle/>
          <a:p>
            <a:pPr>
              <a:tabLst>
                <a:tab pos="457200" algn="l"/>
                <a:tab pos="1085850" algn="l"/>
                <a:tab pos="1600200" algn="l"/>
              </a:tabLst>
            </a:pPr>
            <a:r>
              <a:rPr lang="en-GB" sz="1600" b="1" dirty="0" smtClean="0">
                <a:latin typeface="Calibri" panose="020F0502020204030204" pitchFamily="34" charset="0"/>
                <a:cs typeface="Calibri" panose="020F0502020204030204" pitchFamily="34" charset="0"/>
              </a:rPr>
              <a:t>[1.1]	Organisation</a:t>
            </a: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[1.1] 	</a:t>
            </a:r>
            <a:r>
              <a:rPr lang="en-GB" sz="1600" b="1" dirty="0" smtClean="0">
                <a:latin typeface="Calibri" panose="020F0502020204030204" pitchFamily="34" charset="0"/>
                <a:cs typeface="Calibri" panose="020F0502020204030204" pitchFamily="34" charset="0"/>
              </a:rPr>
              <a:t>Name</a:t>
            </a:r>
          </a:p>
          <a:p>
            <a:pPr>
              <a:tabLst>
                <a:tab pos="457200" algn="l"/>
                <a:tab pos="1085850" algn="l"/>
                <a:tab pos="1600200" algn="l"/>
              </a:tabLst>
            </a:pPr>
            <a:r>
              <a:rPr lang="en-GB" sz="1600" b="1" dirty="0">
                <a:solidFill>
                  <a:srgbClr val="9933FF"/>
                </a:solidFill>
                <a:latin typeface="Calibri" panose="020F0502020204030204" pitchFamily="34" charset="0"/>
                <a:cs typeface="Calibri" panose="020F0502020204030204" pitchFamily="34" charset="0"/>
              </a:rPr>
              <a:t>	</a:t>
            </a:r>
            <a:r>
              <a:rPr lang="en-GB" sz="1600" b="1" dirty="0" smtClean="0">
                <a:solidFill>
                  <a:srgbClr val="9933FF"/>
                </a:solidFill>
                <a:latin typeface="Calibri" panose="020F0502020204030204" pitchFamily="34" charset="0"/>
                <a:cs typeface="Calibri" panose="020F0502020204030204" pitchFamily="34" charset="0"/>
              </a:rPr>
              <a:t>[0.1]	Short Name</a:t>
            </a:r>
            <a:endParaRPr lang="en-GB" sz="1600" b="1" dirty="0">
              <a:solidFill>
                <a:srgbClr val="9933FF"/>
              </a:solidFill>
              <a:latin typeface="Calibri" panose="020F0502020204030204" pitchFamily="34" charset="0"/>
              <a:cs typeface="Calibri" panose="020F0502020204030204" pitchFamily="34" charset="0"/>
            </a:endParaRP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[0.1]	Identification</a:t>
            </a: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XOR</a:t>
            </a:r>
            <a:r>
              <a:rPr lang="en-GB" sz="1600" b="1" dirty="0">
                <a:latin typeface="Calibri" panose="020F0502020204030204" pitchFamily="34" charset="0"/>
                <a:cs typeface="Calibri" panose="020F0502020204030204" pitchFamily="34" charset="0"/>
              </a:rPr>
              <a:t>	</a:t>
            </a:r>
            <a:r>
              <a:rPr lang="en-GB" sz="1600" b="1" dirty="0" smtClean="0">
                <a:solidFill>
                  <a:srgbClr val="0070C0"/>
                </a:solidFill>
                <a:latin typeface="Calibri" panose="020F0502020204030204" pitchFamily="34" charset="0"/>
                <a:cs typeface="Calibri" panose="020F0502020204030204" pitchFamily="34" charset="0"/>
              </a:rPr>
              <a:t>Any BIC</a:t>
            </a: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Proprietary</a:t>
            </a:r>
            <a:endParaRPr lang="en-GB" sz="1600" b="1" dirty="0">
              <a:latin typeface="Calibri" panose="020F0502020204030204" pitchFamily="34" charset="0"/>
              <a:cs typeface="Calibri" panose="020F0502020204030204" pitchFamily="34" charset="0"/>
            </a:endParaRP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a:t>
            </a:r>
            <a:r>
              <a:rPr lang="en-GB" sz="1600" b="1" dirty="0">
                <a:latin typeface="Calibri" panose="020F0502020204030204" pitchFamily="34" charset="0"/>
                <a:cs typeface="Calibri" panose="020F0502020204030204" pitchFamily="34" charset="0"/>
              </a:rPr>
              <a:t>0.1]	</a:t>
            </a:r>
            <a:r>
              <a:rPr lang="en-GB" sz="1600" b="1" dirty="0">
                <a:solidFill>
                  <a:srgbClr val="FF0000"/>
                </a:solidFill>
                <a:latin typeface="Calibri" panose="020F0502020204030204" pitchFamily="34" charset="0"/>
                <a:cs typeface="Calibri" panose="020F0502020204030204" pitchFamily="34" charset="0"/>
              </a:rPr>
              <a:t>Legal Entity Identification </a:t>
            </a:r>
            <a:r>
              <a:rPr lang="en-GB" sz="1600" b="1" i="1" dirty="0">
                <a:latin typeface="Calibri" panose="020F0502020204030204" pitchFamily="34" charset="0"/>
                <a:cs typeface="Calibri" panose="020F0502020204030204" pitchFamily="34" charset="0"/>
              </a:rPr>
              <a:t>[SEC] [BRA]</a:t>
            </a: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[0.1]	Purpose</a:t>
            </a: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[0.1]	Registration Country</a:t>
            </a:r>
          </a:p>
          <a:p>
            <a:pPr>
              <a:spcAft>
                <a:spcPts val="300"/>
              </a:spcAft>
              <a:tabLst>
                <a:tab pos="457200" algn="l"/>
                <a:tab pos="1085850" algn="l"/>
                <a:tab pos="1600200" algn="l"/>
              </a:tabLst>
            </a:pPr>
            <a:r>
              <a:rPr lang="en-GB" sz="1600" b="1" dirty="0">
                <a:latin typeface="Calibri" panose="020F0502020204030204" pitchFamily="34" charset="0"/>
                <a:cs typeface="Calibri" panose="020F0502020204030204" pitchFamily="34" charset="0"/>
              </a:rPr>
              <a:t>	[0.1]	Registration Date</a:t>
            </a:r>
          </a:p>
          <a:p>
            <a:pPr>
              <a:tabLst>
                <a:tab pos="457200" algn="l"/>
                <a:tab pos="1085850" algn="l"/>
                <a:tab pos="1600200" algn="l"/>
              </a:tabLst>
            </a:pPr>
            <a:r>
              <a:rPr lang="en-GB" sz="1600" b="1" dirty="0">
                <a:latin typeface="Calibri" panose="020F0502020204030204" pitchFamily="34" charset="0"/>
                <a:cs typeface="Calibri" panose="020F0502020204030204" pitchFamily="34" charset="0"/>
              </a:rPr>
              <a:t>	</a:t>
            </a:r>
            <a:r>
              <a:rPr lang="en-GB" sz="1600" b="1" dirty="0" smtClean="0">
                <a:solidFill>
                  <a:srgbClr val="0070C0"/>
                </a:solidFill>
                <a:latin typeface="Calibri" panose="020F0502020204030204" pitchFamily="34" charset="0"/>
                <a:cs typeface="Calibri" panose="020F0502020204030204" pitchFamily="34" charset="0"/>
              </a:rPr>
              <a:t>[</a:t>
            </a:r>
            <a:r>
              <a:rPr lang="en-GB" sz="1600" b="1" dirty="0">
                <a:solidFill>
                  <a:srgbClr val="0070C0"/>
                </a:solidFill>
                <a:latin typeface="Calibri" panose="020F0502020204030204" pitchFamily="34" charset="0"/>
                <a:cs typeface="Calibri" panose="020F0502020204030204" pitchFamily="34" charset="0"/>
              </a:rPr>
              <a:t>1.10]	Postal Address </a:t>
            </a:r>
            <a:r>
              <a:rPr lang="en-GB" sz="1600" b="1" i="1" dirty="0">
                <a:latin typeface="Calibri" panose="020F0502020204030204" pitchFamily="34" charset="0"/>
                <a:cs typeface="Calibri" panose="020F0502020204030204" pitchFamily="34" charset="0"/>
              </a:rPr>
              <a:t>[BRA</a:t>
            </a:r>
            <a:r>
              <a:rPr lang="en-GB" sz="1600" b="1" i="1" dirty="0" smtClean="0">
                <a:latin typeface="Calibri" panose="020F0502020204030204" pitchFamily="34" charset="0"/>
                <a:cs typeface="Calibri" panose="020F0502020204030204" pitchFamily="34" charset="0"/>
              </a:rPr>
              <a:t>]</a:t>
            </a:r>
            <a:r>
              <a:rPr lang="en-GB" sz="1600" b="1" i="1" dirty="0">
                <a:latin typeface="Calibri" panose="020F0502020204030204" pitchFamily="34" charset="0"/>
                <a:cs typeface="Calibri" panose="020F0502020204030204" pitchFamily="34" charset="0"/>
              </a:rPr>
              <a:t> [SEC</a:t>
            </a:r>
            <a:r>
              <a:rPr lang="en-GB" sz="1600" b="1" i="1" dirty="0" smtClean="0">
                <a:latin typeface="Calibri" panose="020F0502020204030204" pitchFamily="34" charset="0"/>
                <a:cs typeface="Calibri" panose="020F0502020204030204" pitchFamily="34" charset="0"/>
              </a:rPr>
              <a:t>]</a:t>
            </a:r>
            <a:endParaRPr lang="en-GB" sz="1600" b="1" i="1" dirty="0">
              <a:latin typeface="Calibri" panose="020F0502020204030204" pitchFamily="34" charset="0"/>
              <a:cs typeface="Calibri" panose="020F0502020204030204" pitchFamily="34" charset="0"/>
            </a:endParaRPr>
          </a:p>
          <a:p>
            <a:pPr>
              <a:spcAft>
                <a:spcPts val="300"/>
              </a:spcAft>
              <a:tabLst>
                <a:tab pos="457200" algn="l"/>
                <a:tab pos="1085850" algn="l"/>
                <a:tab pos="1600200" algn="l"/>
              </a:tabLst>
            </a:pPr>
            <a:r>
              <a:rPr lang="en-GB" sz="1600" b="1" dirty="0">
                <a:latin typeface="Calibri" panose="020F0502020204030204" pitchFamily="34" charset="0"/>
                <a:cs typeface="Calibri" panose="020F0502020204030204" pitchFamily="34" charset="0"/>
              </a:rPr>
              <a:t>	</a:t>
            </a:r>
            <a:r>
              <a:rPr lang="en-GB" sz="1600" b="1" dirty="0" smtClean="0">
                <a:solidFill>
                  <a:srgbClr val="FF0000"/>
                </a:solidFill>
                <a:latin typeface="Calibri" panose="020F0502020204030204" pitchFamily="34" charset="0"/>
                <a:cs typeface="Calibri" panose="020F0502020204030204" pitchFamily="34" charset="0"/>
              </a:rPr>
              <a:t>[</a:t>
            </a:r>
            <a:r>
              <a:rPr lang="en-GB" sz="1600" b="1" dirty="0">
                <a:solidFill>
                  <a:srgbClr val="FF0000"/>
                </a:solidFill>
                <a:latin typeface="Calibri" panose="020F0502020204030204" pitchFamily="34" charset="0"/>
                <a:cs typeface="Calibri" panose="020F0502020204030204" pitchFamily="34" charset="0"/>
              </a:rPr>
              <a:t>0.1]	Type of Organisation (codes) </a:t>
            </a:r>
            <a:r>
              <a:rPr lang="en-GB" sz="1600" b="1" i="1" dirty="0">
                <a:latin typeface="Calibri" panose="020F0502020204030204" pitchFamily="34" charset="0"/>
                <a:cs typeface="Calibri" panose="020F0502020204030204" pitchFamily="34" charset="0"/>
              </a:rPr>
              <a:t>[BRA]</a:t>
            </a:r>
          </a:p>
        </p:txBody>
      </p:sp>
      <p:sp>
        <p:nvSpPr>
          <p:cNvPr id="15" name="Rectangle 14"/>
          <p:cNvSpPr/>
          <p:nvPr/>
        </p:nvSpPr>
        <p:spPr>
          <a:xfrm>
            <a:off x="190463" y="489040"/>
            <a:ext cx="3676687" cy="530915"/>
          </a:xfrm>
          <a:prstGeom prst="rect">
            <a:avLst/>
          </a:prstGeom>
        </p:spPr>
        <p:txBody>
          <a:bodyPr wrap="square">
            <a:spAutoFit/>
          </a:bodyPr>
          <a:lstStyle/>
          <a:p>
            <a:pPr>
              <a:lnSpc>
                <a:spcPts val="1500"/>
              </a:lnSpc>
              <a:spcAft>
                <a:spcPts val="0"/>
              </a:spcAft>
              <a:tabLst>
                <a:tab pos="227013" algn="l"/>
                <a:tab pos="461963" algn="l"/>
                <a:tab pos="684213" algn="l"/>
                <a:tab pos="1025525" algn="l"/>
                <a:tab pos="1255713" algn="l"/>
              </a:tabLst>
            </a:pPr>
            <a:r>
              <a:rPr lang="en-GB" sz="1600" dirty="0" smtClean="0">
                <a:solidFill>
                  <a:srgbClr val="7030A0"/>
                </a:solidFill>
                <a:latin typeface="Calibri" panose="020F0502020204030204" pitchFamily="34" charset="0"/>
                <a:cs typeface="Calibri" panose="020F0502020204030204" pitchFamily="34" charset="0"/>
              </a:rPr>
              <a:t>Account Parties /… / </a:t>
            </a:r>
          </a:p>
          <a:p>
            <a:pPr>
              <a:spcAft>
                <a:spcPts val="0"/>
              </a:spcAft>
              <a:tabLst>
                <a:tab pos="114300" algn="l"/>
                <a:tab pos="514350" algn="l"/>
                <a:tab pos="1255713" algn="l"/>
              </a:tabLst>
            </a:pPr>
            <a:r>
              <a:rPr lang="en-GB" sz="1600" dirty="0">
                <a:solidFill>
                  <a:srgbClr val="7030A0"/>
                </a:solidFill>
                <a:latin typeface="Calibri" panose="020F0502020204030204" pitchFamily="34" charset="0"/>
                <a:cs typeface="Calibri" panose="020F0502020204030204" pitchFamily="34" charset="0"/>
              </a:rPr>
              <a:t>	</a:t>
            </a:r>
            <a:r>
              <a:rPr lang="en-GB" sz="1600" dirty="0" smtClean="0">
                <a:solidFill>
                  <a:srgbClr val="7030A0"/>
                </a:solidFill>
                <a:latin typeface="Calibri" panose="020F0502020204030204" pitchFamily="34" charset="0"/>
                <a:cs typeface="Calibri" panose="020F0502020204030204" pitchFamily="34" charset="0"/>
              </a:rPr>
              <a:t>[1.1]	Party 	</a:t>
            </a:r>
            <a:endParaRPr lang="en-GB" sz="1600" b="1" dirty="0" smtClean="0">
              <a:solidFill>
                <a:srgbClr val="7030A0"/>
              </a:solidFill>
              <a:latin typeface="Calibri" panose="020F0502020204030204" pitchFamily="34" charset="0"/>
              <a:cs typeface="Calibri" panose="020F0502020204030204" pitchFamily="34" charset="0"/>
            </a:endParaRPr>
          </a:p>
        </p:txBody>
      </p:sp>
      <p:sp>
        <p:nvSpPr>
          <p:cNvPr id="16" name="Rectangle 15"/>
          <p:cNvSpPr/>
          <p:nvPr/>
        </p:nvSpPr>
        <p:spPr>
          <a:xfrm>
            <a:off x="666026" y="4512990"/>
            <a:ext cx="2793070" cy="290721"/>
          </a:xfrm>
          <a:prstGeom prst="rect">
            <a:avLst/>
          </a:prstGeom>
        </p:spPr>
        <p:txBody>
          <a:bodyPr wrap="square">
            <a:spAutoFit/>
          </a:bodyPr>
          <a:lstStyle/>
          <a:p>
            <a:pPr>
              <a:lnSpc>
                <a:spcPts val="1500"/>
              </a:lnSpc>
              <a:spcAft>
                <a:spcPts val="0"/>
              </a:spcAft>
              <a:tabLst>
                <a:tab pos="117475" algn="l"/>
                <a:tab pos="284163" algn="l"/>
                <a:tab pos="400050" algn="l"/>
                <a:tab pos="514350" algn="l"/>
                <a:tab pos="857250" algn="l"/>
                <a:tab pos="1255713" algn="l"/>
              </a:tabLst>
            </a:pPr>
            <a:r>
              <a:rPr lang="en-GB" sz="1600" b="1" dirty="0" smtClean="0">
                <a:latin typeface="Calibri" panose="020F0502020204030204" pitchFamily="34" charset="0"/>
                <a:cs typeface="Calibri" panose="020F0502020204030204" pitchFamily="34" charset="0"/>
              </a:rPr>
              <a:t>XOR	[1.1]	Individual Person</a:t>
            </a:r>
          </a:p>
        </p:txBody>
      </p:sp>
      <p:sp>
        <p:nvSpPr>
          <p:cNvPr id="17" name="Rectangle 16"/>
          <p:cNvSpPr/>
          <p:nvPr/>
        </p:nvSpPr>
        <p:spPr bwMode="auto">
          <a:xfrm>
            <a:off x="704851" y="4529493"/>
            <a:ext cx="4752974" cy="23812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733425" y="1028700"/>
            <a:ext cx="4724399" cy="3336266"/>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4592366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5191125" y="4657725"/>
            <a:ext cx="3832105" cy="1863845"/>
          </a:xfrm>
          <a:prstGeom prst="rect">
            <a:avLst/>
          </a:prstGeom>
          <a:solidFill>
            <a:schemeClr val="bg1"/>
          </a:solidFill>
          <a:ln w="952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Rectangle 2"/>
          <p:cNvSpPr/>
          <p:nvPr/>
        </p:nvSpPr>
        <p:spPr bwMode="auto">
          <a:xfrm>
            <a:off x="5191125" y="2314576"/>
            <a:ext cx="3832105" cy="2067643"/>
          </a:xfrm>
          <a:prstGeom prst="rect">
            <a:avLst/>
          </a:prstGeom>
          <a:solidFill>
            <a:schemeClr val="bg1"/>
          </a:solidFill>
          <a:ln w="952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smtClean="0"/>
              <a:t>Account Parties – a quick look overall (3)</a:t>
            </a:r>
            <a:endParaRPr lang="en-GB" dirty="0"/>
          </a:p>
        </p:txBody>
      </p:sp>
      <p:sp>
        <p:nvSpPr>
          <p:cNvPr id="4" name="Footer Placeholder 3"/>
          <p:cNvSpPr>
            <a:spLocks noGrp="1"/>
          </p:cNvSpPr>
          <p:nvPr>
            <p:ph type="ftr" sz="quarter" idx="10"/>
          </p:nvPr>
        </p:nvSpPr>
        <p:spPr>
          <a:xfrm>
            <a:off x="510411" y="6629400"/>
            <a:ext cx="5678488" cy="228600"/>
          </a:xfrm>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24</a:t>
            </a:fld>
            <a:endParaRPr lang="en-GB" dirty="0"/>
          </a:p>
        </p:txBody>
      </p:sp>
      <p:sp>
        <p:nvSpPr>
          <p:cNvPr id="9" name="Rectangle 8"/>
          <p:cNvSpPr/>
          <p:nvPr/>
        </p:nvSpPr>
        <p:spPr>
          <a:xfrm>
            <a:off x="5143501" y="2281183"/>
            <a:ext cx="3933824" cy="2062103"/>
          </a:xfrm>
          <a:prstGeom prst="rect">
            <a:avLst/>
          </a:prstGeom>
        </p:spPr>
        <p:txBody>
          <a:bodyPr wrap="square">
            <a:spAutoFit/>
          </a:bodyPr>
          <a:lstStyle/>
          <a:p>
            <a:pPr>
              <a:spcAft>
                <a:spcPts val="0"/>
              </a:spcAft>
              <a:tabLst>
                <a:tab pos="573088" algn="l"/>
                <a:tab pos="803275" algn="l"/>
                <a:tab pos="1031875" algn="l"/>
                <a:tab pos="1255713" algn="l"/>
              </a:tabLst>
            </a:pP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0.10]	Other Identification</a:t>
            </a: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1.1]	Identification</a:t>
            </a:r>
          </a:p>
          <a:p>
            <a:pPr>
              <a:tabLst>
                <a:tab pos="573088" algn="l"/>
                <a:tab pos="803275" algn="l"/>
                <a:tab pos="1031875" algn="l"/>
                <a:tab pos="1255713" algn="l"/>
              </a:tabLst>
            </a:pPr>
            <a:r>
              <a:rPr lang="en-GB" sz="1600" b="1" dirty="0">
                <a:solidFill>
                  <a:srgbClr val="0070C0"/>
                </a:solidFill>
                <a:latin typeface="Calibri" panose="020F0502020204030204" pitchFamily="34" charset="0"/>
                <a:cs typeface="Calibri" panose="020F0502020204030204" pitchFamily="34" charset="0"/>
              </a:rPr>
              <a:t>	</a:t>
            </a:r>
            <a:r>
              <a:rPr lang="en-GB" sz="1600" b="1" dirty="0" smtClean="0">
                <a:solidFill>
                  <a:srgbClr val="0070C0"/>
                </a:solidFill>
                <a:latin typeface="Calibri" panose="020F0502020204030204" pitchFamily="34" charset="0"/>
                <a:cs typeface="Calibri" panose="020F0502020204030204" pitchFamily="34" charset="0"/>
              </a:rPr>
              <a:t>[</a:t>
            </a:r>
            <a:r>
              <a:rPr lang="en-GB" sz="1600" b="1" dirty="0">
                <a:solidFill>
                  <a:srgbClr val="0070C0"/>
                </a:solidFill>
                <a:latin typeface="Calibri" panose="020F0502020204030204" pitchFamily="34" charset="0"/>
                <a:cs typeface="Calibri" panose="020F0502020204030204" pitchFamily="34" charset="0"/>
              </a:rPr>
              <a:t>1.1]	Type (</a:t>
            </a:r>
            <a:r>
              <a:rPr lang="en-GB" sz="1600" b="1" i="1" dirty="0">
                <a:solidFill>
                  <a:srgbClr val="0070C0"/>
                </a:solidFill>
                <a:latin typeface="Calibri" panose="020F0502020204030204" pitchFamily="34" charset="0"/>
                <a:cs typeface="Calibri" panose="020F0502020204030204" pitchFamily="34" charset="0"/>
              </a:rPr>
              <a:t>new </a:t>
            </a:r>
            <a:r>
              <a:rPr lang="en-GB" sz="1600" b="1" i="1" dirty="0" smtClean="0">
                <a:solidFill>
                  <a:srgbClr val="0070C0"/>
                </a:solidFill>
                <a:latin typeface="Calibri" panose="020F0502020204030204" pitchFamily="34" charset="0"/>
                <a:cs typeface="Calibri" panose="020F0502020204030204" pitchFamily="34" charset="0"/>
              </a:rPr>
              <a:t>codes) </a:t>
            </a:r>
            <a:r>
              <a:rPr lang="en-GB" sz="1600" b="1" i="1" dirty="0">
                <a:latin typeface="Calibri" panose="020F0502020204030204" pitchFamily="34" charset="0"/>
                <a:cs typeface="Calibri" panose="020F0502020204030204" pitchFamily="34" charset="0"/>
              </a:rPr>
              <a:t>[SEC</a:t>
            </a:r>
            <a:r>
              <a:rPr lang="en-GB" sz="1600" b="1" i="1" dirty="0" smtClean="0">
                <a:latin typeface="Calibri" panose="020F0502020204030204" pitchFamily="34" charset="0"/>
                <a:cs typeface="Calibri" panose="020F0502020204030204" pitchFamily="34" charset="0"/>
              </a:rPr>
              <a:t>] [BRA]</a:t>
            </a:r>
            <a:endParaRPr lang="en-GB" sz="1600" b="1" i="1" dirty="0">
              <a:latin typeface="Calibri" panose="020F0502020204030204" pitchFamily="34" charset="0"/>
              <a:cs typeface="Calibri" panose="020F0502020204030204" pitchFamily="34" charset="0"/>
            </a:endParaRPr>
          </a:p>
          <a:p>
            <a:pPr>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Issuer</a:t>
            </a: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Issue Date</a:t>
            </a: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Expiry </a:t>
            </a:r>
            <a:r>
              <a:rPr lang="en-GB" sz="1600" b="1" dirty="0" smtClean="0">
                <a:solidFill>
                  <a:srgbClr val="00B050"/>
                </a:solidFill>
                <a:latin typeface="Calibri" panose="020F0502020204030204" pitchFamily="34" charset="0"/>
                <a:cs typeface="Calibri" panose="020F0502020204030204" pitchFamily="34" charset="0"/>
              </a:rPr>
              <a:t>Date</a:t>
            </a:r>
          </a:p>
          <a:p>
            <a:pPr>
              <a:tabLst>
                <a:tab pos="573088" algn="l"/>
                <a:tab pos="803275" algn="l"/>
                <a:tab pos="1031875" algn="l"/>
                <a:tab pos="1255713" algn="l"/>
              </a:tabLst>
            </a:pPr>
            <a:r>
              <a:rPr lang="en-GB" sz="1600" b="1" dirty="0">
                <a:solidFill>
                  <a:srgbClr val="FF0000"/>
                </a:solidFill>
                <a:latin typeface="Calibri" panose="020F0502020204030204" pitchFamily="34" charset="0"/>
                <a:cs typeface="Calibri" panose="020F0502020204030204" pitchFamily="34" charset="0"/>
              </a:rPr>
              <a:t>	</a:t>
            </a:r>
            <a:r>
              <a:rPr lang="en-GB" sz="1600" b="1" dirty="0" smtClean="0">
                <a:solidFill>
                  <a:srgbClr val="FF0000"/>
                </a:solidFill>
                <a:latin typeface="Calibri" panose="020F0502020204030204" pitchFamily="34" charset="0"/>
                <a:cs typeface="Calibri" panose="020F0502020204030204" pitchFamily="34" charset="0"/>
              </a:rPr>
              <a:t>[0.1] 	</a:t>
            </a:r>
            <a:r>
              <a:rPr lang="en-GB" sz="1600" b="1" dirty="0" smtClean="0">
                <a:solidFill>
                  <a:srgbClr val="9933FF"/>
                </a:solidFill>
                <a:latin typeface="Calibri" panose="020F0502020204030204" pitchFamily="34" charset="0"/>
                <a:cs typeface="Calibri" panose="020F0502020204030204" pitchFamily="34" charset="0"/>
              </a:rPr>
              <a:t>State </a:t>
            </a:r>
            <a:r>
              <a:rPr lang="en-GB" sz="1600" b="1" i="1" dirty="0" smtClean="0">
                <a:latin typeface="Calibri" panose="020F0502020204030204" pitchFamily="34" charset="0"/>
                <a:cs typeface="Calibri" panose="020F0502020204030204" pitchFamily="34" charset="0"/>
              </a:rPr>
              <a:t>[BRA]</a:t>
            </a:r>
            <a:endParaRPr lang="en-GB" sz="1600" b="1" i="1" dirty="0">
              <a:latin typeface="Calibri" panose="020F0502020204030204" pitchFamily="34" charset="0"/>
              <a:cs typeface="Calibri" panose="020F0502020204030204" pitchFamily="34" charset="0"/>
            </a:endParaRPr>
          </a:p>
          <a:p>
            <a:pPr>
              <a:spcAft>
                <a:spcPts val="200"/>
              </a:spcAft>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Issuer </a:t>
            </a:r>
            <a:r>
              <a:rPr lang="en-GB" sz="1600" b="1" dirty="0" smtClean="0">
                <a:solidFill>
                  <a:srgbClr val="00B050"/>
                </a:solidFill>
                <a:latin typeface="Calibri" panose="020F0502020204030204" pitchFamily="34" charset="0"/>
                <a:cs typeface="Calibri" panose="020F0502020204030204" pitchFamily="34" charset="0"/>
              </a:rPr>
              <a:t>Country</a:t>
            </a:r>
            <a:endParaRPr lang="en-GB" sz="1600" b="1" dirty="0" smtClean="0">
              <a:solidFill>
                <a:srgbClr val="FF0000"/>
              </a:solidFill>
              <a:latin typeface="Calibri" panose="020F0502020204030204" pitchFamily="34" charset="0"/>
              <a:cs typeface="Calibri" panose="020F0502020204030204" pitchFamily="34" charset="0"/>
            </a:endParaRPr>
          </a:p>
        </p:txBody>
      </p:sp>
      <p:sp>
        <p:nvSpPr>
          <p:cNvPr id="15" name="Rectangle 14"/>
          <p:cNvSpPr/>
          <p:nvPr/>
        </p:nvSpPr>
        <p:spPr>
          <a:xfrm>
            <a:off x="5143501" y="4719583"/>
            <a:ext cx="3905608" cy="1815882"/>
          </a:xfrm>
          <a:prstGeom prst="rect">
            <a:avLst/>
          </a:prstGeom>
        </p:spPr>
        <p:txBody>
          <a:bodyPr wrap="square">
            <a:spAutoFit/>
          </a:bodyPr>
          <a:lstStyle/>
          <a:p>
            <a:pPr>
              <a:tabLst>
                <a:tab pos="573088" algn="l"/>
                <a:tab pos="803275" algn="l"/>
                <a:tab pos="1031875" algn="l"/>
                <a:tab pos="1255713" algn="l"/>
              </a:tabLst>
            </a:pPr>
            <a:r>
              <a:rPr lang="en-GB" sz="1600" b="1" dirty="0" smtClean="0">
                <a:solidFill>
                  <a:srgbClr val="FF0000"/>
                </a:solidFill>
                <a:latin typeface="Calibri" panose="020F0502020204030204" pitchFamily="34" charset="0"/>
                <a:cs typeface="Calibri" panose="020F0502020204030204" pitchFamily="34" charset="0"/>
              </a:rPr>
              <a:t>[0.n]	Tax Reporting </a:t>
            </a:r>
            <a:r>
              <a:rPr lang="en-GB" sz="1600" b="1" i="1" dirty="0" smtClean="0">
                <a:latin typeface="Calibri" panose="020F0502020204030204" pitchFamily="34" charset="0"/>
                <a:cs typeface="Calibri" panose="020F0502020204030204" pitchFamily="34" charset="0"/>
              </a:rPr>
              <a:t>[SEC</a:t>
            </a:r>
            <a:r>
              <a:rPr lang="en-GB" sz="1600" b="1" i="1" dirty="0">
                <a:latin typeface="Calibri" panose="020F0502020204030204" pitchFamily="34" charset="0"/>
                <a:cs typeface="Calibri" panose="020F0502020204030204" pitchFamily="34" charset="0"/>
              </a:rPr>
              <a:t>] </a:t>
            </a:r>
            <a:endParaRPr lang="en-GB" sz="1600" b="1" i="1" dirty="0" smtClean="0">
              <a:latin typeface="Calibri" panose="020F0502020204030204" pitchFamily="34" charset="0"/>
              <a:cs typeface="Calibri" panose="020F0502020204030204" pitchFamily="34" charset="0"/>
            </a:endParaRP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FF33CC"/>
                </a:solidFill>
                <a:latin typeface="Calibri" panose="020F0502020204030204" pitchFamily="34" charset="0"/>
                <a:cs typeface="Calibri" panose="020F0502020204030204" pitchFamily="34" charset="0"/>
              </a:rPr>
              <a:t>[1.1]</a:t>
            </a:r>
            <a:r>
              <a:rPr lang="en-GB" sz="1600" b="1" dirty="0" smtClean="0">
                <a:solidFill>
                  <a:srgbClr val="00B050"/>
                </a:solidFill>
                <a:latin typeface="Calibri" panose="020F0502020204030204" pitchFamily="34" charset="0"/>
                <a:cs typeface="Calibri" panose="020F0502020204030204" pitchFamily="34" charset="0"/>
              </a:rPr>
              <a:t>	Taxation Country</a:t>
            </a: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a:solidFill>
                  <a:srgbClr val="FF33CC"/>
                </a:solidFill>
                <a:latin typeface="Calibri" panose="020F0502020204030204" pitchFamily="34" charset="0"/>
                <a:cs typeface="Calibri" panose="020F0502020204030204" pitchFamily="34" charset="0"/>
              </a:rPr>
              <a:t>[0.1]	Tax </a:t>
            </a:r>
            <a:r>
              <a:rPr lang="en-GB" sz="1600" b="1" dirty="0" smtClean="0">
                <a:solidFill>
                  <a:srgbClr val="FF33CC"/>
                </a:solidFill>
                <a:latin typeface="Calibri" panose="020F0502020204030204" pitchFamily="34" charset="0"/>
                <a:cs typeface="Calibri" panose="020F0502020204030204" pitchFamily="34" charset="0"/>
              </a:rPr>
              <a:t>Rate</a:t>
            </a:r>
            <a:endParaRPr lang="en-GB" sz="1600" b="1" dirty="0" smtClean="0">
              <a:solidFill>
                <a:srgbClr val="00B050"/>
              </a:solidFill>
              <a:latin typeface="Calibri" panose="020F0502020204030204" pitchFamily="34" charset="0"/>
              <a:cs typeface="Calibri" panose="020F0502020204030204" pitchFamily="34" charset="0"/>
            </a:endParaRPr>
          </a:p>
          <a:p>
            <a:pPr>
              <a:tabLst>
                <a:tab pos="573088" algn="l"/>
                <a:tab pos="803275" algn="l"/>
                <a:tab pos="1031875" algn="l"/>
                <a:tab pos="1255713" algn="l"/>
              </a:tabLst>
            </a:pPr>
            <a:r>
              <a:rPr lang="en-GB" sz="1600" b="1" dirty="0">
                <a:solidFill>
                  <a:srgbClr val="FF0000"/>
                </a:solidFill>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Tax </a:t>
            </a:r>
            <a:r>
              <a:rPr lang="en-GB" sz="1600" b="1" dirty="0" smtClean="0">
                <a:solidFill>
                  <a:srgbClr val="9933FF"/>
                </a:solidFill>
                <a:latin typeface="Calibri" panose="020F0502020204030204" pitchFamily="34" charset="0"/>
                <a:cs typeface="Calibri" panose="020F0502020204030204" pitchFamily="34" charset="0"/>
              </a:rPr>
              <a:t>Payer </a:t>
            </a:r>
          </a:p>
          <a:p>
            <a:pPr>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Tax Recipient </a:t>
            </a:r>
          </a:p>
          <a:p>
            <a:pPr>
              <a:spcAft>
                <a:spcPts val="0"/>
              </a:spcAft>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Cash Account Details</a:t>
            </a:r>
          </a:p>
          <a:p>
            <a:pPr>
              <a:spcAft>
                <a:spcPts val="200"/>
              </a:spcAft>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Description</a:t>
            </a:r>
          </a:p>
        </p:txBody>
      </p:sp>
      <p:sp>
        <p:nvSpPr>
          <p:cNvPr id="17" name="Rectangle 16"/>
          <p:cNvSpPr/>
          <p:nvPr/>
        </p:nvSpPr>
        <p:spPr bwMode="auto">
          <a:xfrm>
            <a:off x="483079" y="6280031"/>
            <a:ext cx="2967487" cy="57796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163901" y="501410"/>
            <a:ext cx="4808149" cy="6296205"/>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a:xfrm>
            <a:off x="190463" y="489040"/>
            <a:ext cx="3676687" cy="530915"/>
          </a:xfrm>
          <a:prstGeom prst="rect">
            <a:avLst/>
          </a:prstGeom>
        </p:spPr>
        <p:txBody>
          <a:bodyPr wrap="square">
            <a:spAutoFit/>
          </a:bodyPr>
          <a:lstStyle/>
          <a:p>
            <a:pPr>
              <a:lnSpc>
                <a:spcPts val="1500"/>
              </a:lnSpc>
              <a:spcAft>
                <a:spcPts val="0"/>
              </a:spcAft>
              <a:tabLst>
                <a:tab pos="227013" algn="l"/>
                <a:tab pos="461963" algn="l"/>
                <a:tab pos="684213" algn="l"/>
                <a:tab pos="1025525" algn="l"/>
                <a:tab pos="1255713" algn="l"/>
              </a:tabLst>
            </a:pPr>
            <a:r>
              <a:rPr lang="en-GB" sz="1600" dirty="0" smtClean="0">
                <a:solidFill>
                  <a:srgbClr val="7030A0"/>
                </a:solidFill>
                <a:latin typeface="Calibri" panose="020F0502020204030204" pitchFamily="34" charset="0"/>
                <a:cs typeface="Calibri" panose="020F0502020204030204" pitchFamily="34" charset="0"/>
              </a:rPr>
              <a:t>Account Parties /… / </a:t>
            </a:r>
          </a:p>
          <a:p>
            <a:pPr>
              <a:spcAft>
                <a:spcPts val="0"/>
              </a:spcAft>
              <a:tabLst>
                <a:tab pos="114300" algn="l"/>
                <a:tab pos="514350" algn="l"/>
                <a:tab pos="1255713" algn="l"/>
              </a:tabLst>
            </a:pPr>
            <a:r>
              <a:rPr lang="en-GB" sz="1600" dirty="0">
                <a:solidFill>
                  <a:srgbClr val="7030A0"/>
                </a:solidFill>
                <a:latin typeface="Calibri" panose="020F0502020204030204" pitchFamily="34" charset="0"/>
                <a:cs typeface="Calibri" panose="020F0502020204030204" pitchFamily="34" charset="0"/>
              </a:rPr>
              <a:t>	</a:t>
            </a:r>
            <a:r>
              <a:rPr lang="en-GB" sz="1600" dirty="0" smtClean="0">
                <a:solidFill>
                  <a:srgbClr val="7030A0"/>
                </a:solidFill>
                <a:latin typeface="Calibri" panose="020F0502020204030204" pitchFamily="34" charset="0"/>
                <a:cs typeface="Calibri" panose="020F0502020204030204" pitchFamily="34" charset="0"/>
              </a:rPr>
              <a:t>[1.1]	Party 	</a:t>
            </a:r>
            <a:endParaRPr lang="en-GB" sz="1600" b="1" dirty="0" smtClean="0">
              <a:solidFill>
                <a:srgbClr val="7030A0"/>
              </a:solidFill>
              <a:latin typeface="Calibri" panose="020F0502020204030204" pitchFamily="34" charset="0"/>
              <a:cs typeface="Calibri" panose="020F0502020204030204" pitchFamily="34" charset="0"/>
            </a:endParaRPr>
          </a:p>
        </p:txBody>
      </p:sp>
      <p:sp>
        <p:nvSpPr>
          <p:cNvPr id="11" name="Rectangle 10"/>
          <p:cNvSpPr/>
          <p:nvPr/>
        </p:nvSpPr>
        <p:spPr>
          <a:xfrm>
            <a:off x="319140" y="955047"/>
            <a:ext cx="2793070" cy="553998"/>
          </a:xfrm>
          <a:prstGeom prst="rect">
            <a:avLst/>
          </a:prstGeom>
        </p:spPr>
        <p:txBody>
          <a:bodyPr wrap="square">
            <a:spAutoFit/>
          </a:bodyPr>
          <a:lstStyle/>
          <a:p>
            <a:pPr>
              <a:lnSpc>
                <a:spcPts val="1500"/>
              </a:lnSpc>
              <a:spcAft>
                <a:spcPts val="600"/>
              </a:spcAft>
              <a:tabLst>
                <a:tab pos="117475" algn="l"/>
                <a:tab pos="284163" algn="l"/>
                <a:tab pos="400050" algn="l"/>
                <a:tab pos="514350" algn="l"/>
                <a:tab pos="857250" algn="l"/>
                <a:tab pos="1255713" algn="l"/>
              </a:tabLst>
            </a:pPr>
            <a:r>
              <a:rPr lang="en-GB" sz="1600" dirty="0" smtClean="0">
                <a:latin typeface="Calibri" panose="020F0502020204030204" pitchFamily="34" charset="0"/>
                <a:cs typeface="Calibri" panose="020F0502020204030204" pitchFamily="34" charset="0"/>
              </a:rPr>
              <a:t>XOR	[1.1]</a:t>
            </a:r>
            <a:r>
              <a:rPr lang="en-GB" sz="1600"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Organisation</a:t>
            </a:r>
          </a:p>
          <a:p>
            <a:pPr>
              <a:lnSpc>
                <a:spcPts val="1500"/>
              </a:lnSpc>
              <a:spcAft>
                <a:spcPts val="0"/>
              </a:spcAft>
              <a:tabLst>
                <a:tab pos="117475" algn="l"/>
                <a:tab pos="284163" algn="l"/>
                <a:tab pos="400050" algn="l"/>
                <a:tab pos="514350" algn="l"/>
                <a:tab pos="857250" algn="l"/>
                <a:tab pos="1255713" algn="l"/>
              </a:tabLst>
            </a:pPr>
            <a:r>
              <a:rPr lang="en-GB" sz="1600" b="1" dirty="0" smtClean="0">
                <a:latin typeface="Calibri" panose="020F0502020204030204" pitchFamily="34" charset="0"/>
                <a:cs typeface="Calibri" panose="020F0502020204030204" pitchFamily="34" charset="0"/>
              </a:rPr>
              <a:t>XOR	[1.1]	Individual Person</a:t>
            </a:r>
          </a:p>
        </p:txBody>
      </p:sp>
      <p:sp>
        <p:nvSpPr>
          <p:cNvPr id="13" name="Rectangle 12"/>
          <p:cNvSpPr/>
          <p:nvPr/>
        </p:nvSpPr>
        <p:spPr bwMode="auto">
          <a:xfrm>
            <a:off x="323851" y="971550"/>
            <a:ext cx="4210050" cy="23812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323851" y="1238250"/>
            <a:ext cx="4210050" cy="23812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8" name="Straight Connector 7"/>
          <p:cNvCxnSpPr/>
          <p:nvPr/>
        </p:nvCxnSpPr>
        <p:spPr bwMode="auto">
          <a:xfrm flipV="1">
            <a:off x="2665561" y="2415396"/>
            <a:ext cx="2493035" cy="1130062"/>
          </a:xfrm>
          <a:prstGeom prst="line">
            <a:avLst/>
          </a:prstGeom>
          <a:solidFill>
            <a:schemeClr val="accent1"/>
          </a:solidFill>
          <a:ln w="12700" cap="flat" cmpd="sng" algn="ctr">
            <a:solidFill>
              <a:schemeClr val="tx1">
                <a:lumMod val="75000"/>
                <a:lumOff val="25000"/>
              </a:schemeClr>
            </a:solidFill>
            <a:prstDash val="dash"/>
            <a:round/>
            <a:headEnd type="none" w="med" len="med"/>
            <a:tailEnd type="none" w="med" len="med"/>
          </a:ln>
          <a:effectLst/>
        </p:spPr>
      </p:cxnSp>
      <p:cxnSp>
        <p:nvCxnSpPr>
          <p:cNvPr id="20" name="Straight Connector 19"/>
          <p:cNvCxnSpPr/>
          <p:nvPr/>
        </p:nvCxnSpPr>
        <p:spPr bwMode="auto">
          <a:xfrm>
            <a:off x="2743200" y="3968151"/>
            <a:ext cx="2398143" cy="828136"/>
          </a:xfrm>
          <a:prstGeom prst="line">
            <a:avLst/>
          </a:prstGeom>
          <a:solidFill>
            <a:schemeClr val="accent1"/>
          </a:solidFill>
          <a:ln w="12700" cap="flat" cmpd="sng" algn="ctr">
            <a:solidFill>
              <a:schemeClr val="tx1">
                <a:lumMod val="75000"/>
                <a:lumOff val="25000"/>
              </a:schemeClr>
            </a:solidFill>
            <a:prstDash val="dash"/>
            <a:round/>
            <a:headEnd type="none" w="med" len="med"/>
            <a:tailEnd type="none" w="med" len="med"/>
          </a:ln>
          <a:effectLst/>
        </p:spPr>
      </p:cxnSp>
      <p:sp>
        <p:nvSpPr>
          <p:cNvPr id="18" name="Rectangle 17"/>
          <p:cNvSpPr/>
          <p:nvPr/>
        </p:nvSpPr>
        <p:spPr>
          <a:xfrm>
            <a:off x="712207" y="1476952"/>
            <a:ext cx="4360125" cy="5293757"/>
          </a:xfrm>
          <a:prstGeom prst="rect">
            <a:avLst/>
          </a:prstGeom>
        </p:spPr>
        <p:txBody>
          <a:bodyPr wrap="square">
            <a:spAutoFit/>
          </a:bodyPr>
          <a:lstStyle/>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Money Laundering Check</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Investor Profile Validation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Ownership Beneficiary Rate</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Client Identification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Fiscal Exemption</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Signatory Right Indicator</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[0.1]	MiFID Classification</a:t>
            </a:r>
          </a:p>
          <a:p>
            <a:pPr>
              <a:spcAft>
                <a:spcPts val="0"/>
              </a:spcAft>
              <a:tabLst>
                <a:tab pos="285750" algn="l"/>
                <a:tab pos="514350" algn="l"/>
                <a:tab pos="684213" algn="l"/>
                <a:tab pos="803275" algn="l"/>
                <a:tab pos="1031875" algn="l"/>
                <a:tab pos="1255713" algn="l"/>
              </a:tabLst>
            </a:pPr>
            <a:r>
              <a:rPr lang="en-GB" sz="1300" b="1" dirty="0" smtClean="0">
                <a:solidFill>
                  <a:srgbClr val="0070C0"/>
                </a:solidFill>
                <a:latin typeface="Calibri" panose="020F0502020204030204" pitchFamily="34" charset="0"/>
                <a:cs typeface="Calibri" panose="020F0502020204030204" pitchFamily="34" charset="0"/>
              </a:rPr>
              <a:t>[0.n]	Notification </a:t>
            </a:r>
            <a:r>
              <a:rPr lang="en-GB" sz="1300" b="1" i="1" dirty="0" smtClean="0">
                <a:solidFill>
                  <a:srgbClr val="0070C0"/>
                </a:solidFill>
                <a:latin typeface="Calibri" panose="020F0502020204030204" pitchFamily="34" charset="0"/>
                <a:cs typeface="Calibri" panose="020F0502020204030204" pitchFamily="34" charset="0"/>
              </a:rPr>
              <a:t>(new data type</a:t>
            </a:r>
            <a:r>
              <a:rPr lang="en-GB" sz="1300" b="1" i="1" dirty="0" smtClean="0">
                <a:latin typeface="Calibri" panose="020F0502020204030204" pitchFamily="34" charset="0"/>
                <a:cs typeface="Calibri" panose="020F0502020204030204" pitchFamily="34" charset="0"/>
              </a:rPr>
              <a:t>) [SEC]</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FATCA Form Type</a:t>
            </a:r>
          </a:p>
          <a:p>
            <a:pPr>
              <a:spcAft>
                <a:spcPts val="0"/>
              </a:spcAft>
              <a:tabLst>
                <a:tab pos="285750" algn="l"/>
                <a:tab pos="514350" algn="l"/>
                <a:tab pos="684213" algn="l"/>
                <a:tab pos="803275" algn="l"/>
                <a:tab pos="1031875" algn="l"/>
                <a:tab pos="1255713" algn="l"/>
              </a:tabLst>
            </a:pPr>
            <a:r>
              <a:rPr lang="en-GB" sz="1300" b="1" dirty="0" smtClean="0">
                <a:latin typeface="Calibri" panose="020F0502020204030204" pitchFamily="34" charset="0"/>
                <a:cs typeface="Calibri" panose="020F0502020204030204" pitchFamily="34" charset="0"/>
              </a:rPr>
              <a:t>[0.n]	FATCA Status</a:t>
            </a:r>
          </a:p>
          <a:p>
            <a:pPr>
              <a:spcAft>
                <a:spcPts val="0"/>
              </a:spcAft>
              <a:tabLst>
                <a:tab pos="285750" algn="l"/>
                <a:tab pos="514350" algn="l"/>
                <a:tab pos="684213" algn="l"/>
                <a:tab pos="803275" algn="l"/>
                <a:tab pos="1031875" algn="l"/>
                <a:tab pos="1255713" algn="l"/>
              </a:tabLst>
            </a:pPr>
            <a:r>
              <a:rPr lang="en-GB" sz="1300" b="1" dirty="0" smtClean="0">
                <a:solidFill>
                  <a:srgbClr val="FF9966"/>
                </a:solidFill>
                <a:latin typeface="Calibri" panose="020F0502020204030204" pitchFamily="34" charset="0"/>
                <a:cs typeface="Calibri" panose="020F0502020204030204" pitchFamily="34" charset="0"/>
              </a:rPr>
              <a:t>[0.n]</a:t>
            </a:r>
            <a:r>
              <a:rPr lang="en-GB" sz="1300" b="1" dirty="0" smtClean="0">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Other Identification </a:t>
            </a:r>
            <a:r>
              <a:rPr lang="en-GB" sz="1300" b="1" i="1" dirty="0" smtClean="0">
                <a:solidFill>
                  <a:srgbClr val="0070C0"/>
                </a:solidFill>
                <a:latin typeface="Calibri" panose="020F0502020204030204" pitchFamily="34" charset="0"/>
                <a:cs typeface="Calibri" panose="020F0502020204030204" pitchFamily="34" charset="0"/>
              </a:rPr>
              <a:t>(codes) </a:t>
            </a:r>
            <a:r>
              <a:rPr lang="en-GB" sz="1300" b="1" dirty="0" smtClean="0">
                <a:latin typeface="Calibri" panose="020F0502020204030204" pitchFamily="34" charset="0"/>
                <a:cs typeface="Calibri" panose="020F0502020204030204" pitchFamily="34" charset="0"/>
              </a:rPr>
              <a:t>[</a:t>
            </a:r>
            <a:r>
              <a:rPr lang="en-GB" sz="1300" b="1" i="1" dirty="0" smtClean="0">
                <a:latin typeface="Calibri" panose="020F0502020204030204" pitchFamily="34" charset="0"/>
                <a:cs typeface="Calibri" panose="020F0502020204030204" pitchFamily="34" charset="0"/>
              </a:rPr>
              <a:t>SEC] [BRA]</a:t>
            </a:r>
          </a:p>
          <a:p>
            <a:pPr>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[0.1] 	Tax Exemption </a:t>
            </a:r>
            <a:r>
              <a:rPr lang="en-GB" sz="1300" b="1" i="1" dirty="0">
                <a:solidFill>
                  <a:schemeClr val="accent6">
                    <a:lumMod val="75000"/>
                  </a:schemeClr>
                </a:solidFill>
                <a:latin typeface="Calibri" panose="020F0502020204030204" pitchFamily="34" charset="0"/>
                <a:cs typeface="Calibri" panose="020F0502020204030204" pitchFamily="34" charset="0"/>
              </a:rPr>
              <a:t>(new codes) </a:t>
            </a:r>
            <a:r>
              <a:rPr lang="en-GB" sz="1300" b="1" i="1" dirty="0">
                <a:latin typeface="Calibri" panose="020F0502020204030204" pitchFamily="34" charset="0"/>
                <a:cs typeface="Calibri" panose="020F0502020204030204" pitchFamily="34" charset="0"/>
              </a:rPr>
              <a:t>[SEC</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[0.n]	Tax Reporting </a:t>
            </a:r>
            <a:r>
              <a:rPr lang="en-GB" sz="1300" b="1" i="1" dirty="0" smtClean="0">
                <a:latin typeface="Calibri" panose="020F0502020204030204" pitchFamily="34" charset="0"/>
                <a:cs typeface="Calibri" panose="020F0502020204030204" pitchFamily="34" charset="0"/>
              </a:rPr>
              <a:t>[SEC</a:t>
            </a:r>
            <a:r>
              <a:rPr lang="en-GB" sz="1300" b="1" i="1" dirty="0">
                <a:latin typeface="Calibri" panose="020F0502020204030204" pitchFamily="34" charset="0"/>
                <a:cs typeface="Calibri" panose="020F0502020204030204" pitchFamily="34" charset="0"/>
              </a:rPr>
              <a:t>] </a:t>
            </a:r>
            <a:endParaRPr lang="en-GB" sz="1300" b="1" i="1" dirty="0" smtClean="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00B050"/>
                </a:solidFill>
                <a:latin typeface="Calibri" panose="020F0502020204030204" pitchFamily="34" charset="0"/>
                <a:cs typeface="Calibri" panose="020F0502020204030204" pitchFamily="34" charset="0"/>
              </a:rPr>
              <a:t>[0.1]	Language </a:t>
            </a:r>
            <a:r>
              <a:rPr lang="en-GB" sz="1300" b="1" i="1" dirty="0" smtClean="0">
                <a:latin typeface="Calibri" panose="020F0502020204030204" pitchFamily="34" charset="0"/>
                <a:cs typeface="Calibri" panose="020F0502020204030204" pitchFamily="34" charset="0"/>
              </a:rPr>
              <a:t>[SEC]</a:t>
            </a:r>
            <a:endParaRPr lang="en-GB" sz="1300" b="1" i="1" strike="sngStrike" dirty="0" smtClean="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a:t>
            </a:r>
            <a:r>
              <a:rPr lang="en-GB" sz="1300" b="1" dirty="0" smtClean="0">
                <a:solidFill>
                  <a:srgbClr val="FF0000"/>
                </a:solidFill>
                <a:latin typeface="Calibri" panose="020F0502020204030204" pitchFamily="34" charset="0"/>
                <a:cs typeface="Calibri" panose="020F0502020204030204" pitchFamily="34" charset="0"/>
              </a:rPr>
              <a:t>Mail Type </a:t>
            </a:r>
            <a:r>
              <a:rPr lang="en-GB" sz="1300" b="1" i="1" dirty="0">
                <a:latin typeface="Calibri" panose="020F0502020204030204" pitchFamily="34" charset="0"/>
                <a:cs typeface="Calibri" panose="020F0502020204030204" pitchFamily="34" charset="0"/>
              </a:rPr>
              <a:t>[SEC</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a:solidFill>
                  <a:srgbClr val="00B050"/>
                </a:solidFill>
                <a:latin typeface="Calibri" panose="020F0502020204030204" pitchFamily="34" charset="0"/>
                <a:cs typeface="Calibri" panose="020F0502020204030204" pitchFamily="34" charset="0"/>
              </a:rPr>
              <a:t>[0.1]	Country And Residential </a:t>
            </a:r>
            <a:r>
              <a:rPr lang="en-GB" sz="1300" b="1" dirty="0" smtClean="0">
                <a:solidFill>
                  <a:srgbClr val="00B050"/>
                </a:solidFill>
                <a:latin typeface="Calibri" panose="020F0502020204030204" pitchFamily="34" charset="0"/>
                <a:cs typeface="Calibri" panose="020F0502020204030204" pitchFamily="34" charset="0"/>
              </a:rPr>
              <a:t>Status </a:t>
            </a:r>
            <a:r>
              <a:rPr lang="en-GB" sz="1300" b="1" i="1" dirty="0" smtClean="0">
                <a:latin typeface="Calibri" panose="020F0502020204030204" pitchFamily="34" charset="0"/>
                <a:cs typeface="Calibri" panose="020F0502020204030204" pitchFamily="34" charset="0"/>
              </a:rPr>
              <a:t>[BRA]</a:t>
            </a:r>
            <a:endParaRPr lang="en-GB" sz="1300" b="1" i="1" dirty="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a:t>
            </a:r>
            <a:r>
              <a:rPr lang="en-GB" sz="1300" b="1" dirty="0" smtClean="0">
                <a:solidFill>
                  <a:srgbClr val="FF0000"/>
                </a:solidFill>
                <a:latin typeface="Calibri" panose="020F0502020204030204" pitchFamily="34" charset="0"/>
                <a:cs typeface="Calibri" panose="020F0502020204030204" pitchFamily="34" charset="0"/>
              </a:rPr>
              <a:t>Monetary Worth </a:t>
            </a:r>
            <a:r>
              <a:rPr lang="en-GB" sz="1300" b="1" dirty="0">
                <a:solidFill>
                  <a:srgbClr val="FF0000"/>
                </a:solidFill>
                <a:latin typeface="Calibri" panose="020F0502020204030204" pitchFamily="34" charset="0"/>
                <a:cs typeface="Calibri" panose="020F0502020204030204" pitchFamily="34" charset="0"/>
              </a:rPr>
              <a:t>(Date &amp; Amt) </a:t>
            </a:r>
            <a:r>
              <a:rPr lang="en-GB" sz="1300" b="1" i="1" dirty="0">
                <a:latin typeface="Calibri" panose="020F0502020204030204" pitchFamily="34" charset="0"/>
                <a:cs typeface="Calibri" panose="020F0502020204030204" pitchFamily="34" charset="0"/>
              </a:rPr>
              <a:t>[BRA]</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Equity Value (Date &amp; Amt) </a:t>
            </a:r>
            <a:r>
              <a:rPr lang="en-GB" sz="1300" b="1" i="1" dirty="0">
                <a:latin typeface="Calibri" panose="020F0502020204030204" pitchFamily="34" charset="0"/>
                <a:cs typeface="Calibri" panose="020F0502020204030204" pitchFamily="34" charset="0"/>
              </a:rPr>
              <a:t>[BRA</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[0.1]	Working Capital </a:t>
            </a:r>
            <a:r>
              <a:rPr lang="en-GB" sz="1300" b="1" i="1" dirty="0" smtClean="0">
                <a:latin typeface="Calibri" panose="020F0502020204030204" pitchFamily="34" charset="0"/>
                <a:cs typeface="Calibri" panose="020F0502020204030204" pitchFamily="34" charset="0"/>
              </a:rPr>
              <a:t>[BRA]</a:t>
            </a:r>
            <a:endParaRPr lang="en-GB" sz="1300" b="1" i="1" dirty="0">
              <a:latin typeface="Calibri" panose="020F0502020204030204" pitchFamily="34" charset="0"/>
              <a:cs typeface="Calibri" panose="020F0502020204030204" pitchFamily="34" charset="0"/>
            </a:endParaRP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0.n]	Company Link (codes) </a:t>
            </a:r>
            <a:r>
              <a:rPr lang="en-GB" sz="1300" b="1" i="1" dirty="0">
                <a:latin typeface="Calibri" panose="020F0502020204030204" pitchFamily="34" charset="0"/>
                <a:cs typeface="Calibri" panose="020F0502020204030204" pitchFamily="34" charset="0"/>
              </a:rPr>
              <a:t>[BRA</a:t>
            </a:r>
            <a:r>
              <a:rPr lang="en-GB" sz="1300" b="1" i="1" dirty="0" smtClean="0">
                <a:latin typeface="Calibri" panose="020F0502020204030204" pitchFamily="34" charset="0"/>
                <a:cs typeface="Calibri" panose="020F0502020204030204" pitchFamily="34" charset="0"/>
              </a:rPr>
              <a:t>]</a:t>
            </a:r>
          </a:p>
          <a:p>
            <a:pPr>
              <a:spcAft>
                <a:spcPts val="0"/>
              </a:spcAft>
              <a:tabLst>
                <a:tab pos="285750" algn="l"/>
                <a:tab pos="514350" algn="l"/>
                <a:tab pos="684213" algn="l"/>
                <a:tab pos="803275" algn="l"/>
                <a:tab pos="1031875" algn="l"/>
                <a:tab pos="1255713" algn="l"/>
              </a:tabLst>
            </a:pPr>
            <a:r>
              <a:rPr lang="en-GB" sz="1300" b="1" dirty="0" smtClean="0">
                <a:solidFill>
                  <a:srgbClr val="FF0000"/>
                </a:solidFill>
                <a:latin typeface="Calibri" panose="020F0502020204030204" pitchFamily="34" charset="0"/>
                <a:cs typeface="Calibri" panose="020F0502020204030204" pitchFamily="34" charset="0"/>
              </a:rPr>
              <a:t>[0.1]	Electronic Mailing Service Reference </a:t>
            </a:r>
            <a:r>
              <a:rPr lang="en-GB" sz="1300" b="1" i="1" dirty="0" smtClean="0">
                <a:latin typeface="Calibri" panose="020F0502020204030204" pitchFamily="34" charset="0"/>
                <a:cs typeface="Calibri" panose="020F0502020204030204" pitchFamily="34" charset="0"/>
              </a:rPr>
              <a:t>(ITA)</a:t>
            </a:r>
          </a:p>
          <a:p>
            <a:pPr>
              <a:spcAft>
                <a:spcPts val="0"/>
              </a:spcAft>
              <a:tabLst>
                <a:tab pos="461963" algn="l"/>
                <a:tab pos="517525" algn="l"/>
                <a:tab pos="1031875" algn="l"/>
              </a:tabLst>
            </a:pPr>
            <a:r>
              <a:rPr lang="en-GB" sz="1300" b="1" dirty="0">
                <a:solidFill>
                  <a:srgbClr val="0070C0"/>
                </a:solidFill>
                <a:latin typeface="Calibri" panose="020F0502020204030204" pitchFamily="34" charset="0"/>
                <a:cs typeface="Calibri" panose="020F0502020204030204" pitchFamily="34" charset="0"/>
              </a:rPr>
              <a:t>[0.n]	</a:t>
            </a:r>
            <a:r>
              <a:rPr lang="en-GB" sz="1300" b="1" dirty="0" smtClean="0">
                <a:solidFill>
                  <a:srgbClr val="0070C0"/>
                </a:solidFill>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Primary </a:t>
            </a:r>
            <a:r>
              <a:rPr lang="en-GB" sz="1300" b="1" dirty="0">
                <a:solidFill>
                  <a:srgbClr val="00B050"/>
                </a:solidFill>
                <a:latin typeface="Calibri" panose="020F0502020204030204" pitchFamily="34" charset="0"/>
                <a:cs typeface="Calibri" panose="020F0502020204030204" pitchFamily="34" charset="0"/>
              </a:rPr>
              <a:t>Communication Address </a:t>
            </a:r>
            <a:r>
              <a:rPr lang="en-GB" sz="1300" b="1" i="1" dirty="0">
                <a:solidFill>
                  <a:srgbClr val="0070C0"/>
                </a:solidFill>
                <a:latin typeface="Calibri" panose="020F0502020204030204" pitchFamily="34" charset="0"/>
                <a:cs typeface="Calibri" panose="020F0502020204030204" pitchFamily="34" charset="0"/>
              </a:rPr>
              <a:t>[BRA]</a:t>
            </a:r>
            <a:endParaRPr lang="en-GB" sz="1300" b="1"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517525" algn="l"/>
                <a:tab pos="1031875" algn="l"/>
              </a:tabLst>
            </a:pPr>
            <a:r>
              <a:rPr lang="en-GB" sz="1300" b="1" dirty="0" smtClean="0">
                <a:solidFill>
                  <a:srgbClr val="0070C0"/>
                </a:solidFill>
                <a:latin typeface="Calibri" panose="020F0502020204030204" pitchFamily="34" charset="0"/>
                <a:cs typeface="Calibri" panose="020F0502020204030204" pitchFamily="34" charset="0"/>
              </a:rPr>
              <a:t>[</a:t>
            </a:r>
            <a:r>
              <a:rPr lang="en-GB" sz="1300" b="1" dirty="0">
                <a:solidFill>
                  <a:srgbClr val="0070C0"/>
                </a:solidFill>
                <a:latin typeface="Calibri" panose="020F0502020204030204" pitchFamily="34" charset="0"/>
                <a:cs typeface="Calibri" panose="020F0502020204030204" pitchFamily="34" charset="0"/>
              </a:rPr>
              <a:t>0.n]</a:t>
            </a:r>
            <a:r>
              <a:rPr lang="en-GB" sz="1300" b="1" dirty="0">
                <a:solidFill>
                  <a:srgbClr val="00B050"/>
                </a:solidFill>
                <a:latin typeface="Calibri" panose="020F0502020204030204" pitchFamily="34" charset="0"/>
                <a:cs typeface="Calibri" panose="020F0502020204030204" pitchFamily="34" charset="0"/>
              </a:rPr>
              <a:t>	</a:t>
            </a:r>
            <a:r>
              <a:rPr lang="en-GB" sz="1300" b="1" dirty="0" smtClean="0">
                <a:solidFill>
                  <a:srgbClr val="00B050"/>
                </a:solidFill>
                <a:latin typeface="Calibri" panose="020F0502020204030204" pitchFamily="34" charset="0"/>
                <a:cs typeface="Calibri" panose="020F0502020204030204" pitchFamily="34" charset="0"/>
              </a:rPr>
              <a:t>	Secondary </a:t>
            </a:r>
            <a:r>
              <a:rPr lang="en-GB" sz="1300" b="1" dirty="0">
                <a:solidFill>
                  <a:srgbClr val="00B050"/>
                </a:solidFill>
                <a:latin typeface="Calibri" panose="020F0502020204030204" pitchFamily="34" charset="0"/>
                <a:cs typeface="Calibri" panose="020F0502020204030204" pitchFamily="34" charset="0"/>
              </a:rPr>
              <a:t>Communication Address </a:t>
            </a:r>
            <a:r>
              <a:rPr lang="en-GB" sz="1300" b="1" i="1" dirty="0">
                <a:latin typeface="Calibri" panose="020F0502020204030204" pitchFamily="34" charset="0"/>
                <a:cs typeface="Calibri" panose="020F0502020204030204" pitchFamily="34" charset="0"/>
              </a:rPr>
              <a:t>[BRA]</a:t>
            </a:r>
            <a:endParaRPr lang="en-GB" sz="1300" b="1" strike="sngStrike"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517525" algn="l"/>
                <a:tab pos="1031875" algn="l"/>
              </a:tabLst>
            </a:pPr>
            <a:r>
              <a:rPr lang="en-GB" sz="1300" b="1" dirty="0" smtClean="0">
                <a:solidFill>
                  <a:srgbClr val="00B050"/>
                </a:solidFill>
                <a:latin typeface="Calibri" panose="020F0502020204030204" pitchFamily="34" charset="0"/>
                <a:cs typeface="Calibri" panose="020F0502020204030204" pitchFamily="34" charset="0"/>
              </a:rPr>
              <a:t>[</a:t>
            </a:r>
            <a:r>
              <a:rPr lang="en-GB" sz="1300" b="1" dirty="0">
                <a:solidFill>
                  <a:srgbClr val="00B050"/>
                </a:solidFill>
                <a:latin typeface="Calibri" panose="020F0502020204030204" pitchFamily="34" charset="0"/>
                <a:cs typeface="Calibri" panose="020F0502020204030204" pitchFamily="34" charset="0"/>
              </a:rPr>
              <a:t>0.1]	</a:t>
            </a:r>
            <a:r>
              <a:rPr lang="en-GB" sz="1300" b="1" dirty="0" smtClean="0">
                <a:solidFill>
                  <a:srgbClr val="00B050"/>
                </a:solidFill>
                <a:latin typeface="Calibri" panose="020F0502020204030204" pitchFamily="34" charset="0"/>
                <a:cs typeface="Calibri" panose="020F0502020204030204" pitchFamily="34" charset="0"/>
              </a:rPr>
              <a:t>	Additional </a:t>
            </a:r>
            <a:r>
              <a:rPr lang="en-GB" sz="1300" b="1" dirty="0">
                <a:solidFill>
                  <a:srgbClr val="00B050"/>
                </a:solidFill>
                <a:latin typeface="Calibri" panose="020F0502020204030204" pitchFamily="34" charset="0"/>
                <a:cs typeface="Calibri" panose="020F0502020204030204" pitchFamily="34" charset="0"/>
              </a:rPr>
              <a:t>Regulatory </a:t>
            </a:r>
            <a:r>
              <a:rPr lang="en-GB" sz="1300" b="1" dirty="0" smtClean="0">
                <a:solidFill>
                  <a:srgbClr val="00B050"/>
                </a:solidFill>
                <a:latin typeface="Calibri" panose="020F0502020204030204" pitchFamily="34" charset="0"/>
                <a:cs typeface="Calibri" panose="020F0502020204030204" pitchFamily="34" charset="0"/>
              </a:rPr>
              <a:t>Information</a:t>
            </a:r>
          </a:p>
          <a:p>
            <a:pPr>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[0.1]	Accounting Status (codes) </a:t>
            </a:r>
            <a:r>
              <a:rPr lang="en-GB" sz="1300" b="1" i="1" dirty="0">
                <a:latin typeface="Calibri" panose="020F0502020204030204" pitchFamily="34" charset="0"/>
                <a:cs typeface="Calibri" panose="020F0502020204030204" pitchFamily="34" charset="0"/>
              </a:rPr>
              <a:t>[SEC]</a:t>
            </a:r>
          </a:p>
          <a:p>
            <a:pPr marL="0" lvl="1">
              <a:spcAft>
                <a:spcPts val="0"/>
              </a:spcAft>
              <a:tabLst>
                <a:tab pos="285750" algn="l"/>
                <a:tab pos="514350" algn="l"/>
                <a:tab pos="684213" algn="l"/>
                <a:tab pos="803275" algn="l"/>
                <a:tab pos="1031875" algn="l"/>
                <a:tab pos="1255713" algn="l"/>
              </a:tabLst>
            </a:pPr>
            <a:r>
              <a:rPr lang="en-GB" sz="1300" b="1" dirty="0">
                <a:solidFill>
                  <a:schemeClr val="accent6">
                    <a:lumMod val="75000"/>
                  </a:schemeClr>
                </a:solidFill>
                <a:latin typeface="Calibri" panose="020F0502020204030204" pitchFamily="34" charset="0"/>
                <a:cs typeface="Calibri" panose="020F0502020204030204" pitchFamily="34" charset="0"/>
              </a:rPr>
              <a:t>[0.n]	Additional Information</a:t>
            </a:r>
            <a:r>
              <a:rPr lang="en-GB" sz="1300" b="1" i="1" dirty="0">
                <a:solidFill>
                  <a:schemeClr val="accent6">
                    <a:lumMod val="75000"/>
                  </a:schemeClr>
                </a:solidFill>
                <a:latin typeface="Calibri" panose="020F0502020204030204" pitchFamily="34" charset="0"/>
                <a:cs typeface="Calibri" panose="020F0502020204030204" pitchFamily="34" charset="0"/>
              </a:rPr>
              <a:t> </a:t>
            </a:r>
            <a:r>
              <a:rPr lang="en-GB" sz="1300" b="1" i="1" dirty="0">
                <a:latin typeface="Calibri" panose="020F0502020204030204" pitchFamily="34" charset="0"/>
                <a:cs typeface="Calibri" panose="020F0502020204030204" pitchFamily="34" charset="0"/>
              </a:rPr>
              <a:t>[SEC, BRA</a:t>
            </a:r>
            <a:r>
              <a:rPr lang="en-GB" sz="1300" b="1" i="1" dirty="0" smtClean="0">
                <a:latin typeface="Calibri" panose="020F0502020204030204" pitchFamily="34" charset="0"/>
                <a:cs typeface="Calibri" panose="020F0502020204030204" pitchFamily="34" charset="0"/>
              </a:rPr>
              <a:t>]</a:t>
            </a:r>
            <a:endParaRPr lang="en-GB" sz="13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8016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Account </a:t>
            </a:r>
            <a:r>
              <a:rPr lang="en-GB" dirty="0" smtClean="0"/>
              <a:t>Parties / Other Identification</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25</a:t>
            </a:fld>
            <a:endParaRPr lang="en-GB" dirty="0"/>
          </a:p>
        </p:txBody>
      </p:sp>
      <p:sp>
        <p:nvSpPr>
          <p:cNvPr id="6" name="Rectangle 5"/>
          <p:cNvSpPr/>
          <p:nvPr/>
        </p:nvSpPr>
        <p:spPr bwMode="auto">
          <a:xfrm>
            <a:off x="317201" y="968855"/>
            <a:ext cx="3832105" cy="2038350"/>
          </a:xfrm>
          <a:prstGeom prst="rect">
            <a:avLst/>
          </a:prstGeom>
          <a:solidFill>
            <a:schemeClr val="bg1"/>
          </a:solidFill>
          <a:ln w="9525" cap="flat" cmpd="sng" algn="ctr">
            <a:solidFill>
              <a:schemeClr val="tx1">
                <a:lumMod val="75000"/>
                <a:lumOff val="2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269577" y="935462"/>
            <a:ext cx="3933824" cy="2062103"/>
          </a:xfrm>
          <a:prstGeom prst="rect">
            <a:avLst/>
          </a:prstGeom>
        </p:spPr>
        <p:txBody>
          <a:bodyPr wrap="square">
            <a:spAutoFit/>
          </a:bodyPr>
          <a:lstStyle/>
          <a:p>
            <a:pPr>
              <a:spcAft>
                <a:spcPts val="0"/>
              </a:spcAft>
              <a:tabLst>
                <a:tab pos="573088" algn="l"/>
                <a:tab pos="803275" algn="l"/>
                <a:tab pos="1031875" algn="l"/>
                <a:tab pos="1255713" algn="l"/>
              </a:tabLst>
            </a:pP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0.10]	Other Identification</a:t>
            </a: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1.1]	Identification</a:t>
            </a:r>
          </a:p>
          <a:p>
            <a:pPr>
              <a:tabLst>
                <a:tab pos="573088" algn="l"/>
                <a:tab pos="803275" algn="l"/>
                <a:tab pos="1031875" algn="l"/>
                <a:tab pos="1255713" algn="l"/>
              </a:tabLst>
            </a:pPr>
            <a:r>
              <a:rPr lang="en-GB" sz="1600" b="1" dirty="0">
                <a:solidFill>
                  <a:srgbClr val="0070C0"/>
                </a:solidFill>
                <a:latin typeface="Calibri" panose="020F0502020204030204" pitchFamily="34" charset="0"/>
                <a:cs typeface="Calibri" panose="020F0502020204030204" pitchFamily="34" charset="0"/>
              </a:rPr>
              <a:t>	</a:t>
            </a:r>
            <a:r>
              <a:rPr lang="en-GB" sz="1600" b="1" dirty="0" smtClean="0">
                <a:solidFill>
                  <a:srgbClr val="0070C0"/>
                </a:solidFill>
                <a:latin typeface="Calibri" panose="020F0502020204030204" pitchFamily="34" charset="0"/>
                <a:cs typeface="Calibri" panose="020F0502020204030204" pitchFamily="34" charset="0"/>
              </a:rPr>
              <a:t>[</a:t>
            </a:r>
            <a:r>
              <a:rPr lang="en-GB" sz="1600" b="1" dirty="0">
                <a:solidFill>
                  <a:srgbClr val="0070C0"/>
                </a:solidFill>
                <a:latin typeface="Calibri" panose="020F0502020204030204" pitchFamily="34" charset="0"/>
                <a:cs typeface="Calibri" panose="020F0502020204030204" pitchFamily="34" charset="0"/>
              </a:rPr>
              <a:t>1.1]	Type (</a:t>
            </a:r>
            <a:r>
              <a:rPr lang="en-GB" sz="1600" b="1" i="1" dirty="0">
                <a:solidFill>
                  <a:srgbClr val="0070C0"/>
                </a:solidFill>
                <a:latin typeface="Calibri" panose="020F0502020204030204" pitchFamily="34" charset="0"/>
                <a:cs typeface="Calibri" panose="020F0502020204030204" pitchFamily="34" charset="0"/>
              </a:rPr>
              <a:t>new </a:t>
            </a:r>
            <a:r>
              <a:rPr lang="en-GB" sz="1600" b="1" i="1" dirty="0" smtClean="0">
                <a:solidFill>
                  <a:srgbClr val="0070C0"/>
                </a:solidFill>
                <a:latin typeface="Calibri" panose="020F0502020204030204" pitchFamily="34" charset="0"/>
                <a:cs typeface="Calibri" panose="020F0502020204030204" pitchFamily="34" charset="0"/>
              </a:rPr>
              <a:t>codes) </a:t>
            </a:r>
            <a:r>
              <a:rPr lang="en-GB" sz="1600" b="1" i="1" dirty="0">
                <a:latin typeface="Calibri" panose="020F0502020204030204" pitchFamily="34" charset="0"/>
                <a:cs typeface="Calibri" panose="020F0502020204030204" pitchFamily="34" charset="0"/>
              </a:rPr>
              <a:t>[SEC</a:t>
            </a:r>
            <a:r>
              <a:rPr lang="en-GB" sz="1600" b="1" i="1" dirty="0" smtClean="0">
                <a:latin typeface="Calibri" panose="020F0502020204030204" pitchFamily="34" charset="0"/>
                <a:cs typeface="Calibri" panose="020F0502020204030204" pitchFamily="34" charset="0"/>
              </a:rPr>
              <a:t>] [BRA]</a:t>
            </a:r>
            <a:endParaRPr lang="en-GB" sz="1600" b="1" i="1" dirty="0">
              <a:latin typeface="Calibri" panose="020F0502020204030204" pitchFamily="34" charset="0"/>
              <a:cs typeface="Calibri" panose="020F0502020204030204" pitchFamily="34" charset="0"/>
            </a:endParaRPr>
          </a:p>
          <a:p>
            <a:pPr>
              <a:tabLst>
                <a:tab pos="573088" algn="l"/>
                <a:tab pos="803275" algn="l"/>
                <a:tab pos="1031875" algn="l"/>
                <a:tab pos="1255713" algn="l"/>
              </a:tabLst>
            </a:pPr>
            <a:r>
              <a:rPr lang="en-GB" sz="1600" b="1" dirty="0">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Issuer</a:t>
            </a: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Issue Date</a:t>
            </a:r>
          </a:p>
          <a:p>
            <a:pPr>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Expiry </a:t>
            </a:r>
            <a:r>
              <a:rPr lang="en-GB" sz="1600" b="1" dirty="0" smtClean="0">
                <a:solidFill>
                  <a:srgbClr val="00B050"/>
                </a:solidFill>
                <a:latin typeface="Calibri" panose="020F0502020204030204" pitchFamily="34" charset="0"/>
                <a:cs typeface="Calibri" panose="020F0502020204030204" pitchFamily="34" charset="0"/>
              </a:rPr>
              <a:t>Date</a:t>
            </a:r>
          </a:p>
          <a:p>
            <a:pPr>
              <a:tabLst>
                <a:tab pos="573088" algn="l"/>
                <a:tab pos="803275" algn="l"/>
                <a:tab pos="1031875" algn="l"/>
                <a:tab pos="1255713" algn="l"/>
              </a:tabLst>
            </a:pPr>
            <a:r>
              <a:rPr lang="en-GB" sz="1600" b="1" dirty="0">
                <a:solidFill>
                  <a:srgbClr val="FF0000"/>
                </a:solidFill>
                <a:latin typeface="Calibri" panose="020F0502020204030204" pitchFamily="34" charset="0"/>
                <a:cs typeface="Calibri" panose="020F0502020204030204" pitchFamily="34" charset="0"/>
              </a:rPr>
              <a:t>	</a:t>
            </a:r>
            <a:r>
              <a:rPr lang="en-GB" sz="1600" b="1" dirty="0" smtClean="0">
                <a:solidFill>
                  <a:srgbClr val="FF0000"/>
                </a:solidFill>
                <a:latin typeface="Calibri" panose="020F0502020204030204" pitchFamily="34" charset="0"/>
                <a:cs typeface="Calibri" panose="020F0502020204030204" pitchFamily="34" charset="0"/>
              </a:rPr>
              <a:t>[0.1]	State </a:t>
            </a:r>
            <a:r>
              <a:rPr lang="en-GB" sz="1600" b="1" i="1" dirty="0" smtClean="0">
                <a:latin typeface="Calibri" panose="020F0502020204030204" pitchFamily="34" charset="0"/>
                <a:cs typeface="Calibri" panose="020F0502020204030204" pitchFamily="34" charset="0"/>
              </a:rPr>
              <a:t>[BRA]</a:t>
            </a:r>
            <a:endParaRPr lang="en-GB" sz="1600" b="1" i="1" dirty="0">
              <a:latin typeface="Calibri" panose="020F0502020204030204" pitchFamily="34" charset="0"/>
              <a:cs typeface="Calibri" panose="020F0502020204030204" pitchFamily="34" charset="0"/>
            </a:endParaRPr>
          </a:p>
          <a:p>
            <a:pPr>
              <a:spcAft>
                <a:spcPts val="200"/>
              </a:spcAft>
              <a:tabLst>
                <a:tab pos="573088" algn="l"/>
                <a:tab pos="803275" algn="l"/>
                <a:tab pos="1031875" algn="l"/>
                <a:tab pos="1255713" algn="l"/>
              </a:tabLst>
            </a:pPr>
            <a:r>
              <a:rPr lang="en-GB" sz="1600" b="1" dirty="0">
                <a:solidFill>
                  <a:srgbClr val="00B050"/>
                </a:solidFill>
                <a:latin typeface="Calibri" panose="020F0502020204030204" pitchFamily="34" charset="0"/>
                <a:cs typeface="Calibri" panose="020F0502020204030204" pitchFamily="34" charset="0"/>
              </a:rPr>
              <a:t>	</a:t>
            </a:r>
            <a:r>
              <a:rPr lang="en-GB" sz="1600" b="1" dirty="0" smtClean="0">
                <a:solidFill>
                  <a:srgbClr val="00B050"/>
                </a:solidFill>
                <a:latin typeface="Calibri" panose="020F0502020204030204" pitchFamily="34" charset="0"/>
                <a:cs typeface="Calibri" panose="020F0502020204030204" pitchFamily="34" charset="0"/>
              </a:rPr>
              <a:t>[</a:t>
            </a:r>
            <a:r>
              <a:rPr lang="en-GB" sz="1600" b="1" dirty="0">
                <a:solidFill>
                  <a:srgbClr val="00B050"/>
                </a:solidFill>
                <a:latin typeface="Calibri" panose="020F0502020204030204" pitchFamily="34" charset="0"/>
                <a:cs typeface="Calibri" panose="020F0502020204030204" pitchFamily="34" charset="0"/>
              </a:rPr>
              <a:t>0.1]	Issuer </a:t>
            </a:r>
            <a:r>
              <a:rPr lang="en-GB" sz="1600" b="1" dirty="0" smtClean="0">
                <a:solidFill>
                  <a:srgbClr val="00B050"/>
                </a:solidFill>
                <a:latin typeface="Calibri" panose="020F0502020204030204" pitchFamily="34" charset="0"/>
                <a:cs typeface="Calibri" panose="020F0502020204030204" pitchFamily="34" charset="0"/>
              </a:rPr>
              <a:t>Country</a:t>
            </a:r>
            <a:endParaRPr lang="en-GB" sz="1600" b="1" dirty="0" smtClean="0">
              <a:solidFill>
                <a:srgbClr val="FF0000"/>
              </a:solidFill>
              <a:latin typeface="Calibri" panose="020F0502020204030204" pitchFamily="34" charset="0"/>
              <a:cs typeface="Calibri" panose="020F0502020204030204" pitchFamily="34" charset="0"/>
            </a:endParaRPr>
          </a:p>
        </p:txBody>
      </p:sp>
      <p:sp>
        <p:nvSpPr>
          <p:cNvPr id="8" name="TextBox 7"/>
          <p:cNvSpPr txBox="1"/>
          <p:nvPr/>
        </p:nvSpPr>
        <p:spPr>
          <a:xfrm>
            <a:off x="4313208" y="1431988"/>
            <a:ext cx="4416725" cy="646331"/>
          </a:xfrm>
          <a:prstGeom prst="rect">
            <a:avLst/>
          </a:prstGeom>
          <a:noFill/>
        </p:spPr>
        <p:txBody>
          <a:bodyPr wrap="square" rtlCol="0">
            <a:spAutoFit/>
          </a:bodyPr>
          <a:lstStyle/>
          <a:p>
            <a:r>
              <a:rPr lang="en-GB" sz="1800" dirty="0" smtClean="0">
                <a:latin typeface="Calibri" panose="020F0502020204030204" pitchFamily="34" charset="0"/>
                <a:cs typeface="Calibri" panose="020F0502020204030204" pitchFamily="34" charset="0"/>
              </a:rPr>
              <a:t>A new code </a:t>
            </a:r>
            <a:r>
              <a:rPr lang="en-GB" sz="1800" strike="sngStrike" dirty="0" smtClean="0">
                <a:latin typeface="Calibri" panose="020F0502020204030204" pitchFamily="34" charset="0"/>
                <a:cs typeface="Calibri" panose="020F0502020204030204" pitchFamily="34" charset="0"/>
              </a:rPr>
              <a:t>BUSC </a:t>
            </a:r>
            <a:r>
              <a:rPr lang="en-GB" sz="1800" dirty="0" smtClean="0">
                <a:solidFill>
                  <a:srgbClr val="9933FF"/>
                </a:solidFill>
                <a:latin typeface="Calibri" panose="020F0502020204030204" pitchFamily="34" charset="0"/>
                <a:cs typeface="Calibri" panose="020F0502020204030204" pitchFamily="34" charset="0"/>
              </a:rPr>
              <a:t>INCL </a:t>
            </a:r>
            <a:r>
              <a:rPr lang="en-GB" sz="1800" dirty="0" smtClean="0">
                <a:latin typeface="Calibri" panose="020F0502020204030204" pitchFamily="34" charset="0"/>
                <a:cs typeface="Calibri" panose="020F0502020204030204" pitchFamily="34" charset="0"/>
              </a:rPr>
              <a:t>for DK has already been agreed:</a:t>
            </a:r>
            <a:endParaRPr lang="en-GB" sz="1800" dirty="0">
              <a:latin typeface="Calibri" panose="020F0502020204030204" pitchFamily="34" charset="0"/>
              <a:cs typeface="Calibri" panose="020F0502020204030204" pitchFamily="34" charset="0"/>
            </a:endParaRPr>
          </a:p>
        </p:txBody>
      </p:sp>
      <p:cxnSp>
        <p:nvCxnSpPr>
          <p:cNvPr id="10" name="Straight Arrow Connector 9"/>
          <p:cNvCxnSpPr/>
          <p:nvPr/>
        </p:nvCxnSpPr>
        <p:spPr bwMode="auto">
          <a:xfrm flipV="1">
            <a:off x="3907766" y="1599875"/>
            <a:ext cx="36576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aphicFrame>
        <p:nvGraphicFramePr>
          <p:cNvPr id="13" name="Table 12"/>
          <p:cNvGraphicFramePr>
            <a:graphicFrameLocks noGrp="1"/>
          </p:cNvGraphicFramePr>
          <p:nvPr>
            <p:extLst>
              <p:ext uri="{D42A27DB-BD31-4B8C-83A1-F6EECF244321}">
                <p14:modId xmlns:p14="http://schemas.microsoft.com/office/powerpoint/2010/main" val="1132241245"/>
              </p:ext>
            </p:extLst>
          </p:nvPr>
        </p:nvGraphicFramePr>
        <p:xfrm>
          <a:off x="322053" y="3261275"/>
          <a:ext cx="8658046" cy="1493520"/>
        </p:xfrm>
        <a:graphic>
          <a:graphicData uri="http://schemas.openxmlformats.org/drawingml/2006/table">
            <a:tbl>
              <a:tblPr firstRow="1" bandRow="1">
                <a:tableStyleId>{5C22544A-7EE6-4342-B048-85BDC9FD1C3A}</a:tableStyleId>
              </a:tblPr>
              <a:tblGrid>
                <a:gridCol w="1126357"/>
                <a:gridCol w="2256941"/>
                <a:gridCol w="5274748"/>
              </a:tblGrid>
              <a:tr h="0">
                <a:tc>
                  <a:txBody>
                    <a:bodyPr/>
                    <a:lstStyle/>
                    <a:p>
                      <a:r>
                        <a:rPr lang="en-GB" sz="1600" b="0" dirty="0" smtClean="0">
                          <a:solidFill>
                            <a:schemeClr val="tx1"/>
                          </a:solidFill>
                          <a:latin typeface="Calibri" panose="020F0502020204030204" pitchFamily="34" charset="0"/>
                          <a:cs typeface="Calibri" panose="020F0502020204030204" pitchFamily="34" charset="0"/>
                        </a:rPr>
                        <a:t>Code</a:t>
                      </a:r>
                      <a:endParaRPr lang="en-GB" sz="16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chemeClr val="tx1"/>
                          </a:solidFill>
                          <a:latin typeface="Calibri" panose="020F0502020204030204" pitchFamily="34" charset="0"/>
                          <a:cs typeface="Calibri" panose="020F0502020204030204" pitchFamily="34" charset="0"/>
                        </a:rPr>
                        <a:t>Name</a:t>
                      </a:r>
                      <a:endParaRPr lang="en-GB" sz="16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chemeClr val="tx1"/>
                          </a:solidFill>
                          <a:latin typeface="Calibri" panose="020F0502020204030204" pitchFamily="34" charset="0"/>
                          <a:cs typeface="Calibri" panose="020F0502020204030204" pitchFamily="34" charset="0"/>
                        </a:rPr>
                        <a:t>Definition</a:t>
                      </a:r>
                      <a:endParaRPr lang="en-GB" sz="16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1600" b="0" strike="sngStrike" dirty="0" smtClean="0">
                          <a:solidFill>
                            <a:schemeClr val="tx1"/>
                          </a:solidFill>
                          <a:latin typeface="Calibri" panose="020F0502020204030204" pitchFamily="34" charset="0"/>
                          <a:cs typeface="Calibri" panose="020F0502020204030204" pitchFamily="34" charset="0"/>
                        </a:rPr>
                        <a:t>BUSC</a:t>
                      </a:r>
                      <a:r>
                        <a:rPr lang="en-GB" sz="1600" b="0" baseline="0" dirty="0" smtClean="0">
                          <a:solidFill>
                            <a:schemeClr val="tx1"/>
                          </a:solidFill>
                          <a:latin typeface="Calibri" panose="020F0502020204030204" pitchFamily="34" charset="0"/>
                          <a:cs typeface="Calibri" panose="020F0502020204030204" pitchFamily="34" charset="0"/>
                        </a:rPr>
                        <a:t> </a:t>
                      </a:r>
                      <a:r>
                        <a:rPr lang="en-GB" sz="1600" b="0" dirty="0" smtClean="0">
                          <a:solidFill>
                            <a:schemeClr val="tx1"/>
                          </a:solidFill>
                          <a:latin typeface="Calibri" panose="020F0502020204030204" pitchFamily="34" charset="0"/>
                          <a:cs typeface="Calibri" panose="020F0502020204030204" pitchFamily="34" charset="0"/>
                        </a:rPr>
                        <a:t>INCL</a:t>
                      </a:r>
                      <a:endParaRPr lang="en-GB" sz="16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strike="sngStrike" baseline="0" dirty="0" smtClean="0">
                          <a:solidFill>
                            <a:schemeClr val="tx1"/>
                          </a:solidFill>
                          <a:latin typeface="Calibri" panose="020F0502020204030204" pitchFamily="34" charset="0"/>
                          <a:cs typeface="Calibri" panose="020F0502020204030204" pitchFamily="34" charset="0"/>
                        </a:rPr>
                        <a:t>Business </a:t>
                      </a:r>
                      <a:r>
                        <a:rPr lang="en-GB" sz="1600" b="0" strike="sngStrike" dirty="0" smtClean="0">
                          <a:solidFill>
                            <a:schemeClr val="tx1"/>
                          </a:solidFill>
                          <a:latin typeface="Calibri" panose="020F0502020204030204" pitchFamily="34" charset="0"/>
                          <a:cs typeface="Calibri" panose="020F0502020204030204" pitchFamily="34" charset="0"/>
                        </a:rPr>
                        <a:t>Code</a:t>
                      </a:r>
                      <a:r>
                        <a:rPr lang="en-GB" sz="1600" b="0" dirty="0" smtClean="0">
                          <a:solidFill>
                            <a:schemeClr val="tx1"/>
                          </a:solidFill>
                          <a:latin typeface="Calibri" panose="020F0502020204030204" pitchFamily="34" charset="0"/>
                          <a:cs typeface="Calibri" panose="020F0502020204030204" pitchFamily="34" charset="0"/>
                        </a:rPr>
                        <a:t> </a:t>
                      </a:r>
                      <a:r>
                        <a:rPr lang="en-GB" sz="1600" b="0" dirty="0" smtClean="0">
                          <a:solidFill>
                            <a:srgbClr val="9933FF"/>
                          </a:solidFill>
                          <a:latin typeface="Calibri" panose="020F0502020204030204" pitchFamily="34" charset="0"/>
                          <a:cs typeface="Calibri" panose="020F0502020204030204" pitchFamily="34" charset="0"/>
                        </a:rPr>
                        <a:t>Industry</a:t>
                      </a:r>
                      <a:r>
                        <a:rPr lang="en-GB" sz="1600" b="0" baseline="0" dirty="0" smtClean="0">
                          <a:solidFill>
                            <a:schemeClr val="tx1"/>
                          </a:solidFill>
                          <a:latin typeface="Calibri" panose="020F0502020204030204" pitchFamily="34" charset="0"/>
                          <a:cs typeface="Calibri" panose="020F0502020204030204" pitchFamily="34" charset="0"/>
                        </a:rPr>
                        <a:t> </a:t>
                      </a:r>
                      <a:r>
                        <a:rPr lang="en-GB" sz="1600" b="0" dirty="0" smtClean="0">
                          <a:solidFill>
                            <a:srgbClr val="9933FF"/>
                          </a:solidFill>
                          <a:latin typeface="Calibri" panose="020F0502020204030204" pitchFamily="34" charset="0"/>
                          <a:cs typeface="Calibri" panose="020F0502020204030204" pitchFamily="34" charset="0"/>
                        </a:rPr>
                        <a:t>Classification</a:t>
                      </a:r>
                      <a:endParaRPr lang="en-GB" sz="1600" b="0" dirty="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600" u="none" strike="sngStrike" dirty="0" smtClean="0">
                          <a:effectLst/>
                          <a:latin typeface="Calibri" panose="020F0502020204030204" pitchFamily="34" charset="0"/>
                          <a:cs typeface="Calibri" panose="020F0502020204030204" pitchFamily="34" charset="0"/>
                        </a:rPr>
                        <a:t>Number, typically assigned by a government, to identify the owner of an account.</a:t>
                      </a:r>
                      <a:endParaRPr lang="en-US" sz="1600" b="0" i="0" u="none" strike="sngStrike" dirty="0">
                        <a:solidFill>
                          <a:srgbClr val="000000"/>
                        </a:solidFill>
                        <a:effectLs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GB" sz="1600" b="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1600" b="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GB" sz="1600" dirty="0" smtClean="0">
                          <a:solidFill>
                            <a:srgbClr val="9933FF"/>
                          </a:solidFill>
                          <a:latin typeface="Calibri" panose="020F0502020204030204" pitchFamily="34" charset="0"/>
                          <a:cs typeface="Calibri" panose="020F0502020204030204" pitchFamily="34" charset="0"/>
                        </a:rPr>
                        <a:t>Number, typically assigned by a government to </a:t>
                      </a:r>
                      <a:r>
                        <a:rPr lang="en-US" sz="1600" dirty="0" smtClean="0">
                          <a:solidFill>
                            <a:srgbClr val="9933FF"/>
                          </a:solidFill>
                          <a:latin typeface="Calibri" panose="020F0502020204030204" pitchFamily="34" charset="0"/>
                          <a:cs typeface="Calibri" panose="020F0502020204030204" pitchFamily="34" charset="0"/>
                        </a:rPr>
                        <a:t>describe ownership, administrative and authoritative relations.</a:t>
                      </a:r>
                      <a:endParaRPr lang="en-GB" sz="1600" dirty="0" smtClean="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TextBox 14"/>
          <p:cNvSpPr txBox="1"/>
          <p:nvPr/>
        </p:nvSpPr>
        <p:spPr>
          <a:xfrm>
            <a:off x="207035" y="5124108"/>
            <a:ext cx="8807570" cy="369332"/>
          </a:xfrm>
          <a:prstGeom prst="rect">
            <a:avLst/>
          </a:prstGeom>
          <a:noFill/>
        </p:spPr>
        <p:txBody>
          <a:bodyPr wrap="square" rtlCol="0">
            <a:spAutoFit/>
          </a:bodyPr>
          <a:lstStyle/>
          <a:p>
            <a:r>
              <a:rPr lang="en-GB" sz="1800" dirty="0" smtClean="0">
                <a:solidFill>
                  <a:srgbClr val="9933FF"/>
                </a:solidFill>
                <a:latin typeface="Calibri" panose="020F0502020204030204" pitchFamily="34" charset="0"/>
                <a:cs typeface="Calibri" panose="020F0502020204030204" pitchFamily="34" charset="0"/>
              </a:rPr>
              <a:t>15 Sept 2015: Agreed.</a:t>
            </a:r>
            <a:endParaRPr lang="en-GB" sz="1800" dirty="0">
              <a:solidFill>
                <a:srgbClr val="9933FF"/>
              </a:solidFill>
              <a:latin typeface="Calibri" panose="020F0502020204030204" pitchFamily="34" charset="0"/>
              <a:cs typeface="Calibri" panose="020F0502020204030204" pitchFamily="34" charset="0"/>
            </a:endParaRPr>
          </a:p>
        </p:txBody>
      </p:sp>
      <p:cxnSp>
        <p:nvCxnSpPr>
          <p:cNvPr id="19" name="Straight Arrow Connector 18"/>
          <p:cNvCxnSpPr/>
          <p:nvPr/>
        </p:nvCxnSpPr>
        <p:spPr bwMode="auto">
          <a:xfrm>
            <a:off x="7263442" y="3933654"/>
            <a:ext cx="0" cy="365760"/>
          </a:xfrm>
          <a:prstGeom prst="straightConnector1">
            <a:avLst/>
          </a:prstGeom>
          <a:solidFill>
            <a:schemeClr val="accent1"/>
          </a:solidFill>
          <a:ln w="38100" cap="flat" cmpd="sng" algn="ctr">
            <a:solidFill>
              <a:srgbClr val="9933FF"/>
            </a:solidFill>
            <a:prstDash val="solid"/>
            <a:round/>
            <a:headEnd type="none" w="lg" len="med"/>
            <a:tailEnd type="triangle" w="lg" len="med"/>
          </a:ln>
          <a:effectLst/>
        </p:spPr>
      </p:cxnSp>
      <p:sp>
        <p:nvSpPr>
          <p:cNvPr id="20" name="TextBox 19"/>
          <p:cNvSpPr txBox="1"/>
          <p:nvPr/>
        </p:nvSpPr>
        <p:spPr>
          <a:xfrm>
            <a:off x="146642" y="4215451"/>
            <a:ext cx="3519578" cy="830997"/>
          </a:xfrm>
          <a:prstGeom prst="rect">
            <a:avLst/>
          </a:prstGeom>
          <a:noFill/>
        </p:spPr>
        <p:txBody>
          <a:bodyPr wrap="square" rtlCol="0">
            <a:spAutoFit/>
          </a:bodyPr>
          <a:lstStyle/>
          <a:p>
            <a:pPr algn="r"/>
            <a:r>
              <a:rPr lang="en-GB" sz="1600" dirty="0" smtClean="0">
                <a:latin typeface="Calibri" panose="020F0502020204030204" pitchFamily="34" charset="0"/>
                <a:cs typeface="Calibri" panose="020F0502020204030204" pitchFamily="34" charset="0"/>
              </a:rPr>
              <a:t>14 Sept 2015: a more generic definition is </a:t>
            </a:r>
            <a:r>
              <a:rPr lang="en-GB" sz="1600" dirty="0">
                <a:latin typeface="Calibri" panose="020F0502020204030204" pitchFamily="34" charset="0"/>
                <a:cs typeface="Calibri" panose="020F0502020204030204" pitchFamily="34" charset="0"/>
              </a:rPr>
              <a:t>proposed. This means the code could also be used by Finland</a:t>
            </a:r>
            <a:r>
              <a:rPr lang="en-GB"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3722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Cash Settlement</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26</a:t>
            </a:fld>
            <a:endParaRPr lang="en-GB" dirty="0"/>
          </a:p>
        </p:txBody>
      </p:sp>
      <p:sp>
        <p:nvSpPr>
          <p:cNvPr id="26" name="TextBox 25"/>
          <p:cNvSpPr txBox="1"/>
          <p:nvPr/>
        </p:nvSpPr>
        <p:spPr>
          <a:xfrm>
            <a:off x="353683" y="646994"/>
            <a:ext cx="3355675" cy="5678478"/>
          </a:xfrm>
          <a:prstGeom prst="rect">
            <a:avLst/>
          </a:prstGeom>
          <a:noFill/>
        </p:spPr>
        <p:txBody>
          <a:bodyPr wrap="square" rtlCol="0">
            <a:spAutoFit/>
          </a:bodyPr>
          <a:lstStyle/>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[1.1]	Message Identification</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[0.1]	Order Reference</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[0.1]	Previous Reference</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[1.1]	Instruction Details</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[1.1]	Investment Account</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[1.1]	Account Parties</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[0.10]	Intermediaries</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[0.1]	Placement</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[0.1]	New Issue Allocation</a:t>
            </a:r>
          </a:p>
          <a:p>
            <a:pPr marL="0" lvl="1">
              <a:spcAft>
                <a:spcPts val="0"/>
              </a:spcAft>
              <a:tabLst>
                <a:tab pos="569913" algn="l"/>
                <a:tab pos="1028700" algn="l"/>
              </a:tabLst>
            </a:pPr>
            <a:r>
              <a:rPr lang="en-GB" sz="1600" b="1" dirty="0" smtClean="0">
                <a:latin typeface="Calibri" panose="020F0502020204030204" pitchFamily="34" charset="0"/>
                <a:cs typeface="Calibri" panose="020F0502020204030204" pitchFamily="34" charset="0"/>
              </a:rPr>
              <a:t>[0.50]	Savings Investment Plan</a:t>
            </a:r>
          </a:p>
          <a:p>
            <a:pPr marL="0" lvl="1">
              <a:spcAft>
                <a:spcPts val="600"/>
              </a:spcAft>
              <a:tabLst>
                <a:tab pos="569913" algn="l"/>
                <a:tab pos="102870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[0.8]</a:t>
            </a:r>
            <a:r>
              <a:rPr lang="en-GB" sz="1600" b="1" dirty="0" smtClean="0">
                <a:solidFill>
                  <a:srgbClr val="0070C0"/>
                </a:solidFill>
                <a:latin typeface="Calibri" panose="020F0502020204030204" pitchFamily="34" charset="0"/>
                <a:cs typeface="Calibri" panose="020F0502020204030204" pitchFamily="34" charset="0"/>
              </a:rPr>
              <a:t>	Cash Settlement </a:t>
            </a:r>
            <a:r>
              <a:rPr lang="en-GB" sz="1600" b="1" i="1" dirty="0" smtClean="0">
                <a:latin typeface="Calibri" panose="020F0502020204030204" pitchFamily="34" charset="0"/>
                <a:cs typeface="Calibri" panose="020F0502020204030204" pitchFamily="34" charset="0"/>
              </a:rPr>
              <a:t>[SEC]</a:t>
            </a:r>
          </a:p>
          <a:p>
            <a:pPr marL="0" lvl="1">
              <a:spcAft>
                <a:spcPts val="0"/>
              </a:spcAft>
              <a:tabLst>
                <a:tab pos="569913" algn="l"/>
                <a:tab pos="1028700" algn="l"/>
              </a:tabLst>
            </a:pPr>
            <a:r>
              <a:rPr lang="en-GB" sz="1600" b="1" dirty="0" smtClean="0">
                <a:latin typeface="Calibri" panose="020F0502020204030204" pitchFamily="34" charset="0"/>
                <a:cs typeface="Calibri" panose="020F0502020204030204" pitchFamily="34" charset="0"/>
              </a:rPr>
              <a:t>[0.10]	Withdrawal Investment Plan</a:t>
            </a:r>
          </a:p>
          <a:p>
            <a:pPr marL="0" lvl="1">
              <a:spcAft>
                <a:spcPts val="600"/>
              </a:spcAft>
              <a:tabLst>
                <a:tab pos="569913" algn="l"/>
                <a:tab pos="102870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[0.8]	</a:t>
            </a:r>
            <a:r>
              <a:rPr lang="en-GB" sz="1600" b="1" dirty="0" smtClean="0">
                <a:solidFill>
                  <a:srgbClr val="0070C0"/>
                </a:solidFill>
                <a:latin typeface="Calibri" panose="020F0502020204030204" pitchFamily="34" charset="0"/>
                <a:cs typeface="Calibri" panose="020F0502020204030204" pitchFamily="34" charset="0"/>
              </a:rPr>
              <a:t>Cash Settlement </a:t>
            </a:r>
            <a:r>
              <a:rPr lang="en-GB" sz="1600" b="1" i="1" dirty="0">
                <a:latin typeface="Calibri" panose="020F0502020204030204" pitchFamily="34" charset="0"/>
                <a:cs typeface="Calibri" panose="020F0502020204030204" pitchFamily="34" charset="0"/>
              </a:rPr>
              <a:t>[SEC</a:t>
            </a:r>
            <a:r>
              <a:rPr lang="en-GB" sz="1600" b="1" i="1" dirty="0" smtClean="0">
                <a:latin typeface="Calibri" panose="020F0502020204030204" pitchFamily="34" charset="0"/>
                <a:cs typeface="Calibri" panose="020F0502020204030204" pitchFamily="34" charset="0"/>
              </a:rPr>
              <a:t>]</a:t>
            </a:r>
            <a:endParaRPr lang="en-GB" sz="1600" b="1" dirty="0" smtClean="0">
              <a:solidFill>
                <a:srgbClr val="0070C0"/>
              </a:solidFill>
              <a:latin typeface="Calibri" panose="020F0502020204030204" pitchFamily="34" charset="0"/>
              <a:cs typeface="Calibri" panose="020F0502020204030204" pitchFamily="34" charset="0"/>
            </a:endParaRP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[0.8]	</a:t>
            </a:r>
            <a:r>
              <a:rPr lang="en-GB" sz="1600" b="1" dirty="0" smtClean="0">
                <a:solidFill>
                  <a:srgbClr val="3366CC"/>
                </a:solidFill>
                <a:latin typeface="Calibri" panose="020F0502020204030204" pitchFamily="34" charset="0"/>
                <a:cs typeface="Calibri" panose="020F0502020204030204" pitchFamily="34" charset="0"/>
              </a:rPr>
              <a:t>Cash Settlement </a:t>
            </a:r>
            <a:r>
              <a:rPr lang="en-GB" sz="1600" b="1" i="1" dirty="0">
                <a:latin typeface="Calibri" panose="020F0502020204030204" pitchFamily="34" charset="0"/>
                <a:cs typeface="Calibri" panose="020F0502020204030204" pitchFamily="34" charset="0"/>
              </a:rPr>
              <a:t>[SEC</a:t>
            </a:r>
            <a:r>
              <a:rPr lang="en-GB" sz="1600" b="1" i="1" dirty="0" smtClean="0">
                <a:latin typeface="Calibri" panose="020F0502020204030204" pitchFamily="34" charset="0"/>
                <a:cs typeface="Calibri" panose="020F0502020204030204" pitchFamily="34" charset="0"/>
              </a:rPr>
              <a:t>]</a:t>
            </a:r>
            <a:endParaRPr lang="en-GB" sz="1600" b="1" dirty="0" smtClean="0">
              <a:solidFill>
                <a:srgbClr val="3366CC"/>
              </a:solidFill>
              <a:latin typeface="Calibri" panose="020F0502020204030204" pitchFamily="34" charset="0"/>
              <a:cs typeface="Calibri" panose="020F0502020204030204" pitchFamily="34" charset="0"/>
            </a:endParaRP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[0.30]	Service Level Agreement</a:t>
            </a:r>
          </a:p>
          <a:p>
            <a:pPr marL="0" lvl="1">
              <a:spcAft>
                <a:spcPts val="600"/>
              </a:spcAft>
              <a:tabLst>
                <a:tab pos="569913" algn="l"/>
                <a:tab pos="1028700" algn="l"/>
              </a:tabLst>
            </a:pPr>
            <a:r>
              <a:rPr lang="en-GB" sz="1600" b="1" dirty="0" smtClean="0">
                <a:solidFill>
                  <a:srgbClr val="FF0000"/>
                </a:solidFill>
                <a:latin typeface="Calibri" panose="020F0502020204030204" pitchFamily="34" charset="0"/>
                <a:cs typeface="Calibri" panose="020F0502020204030204" pitchFamily="34" charset="0"/>
              </a:rPr>
              <a:t>[0.n]	Additional Information</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[0.1]	Market Practice Version</a:t>
            </a:r>
          </a:p>
          <a:p>
            <a:pPr marL="0" lvl="1">
              <a:spcAft>
                <a:spcPts val="600"/>
              </a:spcAft>
              <a:tabLst>
                <a:tab pos="569913" algn="l"/>
                <a:tab pos="1028700" algn="l"/>
              </a:tabLst>
            </a:pPr>
            <a:r>
              <a:rPr lang="en-GB" sz="1600" b="1" dirty="0" smtClean="0">
                <a:latin typeface="Calibri" panose="020F0502020204030204" pitchFamily="34" charset="0"/>
                <a:cs typeface="Calibri" panose="020F0502020204030204" pitchFamily="34" charset="0"/>
              </a:rPr>
              <a:t>[0.n]	Extension	</a:t>
            </a:r>
            <a:endParaRPr lang="en-GB" sz="1600" b="1" dirty="0">
              <a:latin typeface="Calibri" panose="020F0502020204030204" pitchFamily="34" charset="0"/>
              <a:cs typeface="Calibri" panose="020F0502020204030204" pitchFamily="34" charset="0"/>
            </a:endParaRPr>
          </a:p>
        </p:txBody>
      </p:sp>
      <p:sp>
        <p:nvSpPr>
          <p:cNvPr id="27" name="Rectangle 26"/>
          <p:cNvSpPr/>
          <p:nvPr/>
        </p:nvSpPr>
        <p:spPr bwMode="auto">
          <a:xfrm>
            <a:off x="483079" y="6280031"/>
            <a:ext cx="2967487" cy="57796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4276000" y="3827438"/>
            <a:ext cx="3773695" cy="830997"/>
          </a:xfrm>
          <a:prstGeom prst="rect">
            <a:avLst/>
          </a:prstGeom>
          <a:noFill/>
        </p:spPr>
        <p:txBody>
          <a:bodyPr wrap="square" rtlCol="0">
            <a:spAutoFit/>
          </a:bodyPr>
          <a:lstStyle/>
          <a:p>
            <a:r>
              <a:rPr lang="en-GB" sz="1600" dirty="0" smtClean="0">
                <a:latin typeface="Calibri" panose="020F0502020204030204" pitchFamily="34" charset="0"/>
                <a:cs typeface="Calibri" panose="020F0502020204030204" pitchFamily="34" charset="0"/>
              </a:rPr>
              <a:t>Cash settlement is defined at the level of the message and at the level of the savings/withdrawal investment plan</a:t>
            </a:r>
            <a:endParaRPr lang="en-GB" sz="1600" dirty="0">
              <a:latin typeface="Calibri" panose="020F0502020204030204" pitchFamily="34" charset="0"/>
              <a:cs typeface="Calibri" panose="020F0502020204030204" pitchFamily="34" charset="0"/>
            </a:endParaRPr>
          </a:p>
        </p:txBody>
      </p:sp>
      <p:cxnSp>
        <p:nvCxnSpPr>
          <p:cNvPr id="30" name="Straight Arrow Connector 29"/>
          <p:cNvCxnSpPr/>
          <p:nvPr/>
        </p:nvCxnSpPr>
        <p:spPr bwMode="auto">
          <a:xfrm flipH="1">
            <a:off x="3407434" y="4106174"/>
            <a:ext cx="802257" cy="759124"/>
          </a:xfrm>
          <a:prstGeom prst="straightConnector1">
            <a:avLst/>
          </a:prstGeom>
          <a:solidFill>
            <a:schemeClr val="accent1"/>
          </a:solidFill>
          <a:ln w="9525" cap="flat" cmpd="sng" algn="ctr">
            <a:solidFill>
              <a:srgbClr val="0070C0"/>
            </a:solidFill>
            <a:prstDash val="dash"/>
            <a:round/>
            <a:headEnd type="none" w="med" len="med"/>
            <a:tailEnd type="arrow"/>
          </a:ln>
          <a:effectLst/>
        </p:spPr>
      </p:cxnSp>
      <p:sp>
        <p:nvSpPr>
          <p:cNvPr id="29" name="Rectangle 28"/>
          <p:cNvSpPr/>
          <p:nvPr/>
        </p:nvSpPr>
        <p:spPr bwMode="auto">
          <a:xfrm>
            <a:off x="322060" y="698752"/>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1" name="Rectangle 30"/>
          <p:cNvSpPr/>
          <p:nvPr/>
        </p:nvSpPr>
        <p:spPr bwMode="auto">
          <a:xfrm>
            <a:off x="322060" y="101850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322060" y="1338250"/>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322060" y="1657999"/>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bwMode="auto">
          <a:xfrm>
            <a:off x="322060" y="1977748"/>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5" name="Rectangle 34"/>
          <p:cNvSpPr/>
          <p:nvPr/>
        </p:nvSpPr>
        <p:spPr bwMode="auto">
          <a:xfrm>
            <a:off x="322060" y="2297497"/>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6" name="Rectangle 35"/>
          <p:cNvSpPr/>
          <p:nvPr/>
        </p:nvSpPr>
        <p:spPr bwMode="auto">
          <a:xfrm>
            <a:off x="322060" y="2617246"/>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7" name="Rectangle 36"/>
          <p:cNvSpPr/>
          <p:nvPr/>
        </p:nvSpPr>
        <p:spPr bwMode="auto">
          <a:xfrm>
            <a:off x="322060" y="2936995"/>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322060" y="3256744"/>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9" name="Rectangle 38"/>
          <p:cNvSpPr/>
          <p:nvPr/>
        </p:nvSpPr>
        <p:spPr bwMode="auto">
          <a:xfrm>
            <a:off x="322060" y="5350789"/>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0" name="Rectangle 39"/>
          <p:cNvSpPr/>
          <p:nvPr/>
        </p:nvSpPr>
        <p:spPr bwMode="auto">
          <a:xfrm>
            <a:off x="322060" y="5670538"/>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1" name="Rectangle 40"/>
          <p:cNvSpPr/>
          <p:nvPr/>
        </p:nvSpPr>
        <p:spPr bwMode="auto">
          <a:xfrm>
            <a:off x="322060" y="471129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2" name="Rectangle 41"/>
          <p:cNvSpPr/>
          <p:nvPr/>
        </p:nvSpPr>
        <p:spPr bwMode="auto">
          <a:xfrm>
            <a:off x="322060" y="3576492"/>
            <a:ext cx="3620212" cy="494783"/>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3" name="Rectangle 42"/>
          <p:cNvSpPr/>
          <p:nvPr/>
        </p:nvSpPr>
        <p:spPr bwMode="auto">
          <a:xfrm>
            <a:off x="322060" y="4134366"/>
            <a:ext cx="3620212" cy="494783"/>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4" name="Rectangle 43"/>
          <p:cNvSpPr/>
          <p:nvPr/>
        </p:nvSpPr>
        <p:spPr bwMode="auto">
          <a:xfrm>
            <a:off x="322060" y="5031040"/>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45" name="Rectangle 44"/>
          <p:cNvSpPr/>
          <p:nvPr/>
        </p:nvSpPr>
        <p:spPr bwMode="auto">
          <a:xfrm>
            <a:off x="322060" y="599029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cxnSp>
        <p:nvCxnSpPr>
          <p:cNvPr id="52" name="Straight Arrow Connector 51"/>
          <p:cNvCxnSpPr/>
          <p:nvPr/>
        </p:nvCxnSpPr>
        <p:spPr bwMode="auto">
          <a:xfrm flipH="1">
            <a:off x="3340941" y="4011283"/>
            <a:ext cx="903255" cy="488293"/>
          </a:xfrm>
          <a:prstGeom prst="straightConnector1">
            <a:avLst/>
          </a:prstGeom>
          <a:solidFill>
            <a:schemeClr val="accent1"/>
          </a:solidFill>
          <a:ln w="9525" cap="flat" cmpd="sng" algn="ctr">
            <a:solidFill>
              <a:srgbClr val="0070C0"/>
            </a:solidFill>
            <a:prstDash val="dash"/>
            <a:round/>
            <a:headEnd type="none" w="med" len="med"/>
            <a:tailEnd type="arrow"/>
          </a:ln>
          <a:effectLst/>
        </p:spPr>
      </p:cxnSp>
      <p:cxnSp>
        <p:nvCxnSpPr>
          <p:cNvPr id="53" name="Straight Arrow Connector 52"/>
          <p:cNvCxnSpPr/>
          <p:nvPr/>
        </p:nvCxnSpPr>
        <p:spPr bwMode="auto">
          <a:xfrm flipH="1" flipV="1">
            <a:off x="3171825" y="3695700"/>
            <a:ext cx="1028700" cy="247650"/>
          </a:xfrm>
          <a:prstGeom prst="straightConnector1">
            <a:avLst/>
          </a:prstGeom>
          <a:solidFill>
            <a:schemeClr val="accent1"/>
          </a:solidFill>
          <a:ln w="9525" cap="flat" cmpd="sng" algn="ctr">
            <a:solidFill>
              <a:srgbClr val="0070C0"/>
            </a:solidFill>
            <a:prstDash val="dash"/>
            <a:round/>
            <a:headEnd type="none" w="med" len="med"/>
            <a:tailEnd type="arrow"/>
          </a:ln>
          <a:effectLst/>
        </p:spPr>
      </p:cxnSp>
    </p:spTree>
    <p:extLst>
      <p:ext uri="{BB962C8B-B14F-4D97-AF65-F5344CB8AC3E}">
        <p14:creationId xmlns:p14="http://schemas.microsoft.com/office/powerpoint/2010/main" val="14025375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80" y="15840"/>
            <a:ext cx="3621628" cy="441364"/>
          </a:xfrm>
        </p:spPr>
        <p:txBody>
          <a:bodyPr/>
          <a:lstStyle/>
          <a:p>
            <a:r>
              <a:rPr lang="en-GB" dirty="0" smtClean="0"/>
              <a:t>Cash Settlement </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6" name="Rectangle 5"/>
          <p:cNvSpPr/>
          <p:nvPr/>
        </p:nvSpPr>
        <p:spPr>
          <a:xfrm>
            <a:off x="4125715" y="713825"/>
            <a:ext cx="3551797" cy="6029863"/>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4243611" y="999000"/>
            <a:ext cx="4290871" cy="3452230"/>
          </a:xfrm>
          <a:prstGeom prst="rect">
            <a:avLst/>
          </a:prstGeom>
          <a:solidFill>
            <a:srgbClr val="DDF9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4249362" y="4494368"/>
            <a:ext cx="4273536" cy="2208357"/>
          </a:xfrm>
          <a:prstGeom prst="rect">
            <a:avLst/>
          </a:prstGeom>
          <a:solidFill>
            <a:srgbClr val="DDF9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TextBox 28"/>
          <p:cNvSpPr txBox="1"/>
          <p:nvPr/>
        </p:nvSpPr>
        <p:spPr>
          <a:xfrm>
            <a:off x="146129" y="424044"/>
            <a:ext cx="1155253" cy="307777"/>
          </a:xfrm>
          <a:prstGeom prst="rect">
            <a:avLst/>
          </a:prstGeom>
          <a:noFill/>
        </p:spPr>
        <p:txBody>
          <a:bodyPr wrap="none" rtlCol="0">
            <a:spAutoFit/>
          </a:bodyPr>
          <a:lstStyle/>
          <a:p>
            <a:r>
              <a:rPr lang="en-GB" sz="1400" dirty="0" smtClean="0">
                <a:latin typeface="Calibri" panose="020F0502020204030204" pitchFamily="34" charset="0"/>
                <a:cs typeface="Calibri" panose="020F0502020204030204" pitchFamily="34" charset="0"/>
              </a:rPr>
              <a:t>Current (v05)</a:t>
            </a:r>
            <a:endParaRPr lang="en-GB" sz="1400" dirty="0">
              <a:latin typeface="Calibri" panose="020F0502020204030204" pitchFamily="34" charset="0"/>
              <a:cs typeface="Calibri" panose="020F0502020204030204" pitchFamily="34" charset="0"/>
            </a:endParaRPr>
          </a:p>
        </p:txBody>
      </p:sp>
      <p:cxnSp>
        <p:nvCxnSpPr>
          <p:cNvPr id="31" name="Straight Connector 30"/>
          <p:cNvCxnSpPr/>
          <p:nvPr/>
        </p:nvCxnSpPr>
        <p:spPr bwMode="auto">
          <a:xfrm>
            <a:off x="3874698" y="284672"/>
            <a:ext cx="0" cy="6573328"/>
          </a:xfrm>
          <a:prstGeom prst="line">
            <a:avLst/>
          </a:prstGeom>
          <a:solidFill>
            <a:schemeClr val="accent1"/>
          </a:solidFill>
          <a:ln w="19050" cap="flat" cmpd="sng" algn="ctr">
            <a:solidFill>
              <a:schemeClr val="tx1">
                <a:lumMod val="50000"/>
                <a:lumOff val="50000"/>
              </a:schemeClr>
            </a:solidFill>
            <a:prstDash val="dash"/>
            <a:round/>
            <a:headEnd type="none" w="med" len="med"/>
            <a:tailEnd type="none" w="med" len="med"/>
          </a:ln>
          <a:effectLst/>
        </p:spPr>
      </p:cxnSp>
      <p:sp>
        <p:nvSpPr>
          <p:cNvPr id="34" name="TextBox 33"/>
          <p:cNvSpPr txBox="1"/>
          <p:nvPr/>
        </p:nvSpPr>
        <p:spPr>
          <a:xfrm>
            <a:off x="4057527" y="424044"/>
            <a:ext cx="1198085" cy="307777"/>
          </a:xfrm>
          <a:prstGeom prst="rect">
            <a:avLst/>
          </a:prstGeom>
          <a:noFill/>
        </p:spPr>
        <p:txBody>
          <a:bodyPr wrap="none" rtlCol="0">
            <a:spAutoFit/>
          </a:bodyPr>
          <a:lstStyle/>
          <a:p>
            <a:r>
              <a:rPr lang="en-GB" sz="1400" dirty="0" smtClean="0">
                <a:latin typeface="Calibri" panose="020F0502020204030204" pitchFamily="34" charset="0"/>
                <a:cs typeface="Calibri" panose="020F0502020204030204" pitchFamily="34" charset="0"/>
              </a:rPr>
              <a:t>Proposed (v6)</a:t>
            </a:r>
            <a:endParaRPr lang="en-GB" sz="1400" dirty="0">
              <a:latin typeface="Calibri" panose="020F0502020204030204" pitchFamily="34" charset="0"/>
              <a:cs typeface="Calibri" panose="020F0502020204030204" pitchFamily="34" charset="0"/>
            </a:endParaRPr>
          </a:p>
        </p:txBody>
      </p:sp>
      <p:sp>
        <p:nvSpPr>
          <p:cNvPr id="27" name="Rectangle 26"/>
          <p:cNvSpPr/>
          <p:nvPr/>
        </p:nvSpPr>
        <p:spPr bwMode="auto">
          <a:xfrm>
            <a:off x="4713798" y="5239819"/>
            <a:ext cx="3248384" cy="220701"/>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8" name="Rectangle 27"/>
          <p:cNvSpPr/>
          <p:nvPr/>
        </p:nvSpPr>
        <p:spPr bwMode="auto">
          <a:xfrm>
            <a:off x="4713798" y="5507230"/>
            <a:ext cx="3248384" cy="220701"/>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0" name="Rectangle 29"/>
          <p:cNvSpPr/>
          <p:nvPr/>
        </p:nvSpPr>
        <p:spPr bwMode="auto">
          <a:xfrm>
            <a:off x="4713798" y="5774641"/>
            <a:ext cx="3248384" cy="220701"/>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9" name="Rectangle 38"/>
          <p:cNvSpPr/>
          <p:nvPr/>
        </p:nvSpPr>
        <p:spPr bwMode="auto">
          <a:xfrm>
            <a:off x="4713798" y="6042052"/>
            <a:ext cx="3248384" cy="220701"/>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40" name="Rectangle 39"/>
          <p:cNvSpPr/>
          <p:nvPr/>
        </p:nvSpPr>
        <p:spPr bwMode="auto">
          <a:xfrm>
            <a:off x="4713798" y="6309465"/>
            <a:ext cx="3248384" cy="220701"/>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TextBox 14"/>
          <p:cNvSpPr txBox="1"/>
          <p:nvPr/>
        </p:nvSpPr>
        <p:spPr>
          <a:xfrm>
            <a:off x="4189960" y="689101"/>
            <a:ext cx="4471013" cy="5940088"/>
          </a:xfrm>
          <a:prstGeom prst="rect">
            <a:avLst/>
          </a:prstGeom>
          <a:noFill/>
          <a:ln>
            <a:noFill/>
          </a:ln>
        </p:spPr>
        <p:txBody>
          <a:bodyPr wrap="square" rtlCol="0">
            <a:spAutoFit/>
          </a:bodyPr>
          <a:lstStyle/>
          <a:p>
            <a:pPr>
              <a:spcAft>
                <a:spcPts val="300"/>
              </a:spcAft>
            </a:pPr>
            <a:r>
              <a:rPr lang="en-GB" sz="1500" u="sng" dirty="0" smtClean="0">
                <a:latin typeface="Calibri" panose="020F0502020204030204" pitchFamily="34" charset="0"/>
                <a:cs typeface="Calibri" panose="020F0502020204030204" pitchFamily="34" charset="0"/>
              </a:rPr>
              <a:t>Cash Settlement [0.8] </a:t>
            </a:r>
            <a:r>
              <a:rPr lang="en-GB" sz="1500" i="1" u="sng" dirty="0" smtClean="0">
                <a:latin typeface="Calibri" panose="020F0502020204030204" pitchFamily="34" charset="0"/>
                <a:cs typeface="Calibri" panose="020F0502020204030204" pitchFamily="34" charset="0"/>
              </a:rPr>
              <a:t>[SEC CR]</a:t>
            </a:r>
            <a:endParaRPr lang="en-GB" sz="1500" u="sng"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b="1" dirty="0" smtClean="0">
                <a:latin typeface="Calibri" panose="020F0502020204030204" pitchFamily="34" charset="0"/>
                <a:cs typeface="Calibri" panose="020F0502020204030204" pitchFamily="34" charset="0"/>
              </a:rPr>
              <a:t>[0.n]	Cash Account Details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	[1.1]	Settlement </a:t>
            </a:r>
            <a:r>
              <a:rPr lang="en-GB" sz="1500" dirty="0">
                <a:latin typeface="Calibri" panose="020F0502020204030204" pitchFamily="34" charset="0"/>
                <a:cs typeface="Calibri" panose="020F0502020204030204" pitchFamily="34" charset="0"/>
              </a:rPr>
              <a:t>Currency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a:t>
            </a:r>
            <a:r>
              <a:rPr lang="en-GB" sz="1500" dirty="0">
                <a:latin typeface="Calibri" panose="020F0502020204030204" pitchFamily="34" charset="0"/>
                <a:cs typeface="Calibri" panose="020F0502020204030204" pitchFamily="34" charset="0"/>
              </a:rPr>
              <a:t>	Identification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i="1" dirty="0">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	Identification </a:t>
            </a:r>
            <a:r>
              <a:rPr lang="en-GB" sz="1500" i="1" dirty="0" smtClean="0">
                <a:latin typeface="Calibri" panose="020F0502020204030204" pitchFamily="34" charset="0"/>
                <a:cs typeface="Calibri" panose="020F0502020204030204" pitchFamily="34" charset="0"/>
              </a:rPr>
              <a:t>(IBAN or Other)</a:t>
            </a:r>
          </a:p>
          <a:p>
            <a:pPr>
              <a:spcAft>
                <a:spcPts val="0"/>
              </a:spcAft>
              <a:tabLst>
                <a:tab pos="457200" algn="l"/>
                <a:tab pos="569913" algn="l"/>
                <a:tab pos="684213" algn="l"/>
                <a:tab pos="690563" algn="l"/>
                <a:tab pos="974725" algn="l"/>
                <a:tab pos="1198563" algn="l"/>
                <a:tab pos="1484313" algn="l"/>
              </a:tabLst>
            </a:pPr>
            <a:r>
              <a:rPr lang="en-GB" sz="1500" i="1" dirty="0">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	Name</a:t>
            </a:r>
          </a:p>
          <a:p>
            <a:pPr>
              <a:spcAft>
                <a:spcPts val="0"/>
              </a:spcAft>
              <a:tabLst>
                <a:tab pos="457200" algn="l"/>
                <a:tab pos="569913" algn="l"/>
                <a:tab pos="684213" algn="l"/>
                <a:tab pos="690563" algn="l"/>
                <a:tab pos="974725" algn="l"/>
                <a:tab pos="1198563" algn="l"/>
                <a:tab pos="1484313" algn="l"/>
              </a:tabLst>
            </a:pPr>
            <a:r>
              <a:rPr lang="en-GB" sz="1500" i="1"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Owner </a:t>
            </a:r>
          </a:p>
          <a:p>
            <a:pPr>
              <a:spcAft>
                <a:spcPts val="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a:t>
            </a:r>
          </a:p>
          <a:p>
            <a:pPr>
              <a:spcAft>
                <a:spcPts val="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Branch </a:t>
            </a:r>
          </a:p>
          <a:p>
            <a:pPr>
              <a:spcAft>
                <a:spcPts val="0"/>
              </a:spcAft>
              <a:tabLst>
                <a:tab pos="457200" algn="l"/>
                <a:tab pos="569913" algn="l"/>
                <a:tab pos="684213" algn="l"/>
                <a:tab pos="690563" algn="l"/>
                <a:tab pos="974725" algn="l"/>
                <a:tab pos="1198563" algn="l"/>
                <a:tab pos="1484313" algn="l"/>
              </a:tabLst>
            </a:pPr>
            <a:r>
              <a:rPr lang="en-GB" sz="1500" dirty="0">
                <a:solidFill>
                  <a:srgbClr val="FF0000"/>
                </a:solidFill>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[0.n]</a:t>
            </a:r>
            <a:r>
              <a:rPr lang="en-GB" sz="1500" dirty="0">
                <a:solidFill>
                  <a:srgbClr val="FF0000"/>
                </a:solidFill>
                <a:latin typeface="Calibri" panose="020F0502020204030204" pitchFamily="34" charset="0"/>
                <a:cs typeface="Calibri" panose="020F0502020204030204" pitchFamily="34" charset="0"/>
              </a:rPr>
              <a:t>	</a:t>
            </a:r>
            <a:r>
              <a:rPr lang="en-GB" sz="1500" dirty="0">
                <a:solidFill>
                  <a:srgbClr val="0070C0"/>
                </a:solidFill>
                <a:latin typeface="Calibri" panose="020F0502020204030204" pitchFamily="34" charset="0"/>
                <a:cs typeface="Calibri" panose="020F0502020204030204" pitchFamily="34" charset="0"/>
              </a:rPr>
              <a:t>Account Owner Other </a:t>
            </a:r>
            <a:r>
              <a:rPr lang="en-GB" sz="1500" dirty="0" smtClean="0">
                <a:solidFill>
                  <a:srgbClr val="0070C0"/>
                </a:solidFill>
                <a:latin typeface="Calibri" panose="020F0502020204030204" pitchFamily="34" charset="0"/>
                <a:cs typeface="Calibri" panose="020F0502020204030204" pitchFamily="34" charset="0"/>
              </a:rPr>
              <a:t>Identification</a:t>
            </a:r>
            <a:endParaRPr lang="en-GB" sz="1500" dirty="0">
              <a:solidFill>
                <a:srgbClr val="0070C0"/>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t>
            </a:r>
            <a:r>
              <a:rPr lang="en-GB" sz="1500" dirty="0">
                <a:solidFill>
                  <a:schemeClr val="accent6">
                    <a:lumMod val="75000"/>
                  </a:schemeClr>
                </a:solidFill>
                <a:latin typeface="Calibri" panose="020F0502020204030204" pitchFamily="34" charset="0"/>
                <a:cs typeface="Calibri" panose="020F0502020204030204" pitchFamily="34" charset="0"/>
              </a:rPr>
              <a:t>Investment Account Type [0.1]</a:t>
            </a:r>
          </a:p>
          <a:p>
            <a:pPr>
              <a:spcAft>
                <a:spcPts val="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smtClean="0">
                <a:solidFill>
                  <a:srgbClr val="FF0000"/>
                </a:solidFill>
                <a:latin typeface="Calibri" panose="020F0502020204030204" pitchFamily="34" charset="0"/>
                <a:cs typeface="Calibri" panose="020F0502020204030204" pitchFamily="34" charset="0"/>
              </a:rPr>
              <a:t>	Debit </a:t>
            </a:r>
            <a:r>
              <a:rPr lang="en-GB" sz="1500" dirty="0">
                <a:solidFill>
                  <a:srgbClr val="FF0000"/>
                </a:solidFill>
                <a:latin typeface="Calibri" panose="020F0502020204030204" pitchFamily="34" charset="0"/>
                <a:cs typeface="Calibri" panose="020F0502020204030204" pitchFamily="34" charset="0"/>
              </a:rPr>
              <a:t>Credit [1.1</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a:solidFill>
                  <a:srgbClr val="FF0000"/>
                </a:solidFill>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smtClean="0">
                <a:solidFill>
                  <a:srgbClr val="FF0000"/>
                </a:solidFill>
                <a:latin typeface="Calibri" panose="020F0502020204030204" pitchFamily="34" charset="0"/>
                <a:cs typeface="Calibri" panose="020F0502020204030204" pitchFamily="34" charset="0"/>
              </a:rPr>
              <a:t>	</a:t>
            </a:r>
            <a:r>
              <a:rPr lang="en-GB" sz="1500" dirty="0" smtClean="0">
                <a:solidFill>
                  <a:srgbClr val="FF33CC"/>
                </a:solidFill>
                <a:latin typeface="Calibri" panose="020F0502020204030204" pitchFamily="34" charset="0"/>
                <a:cs typeface="Calibri" panose="020F0502020204030204" pitchFamily="34" charset="0"/>
              </a:rPr>
              <a:t>Settlement Instruction Reason  </a:t>
            </a:r>
            <a:r>
              <a:rPr lang="en-GB" sz="1500" dirty="0">
                <a:solidFill>
                  <a:srgbClr val="FF0000"/>
                </a:solidFill>
                <a:latin typeface="Calibri" panose="020F0502020204030204" pitchFamily="34" charset="0"/>
                <a:cs typeface="Calibri" panose="020F0502020204030204" pitchFamily="34" charset="0"/>
              </a:rPr>
              <a:t>[0.n</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Purpose [0.1] </a:t>
            </a:r>
            <a:r>
              <a:rPr lang="en-GB" sz="1500" i="1" dirty="0">
                <a:latin typeface="Calibri" panose="020F0502020204030204" pitchFamily="34" charset="0"/>
                <a:cs typeface="Calibri" panose="020F0502020204030204" pitchFamily="34" charset="0"/>
              </a:rPr>
              <a:t>[BRA</a:t>
            </a:r>
            <a:r>
              <a:rPr lang="en-GB" sz="1500" i="1" dirty="0" smtClean="0">
                <a:latin typeface="Calibri" panose="020F0502020204030204" pitchFamily="34" charset="0"/>
                <a:cs typeface="Calibri" panose="020F0502020204030204" pitchFamily="34" charset="0"/>
              </a:rPr>
              <a:t>]</a:t>
            </a:r>
            <a:endParaRPr lang="en-GB" sz="1500" dirty="0" smtClean="0">
              <a:solidFill>
                <a:schemeClr val="accent6">
                  <a:lumMod val="75000"/>
                </a:schemeClr>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a:solidFill>
                  <a:schemeClr val="accent6">
                    <a:lumMod val="75000"/>
                  </a:schemeClr>
                </a:solidFill>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Designation [0.1] </a:t>
            </a:r>
            <a:r>
              <a:rPr lang="en-GB" sz="1500" i="1" dirty="0" smtClean="0">
                <a:latin typeface="Calibri" panose="020F0502020204030204" pitchFamily="34" charset="0"/>
                <a:cs typeface="Calibri" panose="020F0502020204030204" pitchFamily="34" charset="0"/>
              </a:rPr>
              <a:t>[BRA]</a:t>
            </a:r>
            <a:endParaRPr lang="en-GB" sz="1500" i="1" dirty="0">
              <a:latin typeface="Calibri" panose="020F0502020204030204" pitchFamily="34" charset="0"/>
              <a:cs typeface="Calibri" panose="020F0502020204030204" pitchFamily="34" charset="0"/>
            </a:endParaRPr>
          </a:p>
          <a:p>
            <a:pPr>
              <a:spcAft>
                <a:spcPts val="60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	Dividend </a:t>
            </a:r>
            <a:r>
              <a:rPr lang="en-GB" sz="1500" dirty="0">
                <a:latin typeface="Calibri" panose="020F0502020204030204" pitchFamily="34" charset="0"/>
                <a:cs typeface="Calibri" panose="020F0502020204030204" pitchFamily="34" charset="0"/>
              </a:rPr>
              <a:t>Percentage [0.1</a:t>
            </a:r>
            <a:r>
              <a:rPr lang="en-GB" sz="1500" dirty="0" smtClean="0">
                <a:latin typeface="Calibri" panose="020F0502020204030204" pitchFamily="34" charset="0"/>
                <a:cs typeface="Calibri" panose="020F0502020204030204" pitchFamily="34" charset="0"/>
              </a:rPr>
              <a:t>]</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[0.n]	</a:t>
            </a:r>
            <a:r>
              <a:rPr lang="en-GB" sz="1500" b="1" dirty="0" smtClean="0">
                <a:latin typeface="Calibri" panose="020F0502020204030204" pitchFamily="34" charset="0"/>
                <a:cs typeface="Calibri" panose="020F0502020204030204" pitchFamily="34" charset="0"/>
              </a:rPr>
              <a:t>Other </a:t>
            </a:r>
            <a:r>
              <a:rPr lang="en-GB" sz="1500" b="1" dirty="0">
                <a:latin typeface="Calibri" panose="020F0502020204030204" pitchFamily="34" charset="0"/>
                <a:cs typeface="Calibri" panose="020F0502020204030204" pitchFamily="34" charset="0"/>
              </a:rPr>
              <a:t>Cash Settlement Details [0.n</a:t>
            </a:r>
            <a:r>
              <a:rPr lang="en-GB" sz="1500" b="1" dirty="0" smtClean="0">
                <a:latin typeface="Calibri" panose="020F0502020204030204" pitchFamily="34" charset="0"/>
                <a:cs typeface="Calibri" panose="020F0502020204030204" pitchFamily="34" charset="0"/>
              </a:rPr>
              <a:t>]</a:t>
            </a:r>
          </a:p>
          <a:p>
            <a:pPr>
              <a:spcAft>
                <a:spcPts val="0"/>
              </a:spcAft>
              <a:tabLst>
                <a:tab pos="457200" algn="l"/>
                <a:tab pos="569913" algn="l"/>
                <a:tab pos="684213" algn="l"/>
                <a:tab pos="690563" algn="l"/>
                <a:tab pos="974725" algn="l"/>
                <a:tab pos="1198563" algn="l"/>
                <a:tab pos="1484313" algn="l"/>
              </a:tabLst>
            </a:pPr>
            <a:r>
              <a:rPr lang="en-GB" sz="1500" b="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a:t>
            </a:r>
            <a:r>
              <a:rPr lang="en-GB" sz="1500" b="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Settlement Currency [1.1]</a:t>
            </a:r>
          </a:p>
          <a:p>
            <a:pPr>
              <a:spcAft>
                <a:spcPts val="3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	[0.1]	Dividend Percentage Rate [0.1]</a:t>
            </a:r>
          </a:p>
          <a:p>
            <a:pPr>
              <a:spcAft>
                <a:spcPts val="3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	[0.1]	Subscription Payment Instrument</a:t>
            </a:r>
          </a:p>
          <a:p>
            <a:pPr>
              <a:spcAft>
                <a:spcPts val="3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	[0.1]	Redemption Payment Instrument</a:t>
            </a:r>
            <a:endParaRPr lang="en-GB" sz="1500" dirty="0">
              <a:latin typeface="Calibri" panose="020F0502020204030204" pitchFamily="34" charset="0"/>
              <a:cs typeface="Calibri" panose="020F0502020204030204" pitchFamily="34" charset="0"/>
            </a:endParaRPr>
          </a:p>
          <a:p>
            <a:pPr>
              <a:spcAft>
                <a:spcPts val="3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	[0.1]	Dividend </a:t>
            </a:r>
            <a:r>
              <a:rPr lang="en-GB" sz="1500" dirty="0">
                <a:latin typeface="Calibri" panose="020F0502020204030204" pitchFamily="34" charset="0"/>
                <a:cs typeface="Calibri" panose="020F0502020204030204" pitchFamily="34" charset="0"/>
              </a:rPr>
              <a:t>Payment Instrument </a:t>
            </a:r>
            <a:r>
              <a:rPr lang="en-GB" sz="1500" dirty="0" smtClean="0">
                <a:latin typeface="Calibri" panose="020F0502020204030204" pitchFamily="34" charset="0"/>
                <a:cs typeface="Calibri" panose="020F0502020204030204" pitchFamily="34" charset="0"/>
              </a:rPr>
              <a:t> </a:t>
            </a:r>
            <a:endParaRPr lang="en-GB" sz="1500" dirty="0">
              <a:latin typeface="Calibri" panose="020F0502020204030204" pitchFamily="34" charset="0"/>
              <a:cs typeface="Calibri" panose="020F0502020204030204" pitchFamily="34" charset="0"/>
            </a:endParaRPr>
          </a:p>
          <a:p>
            <a:pPr>
              <a:spcAft>
                <a:spcPts val="3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	[0.1]	Savings Plan  </a:t>
            </a:r>
            <a:r>
              <a:rPr lang="en-GB" sz="1500" dirty="0">
                <a:latin typeface="Calibri" panose="020F0502020204030204" pitchFamily="34" charset="0"/>
                <a:cs typeface="Calibri" panose="020F0502020204030204" pitchFamily="34" charset="0"/>
              </a:rPr>
              <a:t>Payment </a:t>
            </a:r>
            <a:r>
              <a:rPr lang="en-GB" sz="1500" dirty="0" smtClean="0">
                <a:latin typeface="Calibri" panose="020F0502020204030204" pitchFamily="34" charset="0"/>
                <a:cs typeface="Calibri" panose="020F0502020204030204" pitchFamily="34" charset="0"/>
              </a:rPr>
              <a:t>Instrument</a:t>
            </a:r>
            <a:endParaRPr lang="en-GB" sz="1500"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	[0.1]	Interest Payment </a:t>
            </a:r>
            <a:r>
              <a:rPr lang="en-GB" sz="1500" dirty="0">
                <a:latin typeface="Calibri" panose="020F0502020204030204" pitchFamily="34" charset="0"/>
                <a:cs typeface="Calibri" panose="020F0502020204030204" pitchFamily="34" charset="0"/>
              </a:rPr>
              <a:t>Instrument </a:t>
            </a:r>
          </a:p>
        </p:txBody>
      </p:sp>
      <p:sp>
        <p:nvSpPr>
          <p:cNvPr id="7" name="Right Brace 6"/>
          <p:cNvSpPr/>
          <p:nvPr/>
        </p:nvSpPr>
        <p:spPr bwMode="auto">
          <a:xfrm>
            <a:off x="7979444" y="5236234"/>
            <a:ext cx="129396" cy="1302589"/>
          </a:xfrm>
          <a:prstGeom prst="rightBrace">
            <a:avLst/>
          </a:prstGeom>
          <a:no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TextBox 2"/>
          <p:cNvSpPr txBox="1"/>
          <p:nvPr/>
        </p:nvSpPr>
        <p:spPr>
          <a:xfrm>
            <a:off x="8091586" y="5520893"/>
            <a:ext cx="983404" cy="830997"/>
          </a:xfrm>
          <a:prstGeom prst="rect">
            <a:avLst/>
          </a:prstGeom>
          <a:solidFill>
            <a:schemeClr val="bg1"/>
          </a:solidFill>
        </p:spPr>
        <p:txBody>
          <a:bodyPr wrap="square" rtlCol="0">
            <a:spAutoFit/>
          </a:bodyPr>
          <a:lstStyle/>
          <a:p>
            <a:r>
              <a:rPr lang="en-GB" sz="1200" dirty="0">
                <a:latin typeface="Calibri" panose="020F0502020204030204" pitchFamily="34" charset="0"/>
                <a:cs typeface="Calibri" panose="020F0502020204030204" pitchFamily="34" charset="0"/>
              </a:rPr>
              <a:t>S</a:t>
            </a:r>
            <a:r>
              <a:rPr lang="en-GB" sz="1200" dirty="0" smtClean="0">
                <a:latin typeface="Calibri" panose="020F0502020204030204" pitchFamily="34" charset="0"/>
                <a:cs typeface="Calibri" panose="020F0502020204030204" pitchFamily="34" charset="0"/>
              </a:rPr>
              <a:t>ame </a:t>
            </a:r>
            <a:r>
              <a:rPr lang="en-GB" sz="1200" dirty="0">
                <a:latin typeface="Calibri" panose="020F0502020204030204" pitchFamily="34" charset="0"/>
                <a:cs typeface="Calibri" panose="020F0502020204030204" pitchFamily="34" charset="0"/>
              </a:rPr>
              <a:t>as  previous but without cash </a:t>
            </a:r>
            <a:r>
              <a:rPr lang="en-GB" sz="1200" dirty="0" smtClean="0">
                <a:latin typeface="Calibri" panose="020F0502020204030204" pitchFamily="34" charset="0"/>
                <a:cs typeface="Calibri" panose="020F0502020204030204" pitchFamily="34" charset="0"/>
              </a:rPr>
              <a:t>account</a:t>
            </a:r>
            <a:endParaRPr lang="en-GB" sz="1200" dirty="0">
              <a:latin typeface="Calibri" panose="020F0502020204030204" pitchFamily="34" charset="0"/>
              <a:cs typeface="Calibri" panose="020F0502020204030204" pitchFamily="34" charset="0"/>
            </a:endParaRPr>
          </a:p>
        </p:txBody>
      </p:sp>
      <p:sp>
        <p:nvSpPr>
          <p:cNvPr id="42" name="TextBox 41"/>
          <p:cNvSpPr txBox="1"/>
          <p:nvPr/>
        </p:nvSpPr>
        <p:spPr>
          <a:xfrm>
            <a:off x="3873261" y="0"/>
            <a:ext cx="1569148"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Rows 13747+</a:t>
            </a:r>
            <a:endParaRPr lang="en-GB" sz="2000" dirty="0">
              <a:latin typeface="Calibri" panose="020F0502020204030204" pitchFamily="34" charset="0"/>
              <a:cs typeface="Calibri" panose="020F0502020204030204" pitchFamily="34" charset="0"/>
            </a:endParaRPr>
          </a:p>
        </p:txBody>
      </p:sp>
      <p:sp>
        <p:nvSpPr>
          <p:cNvPr id="10" name="Rectangle 9"/>
          <p:cNvSpPr/>
          <p:nvPr/>
        </p:nvSpPr>
        <p:spPr bwMode="auto">
          <a:xfrm>
            <a:off x="94891" y="6668219"/>
            <a:ext cx="3355675" cy="1897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230588" y="713825"/>
            <a:ext cx="3073329" cy="6040658"/>
          </a:xfrm>
          <a:prstGeom prst="rect">
            <a:avLst/>
          </a:pr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359434" y="1013235"/>
            <a:ext cx="3364841" cy="1863315"/>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5" name="Rectangle 34"/>
          <p:cNvSpPr/>
          <p:nvPr/>
        </p:nvSpPr>
        <p:spPr bwMode="auto">
          <a:xfrm>
            <a:off x="368959" y="2975385"/>
            <a:ext cx="3364841" cy="168233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6" name="Rectangle 35"/>
          <p:cNvSpPr/>
          <p:nvPr/>
        </p:nvSpPr>
        <p:spPr bwMode="auto">
          <a:xfrm>
            <a:off x="368959" y="4718461"/>
            <a:ext cx="3364841" cy="48218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7" name="Rectangle 36"/>
          <p:cNvSpPr/>
          <p:nvPr/>
        </p:nvSpPr>
        <p:spPr bwMode="auto">
          <a:xfrm>
            <a:off x="368959" y="5337586"/>
            <a:ext cx="3364841" cy="48218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368959" y="5937661"/>
            <a:ext cx="3364841" cy="48218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TextBox 16"/>
          <p:cNvSpPr txBox="1"/>
          <p:nvPr/>
        </p:nvSpPr>
        <p:spPr>
          <a:xfrm>
            <a:off x="302985" y="689101"/>
            <a:ext cx="3592740" cy="5786199"/>
          </a:xfrm>
          <a:prstGeom prst="rect">
            <a:avLst/>
          </a:prstGeom>
          <a:noFill/>
          <a:ln>
            <a:noFill/>
          </a:ln>
        </p:spPr>
        <p:txBody>
          <a:bodyPr wrap="square" rtlCol="0">
            <a:spAutoFit/>
          </a:bodyPr>
          <a:lstStyle/>
          <a:p>
            <a:pPr>
              <a:spcAft>
                <a:spcPts val="300"/>
              </a:spcAft>
              <a:tabLst>
                <a:tab pos="284163" algn="l"/>
                <a:tab pos="457200" algn="l"/>
                <a:tab pos="690563" algn="l"/>
                <a:tab pos="914400" algn="l"/>
                <a:tab pos="1198563" algn="l"/>
                <a:tab pos="1428750" algn="l"/>
              </a:tabLst>
            </a:pPr>
            <a:r>
              <a:rPr lang="en-GB" sz="1500" u="sng" dirty="0" smtClean="0">
                <a:latin typeface="Calibri" panose="020F0502020204030204" pitchFamily="34" charset="0"/>
                <a:cs typeface="Calibri" panose="020F0502020204030204" pitchFamily="34" charset="0"/>
              </a:rPr>
              <a:t>Cash Settlement [0.8]</a:t>
            </a: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Subscription Payment Instrument </a:t>
            </a:r>
            <a:endParaRPr lang="en-GB" sz="1500" b="1" dirty="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[1.1]	Settlement Currency</a:t>
            </a: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[1.1]	Payment Instrument</a:t>
            </a: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xor	[1.3]	Cash Account Details</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Payment Card Details</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Direct Debit Details</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Cheque</a:t>
            </a:r>
          </a:p>
          <a:p>
            <a:pPr>
              <a:spcAft>
                <a:spcPts val="120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Bankers Draft</a:t>
            </a: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Redemption Payment Instrument </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a:t>
            </a:r>
            <a:r>
              <a:rPr lang="en-GB" sz="1500" dirty="0">
                <a:latin typeface="Calibri" panose="020F0502020204030204" pitchFamily="34" charset="0"/>
                <a:cs typeface="Calibri" panose="020F0502020204030204" pitchFamily="34" charset="0"/>
              </a:rPr>
              <a:t>1.1]	Settlement Currency</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a:t>
            </a:r>
            <a:r>
              <a:rPr lang="en-GB" sz="1500" dirty="0">
                <a:latin typeface="Calibri" panose="020F0502020204030204" pitchFamily="34" charset="0"/>
                <a:cs typeface="Calibri" panose="020F0502020204030204" pitchFamily="34" charset="0"/>
              </a:rPr>
              <a:t>1.1]	Payment Instrument</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xor	[1.3</a:t>
            </a:r>
            <a:r>
              <a:rPr lang="en-GB" sz="1500" dirty="0">
                <a:latin typeface="Calibri" panose="020F0502020204030204" pitchFamily="34" charset="0"/>
                <a:cs typeface="Calibri" panose="020F0502020204030204" pitchFamily="34" charset="0"/>
              </a:rPr>
              <a:t>]	Cash Account Details</a:t>
            </a: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xor</a:t>
            </a:r>
            <a:r>
              <a:rPr lang="en-GB" sz="1500" dirty="0">
                <a:latin typeface="Calibri" panose="020F0502020204030204" pitchFamily="34" charset="0"/>
                <a:cs typeface="Calibri" panose="020F0502020204030204" pitchFamily="34" charset="0"/>
              </a:rPr>
              <a:t>	[1.1]	Cheque</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xor</a:t>
            </a: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a:t>
            </a:r>
            <a:r>
              <a:rPr lang="en-GB" sz="1500" dirty="0">
                <a:latin typeface="Calibri" panose="020F0502020204030204" pitchFamily="34" charset="0"/>
                <a:cs typeface="Calibri" panose="020F0502020204030204" pitchFamily="34" charset="0"/>
              </a:rPr>
              <a:t>	Bankers </a:t>
            </a:r>
            <a:r>
              <a:rPr lang="en-GB" sz="1500" dirty="0" smtClean="0">
                <a:latin typeface="Calibri" panose="020F0502020204030204" pitchFamily="34" charset="0"/>
                <a:cs typeface="Calibri" panose="020F0502020204030204" pitchFamily="34" charset="0"/>
              </a:rPr>
              <a:t>Draft</a:t>
            </a:r>
          </a:p>
          <a:p>
            <a:pPr>
              <a:spcAft>
                <a:spcPts val="120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[0.1]	Dividend Percentage</a:t>
            </a:r>
            <a:endParaRPr lang="en-GB" sz="1500" dirty="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Dividend </a:t>
            </a:r>
            <a:r>
              <a:rPr lang="en-GB" sz="1500" b="1" dirty="0">
                <a:latin typeface="Calibri" panose="020F0502020204030204" pitchFamily="34" charset="0"/>
                <a:cs typeface="Calibri" panose="020F0502020204030204" pitchFamily="34" charset="0"/>
              </a:rPr>
              <a:t>Payment Instrument </a:t>
            </a:r>
            <a:r>
              <a:rPr lang="en-GB" sz="1500" b="1" dirty="0" smtClean="0">
                <a:latin typeface="Calibri" panose="020F0502020204030204" pitchFamily="34" charset="0"/>
                <a:cs typeface="Calibri" panose="020F0502020204030204" pitchFamily="34" charset="0"/>
              </a:rPr>
              <a:t> </a:t>
            </a:r>
          </a:p>
          <a:p>
            <a:pPr>
              <a:spcAft>
                <a:spcPts val="1200"/>
              </a:spcAft>
              <a:tabLst>
                <a:tab pos="284163" algn="l"/>
                <a:tab pos="457200" algn="l"/>
                <a:tab pos="690563" algn="l"/>
                <a:tab pos="914400" algn="l"/>
                <a:tab pos="1198563" algn="l"/>
                <a:tab pos="1428750" algn="l"/>
              </a:tabLst>
            </a:pPr>
            <a:r>
              <a:rPr lang="en-GB" sz="1500" b="1" dirty="0">
                <a:latin typeface="Calibri" panose="020F0502020204030204" pitchFamily="34" charset="0"/>
                <a:cs typeface="Calibri" panose="020F0502020204030204" pitchFamily="34" charset="0"/>
              </a:rPr>
              <a:t>	</a:t>
            </a:r>
            <a:r>
              <a:rPr lang="en-GB" sz="1500" b="1" i="1" dirty="0" smtClean="0">
                <a:latin typeface="Calibri" panose="020F0502020204030204" pitchFamily="34" charset="0"/>
                <a:cs typeface="Calibri" panose="020F0502020204030204" pitchFamily="34" charset="0"/>
              </a:rPr>
              <a:t>(same as Redemption)</a:t>
            </a:r>
            <a:endParaRPr lang="en-GB" sz="1500" b="1" dirty="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Savings Plan  </a:t>
            </a:r>
            <a:r>
              <a:rPr lang="en-GB" sz="1500" b="1" dirty="0">
                <a:latin typeface="Calibri" panose="020F0502020204030204" pitchFamily="34" charset="0"/>
                <a:cs typeface="Calibri" panose="020F0502020204030204" pitchFamily="34" charset="0"/>
              </a:rPr>
              <a:t>Payment Instrument </a:t>
            </a:r>
            <a:r>
              <a:rPr lang="en-GB" sz="1500" b="1" dirty="0" smtClean="0">
                <a:latin typeface="Calibri" panose="020F0502020204030204" pitchFamily="34" charset="0"/>
                <a:cs typeface="Calibri" panose="020F0502020204030204" pitchFamily="34" charset="0"/>
              </a:rPr>
              <a:t> </a:t>
            </a:r>
          </a:p>
          <a:p>
            <a:pPr>
              <a:spcAft>
                <a:spcPts val="1200"/>
              </a:spcAft>
              <a:tabLst>
                <a:tab pos="284163" algn="l"/>
                <a:tab pos="457200" algn="l"/>
                <a:tab pos="690563" algn="l"/>
                <a:tab pos="914400" algn="l"/>
                <a:tab pos="1198563" algn="l"/>
                <a:tab pos="1428750" algn="l"/>
              </a:tabLst>
            </a:pPr>
            <a:r>
              <a:rPr lang="en-GB" sz="1500" b="1" dirty="0">
                <a:latin typeface="Calibri" panose="020F0502020204030204" pitchFamily="34" charset="0"/>
                <a:cs typeface="Calibri" panose="020F0502020204030204" pitchFamily="34" charset="0"/>
              </a:rPr>
              <a:t>	</a:t>
            </a:r>
            <a:r>
              <a:rPr lang="en-GB" sz="1500" b="1" i="1" dirty="0" smtClean="0">
                <a:latin typeface="Calibri" panose="020F0502020204030204" pitchFamily="34" charset="0"/>
                <a:cs typeface="Calibri" panose="020F0502020204030204" pitchFamily="34" charset="0"/>
              </a:rPr>
              <a:t>(same as Subscription)</a:t>
            </a:r>
            <a:endParaRPr lang="en-GB" sz="1500" dirty="0" smtClean="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Interest Payment </a:t>
            </a:r>
            <a:r>
              <a:rPr lang="en-GB" sz="1500" b="1" dirty="0">
                <a:latin typeface="Calibri" panose="020F0502020204030204" pitchFamily="34" charset="0"/>
                <a:cs typeface="Calibri" panose="020F0502020204030204" pitchFamily="34" charset="0"/>
              </a:rPr>
              <a:t>Instrument </a:t>
            </a:r>
            <a:r>
              <a:rPr lang="en-GB" sz="1500" b="1" dirty="0" smtClean="0">
                <a:latin typeface="Calibri" panose="020F0502020204030204" pitchFamily="34" charset="0"/>
                <a:cs typeface="Calibri" panose="020F0502020204030204" pitchFamily="34" charset="0"/>
              </a:rPr>
              <a:t> </a:t>
            </a:r>
          </a:p>
          <a:p>
            <a:pPr>
              <a:spcAft>
                <a:spcPts val="0"/>
              </a:spcAft>
              <a:tabLst>
                <a:tab pos="284163" algn="l"/>
                <a:tab pos="457200" algn="l"/>
                <a:tab pos="690563" algn="l"/>
                <a:tab pos="914400" algn="l"/>
                <a:tab pos="1198563" algn="l"/>
                <a:tab pos="1428750" algn="l"/>
              </a:tabLst>
            </a:pPr>
            <a:r>
              <a:rPr lang="en-GB" sz="1500" b="1" i="1" dirty="0">
                <a:latin typeface="Calibri" panose="020F0502020204030204" pitchFamily="34" charset="0"/>
                <a:cs typeface="Calibri" panose="020F0502020204030204" pitchFamily="34" charset="0"/>
              </a:rPr>
              <a:t>	</a:t>
            </a:r>
            <a:r>
              <a:rPr lang="en-GB" sz="1500" b="1" i="1" dirty="0" smtClean="0">
                <a:latin typeface="Calibri" panose="020F0502020204030204" pitchFamily="34" charset="0"/>
                <a:cs typeface="Calibri" panose="020F0502020204030204" pitchFamily="34" charset="0"/>
              </a:rPr>
              <a:t>(</a:t>
            </a:r>
            <a:r>
              <a:rPr lang="en-GB" sz="1500" b="1" i="1" dirty="0">
                <a:latin typeface="Calibri" panose="020F0502020204030204" pitchFamily="34" charset="0"/>
                <a:cs typeface="Calibri" panose="020F0502020204030204" pitchFamily="34" charset="0"/>
              </a:rPr>
              <a:t>same as </a:t>
            </a:r>
            <a:r>
              <a:rPr lang="en-GB" sz="1500" b="1" i="1" dirty="0" smtClean="0">
                <a:latin typeface="Calibri" panose="020F0502020204030204" pitchFamily="34" charset="0"/>
                <a:cs typeface="Calibri" panose="020F0502020204030204" pitchFamily="34" charset="0"/>
              </a:rPr>
              <a:t>Redemption)</a:t>
            </a:r>
            <a:endParaRPr lang="en-GB" sz="1500" b="1" i="1" dirty="0">
              <a:latin typeface="Calibri" panose="020F0502020204030204" pitchFamily="34" charset="0"/>
              <a:cs typeface="Calibri" panose="020F0502020204030204" pitchFamily="34" charset="0"/>
            </a:endParaRPr>
          </a:p>
        </p:txBody>
      </p:sp>
      <p:sp>
        <p:nvSpPr>
          <p:cNvPr id="43" name="Slide Number Placeholder 4"/>
          <p:cNvSpPr>
            <a:spLocks noGrp="1"/>
          </p:cNvSpPr>
          <p:nvPr>
            <p:ph type="sldNum" sz="quarter" idx="11"/>
          </p:nvPr>
        </p:nvSpPr>
        <p:spPr>
          <a:xfrm>
            <a:off x="8153400" y="6628251"/>
            <a:ext cx="762000" cy="228600"/>
          </a:xfrm>
        </p:spPr>
        <p:txBody>
          <a:bodyPr/>
          <a:lstStyle/>
          <a:p>
            <a:fld id="{EA52E39D-21CE-4915-B848-429A65988FB2}" type="slidenum">
              <a:rPr lang="en-GB" smtClean="0"/>
              <a:pPr/>
              <a:t>27</a:t>
            </a:fld>
            <a:endParaRPr lang="en-GB" dirty="0"/>
          </a:p>
        </p:txBody>
      </p:sp>
    </p:spTree>
    <p:extLst>
      <p:ext uri="{BB962C8B-B14F-4D97-AF65-F5344CB8AC3E}">
        <p14:creationId xmlns:p14="http://schemas.microsoft.com/office/powerpoint/2010/main" val="570820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9837" y="748845"/>
            <a:ext cx="3822087" cy="2279027"/>
          </a:xfrm>
          <a:prstGeom prst="rect">
            <a:avLst/>
          </a:prstGeom>
          <a:solidFill>
            <a:srgbClr val="DDF9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dirty="0" smtClean="0"/>
              <a:t>Cash Account Sequence Old verses New </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28</a:t>
            </a:fld>
            <a:endParaRPr lang="en-GB" dirty="0"/>
          </a:p>
        </p:txBody>
      </p:sp>
      <p:sp>
        <p:nvSpPr>
          <p:cNvPr id="6" name="TextBox 5"/>
          <p:cNvSpPr txBox="1"/>
          <p:nvPr/>
        </p:nvSpPr>
        <p:spPr>
          <a:xfrm>
            <a:off x="197885" y="424044"/>
            <a:ext cx="1155253" cy="307777"/>
          </a:xfrm>
          <a:prstGeom prst="rect">
            <a:avLst/>
          </a:prstGeom>
          <a:noFill/>
        </p:spPr>
        <p:txBody>
          <a:bodyPr wrap="none" rtlCol="0">
            <a:spAutoFit/>
          </a:bodyPr>
          <a:lstStyle/>
          <a:p>
            <a:r>
              <a:rPr lang="en-GB" sz="1400" dirty="0" smtClean="0">
                <a:latin typeface="Calibri" panose="020F0502020204030204" pitchFamily="34" charset="0"/>
                <a:cs typeface="Calibri" panose="020F0502020204030204" pitchFamily="34" charset="0"/>
              </a:rPr>
              <a:t>Current (v05)</a:t>
            </a:r>
            <a:endParaRPr lang="en-GB" sz="1400" dirty="0">
              <a:latin typeface="Calibri" panose="020F0502020204030204" pitchFamily="34" charset="0"/>
              <a:cs typeface="Calibri" panose="020F0502020204030204" pitchFamily="34" charset="0"/>
            </a:endParaRPr>
          </a:p>
        </p:txBody>
      </p:sp>
      <p:sp>
        <p:nvSpPr>
          <p:cNvPr id="7" name="TextBox 6"/>
          <p:cNvSpPr txBox="1"/>
          <p:nvPr/>
        </p:nvSpPr>
        <p:spPr>
          <a:xfrm>
            <a:off x="4212795" y="424044"/>
            <a:ext cx="1198085" cy="307777"/>
          </a:xfrm>
          <a:prstGeom prst="rect">
            <a:avLst/>
          </a:prstGeom>
          <a:noFill/>
        </p:spPr>
        <p:txBody>
          <a:bodyPr wrap="none" rtlCol="0">
            <a:spAutoFit/>
          </a:bodyPr>
          <a:lstStyle/>
          <a:p>
            <a:r>
              <a:rPr lang="en-GB" sz="1400" dirty="0" smtClean="0">
                <a:latin typeface="Calibri" panose="020F0502020204030204" pitchFamily="34" charset="0"/>
                <a:cs typeface="Calibri" panose="020F0502020204030204" pitchFamily="34" charset="0"/>
              </a:rPr>
              <a:t>Proposed (v6)</a:t>
            </a:r>
            <a:endParaRPr lang="en-GB" sz="1400" dirty="0">
              <a:latin typeface="Calibri" panose="020F0502020204030204" pitchFamily="34" charset="0"/>
              <a:cs typeface="Calibri" panose="020F0502020204030204" pitchFamily="34" charset="0"/>
            </a:endParaRPr>
          </a:p>
        </p:txBody>
      </p:sp>
      <p:sp>
        <p:nvSpPr>
          <p:cNvPr id="8" name="Rectangle 7"/>
          <p:cNvSpPr/>
          <p:nvPr/>
        </p:nvSpPr>
        <p:spPr>
          <a:xfrm>
            <a:off x="4243611" y="748845"/>
            <a:ext cx="3822087" cy="3547109"/>
          </a:xfrm>
          <a:prstGeom prst="rect">
            <a:avLst/>
          </a:prstGeom>
          <a:solidFill>
            <a:srgbClr val="DDF9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4189960" y="689101"/>
            <a:ext cx="3944749" cy="3554819"/>
          </a:xfrm>
          <a:prstGeom prst="rect">
            <a:avLst/>
          </a:prstGeom>
          <a:noFill/>
          <a:ln>
            <a:noFill/>
          </a:ln>
        </p:spPr>
        <p:txBody>
          <a:bodyPr wrap="square" rtlCol="0">
            <a:spAutoFit/>
          </a:bodyPr>
          <a:lstStyle/>
          <a:p>
            <a:pPr>
              <a:spcAft>
                <a:spcPts val="0"/>
              </a:spcAft>
              <a:tabLst>
                <a:tab pos="457200" algn="l"/>
                <a:tab pos="569913" algn="l"/>
                <a:tab pos="684213" algn="l"/>
                <a:tab pos="690563" algn="l"/>
                <a:tab pos="974725" algn="l"/>
                <a:tab pos="1198563" algn="l"/>
                <a:tab pos="1484313" algn="l"/>
              </a:tabLst>
            </a:pPr>
            <a:r>
              <a:rPr lang="en-GB" sz="1500" b="1" dirty="0" smtClean="0">
                <a:latin typeface="Calibri" panose="020F0502020204030204" pitchFamily="34" charset="0"/>
                <a:cs typeface="Calibri" panose="020F0502020204030204" pitchFamily="34" charset="0"/>
              </a:rPr>
              <a:t>Cash Account Details [0.n]</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	Settlement </a:t>
            </a:r>
            <a:r>
              <a:rPr lang="en-GB" sz="1500" dirty="0">
                <a:latin typeface="Calibri" panose="020F0502020204030204" pitchFamily="34" charset="0"/>
                <a:cs typeface="Calibri" panose="020F0502020204030204" pitchFamily="34" charset="0"/>
              </a:rPr>
              <a:t>Currency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a:t>
            </a:r>
            <a:r>
              <a:rPr lang="en-GB" sz="1500" dirty="0">
                <a:latin typeface="Calibri" panose="020F0502020204030204" pitchFamily="34" charset="0"/>
                <a:cs typeface="Calibri" panose="020F0502020204030204" pitchFamily="34" charset="0"/>
              </a:rPr>
              <a:t>	Identification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	Identification </a:t>
            </a:r>
            <a:r>
              <a:rPr lang="en-GB" sz="1500" i="1" dirty="0" smtClean="0">
                <a:latin typeface="Calibri" panose="020F0502020204030204" pitchFamily="34" charset="0"/>
                <a:cs typeface="Calibri" panose="020F0502020204030204" pitchFamily="34" charset="0"/>
              </a:rPr>
              <a:t>(IBAN or Other)</a:t>
            </a: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	Name</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Owner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Branch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[0.n]</a:t>
            </a:r>
            <a:r>
              <a:rPr lang="en-GB" sz="1500" dirty="0">
                <a:solidFill>
                  <a:srgbClr val="FF0000"/>
                </a:solidFill>
                <a:latin typeface="Calibri" panose="020F0502020204030204" pitchFamily="34" charset="0"/>
                <a:cs typeface="Calibri" panose="020F0502020204030204" pitchFamily="34" charset="0"/>
              </a:rPr>
              <a:t>	</a:t>
            </a:r>
            <a:r>
              <a:rPr lang="en-GB" sz="1500" dirty="0">
                <a:solidFill>
                  <a:srgbClr val="0070C0"/>
                </a:solidFill>
                <a:latin typeface="Calibri" panose="020F0502020204030204" pitchFamily="34" charset="0"/>
                <a:cs typeface="Calibri" panose="020F0502020204030204" pitchFamily="34" charset="0"/>
              </a:rPr>
              <a:t>Account Owner Other </a:t>
            </a:r>
            <a:r>
              <a:rPr lang="en-GB" sz="1500" dirty="0" smtClean="0">
                <a:solidFill>
                  <a:srgbClr val="0070C0"/>
                </a:solidFill>
                <a:latin typeface="Calibri" panose="020F0502020204030204" pitchFamily="34" charset="0"/>
                <a:cs typeface="Calibri" panose="020F0502020204030204" pitchFamily="34" charset="0"/>
              </a:rPr>
              <a:t>Identification</a:t>
            </a:r>
            <a:endParaRPr lang="en-GB" sz="1500" dirty="0">
              <a:solidFill>
                <a:srgbClr val="0070C0"/>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t>
            </a:r>
            <a:r>
              <a:rPr lang="en-GB" sz="1500" dirty="0">
                <a:solidFill>
                  <a:schemeClr val="accent6">
                    <a:lumMod val="75000"/>
                  </a:schemeClr>
                </a:solidFill>
                <a:latin typeface="Calibri" panose="020F0502020204030204" pitchFamily="34" charset="0"/>
                <a:cs typeface="Calibri" panose="020F0502020204030204" pitchFamily="34" charset="0"/>
              </a:rPr>
              <a:t>Investment Account Type [0.1]</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rgbClr val="FF0000"/>
                </a:solidFill>
                <a:latin typeface="Calibri" panose="020F0502020204030204" pitchFamily="34" charset="0"/>
                <a:cs typeface="Calibri" panose="020F0502020204030204" pitchFamily="34" charset="0"/>
              </a:rPr>
              <a:t>	Debit </a:t>
            </a:r>
            <a:r>
              <a:rPr lang="en-GB" sz="1500" dirty="0">
                <a:solidFill>
                  <a:srgbClr val="FF0000"/>
                </a:solidFill>
                <a:latin typeface="Calibri" panose="020F0502020204030204" pitchFamily="34" charset="0"/>
                <a:cs typeface="Calibri" panose="020F0502020204030204" pitchFamily="34" charset="0"/>
              </a:rPr>
              <a:t>Credit </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rgbClr val="FF0000"/>
                </a:solidFill>
                <a:latin typeface="Calibri" panose="020F0502020204030204" pitchFamily="34" charset="0"/>
                <a:cs typeface="Calibri" panose="020F0502020204030204" pitchFamily="34" charset="0"/>
              </a:rPr>
              <a:t>	</a:t>
            </a:r>
            <a:r>
              <a:rPr lang="en-GB" sz="1500" dirty="0" smtClean="0">
                <a:solidFill>
                  <a:srgbClr val="FF33CC"/>
                </a:solidFill>
                <a:latin typeface="Calibri" panose="020F0502020204030204" pitchFamily="34" charset="0"/>
                <a:cs typeface="Calibri" panose="020F0502020204030204" pitchFamily="34" charset="0"/>
              </a:rPr>
              <a:t>Settlement Instruction Reason  </a:t>
            </a:r>
            <a:r>
              <a:rPr lang="en-GB" sz="1500" dirty="0">
                <a:solidFill>
                  <a:srgbClr val="FF0000"/>
                </a:solidFill>
                <a:latin typeface="Calibri" panose="020F0502020204030204" pitchFamily="34" charset="0"/>
                <a:cs typeface="Calibri" panose="020F0502020204030204" pitchFamily="34" charset="0"/>
              </a:rPr>
              <a:t>[0.n</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Purpose  </a:t>
            </a:r>
            <a:r>
              <a:rPr lang="en-GB" sz="1500" i="1" dirty="0">
                <a:latin typeface="Calibri" panose="020F0502020204030204" pitchFamily="34" charset="0"/>
                <a:cs typeface="Calibri" panose="020F0502020204030204" pitchFamily="34" charset="0"/>
              </a:rPr>
              <a:t>[BRA</a:t>
            </a:r>
            <a:r>
              <a:rPr lang="en-GB" sz="1500" i="1" dirty="0" smtClean="0">
                <a:latin typeface="Calibri" panose="020F0502020204030204" pitchFamily="34" charset="0"/>
                <a:cs typeface="Calibri" panose="020F0502020204030204" pitchFamily="34" charset="0"/>
              </a:rPr>
              <a:t>]</a:t>
            </a:r>
            <a:endParaRPr lang="en-GB" sz="1500" dirty="0" smtClean="0">
              <a:solidFill>
                <a:schemeClr val="accent6">
                  <a:lumMod val="75000"/>
                </a:schemeClr>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Designation  </a:t>
            </a:r>
            <a:r>
              <a:rPr lang="en-GB" sz="1500" i="1" dirty="0" smtClean="0">
                <a:latin typeface="Calibri" panose="020F0502020204030204" pitchFamily="34" charset="0"/>
                <a:cs typeface="Calibri" panose="020F0502020204030204" pitchFamily="34" charset="0"/>
              </a:rPr>
              <a:t>[BRA]</a:t>
            </a:r>
            <a:endParaRPr lang="en-GB" sz="1500" i="1" dirty="0">
              <a:latin typeface="Calibri" panose="020F0502020204030204" pitchFamily="34" charset="0"/>
              <a:cs typeface="Calibri" panose="020F0502020204030204" pitchFamily="34" charset="0"/>
            </a:endParaRPr>
          </a:p>
          <a:p>
            <a:pPr>
              <a:spcAft>
                <a:spcPts val="6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	Dividend </a:t>
            </a:r>
            <a:r>
              <a:rPr lang="en-GB" sz="1500" dirty="0">
                <a:latin typeface="Calibri" panose="020F0502020204030204" pitchFamily="34" charset="0"/>
                <a:cs typeface="Calibri" panose="020F0502020204030204" pitchFamily="34" charset="0"/>
              </a:rPr>
              <a:t>Percentage [0.1</a:t>
            </a:r>
            <a:r>
              <a:rPr lang="en-GB" sz="1500" dirty="0" smtClean="0">
                <a:latin typeface="Calibri" panose="020F0502020204030204" pitchFamily="34" charset="0"/>
                <a:cs typeface="Calibri" panose="020F0502020204030204" pitchFamily="34" charset="0"/>
              </a:rPr>
              <a:t>]</a:t>
            </a:r>
          </a:p>
        </p:txBody>
      </p:sp>
      <p:sp>
        <p:nvSpPr>
          <p:cNvPr id="12" name="TextBox 11"/>
          <p:cNvSpPr txBox="1"/>
          <p:nvPr/>
        </p:nvSpPr>
        <p:spPr>
          <a:xfrm>
            <a:off x="279319" y="689101"/>
            <a:ext cx="3602568" cy="2400657"/>
          </a:xfrm>
          <a:prstGeom prst="rect">
            <a:avLst/>
          </a:prstGeom>
          <a:noFill/>
          <a:ln>
            <a:noFill/>
          </a:ln>
        </p:spPr>
        <p:txBody>
          <a:bodyPr wrap="square" rtlCol="0">
            <a:spAutoFit/>
          </a:bodyPr>
          <a:lstStyle/>
          <a:p>
            <a:pPr>
              <a:spcAft>
                <a:spcPts val="0"/>
              </a:spcAft>
              <a:tabLst>
                <a:tab pos="457200" algn="l"/>
                <a:tab pos="569913" algn="l"/>
                <a:tab pos="684213" algn="l"/>
                <a:tab pos="690563" algn="l"/>
                <a:tab pos="974725" algn="l"/>
                <a:tab pos="1198563" algn="l"/>
                <a:tab pos="1484313" algn="l"/>
              </a:tabLst>
            </a:pPr>
            <a:r>
              <a:rPr lang="en-GB" sz="1500" b="1" dirty="0" smtClean="0">
                <a:latin typeface="Calibri" panose="020F0502020204030204" pitchFamily="34" charset="0"/>
                <a:cs typeface="Calibri" panose="020F0502020204030204" pitchFamily="34" charset="0"/>
              </a:rPr>
              <a:t>Cash Account Details [0.n]</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	Settlement </a:t>
            </a:r>
            <a:r>
              <a:rPr lang="en-GB" sz="1500" dirty="0">
                <a:latin typeface="Calibri" panose="020F0502020204030204" pitchFamily="34" charset="0"/>
                <a:cs typeface="Calibri" panose="020F0502020204030204" pitchFamily="34" charset="0"/>
              </a:rPr>
              <a:t>Currency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a:t>
            </a:r>
            <a:r>
              <a:rPr lang="en-GB" sz="1500" dirty="0">
                <a:latin typeface="Calibri" panose="020F0502020204030204" pitchFamily="34" charset="0"/>
                <a:cs typeface="Calibri" panose="020F0502020204030204" pitchFamily="34" charset="0"/>
              </a:rPr>
              <a:t>	Identification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	Identification </a:t>
            </a:r>
            <a:r>
              <a:rPr lang="en-GB" sz="1500" i="1" dirty="0" smtClean="0">
                <a:latin typeface="Calibri" panose="020F0502020204030204" pitchFamily="34" charset="0"/>
                <a:cs typeface="Calibri" panose="020F0502020204030204" pitchFamily="34" charset="0"/>
              </a:rPr>
              <a:t>(IBAN or Other)</a:t>
            </a: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	Name</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Owner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Branch </a:t>
            </a:r>
          </a:p>
          <a:p>
            <a:pPr>
              <a:spcAft>
                <a:spcPts val="0"/>
              </a:spcAft>
              <a:tabLst>
                <a:tab pos="457200" algn="l"/>
                <a:tab pos="569913" algn="l"/>
                <a:tab pos="684213" algn="l"/>
                <a:tab pos="690563" algn="l"/>
                <a:tab pos="974725" algn="l"/>
                <a:tab pos="1198563" algn="l"/>
                <a:tab pos="1484313" algn="l"/>
              </a:tabLst>
            </a:pPr>
            <a:r>
              <a:rPr lang="en-GB" sz="1500" dirty="0">
                <a:latin typeface="Calibri" panose="020F0502020204030204" pitchFamily="34" charset="0"/>
                <a:cs typeface="Calibri" panose="020F0502020204030204" pitchFamily="34" charset="0"/>
              </a:rPr>
              <a:t>[0.1]	</a:t>
            </a:r>
            <a:r>
              <a:rPr lang="en-GB" sz="1500" dirty="0">
                <a:solidFill>
                  <a:schemeClr val="accent6">
                    <a:lumMod val="75000"/>
                  </a:schemeClr>
                </a:solidFill>
                <a:latin typeface="Calibri" panose="020F0502020204030204" pitchFamily="34" charset="0"/>
                <a:cs typeface="Calibri" panose="020F0502020204030204" pitchFamily="34" charset="0"/>
              </a:rPr>
              <a:t>Investment Account Type [0.1]</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[0.n]</a:t>
            </a:r>
            <a:r>
              <a:rPr lang="en-GB" sz="1500" dirty="0">
                <a:solidFill>
                  <a:srgbClr val="FF0000"/>
                </a:solidFill>
                <a:latin typeface="Calibri" panose="020F0502020204030204" pitchFamily="34" charset="0"/>
                <a:cs typeface="Calibri" panose="020F0502020204030204" pitchFamily="34" charset="0"/>
              </a:rPr>
              <a:t>	</a:t>
            </a:r>
            <a:r>
              <a:rPr lang="en-GB" sz="1500" dirty="0">
                <a:solidFill>
                  <a:srgbClr val="0070C0"/>
                </a:solidFill>
                <a:latin typeface="Calibri" panose="020F0502020204030204" pitchFamily="34" charset="0"/>
                <a:cs typeface="Calibri" panose="020F0502020204030204" pitchFamily="34" charset="0"/>
              </a:rPr>
              <a:t>Account Owner Other </a:t>
            </a:r>
            <a:r>
              <a:rPr lang="en-GB" sz="1500" dirty="0" smtClean="0">
                <a:solidFill>
                  <a:srgbClr val="0070C0"/>
                </a:solidFill>
                <a:latin typeface="Calibri" panose="020F0502020204030204" pitchFamily="34" charset="0"/>
                <a:cs typeface="Calibri" panose="020F0502020204030204" pitchFamily="34" charset="0"/>
              </a:rPr>
              <a:t>Identification</a:t>
            </a:r>
            <a:endParaRPr lang="en-GB" sz="1500" dirty="0">
              <a:solidFill>
                <a:srgbClr val="0070C0"/>
              </a:solidFill>
              <a:latin typeface="Calibri" panose="020F0502020204030204" pitchFamily="34" charset="0"/>
              <a:cs typeface="Calibri" panose="020F0502020204030204" pitchFamily="34" charset="0"/>
            </a:endParaRPr>
          </a:p>
        </p:txBody>
      </p:sp>
      <p:cxnSp>
        <p:nvCxnSpPr>
          <p:cNvPr id="16" name="Straight Arrow Connector 15"/>
          <p:cNvCxnSpPr/>
          <p:nvPr/>
        </p:nvCxnSpPr>
        <p:spPr bwMode="auto">
          <a:xfrm flipV="1">
            <a:off x="1213448" y="2767914"/>
            <a:ext cx="0" cy="662524"/>
          </a:xfrm>
          <a:prstGeom prst="straightConnector1">
            <a:avLst/>
          </a:prstGeom>
          <a:solidFill>
            <a:schemeClr val="accent1"/>
          </a:solidFill>
          <a:ln w="19050" cap="flat" cmpd="sng" algn="ctr">
            <a:solidFill>
              <a:srgbClr val="FF33CC"/>
            </a:solidFill>
            <a:prstDash val="solid"/>
            <a:round/>
            <a:headEnd type="arrow" w="med" len="med"/>
            <a:tailEnd type="none" w="med" len="med"/>
          </a:ln>
          <a:effectLst/>
        </p:spPr>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805" y="3480579"/>
            <a:ext cx="3133725"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3226289" y="4683779"/>
            <a:ext cx="5727940" cy="1077218"/>
          </a:xfrm>
          <a:prstGeom prst="rect">
            <a:avLst/>
          </a:prstGeom>
          <a:noFill/>
        </p:spPr>
        <p:txBody>
          <a:bodyPr wrap="square" rtlCol="0">
            <a:spAutoFit/>
          </a:bodyPr>
          <a:lstStyle/>
          <a:p>
            <a:r>
              <a:rPr lang="en-GB" sz="1600" b="1" dirty="0" smtClean="0">
                <a:solidFill>
                  <a:srgbClr val="FF33CC"/>
                </a:solidFill>
                <a:latin typeface="Calibri" panose="020F0502020204030204" pitchFamily="34" charset="0"/>
                <a:cs typeface="Calibri" panose="020F0502020204030204" pitchFamily="34" charset="0"/>
              </a:rPr>
              <a:t>The Investment Account Type element </a:t>
            </a:r>
            <a:r>
              <a:rPr lang="en-GB" sz="1600" b="1" dirty="0">
                <a:solidFill>
                  <a:srgbClr val="FF33CC"/>
                </a:solidFill>
                <a:latin typeface="Calibri" panose="020F0502020204030204" pitchFamily="34" charset="0"/>
                <a:cs typeface="Calibri" panose="020F0502020204030204" pitchFamily="34" charset="0"/>
              </a:rPr>
              <a:t>is also present in Investment Account </a:t>
            </a:r>
            <a:r>
              <a:rPr lang="en-GB" sz="1600" b="1" dirty="0" smtClean="0">
                <a:solidFill>
                  <a:srgbClr val="FF33CC"/>
                </a:solidFill>
                <a:latin typeface="Calibri" panose="020F0502020204030204" pitchFamily="34" charset="0"/>
                <a:cs typeface="Calibri" panose="020F0502020204030204" pitchFamily="34" charset="0"/>
              </a:rPr>
              <a:t>as ‘Type’, for which the </a:t>
            </a:r>
            <a:r>
              <a:rPr lang="en-GB" sz="1600" b="1" dirty="0">
                <a:solidFill>
                  <a:srgbClr val="FF33CC"/>
                </a:solidFill>
                <a:latin typeface="Calibri" panose="020F0502020204030204" pitchFamily="34" charset="0"/>
                <a:cs typeface="Calibri" panose="020F0502020204030204" pitchFamily="34" charset="0"/>
              </a:rPr>
              <a:t>code list has been updated.  The new code list </a:t>
            </a:r>
            <a:r>
              <a:rPr lang="en-GB" sz="1600" b="1" dirty="0" smtClean="0">
                <a:solidFill>
                  <a:srgbClr val="FF33CC"/>
                </a:solidFill>
                <a:latin typeface="Calibri" panose="020F0502020204030204" pitchFamily="34" charset="0"/>
                <a:cs typeface="Calibri" panose="020F0502020204030204" pitchFamily="34" charset="0"/>
              </a:rPr>
              <a:t>is applied </a:t>
            </a:r>
            <a:r>
              <a:rPr lang="en-GB" sz="1600" b="1" dirty="0">
                <a:solidFill>
                  <a:srgbClr val="FF33CC"/>
                </a:solidFill>
                <a:latin typeface="Calibri" panose="020F0502020204030204" pitchFamily="34" charset="0"/>
                <a:cs typeface="Calibri" panose="020F0502020204030204" pitchFamily="34" charset="0"/>
              </a:rPr>
              <a:t>to Cash Account Details / Investment Account Type in order to keep a level of consistency . </a:t>
            </a:r>
          </a:p>
        </p:txBody>
      </p:sp>
    </p:spTree>
    <p:extLst>
      <p:ext uri="{BB962C8B-B14F-4D97-AF65-F5344CB8AC3E}">
        <p14:creationId xmlns:p14="http://schemas.microsoft.com/office/powerpoint/2010/main" val="3151394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Cash Account – new elements and changes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29</a:t>
            </a:fld>
            <a:endParaRPr lang="en-GB" dirty="0"/>
          </a:p>
        </p:txBody>
      </p:sp>
      <p:sp>
        <p:nvSpPr>
          <p:cNvPr id="6" name="TextBox 5"/>
          <p:cNvSpPr txBox="1"/>
          <p:nvPr/>
        </p:nvSpPr>
        <p:spPr>
          <a:xfrm>
            <a:off x="253272" y="553441"/>
            <a:ext cx="1198085" cy="307777"/>
          </a:xfrm>
          <a:prstGeom prst="rect">
            <a:avLst/>
          </a:prstGeom>
          <a:noFill/>
        </p:spPr>
        <p:txBody>
          <a:bodyPr wrap="none" rtlCol="0">
            <a:spAutoFit/>
          </a:bodyPr>
          <a:lstStyle/>
          <a:p>
            <a:r>
              <a:rPr lang="en-GB" sz="1400" dirty="0" smtClean="0">
                <a:latin typeface="Calibri" panose="020F0502020204030204" pitchFamily="34" charset="0"/>
                <a:cs typeface="Calibri" panose="020F0502020204030204" pitchFamily="34" charset="0"/>
              </a:rPr>
              <a:t>Proposed (v6)</a:t>
            </a:r>
            <a:endParaRPr lang="en-GB" sz="1400" dirty="0">
              <a:latin typeface="Calibri" panose="020F0502020204030204" pitchFamily="34" charset="0"/>
              <a:cs typeface="Calibri" panose="020F0502020204030204" pitchFamily="34" charset="0"/>
            </a:endParaRPr>
          </a:p>
        </p:txBody>
      </p:sp>
      <p:sp>
        <p:nvSpPr>
          <p:cNvPr id="7" name="Rectangle 6"/>
          <p:cNvSpPr/>
          <p:nvPr/>
        </p:nvSpPr>
        <p:spPr>
          <a:xfrm>
            <a:off x="284088" y="878242"/>
            <a:ext cx="3822087" cy="3547109"/>
          </a:xfrm>
          <a:prstGeom prst="rect">
            <a:avLst/>
          </a:prstGeom>
          <a:solidFill>
            <a:srgbClr val="DDF9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230437" y="818498"/>
            <a:ext cx="3944749" cy="3554819"/>
          </a:xfrm>
          <a:prstGeom prst="rect">
            <a:avLst/>
          </a:prstGeom>
          <a:noFill/>
          <a:ln>
            <a:noFill/>
          </a:ln>
        </p:spPr>
        <p:txBody>
          <a:bodyPr wrap="square" rtlCol="0">
            <a:spAutoFit/>
          </a:bodyPr>
          <a:lstStyle/>
          <a:p>
            <a:pPr>
              <a:spcAft>
                <a:spcPts val="0"/>
              </a:spcAft>
              <a:tabLst>
                <a:tab pos="457200" algn="l"/>
                <a:tab pos="569913" algn="l"/>
                <a:tab pos="684213" algn="l"/>
                <a:tab pos="690563" algn="l"/>
                <a:tab pos="974725" algn="l"/>
                <a:tab pos="1198563" algn="l"/>
                <a:tab pos="1484313" algn="l"/>
              </a:tabLst>
            </a:pPr>
            <a:r>
              <a:rPr lang="en-GB" sz="1500" b="1" dirty="0" smtClean="0">
                <a:latin typeface="Calibri" panose="020F0502020204030204" pitchFamily="34" charset="0"/>
                <a:cs typeface="Calibri" panose="020F0502020204030204" pitchFamily="34" charset="0"/>
              </a:rPr>
              <a:t>Cash Account Details [0.n]</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	Settlement </a:t>
            </a:r>
            <a:r>
              <a:rPr lang="en-GB" sz="1500" dirty="0">
                <a:latin typeface="Calibri" panose="020F0502020204030204" pitchFamily="34" charset="0"/>
                <a:cs typeface="Calibri" panose="020F0502020204030204" pitchFamily="34" charset="0"/>
              </a:rPr>
              <a:t>Currency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a:t>
            </a:r>
            <a:r>
              <a:rPr lang="en-GB" sz="1500" dirty="0">
                <a:latin typeface="Calibri" panose="020F0502020204030204" pitchFamily="34" charset="0"/>
                <a:cs typeface="Calibri" panose="020F0502020204030204" pitchFamily="34" charset="0"/>
              </a:rPr>
              <a:t>	Identification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	Identification </a:t>
            </a:r>
            <a:r>
              <a:rPr lang="en-GB" sz="1500" i="1" dirty="0" smtClean="0">
                <a:latin typeface="Calibri" panose="020F0502020204030204" pitchFamily="34" charset="0"/>
                <a:cs typeface="Calibri" panose="020F0502020204030204" pitchFamily="34" charset="0"/>
              </a:rPr>
              <a:t>(IBAN or Other)</a:t>
            </a: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	Name</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Owner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Branch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[0.n]</a:t>
            </a:r>
            <a:r>
              <a:rPr lang="en-GB" sz="1500" dirty="0">
                <a:solidFill>
                  <a:srgbClr val="FF0000"/>
                </a:solidFill>
                <a:latin typeface="Calibri" panose="020F0502020204030204" pitchFamily="34" charset="0"/>
                <a:cs typeface="Calibri" panose="020F0502020204030204" pitchFamily="34" charset="0"/>
              </a:rPr>
              <a:t>	</a:t>
            </a:r>
            <a:r>
              <a:rPr lang="en-GB" sz="1500" dirty="0">
                <a:solidFill>
                  <a:srgbClr val="0070C0"/>
                </a:solidFill>
                <a:latin typeface="Calibri" panose="020F0502020204030204" pitchFamily="34" charset="0"/>
                <a:cs typeface="Calibri" panose="020F0502020204030204" pitchFamily="34" charset="0"/>
              </a:rPr>
              <a:t>Account Owner Other </a:t>
            </a:r>
            <a:r>
              <a:rPr lang="en-GB" sz="1500" dirty="0" smtClean="0">
                <a:solidFill>
                  <a:srgbClr val="0070C0"/>
                </a:solidFill>
                <a:latin typeface="Calibri" panose="020F0502020204030204" pitchFamily="34" charset="0"/>
                <a:cs typeface="Calibri" panose="020F0502020204030204" pitchFamily="34" charset="0"/>
              </a:rPr>
              <a:t>Identification</a:t>
            </a:r>
            <a:endParaRPr lang="en-GB" sz="1500" dirty="0">
              <a:solidFill>
                <a:srgbClr val="0070C0"/>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t>
            </a:r>
            <a:r>
              <a:rPr lang="en-GB" sz="1500" dirty="0">
                <a:solidFill>
                  <a:schemeClr val="accent6">
                    <a:lumMod val="75000"/>
                  </a:schemeClr>
                </a:solidFill>
                <a:latin typeface="Calibri" panose="020F0502020204030204" pitchFamily="34" charset="0"/>
                <a:cs typeface="Calibri" panose="020F0502020204030204" pitchFamily="34" charset="0"/>
              </a:rPr>
              <a:t>Investment Account Type [0.1]</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rgbClr val="FF0000"/>
                </a:solidFill>
                <a:latin typeface="Calibri" panose="020F0502020204030204" pitchFamily="34" charset="0"/>
                <a:cs typeface="Calibri" panose="020F0502020204030204" pitchFamily="34" charset="0"/>
              </a:rPr>
              <a:t>	Debit </a:t>
            </a:r>
            <a:r>
              <a:rPr lang="en-GB" sz="1500" dirty="0">
                <a:solidFill>
                  <a:srgbClr val="FF0000"/>
                </a:solidFill>
                <a:latin typeface="Calibri" panose="020F0502020204030204" pitchFamily="34" charset="0"/>
                <a:cs typeface="Calibri" panose="020F0502020204030204" pitchFamily="34" charset="0"/>
              </a:rPr>
              <a:t>Credit [1.1</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rgbClr val="FF0000"/>
                </a:solidFill>
                <a:latin typeface="Calibri" panose="020F0502020204030204" pitchFamily="34" charset="0"/>
                <a:cs typeface="Calibri" panose="020F0502020204030204" pitchFamily="34" charset="0"/>
              </a:rPr>
              <a:t>	</a:t>
            </a:r>
            <a:r>
              <a:rPr lang="en-GB" sz="1500" dirty="0" smtClean="0">
                <a:solidFill>
                  <a:srgbClr val="FF33CC"/>
                </a:solidFill>
                <a:latin typeface="Calibri" panose="020F0502020204030204" pitchFamily="34" charset="0"/>
                <a:cs typeface="Calibri" panose="020F0502020204030204" pitchFamily="34" charset="0"/>
              </a:rPr>
              <a:t>Settlement Instruction Reason  </a:t>
            </a:r>
            <a:r>
              <a:rPr lang="en-GB" sz="1500" dirty="0">
                <a:solidFill>
                  <a:srgbClr val="FF0000"/>
                </a:solidFill>
                <a:latin typeface="Calibri" panose="020F0502020204030204" pitchFamily="34" charset="0"/>
                <a:cs typeface="Calibri" panose="020F0502020204030204" pitchFamily="34" charset="0"/>
              </a:rPr>
              <a:t>[0.n</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Purpose [0.1] </a:t>
            </a:r>
            <a:r>
              <a:rPr lang="en-GB" sz="1500" i="1" dirty="0">
                <a:latin typeface="Calibri" panose="020F0502020204030204" pitchFamily="34" charset="0"/>
                <a:cs typeface="Calibri" panose="020F0502020204030204" pitchFamily="34" charset="0"/>
              </a:rPr>
              <a:t>[BRA</a:t>
            </a:r>
            <a:r>
              <a:rPr lang="en-GB" sz="1500" i="1" dirty="0" smtClean="0">
                <a:latin typeface="Calibri" panose="020F0502020204030204" pitchFamily="34" charset="0"/>
                <a:cs typeface="Calibri" panose="020F0502020204030204" pitchFamily="34" charset="0"/>
              </a:rPr>
              <a:t>]</a:t>
            </a:r>
            <a:endParaRPr lang="en-GB" sz="1500" dirty="0" smtClean="0">
              <a:solidFill>
                <a:schemeClr val="accent6">
                  <a:lumMod val="75000"/>
                </a:schemeClr>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Designation [0.1] </a:t>
            </a:r>
            <a:r>
              <a:rPr lang="en-GB" sz="1500" i="1" dirty="0" smtClean="0">
                <a:latin typeface="Calibri" panose="020F0502020204030204" pitchFamily="34" charset="0"/>
                <a:cs typeface="Calibri" panose="020F0502020204030204" pitchFamily="34" charset="0"/>
              </a:rPr>
              <a:t>[BRA]</a:t>
            </a:r>
            <a:endParaRPr lang="en-GB" sz="1500" i="1" dirty="0">
              <a:latin typeface="Calibri" panose="020F0502020204030204" pitchFamily="34" charset="0"/>
              <a:cs typeface="Calibri" panose="020F0502020204030204" pitchFamily="34" charset="0"/>
            </a:endParaRPr>
          </a:p>
          <a:p>
            <a:pPr>
              <a:spcAft>
                <a:spcPts val="6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	Dividend </a:t>
            </a:r>
            <a:r>
              <a:rPr lang="en-GB" sz="1500" dirty="0">
                <a:latin typeface="Calibri" panose="020F0502020204030204" pitchFamily="34" charset="0"/>
                <a:cs typeface="Calibri" panose="020F0502020204030204" pitchFamily="34" charset="0"/>
              </a:rPr>
              <a:t>Percentage [0.1</a:t>
            </a:r>
            <a:r>
              <a:rPr lang="en-GB" sz="1500" dirty="0" smtClean="0">
                <a:latin typeface="Calibri" panose="020F0502020204030204" pitchFamily="34" charset="0"/>
                <a:cs typeface="Calibri" panose="020F0502020204030204" pitchFamily="34" charset="0"/>
              </a:rPr>
              <a:t>]</a:t>
            </a:r>
          </a:p>
        </p:txBody>
      </p:sp>
      <p:sp>
        <p:nvSpPr>
          <p:cNvPr id="11" name="TextBox 10"/>
          <p:cNvSpPr txBox="1"/>
          <p:nvPr/>
        </p:nvSpPr>
        <p:spPr>
          <a:xfrm>
            <a:off x="4132054" y="1639014"/>
            <a:ext cx="4692772" cy="523220"/>
          </a:xfrm>
          <a:prstGeom prst="rect">
            <a:avLst/>
          </a:prstGeom>
          <a:solidFill>
            <a:schemeClr val="bg1"/>
          </a:solidFill>
          <a:ln>
            <a:noFill/>
          </a:ln>
        </p:spPr>
        <p:txBody>
          <a:bodyPr wrap="square" rtlCol="0">
            <a:spAutoFit/>
          </a:bodyPr>
          <a:lstStyle/>
          <a:p>
            <a:r>
              <a:rPr lang="en-US" sz="1400" dirty="0" smtClean="0">
                <a:latin typeface="Calibri" panose="020F0502020204030204" pitchFamily="34" charset="0"/>
                <a:cs typeface="Calibri" panose="020F0502020204030204" pitchFamily="34" charset="0"/>
              </a:rPr>
              <a:t>Account Owner Other Identification – aligned with Other Identification in Account Parties</a:t>
            </a:r>
            <a:endParaRPr lang="en-GB" sz="1400" dirty="0">
              <a:latin typeface="Calibri" panose="020F0502020204030204" pitchFamily="34" charset="0"/>
              <a:cs typeface="Calibri" panose="020F0502020204030204" pitchFamily="34" charset="0"/>
            </a:endParaRPr>
          </a:p>
        </p:txBody>
      </p:sp>
      <p:cxnSp>
        <p:nvCxnSpPr>
          <p:cNvPr id="13" name="Straight Arrow Connector 12"/>
          <p:cNvCxnSpPr/>
          <p:nvPr/>
        </p:nvCxnSpPr>
        <p:spPr bwMode="auto">
          <a:xfrm flipV="1">
            <a:off x="3493711" y="1802924"/>
            <a:ext cx="690104" cy="957547"/>
          </a:xfrm>
          <a:prstGeom prst="straightConnector1">
            <a:avLst/>
          </a:prstGeom>
          <a:solidFill>
            <a:schemeClr val="accent1"/>
          </a:solidFill>
          <a:ln w="19050" cap="flat" cmpd="sng" algn="ctr">
            <a:solidFill>
              <a:srgbClr val="0070C0"/>
            </a:solidFill>
            <a:prstDash val="dash"/>
            <a:round/>
            <a:headEnd type="arrow" w="med" len="med"/>
            <a:tailEnd type="none" w="med" len="med"/>
          </a:ln>
          <a:effectLst/>
        </p:spPr>
      </p:cxnSp>
      <p:sp>
        <p:nvSpPr>
          <p:cNvPr id="15" name="TextBox 14"/>
          <p:cNvSpPr txBox="1"/>
          <p:nvPr/>
        </p:nvSpPr>
        <p:spPr>
          <a:xfrm>
            <a:off x="4132054" y="3119883"/>
            <a:ext cx="4692772" cy="307777"/>
          </a:xfrm>
          <a:prstGeom prst="rect">
            <a:avLst/>
          </a:prstGeom>
          <a:solidFill>
            <a:schemeClr val="bg1"/>
          </a:solidFill>
          <a:ln>
            <a:noFill/>
          </a:ln>
        </p:spPr>
        <p:txBody>
          <a:bodyPr wrap="square" rtlCol="0">
            <a:spAutoFit/>
          </a:bodyPr>
          <a:lstStyle/>
          <a:p>
            <a:r>
              <a:rPr lang="en-US" sz="1400" dirty="0" smtClean="0">
                <a:latin typeface="Calibri" panose="020F0502020204030204" pitchFamily="34" charset="0"/>
                <a:cs typeface="Calibri" panose="020F0502020204030204" pitchFamily="34" charset="0"/>
              </a:rPr>
              <a:t>Debit Credit – codes CRDT and DBIT</a:t>
            </a:r>
            <a:endParaRPr lang="en-GB" sz="1400" dirty="0">
              <a:latin typeface="Calibri" panose="020F0502020204030204" pitchFamily="34" charset="0"/>
              <a:cs typeface="Calibri" panose="020F0502020204030204" pitchFamily="34" charset="0"/>
            </a:endParaRPr>
          </a:p>
        </p:txBody>
      </p:sp>
      <p:cxnSp>
        <p:nvCxnSpPr>
          <p:cNvPr id="16" name="Straight Arrow Connector 15"/>
          <p:cNvCxnSpPr/>
          <p:nvPr/>
        </p:nvCxnSpPr>
        <p:spPr bwMode="auto">
          <a:xfrm flipV="1">
            <a:off x="2593690" y="3278036"/>
            <a:ext cx="1607376" cy="0"/>
          </a:xfrm>
          <a:prstGeom prst="straightConnector1">
            <a:avLst/>
          </a:prstGeom>
          <a:solidFill>
            <a:schemeClr val="accent1"/>
          </a:solidFill>
          <a:ln w="19050" cap="flat" cmpd="sng" algn="ctr">
            <a:solidFill>
              <a:srgbClr val="FF0000"/>
            </a:solidFill>
            <a:prstDash val="dash"/>
            <a:round/>
            <a:headEnd type="arrow" w="med" len="med"/>
            <a:tailEnd type="none" w="med" len="med"/>
          </a:ln>
          <a:effectLst/>
        </p:spPr>
      </p:cxnSp>
      <p:graphicFrame>
        <p:nvGraphicFramePr>
          <p:cNvPr id="18" name="Table 17"/>
          <p:cNvGraphicFramePr>
            <a:graphicFrameLocks noGrp="1"/>
          </p:cNvGraphicFramePr>
          <p:nvPr>
            <p:extLst>
              <p:ext uri="{D42A27DB-BD31-4B8C-83A1-F6EECF244321}">
                <p14:modId xmlns:p14="http://schemas.microsoft.com/office/powerpoint/2010/main" val="4041731953"/>
              </p:ext>
            </p:extLst>
          </p:nvPr>
        </p:nvGraphicFramePr>
        <p:xfrm>
          <a:off x="281797" y="4838872"/>
          <a:ext cx="2461403" cy="1524000"/>
        </p:xfrm>
        <a:graphic>
          <a:graphicData uri="http://schemas.openxmlformats.org/drawingml/2006/table">
            <a:tbl>
              <a:tblPr firstRow="1" bandRow="1">
                <a:tableStyleId>{5C22544A-7EE6-4342-B048-85BDC9FD1C3A}</a:tableStyleId>
              </a:tblPr>
              <a:tblGrid>
                <a:gridCol w="667109"/>
                <a:gridCol w="1794294"/>
              </a:tblGrid>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LEND</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Lending</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COLL</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Collateral</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SETT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Financial Settlement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MARR</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Margin Return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SEGT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SEGT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9" name="TextBox 18"/>
          <p:cNvSpPr txBox="1"/>
          <p:nvPr/>
        </p:nvSpPr>
        <p:spPr>
          <a:xfrm>
            <a:off x="224289" y="4514483"/>
            <a:ext cx="2182481" cy="307777"/>
          </a:xfrm>
          <a:prstGeom prst="rect">
            <a:avLst/>
          </a:prstGeom>
          <a:solidFill>
            <a:schemeClr val="bg1"/>
          </a:solidFill>
          <a:ln>
            <a:noFill/>
          </a:ln>
        </p:spPr>
        <p:txBody>
          <a:bodyPr wrap="square" rtlCol="0">
            <a:spAutoFit/>
          </a:bodyPr>
          <a:lstStyle/>
          <a:p>
            <a:r>
              <a:rPr lang="en-US" sz="1400" dirty="0" smtClean="0">
                <a:latin typeface="Calibri" panose="020F0502020204030204" pitchFamily="34" charset="0"/>
                <a:cs typeface="Calibri" panose="020F0502020204030204" pitchFamily="34" charset="0"/>
              </a:rPr>
              <a:t>Cash Account Purpose</a:t>
            </a:r>
            <a:endParaRPr lang="en-GB" sz="1400" dirty="0">
              <a:latin typeface="Calibri" panose="020F0502020204030204" pitchFamily="34" charset="0"/>
              <a:cs typeface="Calibri" panose="020F0502020204030204"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44908103"/>
              </p:ext>
            </p:extLst>
          </p:nvPr>
        </p:nvGraphicFramePr>
        <p:xfrm>
          <a:off x="3004881" y="4835996"/>
          <a:ext cx="1756912" cy="609600"/>
        </p:xfrm>
        <a:graphic>
          <a:graphicData uri="http://schemas.openxmlformats.org/drawingml/2006/table">
            <a:tbl>
              <a:tblPr firstRow="1" bandRow="1">
                <a:tableStyleId>{5C22544A-7EE6-4342-B048-85BDC9FD1C3A}</a:tableStyleId>
              </a:tblPr>
              <a:tblGrid>
                <a:gridCol w="609599"/>
                <a:gridCol w="1147313"/>
              </a:tblGrid>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PRIM</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Primary</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SECO</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Secondary</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1" name="TextBox 20"/>
          <p:cNvSpPr txBox="1"/>
          <p:nvPr/>
        </p:nvSpPr>
        <p:spPr>
          <a:xfrm>
            <a:off x="2947373" y="4511607"/>
            <a:ext cx="2182481" cy="307777"/>
          </a:xfrm>
          <a:prstGeom prst="rect">
            <a:avLst/>
          </a:prstGeom>
          <a:solidFill>
            <a:schemeClr val="bg1"/>
          </a:solidFill>
          <a:ln>
            <a:noFill/>
          </a:ln>
        </p:spPr>
        <p:txBody>
          <a:bodyPr wrap="square" rtlCol="0">
            <a:spAutoFit/>
          </a:bodyPr>
          <a:lstStyle/>
          <a:p>
            <a:r>
              <a:rPr lang="en-US" sz="1400" dirty="0" smtClean="0">
                <a:latin typeface="Calibri" panose="020F0502020204030204" pitchFamily="34" charset="0"/>
                <a:cs typeface="Calibri" panose="020F0502020204030204" pitchFamily="34" charset="0"/>
              </a:rPr>
              <a:t>Cash Account Designation</a:t>
            </a:r>
            <a:endParaRPr lang="en-GB" sz="1400" dirty="0">
              <a:latin typeface="Calibri" panose="020F0502020204030204" pitchFamily="34" charset="0"/>
              <a:cs typeface="Calibri" panose="020F0502020204030204" pitchFamily="34" charset="0"/>
            </a:endParaRPr>
          </a:p>
        </p:txBody>
      </p:sp>
      <p:sp>
        <p:nvSpPr>
          <p:cNvPr id="22" name="TextBox 21"/>
          <p:cNvSpPr txBox="1"/>
          <p:nvPr/>
        </p:nvSpPr>
        <p:spPr>
          <a:xfrm>
            <a:off x="2596550" y="560718"/>
            <a:ext cx="1569148"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Rows 13747+</a:t>
            </a:r>
            <a:endParaRPr lang="en-GB" sz="2000" dirty="0">
              <a:latin typeface="Calibri" panose="020F0502020204030204" pitchFamily="34" charset="0"/>
              <a:cs typeface="Calibri" panose="020F0502020204030204" pitchFamily="34" charset="0"/>
            </a:endParaRPr>
          </a:p>
        </p:txBody>
      </p:sp>
      <p:sp>
        <p:nvSpPr>
          <p:cNvPr id="3" name="Footer Placeholder 2"/>
          <p:cNvSpPr>
            <a:spLocks noGrp="1"/>
          </p:cNvSpPr>
          <p:nvPr>
            <p:ph type="ftr" sz="quarter" idx="10"/>
          </p:nvPr>
        </p:nvSpPr>
        <p:spPr/>
        <p:txBody>
          <a:bodyPr/>
          <a:lstStyle/>
          <a:p>
            <a:r>
              <a:rPr lang="en-US" dirty="0" smtClean="0"/>
              <a:t>Funds SR 2016 - Summary acmt messages</a:t>
            </a:r>
            <a:endParaRPr lang="en-GB" dirty="0"/>
          </a:p>
        </p:txBody>
      </p:sp>
      <p:sp>
        <p:nvSpPr>
          <p:cNvPr id="4" name="Rectangle 3"/>
          <p:cNvSpPr/>
          <p:nvPr/>
        </p:nvSpPr>
        <p:spPr bwMode="auto">
          <a:xfrm>
            <a:off x="8623" y="6400801"/>
            <a:ext cx="2915728" cy="457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399170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79" y="15840"/>
            <a:ext cx="8633575" cy="441364"/>
          </a:xfrm>
        </p:spPr>
        <p:txBody>
          <a:bodyPr/>
          <a:lstStyle/>
          <a:p>
            <a:r>
              <a:rPr lang="en-GB" dirty="0" smtClean="0"/>
              <a:t>Final Revisions – account management (acmt) messages - 1</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a:t>
            </a:fld>
            <a:endParaRPr lang="en-GB" dirty="0"/>
          </a:p>
        </p:txBody>
      </p:sp>
      <p:sp>
        <p:nvSpPr>
          <p:cNvPr id="6" name="TextBox 5"/>
          <p:cNvSpPr txBox="1"/>
          <p:nvPr/>
        </p:nvSpPr>
        <p:spPr>
          <a:xfrm>
            <a:off x="224296" y="690129"/>
            <a:ext cx="8833440" cy="5170646"/>
          </a:xfrm>
          <a:prstGeom prst="rect">
            <a:avLst/>
          </a:prstGeom>
          <a:noFill/>
        </p:spPr>
        <p:txBody>
          <a:bodyPr wrap="square" rtlCol="0">
            <a:spAutoFit/>
          </a:bodyPr>
          <a:lstStyle/>
          <a:p>
            <a:pPr>
              <a:spcAft>
                <a:spcPts val="900"/>
              </a:spcAft>
            </a:pPr>
            <a:r>
              <a:rPr lang="en-GB" sz="2000" dirty="0" smtClean="0">
                <a:latin typeface="Calibri" panose="020F0502020204030204" pitchFamily="34" charset="0"/>
                <a:cs typeface="Calibri" panose="020F0502020204030204" pitchFamily="34" charset="0"/>
              </a:rPr>
              <a:t>Following the delivery of draft 3, the quality review took place. This highlighted some errors, such as choice elements being optional when they should have been mandatory. (An element that is typed by a choice component may be optional or mandatory but all the elements in the choice must be mandatory.) </a:t>
            </a:r>
          </a:p>
          <a:p>
            <a:pPr>
              <a:spcAft>
                <a:spcPts val="900"/>
              </a:spcAft>
            </a:pPr>
            <a:r>
              <a:rPr lang="en-GB" sz="2000" dirty="0" smtClean="0">
                <a:latin typeface="Calibri" panose="020F0502020204030204" pitchFamily="34" charset="0"/>
                <a:cs typeface="Calibri" panose="020F0502020204030204" pitchFamily="34" charset="0"/>
              </a:rPr>
              <a:t>Checking showed a number of other errors concerning wrong multiplicity, which have been corrected. Checking new MXs verses old MXs showed a couple of other mistakes, such as missing element in acmt.003, which have been corrected</a:t>
            </a:r>
          </a:p>
          <a:p>
            <a:pPr>
              <a:spcAft>
                <a:spcPts val="900"/>
              </a:spcAft>
            </a:pPr>
            <a:endParaRPr lang="en-GB" sz="2000" dirty="0" smtClean="0">
              <a:latin typeface="Calibri" panose="020F0502020204030204" pitchFamily="34" charset="0"/>
              <a:cs typeface="Calibri" panose="020F0502020204030204" pitchFamily="34" charset="0"/>
            </a:endParaRPr>
          </a:p>
          <a:p>
            <a:pPr>
              <a:spcAft>
                <a:spcPts val="900"/>
              </a:spcAft>
            </a:pPr>
            <a:r>
              <a:rPr lang="en-GB" sz="2000" dirty="0" smtClean="0">
                <a:latin typeface="Calibri" panose="020F0502020204030204" pitchFamily="34" charset="0"/>
                <a:cs typeface="Calibri" panose="020F0502020204030204" pitchFamily="34" charset="0"/>
              </a:rPr>
              <a:t>Feedback was received from DK following an implementation exercise on the draft 3 schemas and this showed some mandatory elements need to be optional:</a:t>
            </a:r>
          </a:p>
          <a:p>
            <a:pPr marL="344488" indent="-344488"/>
            <a:r>
              <a:rPr lang="en-US" sz="2000" dirty="0" smtClean="0">
                <a:latin typeface="Calibri" panose="020F0502020204030204" pitchFamily="34" charset="0"/>
                <a:cs typeface="Calibri" panose="020F0502020204030204" pitchFamily="34" charset="0"/>
              </a:rPr>
              <a:t>	PostalAddress/AddressType</a:t>
            </a:r>
            <a:r>
              <a:rPr lang="en-US" sz="2000" dirty="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pPr marL="344488" indent="-344488"/>
            <a:r>
              <a:rPr lang="en-US" sz="2000" dirty="0" smtClean="0">
                <a:latin typeface="Calibri" panose="020F0502020204030204" pitchFamily="34" charset="0"/>
                <a:cs typeface="Calibri" panose="020F0502020204030204" pitchFamily="34" charset="0"/>
              </a:rPr>
              <a:t>	PostalAddress/MailingIndicator</a:t>
            </a:r>
            <a:r>
              <a:rPr lang="en-US" sz="2000" dirty="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pPr marL="344488" indent="-344488"/>
            <a:r>
              <a:rPr lang="en-US" sz="2000" dirty="0" smtClean="0">
                <a:latin typeface="Calibri" panose="020F0502020204030204" pitchFamily="34" charset="0"/>
                <a:cs typeface="Calibri" panose="020F0502020204030204" pitchFamily="34" charset="0"/>
              </a:rPr>
              <a:t>	PostalAddress/RegistrationAddressIndicator</a:t>
            </a:r>
            <a:r>
              <a:rPr lang="en-US" sz="2000" dirty="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pPr marL="344488" indent="-344488"/>
            <a:r>
              <a:rPr lang="en-US" sz="2000" dirty="0" smtClean="0">
                <a:latin typeface="Calibri" panose="020F0502020204030204" pitchFamily="34" charset="0"/>
                <a:cs typeface="Calibri" panose="020F0502020204030204" pitchFamily="34" charset="0"/>
              </a:rPr>
              <a:t>	BirthDate  </a:t>
            </a:r>
            <a:endParaRPr lang="en-GB" sz="2000" dirty="0">
              <a:latin typeface="Calibri" panose="020F0502020204030204" pitchFamily="34" charset="0"/>
              <a:cs typeface="Calibri" panose="020F0502020204030204" pitchFamily="34" charset="0"/>
            </a:endParaRPr>
          </a:p>
          <a:p>
            <a:pPr marL="344488" indent="-344488"/>
            <a:r>
              <a:rPr lang="en-US" sz="2000" dirty="0" smtClean="0">
                <a:latin typeface="Calibri" panose="020F0502020204030204" pitchFamily="34" charset="0"/>
                <a:cs typeface="Calibri" panose="020F0502020204030204" pitchFamily="34" charset="0"/>
              </a:rPr>
              <a:t>	CitizenShip</a:t>
            </a:r>
            <a:endParaRPr lang="en-GB" sz="2000" dirty="0">
              <a:latin typeface="Calibri" panose="020F0502020204030204" pitchFamily="34" charset="0"/>
              <a:cs typeface="Calibri" panose="020F0502020204030204" pitchFamily="34" charset="0"/>
            </a:endParaRPr>
          </a:p>
        </p:txBody>
      </p:sp>
      <p:sp>
        <p:nvSpPr>
          <p:cNvPr id="3" name="TextBox 2"/>
          <p:cNvSpPr txBox="1"/>
          <p:nvPr/>
        </p:nvSpPr>
        <p:spPr>
          <a:xfrm>
            <a:off x="5943419" y="4287309"/>
            <a:ext cx="3036498" cy="1938992"/>
          </a:xfrm>
          <a:prstGeom prst="rect">
            <a:avLst/>
          </a:prstGeom>
          <a:noFill/>
        </p:spPr>
        <p:txBody>
          <a:bodyPr wrap="square" rtlCol="0">
            <a:spAutoFit/>
          </a:bodyPr>
          <a:lstStyle/>
          <a:p>
            <a:pPr algn="r"/>
            <a:r>
              <a:rPr lang="en-GB" sz="2000" b="1" i="1" dirty="0" smtClean="0">
                <a:solidFill>
                  <a:srgbClr val="FF9966"/>
                </a:solidFill>
                <a:latin typeface="Calibri" panose="020F0502020204030204" pitchFamily="34" charset="0"/>
                <a:cs typeface="Calibri" panose="020F0502020204030204" pitchFamily="34" charset="0"/>
              </a:rPr>
              <a:t>These changes of multiplicity (and the changes listed on the next slide) are the only content changes requested since draft 3</a:t>
            </a:r>
            <a:endParaRPr lang="en-GB" sz="2000" b="1" i="1" dirty="0">
              <a:solidFill>
                <a:srgbClr val="FF996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1773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Cash Account</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30</a:t>
            </a:fld>
            <a:endParaRPr lang="en-GB" dirty="0"/>
          </a:p>
        </p:txBody>
      </p:sp>
      <p:sp>
        <p:nvSpPr>
          <p:cNvPr id="14" name="TextBox 13"/>
          <p:cNvSpPr txBox="1"/>
          <p:nvPr/>
        </p:nvSpPr>
        <p:spPr>
          <a:xfrm>
            <a:off x="3735241" y="1544120"/>
            <a:ext cx="5305242" cy="523220"/>
          </a:xfrm>
          <a:prstGeom prst="rect">
            <a:avLst/>
          </a:prstGeom>
          <a:noFill/>
          <a:ln>
            <a:noFill/>
          </a:ln>
        </p:spPr>
        <p:txBody>
          <a:bodyPr wrap="square" rtlCol="0">
            <a:spAutoFit/>
          </a:bodyPr>
          <a:lstStyle/>
          <a:p>
            <a:r>
              <a:rPr lang="en-US" sz="1400" b="1" dirty="0" smtClean="0">
                <a:latin typeface="Calibri" panose="020F0502020204030204" pitchFamily="34" charset="0"/>
                <a:cs typeface="Calibri" panose="020F0502020204030204" pitchFamily="34" charset="0"/>
              </a:rPr>
              <a:t>In the old message, because of the structure,  a cash account used at this level is a cash account for ‘subscription’ payments</a:t>
            </a:r>
            <a:endParaRPr lang="en-GB" sz="1400" b="1" dirty="0">
              <a:latin typeface="Calibri" panose="020F0502020204030204" pitchFamily="34" charset="0"/>
              <a:cs typeface="Calibri" panose="020F0502020204030204" pitchFamily="34" charset="0"/>
            </a:endParaRPr>
          </a:p>
        </p:txBody>
      </p:sp>
      <p:sp>
        <p:nvSpPr>
          <p:cNvPr id="15" name="TextBox 14"/>
          <p:cNvSpPr txBox="1"/>
          <p:nvPr/>
        </p:nvSpPr>
        <p:spPr>
          <a:xfrm>
            <a:off x="3735240" y="5216073"/>
            <a:ext cx="5495023" cy="523220"/>
          </a:xfrm>
          <a:prstGeom prst="rect">
            <a:avLst/>
          </a:prstGeom>
          <a:noFill/>
          <a:ln>
            <a:noFill/>
          </a:ln>
        </p:spPr>
        <p:txBody>
          <a:bodyPr wrap="square" rtlCol="0">
            <a:spAutoFit/>
          </a:bodyPr>
          <a:lstStyle/>
          <a:p>
            <a:r>
              <a:rPr lang="en-US" sz="1400" b="1" dirty="0" smtClean="0">
                <a:latin typeface="Calibri" panose="020F0502020204030204" pitchFamily="34" charset="0"/>
                <a:cs typeface="Calibri" panose="020F0502020204030204" pitchFamily="34" charset="0"/>
              </a:rPr>
              <a:t>Likewise, in the old message, because of the structure,  a cash account used at this level is a cash account for ‘savings plan’ payments.</a:t>
            </a:r>
            <a:endParaRPr lang="en-GB" sz="1400" b="1" dirty="0">
              <a:latin typeface="Calibri" panose="020F0502020204030204" pitchFamily="34" charset="0"/>
              <a:cs typeface="Calibri" panose="020F0502020204030204" pitchFamily="34" charset="0"/>
            </a:endParaRPr>
          </a:p>
        </p:txBody>
      </p:sp>
      <p:cxnSp>
        <p:nvCxnSpPr>
          <p:cNvPr id="18" name="Straight Arrow Connector 17"/>
          <p:cNvCxnSpPr/>
          <p:nvPr/>
        </p:nvCxnSpPr>
        <p:spPr bwMode="auto">
          <a:xfrm flipH="1" flipV="1">
            <a:off x="5874590" y="2070340"/>
            <a:ext cx="732156" cy="944709"/>
          </a:xfrm>
          <a:prstGeom prst="straightConnector1">
            <a:avLst/>
          </a:prstGeom>
          <a:solidFill>
            <a:schemeClr val="accent1"/>
          </a:solidFill>
          <a:ln w="9525" cap="flat" cmpd="sng" algn="ctr">
            <a:solidFill>
              <a:srgbClr val="FF33CC"/>
            </a:solidFill>
            <a:prstDash val="dash"/>
            <a:round/>
            <a:headEnd type="none" w="med" len="med"/>
            <a:tailEnd type="arrow"/>
          </a:ln>
          <a:effectLst/>
        </p:spPr>
      </p:cxnSp>
      <p:cxnSp>
        <p:nvCxnSpPr>
          <p:cNvPr id="19" name="Straight Arrow Connector 18"/>
          <p:cNvCxnSpPr/>
          <p:nvPr/>
        </p:nvCxnSpPr>
        <p:spPr bwMode="auto">
          <a:xfrm flipH="1">
            <a:off x="5538159" y="3554083"/>
            <a:ext cx="1164566" cy="1613140"/>
          </a:xfrm>
          <a:prstGeom prst="straightConnector1">
            <a:avLst/>
          </a:prstGeom>
          <a:solidFill>
            <a:schemeClr val="accent1"/>
          </a:solidFill>
          <a:ln w="9525" cap="flat" cmpd="sng" algn="ctr">
            <a:solidFill>
              <a:srgbClr val="FF33CC"/>
            </a:solidFill>
            <a:prstDash val="dash"/>
            <a:round/>
            <a:headEnd type="none" w="med" len="med"/>
            <a:tailEnd type="arrow"/>
          </a:ln>
          <a:effectLst/>
        </p:spPr>
      </p:cxnSp>
      <p:sp>
        <p:nvSpPr>
          <p:cNvPr id="20" name="Rectangle 19"/>
          <p:cNvSpPr/>
          <p:nvPr/>
        </p:nvSpPr>
        <p:spPr bwMode="auto">
          <a:xfrm>
            <a:off x="8623" y="6400801"/>
            <a:ext cx="2915728" cy="457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230588" y="713825"/>
            <a:ext cx="3073329" cy="6040658"/>
          </a:xfrm>
          <a:prstGeom prst="rect">
            <a:avLst/>
          </a:pr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bwMode="auto">
          <a:xfrm>
            <a:off x="359434" y="1013235"/>
            <a:ext cx="3364841" cy="1863315"/>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8" name="TextBox 7"/>
          <p:cNvSpPr txBox="1"/>
          <p:nvPr/>
        </p:nvSpPr>
        <p:spPr>
          <a:xfrm>
            <a:off x="146129" y="424044"/>
            <a:ext cx="1155253" cy="307777"/>
          </a:xfrm>
          <a:prstGeom prst="rect">
            <a:avLst/>
          </a:prstGeom>
          <a:noFill/>
        </p:spPr>
        <p:txBody>
          <a:bodyPr wrap="none" rtlCol="0">
            <a:spAutoFit/>
          </a:bodyPr>
          <a:lstStyle/>
          <a:p>
            <a:r>
              <a:rPr lang="en-GB" sz="1400" dirty="0" smtClean="0">
                <a:latin typeface="Calibri" panose="020F0502020204030204" pitchFamily="34" charset="0"/>
                <a:cs typeface="Calibri" panose="020F0502020204030204" pitchFamily="34" charset="0"/>
              </a:rPr>
              <a:t>Current (v05)</a:t>
            </a:r>
            <a:endParaRPr lang="en-GB" sz="1400" dirty="0">
              <a:latin typeface="Calibri" panose="020F0502020204030204" pitchFamily="34" charset="0"/>
              <a:cs typeface="Calibri" panose="020F0502020204030204" pitchFamily="34" charset="0"/>
            </a:endParaRPr>
          </a:p>
        </p:txBody>
      </p:sp>
      <p:sp>
        <p:nvSpPr>
          <p:cNvPr id="9" name="Rectangle 8"/>
          <p:cNvSpPr/>
          <p:nvPr/>
        </p:nvSpPr>
        <p:spPr bwMode="auto">
          <a:xfrm>
            <a:off x="368959" y="2975385"/>
            <a:ext cx="3364841" cy="168233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368959" y="4718461"/>
            <a:ext cx="3364841" cy="48218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bwMode="auto">
          <a:xfrm>
            <a:off x="368959" y="5337586"/>
            <a:ext cx="3364841" cy="48218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2" name="Rectangle 11"/>
          <p:cNvSpPr/>
          <p:nvPr/>
        </p:nvSpPr>
        <p:spPr bwMode="auto">
          <a:xfrm>
            <a:off x="368959" y="5937661"/>
            <a:ext cx="3364841" cy="482189"/>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3" name="TextBox 12"/>
          <p:cNvSpPr txBox="1"/>
          <p:nvPr/>
        </p:nvSpPr>
        <p:spPr>
          <a:xfrm>
            <a:off x="302985" y="689101"/>
            <a:ext cx="3592740" cy="5786199"/>
          </a:xfrm>
          <a:prstGeom prst="rect">
            <a:avLst/>
          </a:prstGeom>
          <a:noFill/>
          <a:ln>
            <a:noFill/>
          </a:ln>
        </p:spPr>
        <p:txBody>
          <a:bodyPr wrap="square" rtlCol="0">
            <a:spAutoFit/>
          </a:bodyPr>
          <a:lstStyle/>
          <a:p>
            <a:pPr>
              <a:spcAft>
                <a:spcPts val="300"/>
              </a:spcAft>
              <a:tabLst>
                <a:tab pos="284163" algn="l"/>
                <a:tab pos="457200" algn="l"/>
                <a:tab pos="690563" algn="l"/>
                <a:tab pos="914400" algn="l"/>
                <a:tab pos="1198563" algn="l"/>
                <a:tab pos="1428750" algn="l"/>
              </a:tabLst>
            </a:pPr>
            <a:r>
              <a:rPr lang="en-GB" sz="1500" u="sng" dirty="0" smtClean="0">
                <a:latin typeface="Calibri" panose="020F0502020204030204" pitchFamily="34" charset="0"/>
                <a:cs typeface="Calibri" panose="020F0502020204030204" pitchFamily="34" charset="0"/>
              </a:rPr>
              <a:t>Cash Settlement [0.8]</a:t>
            </a: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Subscription Payment Instrument </a:t>
            </a:r>
            <a:endParaRPr lang="en-GB" sz="1500" b="1" dirty="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[1.1]	Settlement Currency</a:t>
            </a: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[1.1]	Payment Instrument</a:t>
            </a: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xor	[1.3]	Cash Account Details</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Payment Card Details</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Direct Debit Details</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Cheque</a:t>
            </a:r>
          </a:p>
          <a:p>
            <a:pPr>
              <a:spcAft>
                <a:spcPts val="120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xor	[1.1]	Bankers Draft</a:t>
            </a: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Redemption Payment Instrument </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a:t>
            </a:r>
            <a:r>
              <a:rPr lang="en-GB" sz="1500" dirty="0">
                <a:latin typeface="Calibri" panose="020F0502020204030204" pitchFamily="34" charset="0"/>
                <a:cs typeface="Calibri" panose="020F0502020204030204" pitchFamily="34" charset="0"/>
              </a:rPr>
              <a:t>1.1]	Settlement Currency</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a:t>
            </a:r>
            <a:r>
              <a:rPr lang="en-GB" sz="1500" dirty="0">
                <a:latin typeface="Calibri" panose="020F0502020204030204" pitchFamily="34" charset="0"/>
                <a:cs typeface="Calibri" panose="020F0502020204030204" pitchFamily="34" charset="0"/>
              </a:rPr>
              <a:t>1.1]	Payment Instrument</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xor	[1.3</a:t>
            </a:r>
            <a:r>
              <a:rPr lang="en-GB" sz="1500" dirty="0">
                <a:latin typeface="Calibri" panose="020F0502020204030204" pitchFamily="34" charset="0"/>
                <a:cs typeface="Calibri" panose="020F0502020204030204" pitchFamily="34" charset="0"/>
              </a:rPr>
              <a:t>]	Cash Account Details</a:t>
            </a:r>
          </a:p>
          <a:p>
            <a:pPr>
              <a:spcAft>
                <a:spcPts val="0"/>
              </a:spcAft>
              <a:tabLst>
                <a:tab pos="284163" algn="l"/>
                <a:tab pos="457200" algn="l"/>
                <a:tab pos="690563" algn="l"/>
                <a:tab pos="914400" algn="l"/>
                <a:tab pos="1198563" algn="l"/>
                <a:tab pos="1428750" algn="l"/>
              </a:tabLst>
            </a:pPr>
            <a:r>
              <a:rPr lang="en-GB" sz="1500" dirty="0" smtClean="0">
                <a:latin typeface="Calibri" panose="020F0502020204030204" pitchFamily="34" charset="0"/>
                <a:cs typeface="Calibri" panose="020F0502020204030204" pitchFamily="34" charset="0"/>
              </a:rPr>
              <a:t>		xor</a:t>
            </a:r>
            <a:r>
              <a:rPr lang="en-GB" sz="1500" dirty="0">
                <a:latin typeface="Calibri" panose="020F0502020204030204" pitchFamily="34" charset="0"/>
                <a:cs typeface="Calibri" panose="020F0502020204030204" pitchFamily="34" charset="0"/>
              </a:rPr>
              <a:t>	[1.1]	Cheque</a:t>
            </a:r>
          </a:p>
          <a:p>
            <a:pPr>
              <a:spcAft>
                <a:spcPts val="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xor</a:t>
            </a: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a:t>
            </a:r>
            <a:r>
              <a:rPr lang="en-GB" sz="1500" dirty="0">
                <a:latin typeface="Calibri" panose="020F0502020204030204" pitchFamily="34" charset="0"/>
                <a:cs typeface="Calibri" panose="020F0502020204030204" pitchFamily="34" charset="0"/>
              </a:rPr>
              <a:t>	Bankers </a:t>
            </a:r>
            <a:r>
              <a:rPr lang="en-GB" sz="1500" dirty="0" smtClean="0">
                <a:latin typeface="Calibri" panose="020F0502020204030204" pitchFamily="34" charset="0"/>
                <a:cs typeface="Calibri" panose="020F0502020204030204" pitchFamily="34" charset="0"/>
              </a:rPr>
              <a:t>Draft</a:t>
            </a:r>
          </a:p>
          <a:p>
            <a:pPr>
              <a:spcAft>
                <a:spcPts val="1200"/>
              </a:spcAft>
              <a:tabLst>
                <a:tab pos="284163" algn="l"/>
                <a:tab pos="457200" algn="l"/>
                <a:tab pos="690563" algn="l"/>
                <a:tab pos="914400" algn="l"/>
                <a:tab pos="1198563" algn="l"/>
                <a:tab pos="1428750" algn="l"/>
              </a:tabLst>
            </a:pPr>
            <a:r>
              <a:rPr lang="en-GB" sz="1500" dirty="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	[0.1]	Dividend Percentage</a:t>
            </a:r>
            <a:endParaRPr lang="en-GB" sz="1500" dirty="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Dividend </a:t>
            </a:r>
            <a:r>
              <a:rPr lang="en-GB" sz="1500" b="1" dirty="0">
                <a:latin typeface="Calibri" panose="020F0502020204030204" pitchFamily="34" charset="0"/>
                <a:cs typeface="Calibri" panose="020F0502020204030204" pitchFamily="34" charset="0"/>
              </a:rPr>
              <a:t>Payment Instrument </a:t>
            </a:r>
            <a:r>
              <a:rPr lang="en-GB" sz="1500" b="1" dirty="0" smtClean="0">
                <a:latin typeface="Calibri" panose="020F0502020204030204" pitchFamily="34" charset="0"/>
                <a:cs typeface="Calibri" panose="020F0502020204030204" pitchFamily="34" charset="0"/>
              </a:rPr>
              <a:t> </a:t>
            </a:r>
          </a:p>
          <a:p>
            <a:pPr>
              <a:spcAft>
                <a:spcPts val="1200"/>
              </a:spcAft>
              <a:tabLst>
                <a:tab pos="284163" algn="l"/>
                <a:tab pos="457200" algn="l"/>
                <a:tab pos="690563" algn="l"/>
                <a:tab pos="914400" algn="l"/>
                <a:tab pos="1198563" algn="l"/>
                <a:tab pos="1428750" algn="l"/>
              </a:tabLst>
            </a:pPr>
            <a:r>
              <a:rPr lang="en-GB" sz="1500" b="1" dirty="0">
                <a:latin typeface="Calibri" panose="020F0502020204030204" pitchFamily="34" charset="0"/>
                <a:cs typeface="Calibri" panose="020F0502020204030204" pitchFamily="34" charset="0"/>
              </a:rPr>
              <a:t>	</a:t>
            </a:r>
            <a:r>
              <a:rPr lang="en-GB" sz="1500" b="1" i="1" dirty="0" smtClean="0">
                <a:latin typeface="Calibri" panose="020F0502020204030204" pitchFamily="34" charset="0"/>
                <a:cs typeface="Calibri" panose="020F0502020204030204" pitchFamily="34" charset="0"/>
              </a:rPr>
              <a:t>(same as Redemption)</a:t>
            </a:r>
            <a:endParaRPr lang="en-GB" sz="1500" b="1" dirty="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Savings Plan  </a:t>
            </a:r>
            <a:r>
              <a:rPr lang="en-GB" sz="1500" b="1" dirty="0">
                <a:latin typeface="Calibri" panose="020F0502020204030204" pitchFamily="34" charset="0"/>
                <a:cs typeface="Calibri" panose="020F0502020204030204" pitchFamily="34" charset="0"/>
              </a:rPr>
              <a:t>Payment Instrument </a:t>
            </a:r>
            <a:r>
              <a:rPr lang="en-GB" sz="1500" b="1" dirty="0" smtClean="0">
                <a:latin typeface="Calibri" panose="020F0502020204030204" pitchFamily="34" charset="0"/>
                <a:cs typeface="Calibri" panose="020F0502020204030204" pitchFamily="34" charset="0"/>
              </a:rPr>
              <a:t> </a:t>
            </a:r>
          </a:p>
          <a:p>
            <a:pPr>
              <a:spcAft>
                <a:spcPts val="1200"/>
              </a:spcAft>
              <a:tabLst>
                <a:tab pos="284163" algn="l"/>
                <a:tab pos="457200" algn="l"/>
                <a:tab pos="690563" algn="l"/>
                <a:tab pos="914400" algn="l"/>
                <a:tab pos="1198563" algn="l"/>
                <a:tab pos="1428750" algn="l"/>
              </a:tabLst>
            </a:pPr>
            <a:r>
              <a:rPr lang="en-GB" sz="1500" b="1" dirty="0">
                <a:latin typeface="Calibri" panose="020F0502020204030204" pitchFamily="34" charset="0"/>
                <a:cs typeface="Calibri" panose="020F0502020204030204" pitchFamily="34" charset="0"/>
              </a:rPr>
              <a:t>	</a:t>
            </a:r>
            <a:r>
              <a:rPr lang="en-GB" sz="1500" b="1" i="1" dirty="0" smtClean="0">
                <a:latin typeface="Calibri" panose="020F0502020204030204" pitchFamily="34" charset="0"/>
                <a:cs typeface="Calibri" panose="020F0502020204030204" pitchFamily="34" charset="0"/>
              </a:rPr>
              <a:t>(same as Subscription)</a:t>
            </a:r>
            <a:endParaRPr lang="en-GB" sz="1500" dirty="0" smtClean="0">
              <a:latin typeface="Calibri" panose="020F0502020204030204" pitchFamily="34" charset="0"/>
              <a:cs typeface="Calibri" panose="020F0502020204030204" pitchFamily="34" charset="0"/>
            </a:endParaRPr>
          </a:p>
          <a:p>
            <a:pPr>
              <a:spcAft>
                <a:spcPts val="0"/>
              </a:spcAft>
              <a:tabLst>
                <a:tab pos="284163" algn="l"/>
                <a:tab pos="457200" algn="l"/>
                <a:tab pos="690563" algn="l"/>
                <a:tab pos="914400" algn="l"/>
                <a:tab pos="1198563" algn="l"/>
                <a:tab pos="1428750" algn="l"/>
              </a:tabLst>
            </a:pPr>
            <a:r>
              <a:rPr lang="en-GB" sz="1500" b="1" dirty="0" smtClean="0">
                <a:latin typeface="Calibri" panose="020F0502020204030204" pitchFamily="34" charset="0"/>
                <a:cs typeface="Calibri" panose="020F0502020204030204" pitchFamily="34" charset="0"/>
              </a:rPr>
              <a:t>[0.1]	Interest Payment </a:t>
            </a:r>
            <a:r>
              <a:rPr lang="en-GB" sz="1500" b="1" dirty="0">
                <a:latin typeface="Calibri" panose="020F0502020204030204" pitchFamily="34" charset="0"/>
                <a:cs typeface="Calibri" panose="020F0502020204030204" pitchFamily="34" charset="0"/>
              </a:rPr>
              <a:t>Instrument </a:t>
            </a:r>
            <a:r>
              <a:rPr lang="en-GB" sz="1500" b="1" dirty="0" smtClean="0">
                <a:latin typeface="Calibri" panose="020F0502020204030204" pitchFamily="34" charset="0"/>
                <a:cs typeface="Calibri" panose="020F0502020204030204" pitchFamily="34" charset="0"/>
              </a:rPr>
              <a:t> </a:t>
            </a:r>
          </a:p>
          <a:p>
            <a:pPr>
              <a:spcAft>
                <a:spcPts val="0"/>
              </a:spcAft>
              <a:tabLst>
                <a:tab pos="284163" algn="l"/>
                <a:tab pos="457200" algn="l"/>
                <a:tab pos="690563" algn="l"/>
                <a:tab pos="914400" algn="l"/>
                <a:tab pos="1198563" algn="l"/>
                <a:tab pos="1428750" algn="l"/>
              </a:tabLst>
            </a:pPr>
            <a:r>
              <a:rPr lang="en-GB" sz="1500" b="1" i="1" dirty="0">
                <a:latin typeface="Calibri" panose="020F0502020204030204" pitchFamily="34" charset="0"/>
                <a:cs typeface="Calibri" panose="020F0502020204030204" pitchFamily="34" charset="0"/>
              </a:rPr>
              <a:t>	</a:t>
            </a:r>
            <a:r>
              <a:rPr lang="en-GB" sz="1500" b="1" i="1" dirty="0" smtClean="0">
                <a:latin typeface="Calibri" panose="020F0502020204030204" pitchFamily="34" charset="0"/>
                <a:cs typeface="Calibri" panose="020F0502020204030204" pitchFamily="34" charset="0"/>
              </a:rPr>
              <a:t>(</a:t>
            </a:r>
            <a:r>
              <a:rPr lang="en-GB" sz="1500" b="1" i="1" dirty="0">
                <a:latin typeface="Calibri" panose="020F0502020204030204" pitchFamily="34" charset="0"/>
                <a:cs typeface="Calibri" panose="020F0502020204030204" pitchFamily="34" charset="0"/>
              </a:rPr>
              <a:t>same as </a:t>
            </a:r>
            <a:r>
              <a:rPr lang="en-GB" sz="1500" b="1" i="1" dirty="0" smtClean="0">
                <a:latin typeface="Calibri" panose="020F0502020204030204" pitchFamily="34" charset="0"/>
                <a:cs typeface="Calibri" panose="020F0502020204030204" pitchFamily="34" charset="0"/>
              </a:rPr>
              <a:t>Redemption)</a:t>
            </a:r>
            <a:endParaRPr lang="en-GB" sz="1500" b="1" i="1" dirty="0">
              <a:latin typeface="Calibri" panose="020F0502020204030204" pitchFamily="34" charset="0"/>
              <a:cs typeface="Calibri" panose="020F0502020204030204" pitchFamily="34" charset="0"/>
            </a:endParaRPr>
          </a:p>
        </p:txBody>
      </p:sp>
      <p:sp>
        <p:nvSpPr>
          <p:cNvPr id="16" name="TextBox 15"/>
          <p:cNvSpPr txBox="1"/>
          <p:nvPr/>
        </p:nvSpPr>
        <p:spPr>
          <a:xfrm>
            <a:off x="5092459" y="2797801"/>
            <a:ext cx="3752492" cy="1461939"/>
          </a:xfrm>
          <a:prstGeom prst="rect">
            <a:avLst/>
          </a:prstGeom>
          <a:solidFill>
            <a:schemeClr val="bg1"/>
          </a:solidFill>
          <a:ln>
            <a:solidFill>
              <a:srgbClr val="FF33CC"/>
            </a:solidFill>
          </a:ln>
        </p:spPr>
        <p:txBody>
          <a:bodyPr wrap="square" rtlCol="0">
            <a:spAutoFit/>
          </a:bodyPr>
          <a:lstStyle/>
          <a:p>
            <a:pPr>
              <a:spcAft>
                <a:spcPts val="600"/>
              </a:spcAft>
            </a:pPr>
            <a:r>
              <a:rPr lang="en-US" sz="1400" b="1" dirty="0" smtClean="0">
                <a:latin typeface="Calibri" panose="020F0502020204030204" pitchFamily="34" charset="0"/>
                <a:cs typeface="Calibri" panose="020F0502020204030204" pitchFamily="34" charset="0"/>
              </a:rPr>
              <a:t>Is this semantic required? If yes, then in the new ‘cash settlement details structure’ we need an element to indicate this semantic.</a:t>
            </a:r>
            <a:endParaRPr lang="en-US" sz="1400" b="1" dirty="0">
              <a:latin typeface="Calibri" panose="020F0502020204030204" pitchFamily="34" charset="0"/>
              <a:cs typeface="Calibri" panose="020F0502020204030204" pitchFamily="34" charset="0"/>
            </a:endParaRPr>
          </a:p>
          <a:p>
            <a:r>
              <a:rPr lang="en-US" sz="1400" b="1" dirty="0" smtClean="0">
                <a:solidFill>
                  <a:srgbClr val="C00000"/>
                </a:solidFill>
                <a:latin typeface="Calibri" panose="020F0502020204030204" pitchFamily="34" charset="0"/>
                <a:cs typeface="Calibri" panose="020F0502020204030204" pitchFamily="34" charset="0"/>
              </a:rPr>
              <a:t>29 July 2015 - it was agreed that the element </a:t>
            </a:r>
            <a:r>
              <a:rPr lang="en-GB" sz="1400" b="1" dirty="0">
                <a:solidFill>
                  <a:srgbClr val="C00000"/>
                </a:solidFill>
                <a:latin typeface="Calibri" panose="020F0502020204030204" pitchFamily="34" charset="0"/>
                <a:cs typeface="Calibri" panose="020F0502020204030204" pitchFamily="34" charset="0"/>
              </a:rPr>
              <a:t>Settlement Instruction Reason </a:t>
            </a:r>
            <a:r>
              <a:rPr lang="en-GB" sz="1400" b="1" dirty="0" smtClean="0">
                <a:solidFill>
                  <a:srgbClr val="C00000"/>
                </a:solidFill>
                <a:latin typeface="Calibri" panose="020F0502020204030204" pitchFamily="34" charset="0"/>
                <a:cs typeface="Calibri" panose="020F0502020204030204" pitchFamily="34" charset="0"/>
              </a:rPr>
              <a:t> is required in order to maintain this semantic.</a:t>
            </a:r>
            <a:endParaRPr lang="en-GB" sz="14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46632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Cash Account – new elements and changes</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6" name="TextBox 5"/>
          <p:cNvSpPr txBox="1"/>
          <p:nvPr/>
        </p:nvSpPr>
        <p:spPr>
          <a:xfrm>
            <a:off x="253272" y="553441"/>
            <a:ext cx="1198085" cy="307777"/>
          </a:xfrm>
          <a:prstGeom prst="rect">
            <a:avLst/>
          </a:prstGeom>
          <a:noFill/>
        </p:spPr>
        <p:txBody>
          <a:bodyPr wrap="none" rtlCol="0">
            <a:spAutoFit/>
          </a:bodyPr>
          <a:lstStyle/>
          <a:p>
            <a:r>
              <a:rPr lang="en-GB" sz="1400" dirty="0" smtClean="0">
                <a:latin typeface="Calibri" panose="020F0502020204030204" pitchFamily="34" charset="0"/>
                <a:cs typeface="Calibri" panose="020F0502020204030204" pitchFamily="34" charset="0"/>
              </a:rPr>
              <a:t>Proposed (v6)</a:t>
            </a:r>
            <a:endParaRPr lang="en-GB" sz="1400" dirty="0">
              <a:latin typeface="Calibri" panose="020F0502020204030204" pitchFamily="34" charset="0"/>
              <a:cs typeface="Calibri" panose="020F0502020204030204" pitchFamily="34" charset="0"/>
            </a:endParaRPr>
          </a:p>
        </p:txBody>
      </p:sp>
      <p:sp>
        <p:nvSpPr>
          <p:cNvPr id="7" name="Rectangle 6"/>
          <p:cNvSpPr/>
          <p:nvPr/>
        </p:nvSpPr>
        <p:spPr>
          <a:xfrm>
            <a:off x="284088" y="878242"/>
            <a:ext cx="3822087" cy="3547109"/>
          </a:xfrm>
          <a:prstGeom prst="rect">
            <a:avLst/>
          </a:prstGeom>
          <a:solidFill>
            <a:srgbClr val="DDF9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230437" y="818498"/>
            <a:ext cx="3944749" cy="3554819"/>
          </a:xfrm>
          <a:prstGeom prst="rect">
            <a:avLst/>
          </a:prstGeom>
          <a:noFill/>
          <a:ln>
            <a:noFill/>
          </a:ln>
        </p:spPr>
        <p:txBody>
          <a:bodyPr wrap="square" rtlCol="0">
            <a:spAutoFit/>
          </a:bodyPr>
          <a:lstStyle/>
          <a:p>
            <a:pPr>
              <a:spcAft>
                <a:spcPts val="0"/>
              </a:spcAft>
              <a:tabLst>
                <a:tab pos="457200" algn="l"/>
                <a:tab pos="569913" algn="l"/>
                <a:tab pos="684213" algn="l"/>
                <a:tab pos="690563" algn="l"/>
                <a:tab pos="974725" algn="l"/>
                <a:tab pos="1198563" algn="l"/>
                <a:tab pos="1484313" algn="l"/>
              </a:tabLst>
            </a:pPr>
            <a:r>
              <a:rPr lang="en-GB" sz="1500" b="1" dirty="0" smtClean="0">
                <a:latin typeface="Calibri" panose="020F0502020204030204" pitchFamily="34" charset="0"/>
                <a:cs typeface="Calibri" panose="020F0502020204030204" pitchFamily="34" charset="0"/>
              </a:rPr>
              <a:t>Cash Account Details [0.n]</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	Settlement </a:t>
            </a:r>
            <a:r>
              <a:rPr lang="en-GB" sz="1500" dirty="0">
                <a:latin typeface="Calibri" panose="020F0502020204030204" pitchFamily="34" charset="0"/>
                <a:cs typeface="Calibri" panose="020F0502020204030204" pitchFamily="34" charset="0"/>
              </a:rPr>
              <a:t>Currency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[1.1]</a:t>
            </a:r>
            <a:r>
              <a:rPr lang="en-GB" sz="1500" dirty="0">
                <a:latin typeface="Calibri" panose="020F0502020204030204" pitchFamily="34" charset="0"/>
                <a:cs typeface="Calibri" panose="020F0502020204030204" pitchFamily="34" charset="0"/>
              </a:rPr>
              <a:t>	Identification </a:t>
            </a:r>
            <a:endParaRPr lang="en-GB" sz="1500" dirty="0" smtClean="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[1.1]	Identification </a:t>
            </a:r>
            <a:r>
              <a:rPr lang="en-GB" sz="1500" i="1" dirty="0" smtClean="0">
                <a:latin typeface="Calibri" panose="020F0502020204030204" pitchFamily="34" charset="0"/>
                <a:cs typeface="Calibri" panose="020F0502020204030204" pitchFamily="34" charset="0"/>
              </a:rPr>
              <a:t>(IBAN or Other)</a:t>
            </a:r>
          </a:p>
          <a:p>
            <a:pPr>
              <a:spcAft>
                <a:spcPts val="0"/>
              </a:spcAft>
              <a:tabLst>
                <a:tab pos="457200" algn="l"/>
                <a:tab pos="569913" algn="l"/>
                <a:tab pos="684213" algn="l"/>
                <a:tab pos="690563" algn="l"/>
                <a:tab pos="974725" algn="l"/>
                <a:tab pos="1198563" algn="l"/>
                <a:tab pos="1484313" algn="l"/>
              </a:tabLst>
            </a:pPr>
            <a:r>
              <a:rPr lang="en-GB" sz="1500" i="1" dirty="0" smtClean="0">
                <a:latin typeface="Calibri" panose="020F0502020204030204" pitchFamily="34" charset="0"/>
                <a:cs typeface="Calibri" panose="020F0502020204030204" pitchFamily="34" charset="0"/>
              </a:rPr>
              <a:t>	</a:t>
            </a:r>
            <a:r>
              <a:rPr lang="en-GB" sz="1500" dirty="0" smtClean="0">
                <a:latin typeface="Calibri" panose="020F0502020204030204" pitchFamily="34" charset="0"/>
                <a:cs typeface="Calibri" panose="020F0502020204030204" pitchFamily="34" charset="0"/>
              </a:rPr>
              <a:t>[0.1]	Name</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Owner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Account Servicer Branch </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[0.n]</a:t>
            </a:r>
            <a:r>
              <a:rPr lang="en-GB" sz="1500" dirty="0">
                <a:solidFill>
                  <a:srgbClr val="FF0000"/>
                </a:solidFill>
                <a:latin typeface="Calibri" panose="020F0502020204030204" pitchFamily="34" charset="0"/>
                <a:cs typeface="Calibri" panose="020F0502020204030204" pitchFamily="34" charset="0"/>
              </a:rPr>
              <a:t>	</a:t>
            </a:r>
            <a:r>
              <a:rPr lang="en-GB" sz="1500" dirty="0">
                <a:solidFill>
                  <a:srgbClr val="0070C0"/>
                </a:solidFill>
                <a:latin typeface="Calibri" panose="020F0502020204030204" pitchFamily="34" charset="0"/>
                <a:cs typeface="Calibri" panose="020F0502020204030204" pitchFamily="34" charset="0"/>
              </a:rPr>
              <a:t>Account Owner Other </a:t>
            </a:r>
            <a:r>
              <a:rPr lang="en-GB" sz="1500" dirty="0" smtClean="0">
                <a:solidFill>
                  <a:srgbClr val="0070C0"/>
                </a:solidFill>
                <a:latin typeface="Calibri" panose="020F0502020204030204" pitchFamily="34" charset="0"/>
                <a:cs typeface="Calibri" panose="020F0502020204030204" pitchFamily="34" charset="0"/>
              </a:rPr>
              <a:t>Identification</a:t>
            </a:r>
            <a:endParaRPr lang="en-GB" sz="1500" dirty="0">
              <a:solidFill>
                <a:srgbClr val="0070C0"/>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a:latin typeface="Calibri" panose="020F0502020204030204" pitchFamily="34" charset="0"/>
                <a:cs typeface="Calibri" panose="020F0502020204030204" pitchFamily="34" charset="0"/>
              </a:rPr>
              <a:t>	</a:t>
            </a:r>
            <a:r>
              <a:rPr lang="en-GB" sz="1500" dirty="0">
                <a:solidFill>
                  <a:schemeClr val="accent6">
                    <a:lumMod val="75000"/>
                  </a:schemeClr>
                </a:solidFill>
                <a:latin typeface="Calibri" panose="020F0502020204030204" pitchFamily="34" charset="0"/>
                <a:cs typeface="Calibri" panose="020F0502020204030204" pitchFamily="34" charset="0"/>
              </a:rPr>
              <a:t>Investment Account Type [0.1]</a:t>
            </a: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rgbClr val="FF0000"/>
                </a:solidFill>
                <a:latin typeface="Calibri" panose="020F0502020204030204" pitchFamily="34" charset="0"/>
                <a:cs typeface="Calibri" panose="020F0502020204030204" pitchFamily="34" charset="0"/>
              </a:rPr>
              <a:t>	Debit </a:t>
            </a:r>
            <a:r>
              <a:rPr lang="en-GB" sz="1500" dirty="0">
                <a:solidFill>
                  <a:srgbClr val="FF0000"/>
                </a:solidFill>
                <a:latin typeface="Calibri" panose="020F0502020204030204" pitchFamily="34" charset="0"/>
                <a:cs typeface="Calibri" panose="020F0502020204030204" pitchFamily="34" charset="0"/>
              </a:rPr>
              <a:t>Credit [1.1</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[0.n]</a:t>
            </a:r>
            <a:r>
              <a:rPr lang="en-GB" sz="1500" dirty="0" smtClean="0">
                <a:solidFill>
                  <a:srgbClr val="FF0000"/>
                </a:solidFill>
                <a:latin typeface="Calibri" panose="020F0502020204030204" pitchFamily="34" charset="0"/>
                <a:cs typeface="Calibri" panose="020F0502020204030204" pitchFamily="34" charset="0"/>
              </a:rPr>
              <a:t>	</a:t>
            </a:r>
            <a:r>
              <a:rPr lang="en-GB" sz="1500" dirty="0" smtClean="0">
                <a:solidFill>
                  <a:srgbClr val="FF33CC"/>
                </a:solidFill>
                <a:latin typeface="Calibri" panose="020F0502020204030204" pitchFamily="34" charset="0"/>
                <a:cs typeface="Calibri" panose="020F0502020204030204" pitchFamily="34" charset="0"/>
              </a:rPr>
              <a:t>Settlement Instruction Reason </a:t>
            </a:r>
            <a:r>
              <a:rPr lang="en-GB" sz="1500" dirty="0" smtClean="0">
                <a:solidFill>
                  <a:srgbClr val="FF0000"/>
                </a:solidFill>
                <a:latin typeface="Calibri" panose="020F0502020204030204" pitchFamily="34" charset="0"/>
                <a:cs typeface="Calibri" panose="020F0502020204030204" pitchFamily="34" charset="0"/>
              </a:rPr>
              <a:t> </a:t>
            </a:r>
            <a:r>
              <a:rPr lang="en-GB" sz="1500" i="1" dirty="0" smtClean="0">
                <a:latin typeface="Calibri" panose="020F0502020204030204" pitchFamily="34" charset="0"/>
                <a:cs typeface="Calibri" panose="020F0502020204030204" pitchFamily="34" charset="0"/>
              </a:rPr>
              <a:t>[SEC]</a:t>
            </a:r>
            <a:endParaRPr lang="en-GB" sz="1500" i="1" dirty="0">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Purpose [0.1] </a:t>
            </a:r>
            <a:r>
              <a:rPr lang="en-GB" sz="1500" i="1" dirty="0">
                <a:latin typeface="Calibri" panose="020F0502020204030204" pitchFamily="34" charset="0"/>
                <a:cs typeface="Calibri" panose="020F0502020204030204" pitchFamily="34" charset="0"/>
              </a:rPr>
              <a:t>[BRA</a:t>
            </a:r>
            <a:r>
              <a:rPr lang="en-GB" sz="1500" i="1" dirty="0" smtClean="0">
                <a:latin typeface="Calibri" panose="020F0502020204030204" pitchFamily="34" charset="0"/>
                <a:cs typeface="Calibri" panose="020F0502020204030204" pitchFamily="34" charset="0"/>
              </a:rPr>
              <a:t>]</a:t>
            </a:r>
            <a:endParaRPr lang="en-GB" sz="1500" dirty="0" smtClean="0">
              <a:solidFill>
                <a:schemeClr val="accent6">
                  <a:lumMod val="75000"/>
                </a:schemeClr>
              </a:solidFill>
              <a:latin typeface="Calibri" panose="020F0502020204030204" pitchFamily="34" charset="0"/>
              <a:cs typeface="Calibri" panose="020F0502020204030204" pitchFamily="34" charset="0"/>
            </a:endParaRPr>
          </a:p>
          <a:p>
            <a:pPr>
              <a:spcAft>
                <a:spcPts val="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a:t>
            </a:r>
            <a:r>
              <a:rPr lang="en-GB" sz="1500" dirty="0" smtClean="0">
                <a:solidFill>
                  <a:schemeClr val="accent6">
                    <a:lumMod val="75000"/>
                  </a:schemeClr>
                </a:solidFill>
                <a:latin typeface="Calibri" panose="020F0502020204030204" pitchFamily="34" charset="0"/>
                <a:cs typeface="Calibri" panose="020F0502020204030204" pitchFamily="34" charset="0"/>
              </a:rPr>
              <a:t>	</a:t>
            </a:r>
            <a:r>
              <a:rPr lang="en-GB" sz="1500" dirty="0" smtClean="0">
                <a:solidFill>
                  <a:srgbClr val="FF0000"/>
                </a:solidFill>
                <a:latin typeface="Calibri" panose="020F0502020204030204" pitchFamily="34" charset="0"/>
                <a:cs typeface="Calibri" panose="020F0502020204030204" pitchFamily="34" charset="0"/>
              </a:rPr>
              <a:t>Cash Account Designation [0.1] </a:t>
            </a:r>
            <a:r>
              <a:rPr lang="en-GB" sz="1500" i="1" dirty="0" smtClean="0">
                <a:latin typeface="Calibri" panose="020F0502020204030204" pitchFamily="34" charset="0"/>
                <a:cs typeface="Calibri" panose="020F0502020204030204" pitchFamily="34" charset="0"/>
              </a:rPr>
              <a:t>[BRA]</a:t>
            </a:r>
            <a:endParaRPr lang="en-GB" sz="1500" i="1" dirty="0">
              <a:latin typeface="Calibri" panose="020F0502020204030204" pitchFamily="34" charset="0"/>
              <a:cs typeface="Calibri" panose="020F0502020204030204" pitchFamily="34" charset="0"/>
            </a:endParaRPr>
          </a:p>
          <a:p>
            <a:pPr>
              <a:spcAft>
                <a:spcPts val="600"/>
              </a:spcAft>
              <a:tabLst>
                <a:tab pos="457200" algn="l"/>
                <a:tab pos="569913" algn="l"/>
                <a:tab pos="684213" algn="l"/>
                <a:tab pos="690563" algn="l"/>
                <a:tab pos="974725" algn="l"/>
                <a:tab pos="1198563" algn="l"/>
                <a:tab pos="1484313" algn="l"/>
              </a:tabLst>
            </a:pPr>
            <a:r>
              <a:rPr lang="en-GB" sz="1500" dirty="0" smtClean="0">
                <a:latin typeface="Calibri" panose="020F0502020204030204" pitchFamily="34" charset="0"/>
                <a:cs typeface="Calibri" panose="020F0502020204030204" pitchFamily="34" charset="0"/>
              </a:rPr>
              <a:t>[0.1]	Dividend </a:t>
            </a:r>
            <a:r>
              <a:rPr lang="en-GB" sz="1500" dirty="0">
                <a:latin typeface="Calibri" panose="020F0502020204030204" pitchFamily="34" charset="0"/>
                <a:cs typeface="Calibri" panose="020F0502020204030204" pitchFamily="34" charset="0"/>
              </a:rPr>
              <a:t>Percentage [0.1</a:t>
            </a:r>
            <a:r>
              <a:rPr lang="en-GB" sz="1500" dirty="0" smtClean="0">
                <a:latin typeface="Calibri" panose="020F0502020204030204" pitchFamily="34" charset="0"/>
                <a:cs typeface="Calibri" panose="020F0502020204030204" pitchFamily="34" charset="0"/>
              </a:rPr>
              <a:t>]</a:t>
            </a:r>
          </a:p>
        </p:txBody>
      </p:sp>
      <p:graphicFrame>
        <p:nvGraphicFramePr>
          <p:cNvPr id="18" name="Table 17"/>
          <p:cNvGraphicFramePr>
            <a:graphicFrameLocks noGrp="1"/>
          </p:cNvGraphicFramePr>
          <p:nvPr>
            <p:extLst>
              <p:ext uri="{D42A27DB-BD31-4B8C-83A1-F6EECF244321}">
                <p14:modId xmlns:p14="http://schemas.microsoft.com/office/powerpoint/2010/main" val="1066319589"/>
              </p:ext>
            </p:extLst>
          </p:nvPr>
        </p:nvGraphicFramePr>
        <p:xfrm>
          <a:off x="4465616" y="2153234"/>
          <a:ext cx="4281576" cy="4267200"/>
        </p:xfrm>
        <a:graphic>
          <a:graphicData uri="http://schemas.openxmlformats.org/drawingml/2006/table">
            <a:tbl>
              <a:tblPr firstRow="1" bandRow="1">
                <a:tableStyleId>{5C22544A-7EE6-4342-B048-85BDC9FD1C3A}</a:tableStyleId>
              </a:tblPr>
              <a:tblGrid>
                <a:gridCol w="744746"/>
                <a:gridCol w="353683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Calibri" panose="020F0502020204030204" pitchFamily="34" charset="0"/>
                          <a:cs typeface="Calibri" panose="020F0502020204030204" pitchFamily="34" charset="0"/>
                        </a:rPr>
                        <a:t>SUBS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Subscription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REDM</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Redemption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SAVP</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Investment Savings Plan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WTHP</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Withdrawal Savings Plan</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SAVE</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Savings Plan (both savings &amp; withdrawal)</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BUYI</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Securities Purchase</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SELL</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Securities</a:t>
                      </a:r>
                      <a:r>
                        <a:rPr lang="en-GB" sz="1400" b="0" baseline="0" dirty="0" smtClean="0">
                          <a:solidFill>
                            <a:schemeClr val="tx1"/>
                          </a:solidFill>
                          <a:latin typeface="Calibri" panose="020F0502020204030204" pitchFamily="34" charset="0"/>
                          <a:cs typeface="Calibri" panose="020F0502020204030204" pitchFamily="34" charset="0"/>
                        </a:rPr>
                        <a:t> Sell</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DIVI</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Dividend</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CHAR</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Charges</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INTE</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Interest</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CSHI</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All Credits</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CSHO</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All Debits</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0" dirty="0" smtClean="0">
                          <a:solidFill>
                            <a:schemeClr val="tx1"/>
                          </a:solidFill>
                          <a:latin typeface="Calibri" panose="020F0502020204030204" pitchFamily="34" charset="0"/>
                          <a:cs typeface="Calibri" panose="020F0502020204030204" pitchFamily="34" charset="0"/>
                        </a:rPr>
                        <a:t>ALLL</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libri" panose="020F0502020204030204" pitchFamily="34" charset="0"/>
                          <a:cs typeface="Calibri" panose="020F0502020204030204" pitchFamily="34" charset="0"/>
                        </a:rPr>
                        <a:t>All Credits And Debits</a:t>
                      </a:r>
                      <a:endParaRPr lang="en-GB" sz="1400" b="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320">
                <a:tc>
                  <a:txBody>
                    <a:bodyPr/>
                    <a:lstStyle/>
                    <a:p>
                      <a:r>
                        <a:rPr lang="en-GB" sz="1400" b="1" dirty="0" smtClean="0">
                          <a:solidFill>
                            <a:srgbClr val="9933FF"/>
                          </a:solidFill>
                          <a:latin typeface="Calibri" panose="020F0502020204030204" pitchFamily="34" charset="0"/>
                          <a:cs typeface="Calibri" panose="020F0502020204030204" pitchFamily="34" charset="0"/>
                        </a:rPr>
                        <a:t>CORP </a:t>
                      </a:r>
                      <a:endParaRPr lang="en-GB" sz="1400" b="1" dirty="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rgbClr val="9933FF"/>
                          </a:solidFill>
                          <a:latin typeface="Calibri" panose="020F0502020204030204" pitchFamily="34" charset="0"/>
                          <a:cs typeface="Calibri" panose="020F0502020204030204" pitchFamily="34" charset="0"/>
                        </a:rPr>
                        <a:t>Corporate</a:t>
                      </a:r>
                      <a:r>
                        <a:rPr lang="en-GB" sz="1400" b="1" baseline="0" dirty="0" smtClean="0">
                          <a:solidFill>
                            <a:srgbClr val="9933FF"/>
                          </a:solidFill>
                          <a:latin typeface="Calibri" panose="020F0502020204030204" pitchFamily="34" charset="0"/>
                          <a:cs typeface="Calibri" panose="020F0502020204030204" pitchFamily="34" charset="0"/>
                        </a:rPr>
                        <a:t> Action </a:t>
                      </a:r>
                      <a:r>
                        <a:rPr lang="en-GB" sz="1400" b="1" i="1" baseline="0" dirty="0" smtClean="0">
                          <a:solidFill>
                            <a:schemeClr val="tx1"/>
                          </a:solidFill>
                          <a:latin typeface="Calibri" panose="020F0502020204030204" pitchFamily="34" charset="0"/>
                          <a:cs typeface="Calibri" panose="020F0502020204030204" pitchFamily="34" charset="0"/>
                        </a:rPr>
                        <a:t>[SEC]</a:t>
                      </a:r>
                      <a:endParaRPr lang="en-GB" sz="1400" b="1"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9" name="TextBox 18"/>
          <p:cNvSpPr txBox="1"/>
          <p:nvPr/>
        </p:nvSpPr>
        <p:spPr>
          <a:xfrm>
            <a:off x="4399480" y="1598831"/>
            <a:ext cx="4623756" cy="584775"/>
          </a:xfrm>
          <a:prstGeom prst="rect">
            <a:avLst/>
          </a:prstGeom>
          <a:noFill/>
          <a:ln>
            <a:noFill/>
          </a:ln>
        </p:spPr>
        <p:txBody>
          <a:bodyPr wrap="square" rtlCol="0">
            <a:spAutoFit/>
          </a:bodyPr>
          <a:lstStyle/>
          <a:p>
            <a:r>
              <a:rPr lang="en-US" sz="1600" dirty="0" smtClean="0">
                <a:latin typeface="Calibri" panose="020F0502020204030204" pitchFamily="34" charset="0"/>
                <a:cs typeface="Calibri" panose="020F0502020204030204" pitchFamily="34" charset="0"/>
              </a:rPr>
              <a:t>Settlement Instruction Reason – Potential Codes </a:t>
            </a:r>
            <a:r>
              <a:rPr lang="en-GB" sz="1600" dirty="0">
                <a:latin typeface="Calibri" panose="020F0502020204030204" pitchFamily="34" charset="0"/>
                <a:cs typeface="Calibri" panose="020F0502020204030204" pitchFamily="34" charset="0"/>
              </a:rPr>
              <a:t>Rows 13927</a:t>
            </a:r>
            <a:r>
              <a:rPr lang="en-GB" sz="1600"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17" name="TextBox 16"/>
          <p:cNvSpPr txBox="1"/>
          <p:nvPr/>
        </p:nvSpPr>
        <p:spPr>
          <a:xfrm>
            <a:off x="4399480" y="500478"/>
            <a:ext cx="4744520" cy="1077218"/>
          </a:xfrm>
          <a:prstGeom prst="rect">
            <a:avLst/>
          </a:prstGeom>
          <a:solidFill>
            <a:schemeClr val="bg1"/>
          </a:solidFill>
          <a:ln>
            <a:noFill/>
          </a:ln>
        </p:spPr>
        <p:txBody>
          <a:bodyPr wrap="square" rtlCol="0">
            <a:spAutoFit/>
          </a:bodyPr>
          <a:lstStyle/>
          <a:p>
            <a:pPr>
              <a:spcAft>
                <a:spcPts val="600"/>
              </a:spcAft>
            </a:pPr>
            <a:r>
              <a:rPr lang="en-US" sz="1600" b="1" dirty="0" smtClean="0">
                <a:solidFill>
                  <a:srgbClr val="FF33CC"/>
                </a:solidFill>
                <a:latin typeface="Calibri" panose="020F0502020204030204" pitchFamily="34" charset="0"/>
                <a:cs typeface="Calibri" panose="020F0502020204030204" pitchFamily="34" charset="0"/>
              </a:rPr>
              <a:t>For this repetitive cash account, it was agreed that it may be necessary to indicate what the a cash account is for, for example, subscription payments, savings plan payments and so on.  </a:t>
            </a:r>
            <a:endParaRPr lang="en-GB" sz="1600" b="1" dirty="0">
              <a:solidFill>
                <a:srgbClr val="C00000"/>
              </a:solidFill>
              <a:latin typeface="Calibri" panose="020F0502020204030204" pitchFamily="34" charset="0"/>
              <a:cs typeface="Calibri" panose="020F0502020204030204" pitchFamily="34" charset="0"/>
            </a:endParaRPr>
          </a:p>
        </p:txBody>
      </p:sp>
      <p:sp>
        <p:nvSpPr>
          <p:cNvPr id="24" name="TextBox 23"/>
          <p:cNvSpPr txBox="1"/>
          <p:nvPr/>
        </p:nvSpPr>
        <p:spPr>
          <a:xfrm>
            <a:off x="2596550" y="560718"/>
            <a:ext cx="1569148" cy="400110"/>
          </a:xfrm>
          <a:prstGeom prst="rect">
            <a:avLst/>
          </a:prstGeom>
          <a:noFill/>
        </p:spPr>
        <p:txBody>
          <a:bodyPr wrap="none" rtlCol="0">
            <a:spAutoFit/>
          </a:bodyPr>
          <a:lstStyle/>
          <a:p>
            <a:r>
              <a:rPr lang="en-GB" sz="2000" dirty="0" smtClean="0">
                <a:latin typeface="Calibri" panose="020F0502020204030204" pitchFamily="34" charset="0"/>
                <a:cs typeface="Calibri" panose="020F0502020204030204" pitchFamily="34" charset="0"/>
              </a:rPr>
              <a:t>Rows 13747+</a:t>
            </a:r>
            <a:endParaRPr lang="en-GB" sz="2000" dirty="0">
              <a:latin typeface="Calibri" panose="020F0502020204030204" pitchFamily="34" charset="0"/>
              <a:cs typeface="Calibri" panose="020F0502020204030204" pitchFamily="34" charset="0"/>
            </a:endParaRPr>
          </a:p>
        </p:txBody>
      </p:sp>
      <p:sp>
        <p:nvSpPr>
          <p:cNvPr id="15" name="TextBox 14"/>
          <p:cNvSpPr txBox="1"/>
          <p:nvPr/>
        </p:nvSpPr>
        <p:spPr>
          <a:xfrm>
            <a:off x="7277796" y="5533946"/>
            <a:ext cx="1823042" cy="954107"/>
          </a:xfrm>
          <a:prstGeom prst="rect">
            <a:avLst/>
          </a:prstGeom>
          <a:solidFill>
            <a:schemeClr val="bg1"/>
          </a:solidFill>
          <a:ln>
            <a:solidFill>
              <a:schemeClr val="accent1"/>
            </a:solidFill>
          </a:ln>
        </p:spPr>
        <p:txBody>
          <a:bodyPr wrap="square" rtlCol="0">
            <a:spAutoFit/>
          </a:bodyPr>
          <a:lstStyle/>
          <a:p>
            <a:pPr algn="r"/>
            <a:r>
              <a:rPr lang="en-GB" sz="1400" b="1" dirty="0" smtClean="0">
                <a:solidFill>
                  <a:srgbClr val="9933FF"/>
                </a:solidFill>
                <a:latin typeface="Calibri" panose="020F0502020204030204" pitchFamily="34" charset="0"/>
                <a:cs typeface="Calibri" panose="020F0502020204030204" pitchFamily="34" charset="0"/>
              </a:rPr>
              <a:t>In the ISO 20022 repository, the code for ‘corporate action’ is ‘CORP’.</a:t>
            </a:r>
          </a:p>
        </p:txBody>
      </p:sp>
      <p:cxnSp>
        <p:nvCxnSpPr>
          <p:cNvPr id="10" name="Straight Arrow Connector 9"/>
          <p:cNvCxnSpPr/>
          <p:nvPr/>
        </p:nvCxnSpPr>
        <p:spPr bwMode="auto">
          <a:xfrm flipH="1">
            <a:off x="7021884" y="6271407"/>
            <a:ext cx="802257" cy="0"/>
          </a:xfrm>
          <a:prstGeom prst="straightConnector1">
            <a:avLst/>
          </a:prstGeom>
          <a:solidFill>
            <a:schemeClr val="accent1"/>
          </a:solidFill>
          <a:ln w="19050" cap="flat" cmpd="sng" algn="ctr">
            <a:solidFill>
              <a:srgbClr val="9933FF"/>
            </a:solidFill>
            <a:prstDash val="solid"/>
            <a:round/>
            <a:headEnd type="none" w="med" len="med"/>
            <a:tailEnd type="arrow"/>
          </a:ln>
          <a:effectLst/>
        </p:spPr>
      </p:cxnSp>
      <p:sp>
        <p:nvSpPr>
          <p:cNvPr id="5" name="Slide Number Placeholder 4"/>
          <p:cNvSpPr>
            <a:spLocks noGrp="1"/>
          </p:cNvSpPr>
          <p:nvPr>
            <p:ph type="sldNum" sz="quarter" idx="11"/>
          </p:nvPr>
        </p:nvSpPr>
        <p:spPr/>
        <p:txBody>
          <a:bodyPr/>
          <a:lstStyle/>
          <a:p>
            <a:fld id="{EA52E39D-21CE-4915-B848-429A65988FB2}" type="slidenum">
              <a:rPr lang="en-GB" smtClean="0"/>
              <a:pPr/>
              <a:t>31</a:t>
            </a:fld>
            <a:endParaRPr lang="en-GB" dirty="0"/>
          </a:p>
        </p:txBody>
      </p:sp>
    </p:spTree>
    <p:extLst>
      <p:ext uri="{BB962C8B-B14F-4D97-AF65-F5344CB8AC3E}">
        <p14:creationId xmlns:p14="http://schemas.microsoft.com/office/powerpoint/2010/main" val="1323118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Sequence – Additional Information</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32</a:t>
            </a:fld>
            <a:endParaRPr lang="en-GB" dirty="0"/>
          </a:p>
        </p:txBody>
      </p:sp>
      <p:sp>
        <p:nvSpPr>
          <p:cNvPr id="6" name="TextBox 5"/>
          <p:cNvSpPr txBox="1"/>
          <p:nvPr/>
        </p:nvSpPr>
        <p:spPr>
          <a:xfrm>
            <a:off x="353683" y="646994"/>
            <a:ext cx="3355675" cy="5186035"/>
          </a:xfrm>
          <a:prstGeom prst="rect">
            <a:avLst/>
          </a:prstGeom>
          <a:noFill/>
        </p:spPr>
        <p:txBody>
          <a:bodyPr wrap="square" rtlCol="0">
            <a:spAutoFit/>
          </a:bodyPr>
          <a:lstStyle/>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Message Identification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Order Reference</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Previous Reference</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Instruction Details</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Investment Account</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Account Parties</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[0.10]	Intermediaries</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Placement</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New Issue Allocation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[0.50]	Savings Investment Plan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[0.10]	Withdrawal Investment Plan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[0.8]	Cash Settlement</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[0.30]	Service Level Agreement</a:t>
            </a:r>
          </a:p>
          <a:p>
            <a:pPr marL="0" lvl="1">
              <a:spcAft>
                <a:spcPts val="600"/>
              </a:spcAft>
              <a:tabLst>
                <a:tab pos="569913" algn="l"/>
              </a:tabLst>
            </a:pPr>
            <a:r>
              <a:rPr lang="en-GB" sz="1600" b="1" dirty="0" smtClean="0">
                <a:solidFill>
                  <a:srgbClr val="FF0000"/>
                </a:solidFill>
                <a:latin typeface="Calibri" panose="020F0502020204030204" pitchFamily="34" charset="0"/>
                <a:cs typeface="Calibri" panose="020F0502020204030204" pitchFamily="34" charset="0"/>
              </a:rPr>
              <a:t>[0.n]	Additional Information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Market Practice Version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[0.n]	Extension	</a:t>
            </a:r>
            <a:endParaRPr lang="en-GB" sz="1600" b="1" dirty="0">
              <a:latin typeface="Calibri" panose="020F0502020204030204" pitchFamily="34" charset="0"/>
              <a:cs typeface="Calibri" panose="020F0502020204030204" pitchFamily="34" charset="0"/>
            </a:endParaRPr>
          </a:p>
        </p:txBody>
      </p:sp>
      <p:sp>
        <p:nvSpPr>
          <p:cNvPr id="7" name="Rectangle 6"/>
          <p:cNvSpPr/>
          <p:nvPr/>
        </p:nvSpPr>
        <p:spPr bwMode="auto">
          <a:xfrm>
            <a:off x="322060" y="698752"/>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322060" y="101850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322060" y="1338250"/>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322060" y="1657999"/>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bwMode="auto">
          <a:xfrm>
            <a:off x="322060" y="1977748"/>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2" name="Rectangle 11"/>
          <p:cNvSpPr/>
          <p:nvPr/>
        </p:nvSpPr>
        <p:spPr bwMode="auto">
          <a:xfrm>
            <a:off x="322060" y="2297497"/>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322060" y="2617246"/>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322060" y="2936995"/>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322060" y="3256744"/>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322060" y="4855489"/>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322060" y="5175238"/>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322060" y="421599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322060" y="3576493"/>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0" name="Rectangle 19"/>
          <p:cNvSpPr/>
          <p:nvPr/>
        </p:nvSpPr>
        <p:spPr bwMode="auto">
          <a:xfrm>
            <a:off x="322060" y="3896242"/>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bwMode="auto">
          <a:xfrm>
            <a:off x="322060" y="4535740"/>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2" name="Rectangle 21"/>
          <p:cNvSpPr/>
          <p:nvPr/>
        </p:nvSpPr>
        <p:spPr bwMode="auto">
          <a:xfrm>
            <a:off x="322060" y="549499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cxnSp>
        <p:nvCxnSpPr>
          <p:cNvPr id="28" name="Straight Arrow Connector 27"/>
          <p:cNvCxnSpPr/>
          <p:nvPr/>
        </p:nvCxnSpPr>
        <p:spPr bwMode="auto">
          <a:xfrm flipH="1">
            <a:off x="3726611" y="3252158"/>
            <a:ext cx="1216325" cy="1751163"/>
          </a:xfrm>
          <a:prstGeom prst="straightConnector1">
            <a:avLst/>
          </a:prstGeom>
          <a:solidFill>
            <a:schemeClr val="accent1"/>
          </a:solidFill>
          <a:ln w="19050" cap="flat" cmpd="sng" algn="ctr">
            <a:solidFill>
              <a:srgbClr val="FF0000"/>
            </a:solidFill>
            <a:prstDash val="dash"/>
            <a:round/>
            <a:headEnd type="none" w="med" len="med"/>
            <a:tailEnd type="arrow"/>
          </a:ln>
          <a:effectLst/>
        </p:spPr>
      </p:cxnSp>
      <p:sp>
        <p:nvSpPr>
          <p:cNvPr id="29" name="TextBox 28"/>
          <p:cNvSpPr txBox="1"/>
          <p:nvPr/>
        </p:nvSpPr>
        <p:spPr>
          <a:xfrm>
            <a:off x="4920681" y="2578260"/>
            <a:ext cx="3602231" cy="2900794"/>
          </a:xfrm>
          <a:prstGeom prst="rect">
            <a:avLst/>
          </a:prstGeom>
          <a:noFill/>
          <a:ln>
            <a:solidFill>
              <a:srgbClr val="FF0000"/>
            </a:solidFill>
          </a:ln>
        </p:spPr>
        <p:txBody>
          <a:bodyPr wrap="square" rtlCol="0">
            <a:spAutoFit/>
          </a:bodyPr>
          <a:lstStyle/>
          <a:p>
            <a:pPr>
              <a:spcAft>
                <a:spcPts val="300"/>
              </a:spcAft>
              <a:tabLst>
                <a:tab pos="284163" algn="l"/>
                <a:tab pos="457200" algn="l"/>
                <a:tab pos="690563" algn="l"/>
                <a:tab pos="914400" algn="l"/>
                <a:tab pos="1431925" algn="l"/>
              </a:tabLst>
            </a:pPr>
            <a:r>
              <a:rPr lang="en-GB" sz="1600" dirty="0" smtClean="0">
                <a:latin typeface="Calibri" panose="020F0502020204030204" pitchFamily="34" charset="0"/>
                <a:cs typeface="Calibri" panose="020F0502020204030204" pitchFamily="34" charset="0"/>
              </a:rPr>
              <a:t>[0.n]	Additional Information</a:t>
            </a: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[0.1]	Limitation </a:t>
            </a:r>
            <a:r>
              <a:rPr lang="en-GB" sz="1600" i="1" dirty="0" smtClean="0">
                <a:latin typeface="Calibri" panose="020F0502020204030204" pitchFamily="34" charset="0"/>
                <a:cs typeface="Calibri" panose="020F0502020204030204" pitchFamily="34" charset="0"/>
              </a:rPr>
              <a:t>[SEC]</a:t>
            </a: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[0.1]	Additional Information </a:t>
            </a:r>
            <a:r>
              <a:rPr lang="en-GB" sz="1600" i="1" dirty="0">
                <a:latin typeface="Calibri" panose="020F0502020204030204" pitchFamily="34" charset="0"/>
                <a:cs typeface="Calibri" panose="020F0502020204030204" pitchFamily="34" charset="0"/>
              </a:rPr>
              <a:t>[SEC</a:t>
            </a:r>
            <a:r>
              <a:rPr lang="en-GB" sz="1600" i="1" dirty="0" smtClean="0">
                <a:latin typeface="Calibri" panose="020F0502020204030204" pitchFamily="34" charset="0"/>
                <a:cs typeface="Calibri" panose="020F0502020204030204" pitchFamily="34" charset="0"/>
              </a:rPr>
              <a:t>]</a:t>
            </a:r>
            <a:endParaRPr lang="en-GB" sz="1600" dirty="0" smtClean="0">
              <a:latin typeface="Calibri" panose="020F0502020204030204" pitchFamily="34" charset="0"/>
              <a:cs typeface="Calibri" panose="020F0502020204030204" pitchFamily="34" charset="0"/>
            </a:endParaRPr>
          </a:p>
          <a:p>
            <a:pPr>
              <a:spcAft>
                <a:spcPts val="300"/>
              </a:spcAft>
              <a:tabLst>
                <a:tab pos="284163" algn="l"/>
                <a:tab pos="457200" algn="l"/>
                <a:tab pos="690563" algn="l"/>
                <a:tab pos="914400" algn="l"/>
                <a:tab pos="1431925" algn="l"/>
              </a:tabLst>
            </a:pPr>
            <a:r>
              <a:rPr lang="en-GB" sz="1600" dirty="0" smtClean="0">
                <a:latin typeface="Calibri" panose="020F0502020204030204" pitchFamily="34" charset="0"/>
                <a:cs typeface="Calibri" panose="020F0502020204030204" pitchFamily="34" charset="0"/>
              </a:rPr>
              <a:t>		[0.1]	Account Validation  </a:t>
            </a:r>
            <a:r>
              <a:rPr lang="en-GB" sz="1600" i="1" dirty="0">
                <a:latin typeface="Calibri" panose="020F0502020204030204" pitchFamily="34" charset="0"/>
                <a:cs typeface="Calibri" panose="020F0502020204030204" pitchFamily="34" charset="0"/>
              </a:rPr>
              <a:t>[SEC</a:t>
            </a:r>
            <a:r>
              <a:rPr lang="en-GB" sz="1600" i="1" dirty="0" smtClean="0">
                <a:latin typeface="Calibri" panose="020F0502020204030204" pitchFamily="34" charset="0"/>
                <a:cs typeface="Calibri" panose="020F0502020204030204" pitchFamily="34" charset="0"/>
              </a:rPr>
              <a:t>]</a:t>
            </a:r>
            <a:endParaRPr lang="en-GB" sz="1600" dirty="0" smtClean="0">
              <a:latin typeface="Calibri" panose="020F0502020204030204" pitchFamily="34" charset="0"/>
              <a:cs typeface="Calibri" panose="020F0502020204030204" pitchFamily="34" charset="0"/>
            </a:endParaRP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[0.1]	Restriction Type </a:t>
            </a:r>
            <a:r>
              <a:rPr lang="en-GB" sz="1600" i="1" dirty="0" smtClean="0">
                <a:latin typeface="Calibri" panose="020F0502020204030204" pitchFamily="34" charset="0"/>
                <a:cs typeface="Calibri" panose="020F0502020204030204" pitchFamily="34" charset="0"/>
              </a:rPr>
              <a:t>[T2S] [BRA]</a:t>
            </a:r>
            <a:endParaRPr lang="en-GB" sz="1600" dirty="0" smtClean="0">
              <a:latin typeface="Calibri" panose="020F0502020204030204" pitchFamily="34" charset="0"/>
              <a:cs typeface="Calibri" panose="020F0502020204030204" pitchFamily="34" charset="0"/>
            </a:endParaRP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[0.1]	Regulator </a:t>
            </a: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[0.1]	Identification</a:t>
            </a: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a:t>
            </a:r>
            <a:r>
              <a:rPr lang="en-GB" sz="1600" strike="sngStrike" dirty="0" smtClean="0">
                <a:solidFill>
                  <a:srgbClr val="FF9966"/>
                </a:solidFill>
                <a:latin typeface="Calibri" panose="020F0502020204030204" pitchFamily="34" charset="0"/>
                <a:cs typeface="Calibri" panose="020F0502020204030204" pitchFamily="34" charset="0"/>
              </a:rPr>
              <a:t>[0.1]	LEI</a:t>
            </a: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[0.1]	Status </a:t>
            </a:r>
            <a:r>
              <a:rPr lang="en-GB" sz="1600" i="1" dirty="0">
                <a:latin typeface="Calibri" panose="020F0502020204030204" pitchFamily="34" charset="0"/>
                <a:cs typeface="Calibri" panose="020F0502020204030204" pitchFamily="34" charset="0"/>
              </a:rPr>
              <a:t>[BRA</a:t>
            </a:r>
            <a:r>
              <a:rPr lang="en-GB" sz="1600" i="1" dirty="0" smtClean="0">
                <a:latin typeface="Calibri" panose="020F0502020204030204" pitchFamily="34" charset="0"/>
                <a:cs typeface="Calibri" panose="020F0502020204030204" pitchFamily="34" charset="0"/>
              </a:rPr>
              <a:t>]</a:t>
            </a:r>
            <a:endParaRPr lang="en-GB" sz="1600" dirty="0" smtClean="0">
              <a:latin typeface="Calibri" panose="020F0502020204030204" pitchFamily="34" charset="0"/>
              <a:cs typeface="Calibri" panose="020F0502020204030204" pitchFamily="34" charset="0"/>
            </a:endParaRPr>
          </a:p>
          <a:p>
            <a:pPr>
              <a:spcAft>
                <a:spcPts val="300"/>
              </a:spcAft>
              <a:tabLst>
                <a:tab pos="284163" algn="l"/>
                <a:tab pos="457200" algn="l"/>
                <a:tab pos="690563" algn="l"/>
                <a:tab pos="914400" algn="l"/>
                <a:tab pos="1431925" algn="l"/>
              </a:tabLst>
            </a:pPr>
            <a:r>
              <a:rPr lang="en-GB" sz="1600" dirty="0">
                <a:latin typeface="Calibri" panose="020F0502020204030204" pitchFamily="34" charset="0"/>
                <a:cs typeface="Calibri" panose="020F0502020204030204" pitchFamily="34" charset="0"/>
              </a:rPr>
              <a:t>	</a:t>
            </a:r>
            <a:r>
              <a:rPr lang="en-GB" sz="1600" dirty="0" smtClean="0">
                <a:latin typeface="Calibri" panose="020F0502020204030204" pitchFamily="34" charset="0"/>
                <a:cs typeface="Calibri" panose="020F0502020204030204" pitchFamily="34" charset="0"/>
              </a:rPr>
              <a:t>	[0.1]	Period </a:t>
            </a:r>
            <a:r>
              <a:rPr lang="en-GB" sz="1600" i="1" dirty="0">
                <a:latin typeface="Calibri" panose="020F0502020204030204" pitchFamily="34" charset="0"/>
                <a:cs typeface="Calibri" panose="020F0502020204030204" pitchFamily="34" charset="0"/>
              </a:rPr>
              <a:t>[BRA</a:t>
            </a:r>
            <a:r>
              <a:rPr lang="en-GB" sz="1600" i="1" dirty="0" smtClean="0">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sp>
        <p:nvSpPr>
          <p:cNvPr id="24" name="TextBox 23"/>
          <p:cNvSpPr txBox="1"/>
          <p:nvPr/>
        </p:nvSpPr>
        <p:spPr>
          <a:xfrm>
            <a:off x="4854809" y="5672637"/>
            <a:ext cx="4159796" cy="584775"/>
          </a:xfrm>
          <a:prstGeom prst="rect">
            <a:avLst/>
          </a:prstGeom>
          <a:noFill/>
          <a:ln>
            <a:noFill/>
          </a:ln>
        </p:spPr>
        <p:txBody>
          <a:bodyPr wrap="square" rtlCol="0">
            <a:spAutoFit/>
          </a:bodyPr>
          <a:lstStyle/>
          <a:p>
            <a:r>
              <a:rPr lang="en-GB" sz="1600" b="1" dirty="0" smtClean="0">
                <a:solidFill>
                  <a:srgbClr val="FF9966"/>
                </a:solidFill>
                <a:latin typeface="Calibri" panose="020F0502020204030204" pitchFamily="34" charset="0"/>
                <a:cs typeface="Calibri" panose="020F0502020204030204" pitchFamily="34" charset="0"/>
              </a:rPr>
              <a:t>SMPG SG – suggested that LEI not needed for regulator. Thus in draft 4, </a:t>
            </a:r>
            <a:r>
              <a:rPr lang="en-GB" sz="1600" b="1" dirty="0">
                <a:solidFill>
                  <a:srgbClr val="FF9966"/>
                </a:solidFill>
                <a:latin typeface="Calibri" panose="020F0502020204030204" pitchFamily="34" charset="0"/>
                <a:cs typeface="Calibri" panose="020F0502020204030204" pitchFamily="34" charset="0"/>
              </a:rPr>
              <a:t>h</a:t>
            </a:r>
            <a:r>
              <a:rPr lang="en-GB" sz="1600" b="1" dirty="0" smtClean="0">
                <a:solidFill>
                  <a:srgbClr val="FF9966"/>
                </a:solidFill>
                <a:latin typeface="Calibri" panose="020F0502020204030204" pitchFamily="34" charset="0"/>
                <a:cs typeface="Calibri" panose="020F0502020204030204" pitchFamily="34" charset="0"/>
              </a:rPr>
              <a:t>as been eliminated.</a:t>
            </a:r>
          </a:p>
        </p:txBody>
      </p:sp>
    </p:spTree>
    <p:extLst>
      <p:ext uri="{BB962C8B-B14F-4D97-AF65-F5344CB8AC3E}">
        <p14:creationId xmlns:p14="http://schemas.microsoft.com/office/powerpoint/2010/main" val="14950953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Legal Entity Identification LEI –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33</a:t>
            </a:fld>
            <a:endParaRPr lang="en-GB" dirty="0"/>
          </a:p>
        </p:txBody>
      </p:sp>
      <p:sp>
        <p:nvSpPr>
          <p:cNvPr id="6" name="TextBox 5"/>
          <p:cNvSpPr txBox="1"/>
          <p:nvPr/>
        </p:nvSpPr>
        <p:spPr>
          <a:xfrm>
            <a:off x="262399" y="595383"/>
            <a:ext cx="4410631" cy="338554"/>
          </a:xfrm>
          <a:prstGeom prst="rect">
            <a:avLst/>
          </a:prstGeom>
          <a:noFill/>
        </p:spPr>
        <p:txBody>
          <a:bodyPr wrap="none" rtlCol="0">
            <a:spAutoFit/>
          </a:bodyPr>
          <a:lstStyle/>
          <a:p>
            <a:r>
              <a:rPr lang="en-GB" sz="1600" b="1" dirty="0" smtClean="0">
                <a:latin typeface="Calibri" panose="020F0502020204030204" pitchFamily="34" charset="0"/>
                <a:cs typeface="Calibri" panose="020F0502020204030204" pitchFamily="34" charset="0"/>
              </a:rPr>
              <a:t>LEI was noted as being required for specific fields.</a:t>
            </a:r>
            <a:endParaRPr lang="en-GB" sz="1600" b="1" dirty="0">
              <a:latin typeface="Calibri" panose="020F0502020204030204" pitchFamily="34" charset="0"/>
              <a:cs typeface="Calibri" panose="020F0502020204030204" pitchFamily="34" charset="0"/>
            </a:endParaRPr>
          </a:p>
        </p:txBody>
      </p:sp>
      <p:sp>
        <p:nvSpPr>
          <p:cNvPr id="7" name="TextBox 6"/>
          <p:cNvSpPr txBox="1"/>
          <p:nvPr/>
        </p:nvSpPr>
        <p:spPr>
          <a:xfrm>
            <a:off x="287578" y="938697"/>
            <a:ext cx="4006353" cy="400110"/>
          </a:xfrm>
          <a:prstGeom prst="rect">
            <a:avLst/>
          </a:prstGeom>
          <a:noFill/>
        </p:spPr>
        <p:txBody>
          <a:bodyPr wrap="none" rtlCol="0">
            <a:spAutoFit/>
          </a:bodyPr>
          <a:lstStyle/>
          <a:p>
            <a:pPr>
              <a:tabLst>
                <a:tab pos="457200" algn="l"/>
              </a:tabLst>
            </a:pPr>
            <a:r>
              <a:rPr lang="en-GB" sz="2000" dirty="0" smtClean="0">
                <a:solidFill>
                  <a:srgbClr val="00B050"/>
                </a:solidFill>
                <a:latin typeface="Calibri" panose="020F0502020204030204" pitchFamily="34" charset="0"/>
                <a:cs typeface="Calibri" panose="020F0502020204030204" pitchFamily="34" charset="0"/>
              </a:rPr>
              <a:t>[A]	Account management messages</a:t>
            </a:r>
            <a:endParaRPr lang="en-GB" sz="2000" dirty="0">
              <a:solidFill>
                <a:srgbClr val="00B050"/>
              </a:solidFill>
              <a:latin typeface="Calibri" panose="020F0502020204030204" pitchFamily="34" charset="0"/>
              <a:cs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554588918"/>
              </p:ext>
            </p:extLst>
          </p:nvPr>
        </p:nvGraphicFramePr>
        <p:xfrm>
          <a:off x="316726" y="1418300"/>
          <a:ext cx="8485367" cy="670560"/>
        </p:xfrm>
        <a:graphic>
          <a:graphicData uri="http://schemas.openxmlformats.org/drawingml/2006/table">
            <a:tbl>
              <a:tblPr firstRow="1" bandRow="1">
                <a:tableStyleId>{5C22544A-7EE6-4342-B048-85BDC9FD1C3A}</a:tableStyleId>
              </a:tblPr>
              <a:tblGrid>
                <a:gridCol w="479147"/>
                <a:gridCol w="3773545"/>
                <a:gridCol w="4232675"/>
              </a:tblGrid>
              <a:tr h="272490">
                <a:tc>
                  <a:txBody>
                    <a:bodyPr/>
                    <a:lstStyle/>
                    <a:p>
                      <a:r>
                        <a:rPr lang="en-GB" sz="1600" b="1" dirty="0" smtClean="0">
                          <a:solidFill>
                            <a:schemeClr val="tx1"/>
                          </a:solidFill>
                          <a:latin typeface="Calibri" panose="020F0502020204030204" pitchFamily="34" charset="0"/>
                          <a:cs typeface="Calibri" panose="020F0502020204030204" pitchFamily="34" charset="0"/>
                        </a:rPr>
                        <a:t>[1]</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dirty="0" smtClean="0">
                          <a:solidFill>
                            <a:schemeClr val="tx1"/>
                          </a:solidFill>
                          <a:latin typeface="Calibri" panose="020F0502020204030204" pitchFamily="34" charset="0"/>
                          <a:cs typeface="Calibri" panose="020F0502020204030204" pitchFamily="34" charset="0"/>
                        </a:rPr>
                        <a:t>Account Parties / … / Organisation</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GB" sz="1600" b="1" dirty="0" smtClean="0">
                          <a:solidFill>
                            <a:schemeClr val="tx1"/>
                          </a:solidFill>
                          <a:latin typeface="Calibri" panose="020F0502020204030204" pitchFamily="34" charset="0"/>
                          <a:cs typeface="Calibri" panose="020F0502020204030204" pitchFamily="34" charset="0"/>
                        </a:rPr>
                        <a:t>Add optional LEI so that the organisation can be identified with (BIC or Proprietary) and an LEI</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GB" sz="1600" b="1" dirty="0" smtClean="0">
                          <a:solidFill>
                            <a:schemeClr val="tx1"/>
                          </a:solidFill>
                          <a:latin typeface="Calibri" panose="020F0502020204030204" pitchFamily="34" charset="0"/>
                          <a:cs typeface="Calibri" panose="020F0502020204030204" pitchFamily="34" charset="0"/>
                        </a:rPr>
                        <a:t>[2]</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dirty="0" smtClean="0">
                          <a:solidFill>
                            <a:schemeClr val="tx1"/>
                          </a:solidFill>
                          <a:latin typeface="Calibri" panose="020F0502020204030204" pitchFamily="34" charset="0"/>
                          <a:cs typeface="Calibri" panose="020F0502020204030204" pitchFamily="34" charset="0"/>
                        </a:rPr>
                        <a:t>Intermediaries</a:t>
                      </a:r>
                      <a:r>
                        <a:rPr lang="en-GB" sz="1600" b="1" baseline="0" dirty="0" smtClean="0">
                          <a:solidFill>
                            <a:schemeClr val="tx1"/>
                          </a:solidFill>
                          <a:latin typeface="Calibri" panose="020F0502020204030204" pitchFamily="34" charset="0"/>
                          <a:cs typeface="Calibri" panose="020F0502020204030204" pitchFamily="34" charset="0"/>
                        </a:rPr>
                        <a:t> / Identification</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1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Rectangle 11"/>
          <p:cNvSpPr/>
          <p:nvPr/>
        </p:nvSpPr>
        <p:spPr>
          <a:xfrm>
            <a:off x="313410" y="2491861"/>
            <a:ext cx="4017050" cy="2140524"/>
          </a:xfrm>
          <a:prstGeom prst="rect">
            <a:avLst/>
          </a:prstGeom>
          <a:solidFill>
            <a:schemeClr val="bg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p:txBody>
      </p:sp>
      <p:sp>
        <p:nvSpPr>
          <p:cNvPr id="13" name="Rectangle 12"/>
          <p:cNvSpPr/>
          <p:nvPr/>
        </p:nvSpPr>
        <p:spPr>
          <a:xfrm>
            <a:off x="301344" y="2455403"/>
            <a:ext cx="4348294" cy="2139047"/>
          </a:xfrm>
          <a:prstGeom prst="rect">
            <a:avLst/>
          </a:prstGeom>
        </p:spPr>
        <p:txBody>
          <a:bodyPr wrap="square">
            <a:spAutoFit/>
          </a:bodyPr>
          <a:lstStyle/>
          <a:p>
            <a:pPr>
              <a:tabLst>
                <a:tab pos="173038" algn="l"/>
                <a:tab pos="344488" algn="l"/>
                <a:tab pos="569913" algn="l"/>
                <a:tab pos="690563" algn="l"/>
                <a:tab pos="854075" algn="l"/>
                <a:tab pos="125888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Account Parties</a:t>
            </a:r>
          </a:p>
          <a:p>
            <a:pPr>
              <a:tabLst>
                <a:tab pos="173038" algn="l"/>
                <a:tab pos="344488" algn="l"/>
                <a:tab pos="569913" algn="l"/>
                <a:tab pos="690563" algn="l"/>
                <a:tab pos="854075" algn="l"/>
                <a:tab pos="1258888" algn="l"/>
                <a:tab pos="1655763" algn="l"/>
                <a:tab pos="2062163" algn="l"/>
                <a:tab pos="2225675"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Party</a:t>
            </a:r>
          </a:p>
          <a:p>
            <a:pPr>
              <a:tabLst>
                <a:tab pos="173038" algn="l"/>
                <a:tab pos="344488" algn="l"/>
                <a:tab pos="569913" algn="l"/>
                <a:tab pos="690563" algn="l"/>
                <a:tab pos="854075" algn="l"/>
                <a:tab pos="1258888" algn="l"/>
                <a:tab pos="1655763" algn="l"/>
                <a:tab pos="2062163" algn="l"/>
                <a:tab pos="2225675"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Organisation</a:t>
            </a:r>
          </a:p>
          <a:p>
            <a:pPr>
              <a:spcAft>
                <a:spcPts val="300"/>
              </a:spcAft>
              <a:tabLst>
                <a:tab pos="173038" algn="l"/>
                <a:tab pos="344488" algn="l"/>
                <a:tab pos="569913" algn="l"/>
                <a:tab pos="690563" algn="l"/>
                <a:tab pos="854075" algn="l"/>
                <a:tab pos="125888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		[1.1]	Name</a:t>
            </a:r>
          </a:p>
          <a:p>
            <a:pPr>
              <a:tabLst>
                <a:tab pos="173038" algn="l"/>
                <a:tab pos="344488" algn="l"/>
                <a:tab pos="569913" algn="l"/>
                <a:tab pos="690563" algn="l"/>
                <a:tab pos="854075" algn="l"/>
                <a:tab pos="125888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		[0.1]	Identification </a:t>
            </a:r>
          </a:p>
          <a:p>
            <a:pPr>
              <a:tabLst>
                <a:tab pos="173038" algn="l"/>
                <a:tab pos="344488" algn="l"/>
                <a:tab pos="569913" algn="l"/>
                <a:tab pos="690563" algn="l"/>
                <a:tab pos="854075" algn="l"/>
                <a:tab pos="125888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					xor	[1.1] Any BIC</a:t>
            </a:r>
          </a:p>
          <a:p>
            <a:pPr>
              <a:spcAft>
                <a:spcPts val="300"/>
              </a:spcAft>
              <a:tabLst>
                <a:tab pos="173038" algn="l"/>
                <a:tab pos="344488" algn="l"/>
                <a:tab pos="569913" algn="l"/>
                <a:tab pos="690563" algn="l"/>
                <a:tab pos="854075" algn="l"/>
                <a:tab pos="1258888" algn="l"/>
                <a:tab pos="1655763" algn="l"/>
                <a:tab pos="2062163" algn="l"/>
                <a:tab pos="2225675"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[1.1] Proprietary Identification</a:t>
            </a:r>
            <a:endParaRPr lang="en-GB" sz="1600" b="1" dirty="0">
              <a:latin typeface="Calibri" panose="020F0502020204030204" pitchFamily="34" charset="0"/>
              <a:cs typeface="Calibri" panose="020F0502020204030204" pitchFamily="34" charset="0"/>
            </a:endParaRPr>
          </a:p>
          <a:p>
            <a:pPr>
              <a:tabLst>
                <a:tab pos="173038" algn="l"/>
                <a:tab pos="344488" algn="l"/>
                <a:tab pos="569913" algn="l"/>
                <a:tab pos="690563" algn="l"/>
                <a:tab pos="854075" algn="l"/>
                <a:tab pos="125888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		</a:t>
            </a:r>
            <a:r>
              <a:rPr lang="en-GB" sz="1600" b="1" dirty="0" smtClean="0">
                <a:solidFill>
                  <a:srgbClr val="FF0000"/>
                </a:solidFill>
                <a:latin typeface="Calibri" panose="020F0502020204030204" pitchFamily="34" charset="0"/>
                <a:cs typeface="Calibri" panose="020F0502020204030204" pitchFamily="34" charset="0"/>
              </a:rPr>
              <a:t>[</a:t>
            </a:r>
            <a:r>
              <a:rPr lang="en-GB" sz="1600" b="1" dirty="0">
                <a:solidFill>
                  <a:srgbClr val="FF0000"/>
                </a:solidFill>
                <a:latin typeface="Calibri" panose="020F0502020204030204" pitchFamily="34" charset="0"/>
                <a:cs typeface="Calibri" panose="020F0502020204030204" pitchFamily="34" charset="0"/>
              </a:rPr>
              <a:t>0.1]	Legal Entity Identification </a:t>
            </a:r>
            <a:endParaRPr lang="en-GB" sz="1600" b="1" dirty="0">
              <a:latin typeface="Calibri" panose="020F0502020204030204" pitchFamily="34" charset="0"/>
              <a:cs typeface="Calibri" panose="020F0502020204030204" pitchFamily="34" charset="0"/>
            </a:endParaRPr>
          </a:p>
        </p:txBody>
      </p:sp>
      <p:sp>
        <p:nvSpPr>
          <p:cNvPr id="14" name="Rectangle 13"/>
          <p:cNvSpPr/>
          <p:nvPr/>
        </p:nvSpPr>
        <p:spPr bwMode="auto">
          <a:xfrm>
            <a:off x="655611" y="3531925"/>
            <a:ext cx="3622191" cy="714297"/>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a:xfrm>
            <a:off x="4653220" y="2491860"/>
            <a:ext cx="3973183" cy="1424531"/>
          </a:xfrm>
          <a:prstGeom prst="rect">
            <a:avLst/>
          </a:prstGeom>
          <a:solidFill>
            <a:schemeClr val="bg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p:txBody>
      </p:sp>
      <p:sp>
        <p:nvSpPr>
          <p:cNvPr id="17" name="Rectangle 16"/>
          <p:cNvSpPr/>
          <p:nvPr/>
        </p:nvSpPr>
        <p:spPr>
          <a:xfrm>
            <a:off x="4621028" y="2455403"/>
            <a:ext cx="3988134" cy="1400383"/>
          </a:xfrm>
          <a:prstGeom prst="rect">
            <a:avLst/>
          </a:prstGeom>
        </p:spPr>
        <p:txBody>
          <a:bodyPr wrap="square">
            <a:spAutoFit/>
          </a:bodyPr>
          <a:lstStyle/>
          <a:p>
            <a:pPr>
              <a:spcAft>
                <a:spcPts val="300"/>
              </a:spcAft>
              <a:tabLst>
                <a:tab pos="173038" algn="l"/>
                <a:tab pos="344488" algn="l"/>
                <a:tab pos="517525" algn="l"/>
                <a:tab pos="801688" algn="l"/>
                <a:tab pos="1027113" algn="l"/>
                <a:tab pos="1147763" algn="l"/>
                <a:tab pos="154463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Intermediaries</a:t>
            </a:r>
          </a:p>
          <a:p>
            <a:pPr>
              <a:tabLst>
                <a:tab pos="173038" algn="l"/>
                <a:tab pos="344488" algn="l"/>
                <a:tab pos="517525" algn="l"/>
                <a:tab pos="690563" algn="l"/>
                <a:tab pos="1027113" algn="l"/>
                <a:tab pos="1147763" algn="l"/>
                <a:tab pos="154463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	[1.1]	Identification </a:t>
            </a:r>
          </a:p>
          <a:p>
            <a:pPr>
              <a:tabLst>
                <a:tab pos="173038" algn="l"/>
                <a:tab pos="344488" algn="l"/>
                <a:tab pos="517525" algn="l"/>
                <a:tab pos="690563" algn="l"/>
                <a:tab pos="1027113" algn="l"/>
                <a:tab pos="1147763" algn="l"/>
                <a:tab pos="154463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		</a:t>
            </a: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[1.1] 	Any BIC</a:t>
            </a:r>
          </a:p>
          <a:p>
            <a:pPr>
              <a:spcAft>
                <a:spcPts val="300"/>
              </a:spcAft>
              <a:tabLst>
                <a:tab pos="173038" algn="l"/>
                <a:tab pos="344488" algn="l"/>
                <a:tab pos="517525" algn="l"/>
                <a:tab pos="690563" algn="l"/>
                <a:tab pos="1027113" algn="l"/>
                <a:tab pos="1147763" algn="l"/>
                <a:tab pos="1544638" algn="l"/>
                <a:tab pos="1655763" algn="l"/>
                <a:tab pos="2062163" algn="l"/>
                <a:tab pos="2225675"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[1.1] 	Proprietary Identification</a:t>
            </a:r>
            <a:endParaRPr lang="en-GB" sz="1600" b="1" dirty="0">
              <a:latin typeface="Calibri" panose="020F0502020204030204" pitchFamily="34" charset="0"/>
              <a:cs typeface="Calibri" panose="020F0502020204030204" pitchFamily="34" charset="0"/>
            </a:endParaRPr>
          </a:p>
          <a:p>
            <a:pPr>
              <a:tabLst>
                <a:tab pos="173038" algn="l"/>
                <a:tab pos="344488" algn="l"/>
                <a:tab pos="517525" algn="l"/>
                <a:tab pos="690563" algn="l"/>
                <a:tab pos="1027113" algn="l"/>
                <a:tab pos="1147763" algn="l"/>
                <a:tab pos="1544638" algn="l"/>
                <a:tab pos="1655763" algn="l"/>
                <a:tab pos="2062163" algn="l"/>
                <a:tab pos="2225675" algn="l"/>
              </a:tabLst>
            </a:pPr>
            <a:r>
              <a:rPr lang="en-GB" sz="1600" b="1" dirty="0" smtClean="0">
                <a:latin typeface="Calibri" panose="020F0502020204030204" pitchFamily="34" charset="0"/>
                <a:cs typeface="Calibri" panose="020F0502020204030204" pitchFamily="34" charset="0"/>
              </a:rPr>
              <a:t>	</a:t>
            </a:r>
            <a:r>
              <a:rPr lang="en-GB" sz="1600" b="1" dirty="0" smtClean="0">
                <a:solidFill>
                  <a:srgbClr val="FF0000"/>
                </a:solidFill>
                <a:latin typeface="Calibri" panose="020F0502020204030204" pitchFamily="34" charset="0"/>
                <a:cs typeface="Calibri" panose="020F0502020204030204" pitchFamily="34" charset="0"/>
              </a:rPr>
              <a:t>[</a:t>
            </a:r>
            <a:r>
              <a:rPr lang="en-GB" sz="1600" b="1" dirty="0">
                <a:solidFill>
                  <a:srgbClr val="FF0000"/>
                </a:solidFill>
                <a:latin typeface="Calibri" panose="020F0502020204030204" pitchFamily="34" charset="0"/>
                <a:cs typeface="Calibri" panose="020F0502020204030204" pitchFamily="34" charset="0"/>
              </a:rPr>
              <a:t>0.1]	</a:t>
            </a:r>
            <a:r>
              <a:rPr lang="en-GB" sz="1600" b="1" dirty="0" smtClean="0">
                <a:solidFill>
                  <a:srgbClr val="FF0000"/>
                </a:solidFill>
                <a:latin typeface="Calibri" panose="020F0502020204030204" pitchFamily="34" charset="0"/>
                <a:cs typeface="Calibri" panose="020F0502020204030204" pitchFamily="34" charset="0"/>
              </a:rPr>
              <a:t>Legal </a:t>
            </a:r>
            <a:r>
              <a:rPr lang="en-GB" sz="1600" b="1" dirty="0">
                <a:solidFill>
                  <a:srgbClr val="FF0000"/>
                </a:solidFill>
                <a:latin typeface="Calibri" panose="020F0502020204030204" pitchFamily="34" charset="0"/>
                <a:cs typeface="Calibri" panose="020F0502020204030204" pitchFamily="34" charset="0"/>
              </a:rPr>
              <a:t>Entity Identification </a:t>
            </a:r>
            <a:endParaRPr lang="en-GB" sz="1600" b="1" dirty="0">
              <a:latin typeface="Calibri" panose="020F0502020204030204" pitchFamily="34" charset="0"/>
              <a:cs typeface="Calibri" panose="020F0502020204030204" pitchFamily="34" charset="0"/>
            </a:endParaRPr>
          </a:p>
        </p:txBody>
      </p:sp>
      <p:sp>
        <p:nvSpPr>
          <p:cNvPr id="19" name="TextBox 18"/>
          <p:cNvSpPr txBox="1"/>
          <p:nvPr/>
        </p:nvSpPr>
        <p:spPr>
          <a:xfrm>
            <a:off x="4641491" y="3958219"/>
            <a:ext cx="3915913" cy="461665"/>
          </a:xfrm>
          <a:prstGeom prst="rect">
            <a:avLst/>
          </a:prstGeom>
          <a:noFill/>
        </p:spPr>
        <p:txBody>
          <a:bodyPr wrap="square" rtlCol="0">
            <a:spAutoFit/>
          </a:bodyPr>
          <a:lstStyle/>
          <a:p>
            <a:r>
              <a:rPr lang="en-GB" sz="1200" i="1" dirty="0" smtClean="0">
                <a:latin typeface="Calibri" panose="020F0502020204030204" pitchFamily="34" charset="0"/>
                <a:cs typeface="Calibri" panose="020F0502020204030204" pitchFamily="34" charset="0"/>
              </a:rPr>
              <a:t>Intermediary party can be expressed with, for example, BIC </a:t>
            </a:r>
            <a:r>
              <a:rPr lang="en-GB" sz="1200" b="1" i="1" dirty="0" smtClean="0">
                <a:latin typeface="Calibri" panose="020F0502020204030204" pitchFamily="34" charset="0"/>
                <a:cs typeface="Calibri" panose="020F0502020204030204" pitchFamily="34" charset="0"/>
              </a:rPr>
              <a:t>and</a:t>
            </a:r>
            <a:r>
              <a:rPr lang="en-GB" sz="1200" i="1" dirty="0" smtClean="0">
                <a:latin typeface="Calibri" panose="020F0502020204030204" pitchFamily="34" charset="0"/>
                <a:cs typeface="Calibri" panose="020F0502020204030204" pitchFamily="34" charset="0"/>
              </a:rPr>
              <a:t> an LEI.</a:t>
            </a:r>
            <a:endParaRPr lang="en-GB" sz="1200" i="1" dirty="0">
              <a:latin typeface="Calibri" panose="020F0502020204030204" pitchFamily="34" charset="0"/>
              <a:cs typeface="Calibri" panose="020F0502020204030204" pitchFamily="34" charset="0"/>
            </a:endParaRPr>
          </a:p>
        </p:txBody>
      </p:sp>
      <p:sp>
        <p:nvSpPr>
          <p:cNvPr id="21" name="TextBox 20"/>
          <p:cNvSpPr txBox="1"/>
          <p:nvPr/>
        </p:nvSpPr>
        <p:spPr>
          <a:xfrm>
            <a:off x="316746" y="4705841"/>
            <a:ext cx="3996462" cy="584775"/>
          </a:xfrm>
          <a:prstGeom prst="rect">
            <a:avLst/>
          </a:prstGeom>
          <a:noFill/>
        </p:spPr>
        <p:txBody>
          <a:bodyPr wrap="square" rtlCol="0">
            <a:spAutoFit/>
          </a:bodyPr>
          <a:lstStyle/>
          <a:p>
            <a:r>
              <a:rPr lang="en-GB" sz="1600" b="1" i="1" dirty="0" smtClean="0">
                <a:latin typeface="Calibri" panose="020F0502020204030204" pitchFamily="34" charset="0"/>
                <a:cs typeface="Calibri" panose="020F0502020204030204" pitchFamily="34" charset="0"/>
              </a:rPr>
              <a:t>Account party / organisation can be expressed with, for example, BIC and an LEI.</a:t>
            </a:r>
            <a:endParaRPr lang="en-GB" sz="1600" b="1" i="1" dirty="0">
              <a:latin typeface="Calibri" panose="020F0502020204030204" pitchFamily="34" charset="0"/>
              <a:cs typeface="Calibri" panose="020F0502020204030204" pitchFamily="34" charset="0"/>
            </a:endParaRPr>
          </a:p>
        </p:txBody>
      </p:sp>
      <p:sp>
        <p:nvSpPr>
          <p:cNvPr id="26" name="Rectangle 25"/>
          <p:cNvSpPr/>
          <p:nvPr/>
        </p:nvSpPr>
        <p:spPr bwMode="auto">
          <a:xfrm>
            <a:off x="4784787" y="2811044"/>
            <a:ext cx="3617330" cy="725786"/>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Footer Placeholder 2"/>
          <p:cNvSpPr>
            <a:spLocks noGrp="1"/>
          </p:cNvSpPr>
          <p:nvPr>
            <p:ph type="ftr" sz="quarter" idx="10"/>
          </p:nvPr>
        </p:nvSpPr>
        <p:spPr/>
        <p:txBody>
          <a:bodyPr/>
          <a:lstStyle/>
          <a:p>
            <a:r>
              <a:rPr lang="en-US" dirty="0" smtClean="0"/>
              <a:t>Funds SR 2016 - Summary acmt messages</a:t>
            </a:r>
            <a:endParaRPr lang="en-GB" dirty="0"/>
          </a:p>
        </p:txBody>
      </p:sp>
    </p:spTree>
    <p:extLst>
      <p:ext uri="{BB962C8B-B14F-4D97-AF65-F5344CB8AC3E}">
        <p14:creationId xmlns:p14="http://schemas.microsoft.com/office/powerpoint/2010/main" val="19479925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365168" y="2540769"/>
            <a:ext cx="4646779" cy="2100241"/>
          </a:xfrm>
          <a:prstGeom prst="rect">
            <a:avLst/>
          </a:prstGeom>
          <a:solidFill>
            <a:schemeClr val="bg1"/>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p:txBody>
      </p:sp>
      <p:sp>
        <p:nvSpPr>
          <p:cNvPr id="2" name="Title 1"/>
          <p:cNvSpPr>
            <a:spLocks noGrp="1"/>
          </p:cNvSpPr>
          <p:nvPr>
            <p:ph type="title"/>
          </p:nvPr>
        </p:nvSpPr>
        <p:spPr/>
        <p:txBody>
          <a:bodyPr/>
          <a:lstStyle/>
          <a:p>
            <a:r>
              <a:rPr lang="en-GB" dirty="0" smtClean="0"/>
              <a:t>Legal Entity Identification LEI – sese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34</a:t>
            </a:fld>
            <a:endParaRPr lang="en-GB" dirty="0"/>
          </a:p>
        </p:txBody>
      </p:sp>
      <p:sp>
        <p:nvSpPr>
          <p:cNvPr id="6" name="TextBox 5"/>
          <p:cNvSpPr txBox="1"/>
          <p:nvPr/>
        </p:nvSpPr>
        <p:spPr>
          <a:xfrm>
            <a:off x="262399" y="595383"/>
            <a:ext cx="4410631" cy="338554"/>
          </a:xfrm>
          <a:prstGeom prst="rect">
            <a:avLst/>
          </a:prstGeom>
          <a:noFill/>
        </p:spPr>
        <p:txBody>
          <a:bodyPr wrap="none" rtlCol="0">
            <a:spAutoFit/>
          </a:bodyPr>
          <a:lstStyle/>
          <a:p>
            <a:r>
              <a:rPr lang="en-GB" sz="1600" b="1" dirty="0" smtClean="0">
                <a:latin typeface="Calibri" panose="020F0502020204030204" pitchFamily="34" charset="0"/>
                <a:cs typeface="Calibri" panose="020F0502020204030204" pitchFamily="34" charset="0"/>
              </a:rPr>
              <a:t>LEI was noted as being required for specific fields.</a:t>
            </a:r>
            <a:endParaRPr lang="en-GB" sz="1600" b="1" dirty="0">
              <a:latin typeface="Calibri" panose="020F0502020204030204" pitchFamily="34" charset="0"/>
              <a:cs typeface="Calibri" panose="020F0502020204030204" pitchFamily="34" charset="0"/>
            </a:endParaRPr>
          </a:p>
        </p:txBody>
      </p:sp>
      <p:sp>
        <p:nvSpPr>
          <p:cNvPr id="7" name="TextBox 6"/>
          <p:cNvSpPr txBox="1"/>
          <p:nvPr/>
        </p:nvSpPr>
        <p:spPr>
          <a:xfrm>
            <a:off x="287578" y="938697"/>
            <a:ext cx="2588273" cy="400110"/>
          </a:xfrm>
          <a:prstGeom prst="rect">
            <a:avLst/>
          </a:prstGeom>
          <a:noFill/>
        </p:spPr>
        <p:txBody>
          <a:bodyPr wrap="none" rtlCol="0">
            <a:spAutoFit/>
          </a:bodyPr>
          <a:lstStyle/>
          <a:p>
            <a:pPr>
              <a:tabLst>
                <a:tab pos="457200" algn="l"/>
              </a:tabLst>
            </a:pPr>
            <a:r>
              <a:rPr lang="en-GB" sz="2000" b="1" dirty="0">
                <a:solidFill>
                  <a:srgbClr val="9933FF"/>
                </a:solidFill>
                <a:latin typeface="Calibri" panose="020F0502020204030204" pitchFamily="34" charset="0"/>
                <a:cs typeface="Calibri" panose="020F0502020204030204" pitchFamily="34" charset="0"/>
              </a:rPr>
              <a:t>[B]	Transfer messages</a:t>
            </a:r>
          </a:p>
        </p:txBody>
      </p:sp>
      <p:graphicFrame>
        <p:nvGraphicFramePr>
          <p:cNvPr id="11" name="Table 10"/>
          <p:cNvGraphicFramePr>
            <a:graphicFrameLocks noGrp="1"/>
          </p:cNvGraphicFramePr>
          <p:nvPr>
            <p:extLst>
              <p:ext uri="{D42A27DB-BD31-4B8C-83A1-F6EECF244321}">
                <p14:modId xmlns:p14="http://schemas.microsoft.com/office/powerpoint/2010/main" val="2805734724"/>
              </p:ext>
            </p:extLst>
          </p:nvPr>
        </p:nvGraphicFramePr>
        <p:xfrm>
          <a:off x="359858" y="1297908"/>
          <a:ext cx="8533975" cy="914400"/>
        </p:xfrm>
        <a:graphic>
          <a:graphicData uri="http://schemas.openxmlformats.org/drawingml/2006/table">
            <a:tbl>
              <a:tblPr firstRow="1" bandRow="1">
                <a:tableStyleId>{5C22544A-7EE6-4342-B048-85BDC9FD1C3A}</a:tableStyleId>
              </a:tblPr>
              <a:tblGrid>
                <a:gridCol w="540552"/>
                <a:gridCol w="3826865"/>
                <a:gridCol w="4166558"/>
              </a:tblGrid>
              <a:tr h="280738">
                <a:tc>
                  <a:txBody>
                    <a:bodyPr/>
                    <a:lstStyle/>
                    <a:p>
                      <a:r>
                        <a:rPr lang="en-GB" sz="1600" b="1" dirty="0" smtClean="0">
                          <a:solidFill>
                            <a:schemeClr val="tx1"/>
                          </a:solidFill>
                          <a:latin typeface="Calibri" panose="020F0502020204030204" pitchFamily="34" charset="0"/>
                          <a:cs typeface="Calibri" panose="020F0502020204030204" pitchFamily="34" charset="0"/>
                        </a:rPr>
                        <a:t>[1]</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dirty="0" smtClean="0">
                          <a:solidFill>
                            <a:schemeClr val="tx1"/>
                          </a:solidFill>
                          <a:latin typeface="Calibri" panose="020F0502020204030204" pitchFamily="34" charset="0"/>
                          <a:cs typeface="Calibri" panose="020F0502020204030204" pitchFamily="34" charset="0"/>
                        </a:rPr>
                        <a:t>Counterparty</a:t>
                      </a:r>
                      <a:r>
                        <a:rPr lang="en-GB" sz="1600" b="1" baseline="0" dirty="0" smtClean="0">
                          <a:solidFill>
                            <a:schemeClr val="tx1"/>
                          </a:solidFill>
                          <a:latin typeface="Calibri" panose="020F0502020204030204" pitchFamily="34" charset="0"/>
                          <a:cs typeface="Calibri" panose="020F0502020204030204" pitchFamily="34" charset="0"/>
                        </a:rPr>
                        <a:t> Reference </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GB" sz="1600" b="1" dirty="0" smtClean="0">
                          <a:solidFill>
                            <a:schemeClr val="tx1"/>
                          </a:solidFill>
                          <a:latin typeface="Calibri" panose="020F0502020204030204" pitchFamily="34" charset="0"/>
                          <a:cs typeface="Calibri" panose="020F0502020204030204" pitchFamily="34" charset="0"/>
                        </a:rPr>
                        <a:t>Add optional LEI for the Reference Issuer.</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GB" sz="1600" b="1" dirty="0" smtClean="0">
                          <a:solidFill>
                            <a:schemeClr val="tx1"/>
                          </a:solidFill>
                          <a:latin typeface="Calibri" panose="020F0502020204030204" pitchFamily="34" charset="0"/>
                          <a:cs typeface="Calibri" panose="020F0502020204030204" pitchFamily="34" charset="0"/>
                        </a:rPr>
                        <a:t>[2]</a:t>
                      </a:r>
                      <a:endParaRPr lang="en-GB" sz="16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dirty="0" smtClean="0">
                          <a:solidFill>
                            <a:schemeClr val="tx1"/>
                          </a:solidFill>
                          <a:latin typeface="Calibri" panose="020F0502020204030204" pitchFamily="34" charset="0"/>
                          <a:cs typeface="Calibri" panose="020F0502020204030204" pitchFamily="34" charset="0"/>
                        </a:rPr>
                        <a:t>Client Reference </a:t>
                      </a:r>
                      <a:r>
                        <a:rPr lang="en-GB" sz="1600" b="1" i="1" dirty="0" smtClean="0">
                          <a:solidFill>
                            <a:schemeClr val="tx1"/>
                          </a:solidFill>
                          <a:latin typeface="Calibri" panose="020F0502020204030204" pitchFamily="34" charset="0"/>
                          <a:cs typeface="Calibri" panose="020F0502020204030204" pitchFamily="34" charset="0"/>
                        </a:rPr>
                        <a:t>(to be typed in same way as counterparty reference)</a:t>
                      </a:r>
                      <a:endParaRPr lang="en-GB" sz="1600" b="1" i="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3" name="Rectangle 22"/>
          <p:cNvSpPr/>
          <p:nvPr/>
        </p:nvSpPr>
        <p:spPr>
          <a:xfrm>
            <a:off x="353103" y="2510382"/>
            <a:ext cx="4831371" cy="2100575"/>
          </a:xfrm>
          <a:prstGeom prst="rect">
            <a:avLst/>
          </a:prstGeom>
        </p:spPr>
        <p:txBody>
          <a:bodyPr wrap="square">
            <a:spAutoFit/>
          </a:bodyPr>
          <a:lstStyle/>
          <a:p>
            <a:pPr>
              <a:tabLst>
                <a:tab pos="173038" algn="l"/>
                <a:tab pos="284163" algn="l"/>
                <a:tab pos="630238" algn="l"/>
                <a:tab pos="801688" algn="l"/>
                <a:tab pos="914400" algn="l"/>
                <a:tab pos="1147763" algn="l"/>
                <a:tab pos="1543050" algn="l"/>
                <a:tab pos="1544638" algn="l"/>
                <a:tab pos="1828800" algn="l"/>
                <a:tab pos="2062163" algn="l"/>
              </a:tabLst>
            </a:pPr>
            <a:r>
              <a:rPr lang="en-GB" sz="1600" b="1" dirty="0" smtClean="0">
                <a:latin typeface="Calibri" panose="020F0502020204030204" pitchFamily="34" charset="0"/>
                <a:cs typeface="Calibri" panose="020F0502020204030204" pitchFamily="34" charset="0"/>
              </a:rPr>
              <a:t>[0.1]	Counterparty Reference</a:t>
            </a:r>
          </a:p>
          <a:p>
            <a:pPr>
              <a:spcAft>
                <a:spcPts val="300"/>
              </a:spcAft>
              <a:tabLst>
                <a:tab pos="173038" algn="l"/>
                <a:tab pos="284163" algn="l"/>
                <a:tab pos="630238" algn="l"/>
                <a:tab pos="801688" algn="l"/>
                <a:tab pos="914400" algn="l"/>
                <a:tab pos="1147763" algn="l"/>
                <a:tab pos="1543050" algn="l"/>
                <a:tab pos="1544638" algn="l"/>
                <a:tab pos="1828800" algn="l"/>
                <a:tab pos="20621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[1.1]	Reference</a:t>
            </a:r>
          </a:p>
          <a:p>
            <a:pPr>
              <a:spcAft>
                <a:spcPts val="0"/>
              </a:spcAft>
              <a:tabLst>
                <a:tab pos="173038" algn="l"/>
                <a:tab pos="284163" algn="l"/>
                <a:tab pos="630238" algn="l"/>
                <a:tab pos="801688" algn="l"/>
                <a:tab pos="914400" algn="l"/>
                <a:tab pos="1147763" algn="l"/>
                <a:tab pos="1543050" algn="l"/>
                <a:tab pos="1544638" algn="l"/>
                <a:tab pos="1828800" algn="l"/>
                <a:tab pos="20621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[0.1]	Reference Issuer</a:t>
            </a:r>
          </a:p>
          <a:p>
            <a:pPr>
              <a:spcAft>
                <a:spcPts val="0"/>
              </a:spcAft>
              <a:tabLst>
                <a:tab pos="173038" algn="l"/>
                <a:tab pos="284163" algn="l"/>
                <a:tab pos="630238" algn="l"/>
                <a:tab pos="801688" algn="l"/>
                <a:tab pos="914400" algn="l"/>
                <a:tab pos="1147763" algn="l"/>
                <a:tab pos="1543050" algn="l"/>
                <a:tab pos="1544638" algn="l"/>
                <a:tab pos="1828800" algn="l"/>
                <a:tab pos="2062163" algn="l"/>
              </a:tabLst>
            </a:pPr>
            <a:r>
              <a:rPr lang="en-GB" sz="1600" b="1" dirty="0" smtClean="0">
                <a:latin typeface="Calibri" panose="020F0502020204030204" pitchFamily="34" charset="0"/>
                <a:cs typeface="Calibri" panose="020F0502020204030204" pitchFamily="34" charset="0"/>
              </a:rPr>
              <a:t>						xor		[1.1] 	Any BIC</a:t>
            </a:r>
          </a:p>
          <a:p>
            <a:pPr>
              <a:spcAft>
                <a:spcPts val="0"/>
              </a:spcAft>
              <a:tabLst>
                <a:tab pos="173038" algn="l"/>
                <a:tab pos="284163" algn="l"/>
                <a:tab pos="630238" algn="l"/>
                <a:tab pos="801688" algn="l"/>
                <a:tab pos="914400" algn="l"/>
                <a:tab pos="1147763" algn="l"/>
                <a:tab pos="1543050" algn="l"/>
                <a:tab pos="1544638" algn="l"/>
                <a:tab pos="1828800" algn="l"/>
                <a:tab pos="2062163" algn="l"/>
              </a:tabLst>
            </a:pPr>
            <a:r>
              <a:rPr lang="en-GB" sz="1600" b="1" dirty="0" smtClean="0">
                <a:latin typeface="Calibri" panose="020F0502020204030204" pitchFamily="34" charset="0"/>
                <a:cs typeface="Calibri" panose="020F0502020204030204" pitchFamily="34" charset="0"/>
              </a:rPr>
              <a:t>						xor</a:t>
            </a:r>
            <a:r>
              <a:rPr lang="en-GB" sz="1600" b="1" dirty="0">
                <a:latin typeface="Calibri" panose="020F0502020204030204" pitchFamily="34" charset="0"/>
                <a:cs typeface="Calibri" panose="020F0502020204030204" pitchFamily="34" charset="0"/>
              </a:rPr>
              <a:t>		[1.1]	</a:t>
            </a:r>
            <a:r>
              <a:rPr lang="en-GB" sz="1600" b="1" dirty="0">
                <a:solidFill>
                  <a:srgbClr val="FF0000"/>
                </a:solidFill>
                <a:latin typeface="Calibri" panose="020F0502020204030204" pitchFamily="34" charset="0"/>
                <a:cs typeface="Calibri" panose="020F0502020204030204" pitchFamily="34" charset="0"/>
              </a:rPr>
              <a:t>Legal Entity </a:t>
            </a:r>
            <a:r>
              <a:rPr lang="en-GB" sz="1600" b="1" dirty="0" smtClean="0">
                <a:solidFill>
                  <a:srgbClr val="FF0000"/>
                </a:solidFill>
                <a:latin typeface="Calibri" panose="020F0502020204030204" pitchFamily="34" charset="0"/>
                <a:cs typeface="Calibri" panose="020F0502020204030204" pitchFamily="34" charset="0"/>
              </a:rPr>
              <a:t>Identification</a:t>
            </a:r>
            <a:endParaRPr lang="en-GB" sz="1600" b="1" dirty="0" smtClean="0">
              <a:latin typeface="Calibri" panose="020F0502020204030204" pitchFamily="34" charset="0"/>
              <a:cs typeface="Calibri" panose="020F0502020204030204" pitchFamily="34" charset="0"/>
            </a:endParaRPr>
          </a:p>
          <a:p>
            <a:pPr>
              <a:spcAft>
                <a:spcPts val="0"/>
              </a:spcAft>
              <a:tabLst>
                <a:tab pos="173038" algn="l"/>
                <a:tab pos="284163" algn="l"/>
                <a:tab pos="630238" algn="l"/>
                <a:tab pos="801688" algn="l"/>
                <a:tab pos="914400" algn="l"/>
                <a:tab pos="1147763" algn="l"/>
                <a:tab pos="1543050" algn="l"/>
                <a:tab pos="1544638" algn="l"/>
                <a:tab pos="1828800" algn="l"/>
                <a:tab pos="2062163"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xor		[1.1]	Name And Address</a:t>
            </a:r>
          </a:p>
          <a:p>
            <a:pPr>
              <a:spcAft>
                <a:spcPts val="0"/>
              </a:spcAft>
              <a:tabLst>
                <a:tab pos="173038" algn="l"/>
                <a:tab pos="284163" algn="l"/>
                <a:tab pos="630238" algn="l"/>
                <a:tab pos="801688" algn="l"/>
                <a:tab pos="914400" algn="l"/>
                <a:tab pos="1147763" algn="l"/>
                <a:tab pos="1543050" algn="l"/>
                <a:tab pos="1544638" algn="l"/>
                <a:tab pos="1828800" algn="l"/>
                <a:tab pos="2062163" algn="l"/>
              </a:tabLst>
            </a:pPr>
            <a:r>
              <a:rPr lang="en-GB" sz="1600" b="1" dirty="0" smtClean="0">
                <a:latin typeface="Calibri" panose="020F0502020204030204" pitchFamily="34" charset="0"/>
                <a:cs typeface="Calibri" panose="020F0502020204030204" pitchFamily="34" charset="0"/>
              </a:rPr>
              <a:t>						xor</a:t>
            </a:r>
            <a:r>
              <a:rPr lang="en-GB" sz="1600" b="1" dirty="0">
                <a:latin typeface="Calibri" panose="020F0502020204030204" pitchFamily="34" charset="0"/>
                <a:cs typeface="Calibri" panose="020F0502020204030204" pitchFamily="34" charset="0"/>
              </a:rPr>
              <a:t>		[1.1] 	Proprietary </a:t>
            </a:r>
            <a:r>
              <a:rPr lang="en-GB" sz="1600" b="1" dirty="0" smtClean="0">
                <a:latin typeface="Calibri" panose="020F0502020204030204" pitchFamily="34" charset="0"/>
                <a:cs typeface="Calibri" panose="020F0502020204030204" pitchFamily="34" charset="0"/>
              </a:rPr>
              <a:t>Identification</a:t>
            </a:r>
            <a:endParaRPr lang="en-GB" sz="1600" b="1" dirty="0" smtClean="0">
              <a:solidFill>
                <a:srgbClr val="FF0000"/>
              </a:solidFill>
              <a:latin typeface="Calibri" panose="020F0502020204030204" pitchFamily="34" charset="0"/>
              <a:cs typeface="Calibri" panose="020F0502020204030204" pitchFamily="34" charset="0"/>
            </a:endParaRPr>
          </a:p>
          <a:p>
            <a:pPr>
              <a:spcAft>
                <a:spcPts val="300"/>
              </a:spcAft>
              <a:tabLst>
                <a:tab pos="173038" algn="l"/>
                <a:tab pos="284163" algn="l"/>
                <a:tab pos="630238" algn="l"/>
                <a:tab pos="801688" algn="l"/>
                <a:tab pos="914400" algn="l"/>
                <a:tab pos="1147763" algn="l"/>
                <a:tab pos="1543050" algn="l"/>
                <a:tab pos="1544638" algn="l"/>
                <a:tab pos="1828800" algn="l"/>
                <a:tab pos="2062163" algn="l"/>
              </a:tabLst>
            </a:pPr>
            <a:r>
              <a:rPr lang="en-GB" sz="1600" b="1" dirty="0" smtClean="0">
                <a:latin typeface="Calibri" panose="020F0502020204030204" pitchFamily="34" charset="0"/>
                <a:cs typeface="Calibri" panose="020F0502020204030204" pitchFamily="34" charset="0"/>
              </a:rPr>
              <a:t>[0.1]	Message Name </a:t>
            </a:r>
            <a:endParaRPr lang="en-GB" sz="1600" b="1" dirty="0">
              <a:latin typeface="Calibri" panose="020F0502020204030204" pitchFamily="34" charset="0"/>
              <a:cs typeface="Calibri" panose="020F0502020204030204" pitchFamily="34" charset="0"/>
            </a:endParaRPr>
          </a:p>
        </p:txBody>
      </p:sp>
      <p:sp>
        <p:nvSpPr>
          <p:cNvPr id="28" name="Rectangle 27"/>
          <p:cNvSpPr/>
          <p:nvPr/>
        </p:nvSpPr>
        <p:spPr bwMode="auto">
          <a:xfrm>
            <a:off x="1042950" y="3061243"/>
            <a:ext cx="3694977" cy="1260591"/>
          </a:xfrm>
          <a:prstGeom prst="rect">
            <a:avLst/>
          </a:pr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TextBox 28"/>
          <p:cNvSpPr txBox="1"/>
          <p:nvPr/>
        </p:nvSpPr>
        <p:spPr>
          <a:xfrm>
            <a:off x="345065" y="4754445"/>
            <a:ext cx="4425353" cy="584775"/>
          </a:xfrm>
          <a:prstGeom prst="rect">
            <a:avLst/>
          </a:prstGeom>
          <a:solidFill>
            <a:schemeClr val="bg1"/>
          </a:solidFill>
        </p:spPr>
        <p:txBody>
          <a:bodyPr wrap="square" rtlCol="0">
            <a:spAutoFit/>
          </a:bodyPr>
          <a:lstStyle/>
          <a:p>
            <a:r>
              <a:rPr lang="en-GB" sz="1600" b="1" i="1" dirty="0" smtClean="0">
                <a:latin typeface="Calibri" panose="020F0502020204030204" pitchFamily="34" charset="0"/>
                <a:cs typeface="Calibri" panose="020F0502020204030204" pitchFamily="34" charset="0"/>
              </a:rPr>
              <a:t>Party can be expressed as BIC or Proprietary or Name and Address or LEI.</a:t>
            </a:r>
            <a:endParaRPr lang="en-GB" sz="1600" b="1" i="1" dirty="0">
              <a:latin typeface="Calibri" panose="020F0502020204030204" pitchFamily="34" charset="0"/>
              <a:cs typeface="Calibri" panose="020F0502020204030204" pitchFamily="34" charset="0"/>
            </a:endParaRPr>
          </a:p>
        </p:txBody>
      </p:sp>
      <p:sp>
        <p:nvSpPr>
          <p:cNvPr id="3" name="TextBox 2"/>
          <p:cNvSpPr txBox="1"/>
          <p:nvPr/>
        </p:nvSpPr>
        <p:spPr>
          <a:xfrm>
            <a:off x="5175849" y="2493054"/>
            <a:ext cx="3795629" cy="584775"/>
          </a:xfrm>
          <a:prstGeom prst="rect">
            <a:avLst/>
          </a:prstGeom>
          <a:noFill/>
        </p:spPr>
        <p:txBody>
          <a:bodyPr wrap="square" rtlCol="0">
            <a:spAutoFit/>
          </a:bodyPr>
          <a:lstStyle/>
          <a:p>
            <a:pPr algn="r"/>
            <a:r>
              <a:rPr lang="en-GB" sz="1600" b="1" dirty="0" smtClean="0">
                <a:solidFill>
                  <a:srgbClr val="9933FF"/>
                </a:solidFill>
                <a:latin typeface="Calibri" panose="020F0502020204030204" pitchFamily="34" charset="0"/>
                <a:cs typeface="Calibri" panose="020F0502020204030204" pitchFamily="34" charset="0"/>
              </a:rPr>
              <a:t>Reference Issuer – LEI is part of the choice.  </a:t>
            </a:r>
          </a:p>
          <a:p>
            <a:pPr algn="r"/>
            <a:r>
              <a:rPr lang="en-GB" sz="1600" b="1" dirty="0" smtClean="0">
                <a:solidFill>
                  <a:srgbClr val="9933FF"/>
                </a:solidFill>
                <a:latin typeface="Calibri" panose="020F0502020204030204" pitchFamily="34" charset="0"/>
                <a:cs typeface="Calibri" panose="020F0502020204030204" pitchFamily="34" charset="0"/>
              </a:rPr>
              <a:t>Order of elements changed.</a:t>
            </a:r>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14" name="TextBox 13"/>
          <p:cNvSpPr txBox="1"/>
          <p:nvPr/>
        </p:nvSpPr>
        <p:spPr>
          <a:xfrm>
            <a:off x="5172974" y="4517370"/>
            <a:ext cx="3795629" cy="1815882"/>
          </a:xfrm>
          <a:prstGeom prst="rect">
            <a:avLst/>
          </a:prstGeom>
          <a:noFill/>
        </p:spPr>
        <p:txBody>
          <a:bodyPr wrap="square" rtlCol="0">
            <a:spAutoFit/>
          </a:bodyPr>
          <a:lstStyle/>
          <a:p>
            <a:r>
              <a:rPr lang="en-GB" sz="1600" b="1" dirty="0" smtClean="0">
                <a:latin typeface="Calibri" panose="020F0502020204030204" pitchFamily="34" charset="0"/>
                <a:cs typeface="Calibri" panose="020F0502020204030204" pitchFamily="34" charset="0"/>
              </a:rPr>
              <a:t>Notes</a:t>
            </a:r>
          </a:p>
          <a:p>
            <a:r>
              <a:rPr lang="en-GB" sz="1600" b="1" dirty="0" smtClean="0">
                <a:latin typeface="Calibri" panose="020F0502020204030204" pitchFamily="34" charset="0"/>
                <a:cs typeface="Calibri" panose="020F0502020204030204" pitchFamily="34" charset="0"/>
              </a:rPr>
              <a:t>Reference Issuer in SLT (simple) would be transferor or transferee and therefore LEI is valid option for counterparty / client reference in the funds sese messages,  makes it T2S proof for 2</a:t>
            </a:r>
            <a:r>
              <a:rPr lang="en-GB" sz="1600" b="1" baseline="30000" dirty="0" smtClean="0">
                <a:latin typeface="Calibri" panose="020F0502020204030204" pitchFamily="34" charset="0"/>
                <a:cs typeface="Calibri" panose="020F0502020204030204" pitchFamily="34" charset="0"/>
              </a:rPr>
              <a:t>nd</a:t>
            </a:r>
            <a:r>
              <a:rPr lang="en-GB" sz="1600" b="1" dirty="0" smtClean="0">
                <a:latin typeface="Calibri" panose="020F0502020204030204" pitchFamily="34" charset="0"/>
                <a:cs typeface="Calibri" panose="020F0502020204030204" pitchFamily="34" charset="0"/>
              </a:rPr>
              <a:t> level parties that do not have a BIC. </a:t>
            </a:r>
            <a:endParaRPr lang="en-GB"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43402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Parties in acmt messages</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35</a:t>
            </a:fld>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338635078"/>
              </p:ext>
            </p:extLst>
          </p:nvPr>
        </p:nvGraphicFramePr>
        <p:xfrm>
          <a:off x="192614" y="706106"/>
          <a:ext cx="8804746" cy="5836920"/>
        </p:xfrm>
        <a:graphic>
          <a:graphicData uri="http://schemas.openxmlformats.org/drawingml/2006/table">
            <a:tbl>
              <a:tblPr firstRow="1" bandRow="1">
                <a:tableStyleId>{5C22544A-7EE6-4342-B048-85BDC9FD1C3A}</a:tableStyleId>
              </a:tblPr>
              <a:tblGrid>
                <a:gridCol w="245847"/>
                <a:gridCol w="2321992"/>
                <a:gridCol w="2717328"/>
                <a:gridCol w="905773"/>
                <a:gridCol w="2613806"/>
              </a:tblGrid>
              <a:tr h="0">
                <a:tc>
                  <a:txBody>
                    <a:bodyPr/>
                    <a:lstStyle/>
                    <a:p>
                      <a:endParaRPr lang="en-GB" sz="12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chemeClr val="tx1"/>
                          </a:solidFill>
                          <a:latin typeface="Calibri" panose="020F0502020204030204" pitchFamily="34" charset="0"/>
                          <a:cs typeface="Calibri" panose="020F0502020204030204" pitchFamily="34" charset="0"/>
                        </a:rPr>
                        <a:t>Location</a:t>
                      </a:r>
                      <a:endParaRPr lang="en-GB" sz="12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chemeClr val="tx1"/>
                          </a:solidFill>
                          <a:latin typeface="Calibri" panose="020F0502020204030204" pitchFamily="34" charset="0"/>
                          <a:cs typeface="Calibri" panose="020F0502020204030204" pitchFamily="34" charset="0"/>
                        </a:rPr>
                        <a:t>Element</a:t>
                      </a:r>
                      <a:endParaRPr lang="en-GB" sz="12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chemeClr val="tx1"/>
                          </a:solidFill>
                          <a:latin typeface="Calibri" panose="020F0502020204030204" pitchFamily="34" charset="0"/>
                          <a:cs typeface="Calibri" panose="020F0502020204030204" pitchFamily="34" charset="0"/>
                        </a:rPr>
                        <a:t>LEI added?</a:t>
                      </a:r>
                      <a:endParaRPr lang="en-GB" sz="12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1" dirty="0" smtClean="0">
                          <a:solidFill>
                            <a:schemeClr val="tx1"/>
                          </a:solidFill>
                          <a:latin typeface="Calibri" panose="020F0502020204030204" pitchFamily="34" charset="0"/>
                          <a:cs typeface="Calibri" panose="020F0502020204030204" pitchFamily="34" charset="0"/>
                        </a:rPr>
                        <a:t>Comment</a:t>
                      </a:r>
                      <a:endParaRPr lang="en-GB" sz="12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GB" sz="1300" b="1" dirty="0" smtClean="0">
                          <a:solidFill>
                            <a:schemeClr val="tx1"/>
                          </a:solidFill>
                          <a:latin typeface="Calibri" panose="020F0502020204030204" pitchFamily="34" charset="0"/>
                          <a:cs typeface="Calibri" panose="020F0502020204030204" pitchFamily="34" charset="0"/>
                        </a:rPr>
                        <a:t>a</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Previous</a:t>
                      </a:r>
                      <a:r>
                        <a:rPr lang="en-GB" sz="1300" b="1" baseline="0" dirty="0" smtClean="0">
                          <a:solidFill>
                            <a:schemeClr val="tx1"/>
                          </a:solidFill>
                          <a:latin typeface="Calibri" panose="020F0502020204030204" pitchFamily="34" charset="0"/>
                          <a:cs typeface="Calibri" panose="020F0502020204030204" pitchFamily="34" charset="0"/>
                        </a:rPr>
                        <a:t> Reference, Related Reference</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Reference Issuer</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NO</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n/a</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Instruction</a:t>
                      </a:r>
                      <a:r>
                        <a:rPr lang="en-GB" sz="1300" b="1" baseline="0" dirty="0" smtClean="0">
                          <a:solidFill>
                            <a:schemeClr val="tx1"/>
                          </a:solidFill>
                          <a:latin typeface="Calibri" panose="020F0502020204030204" pitchFamily="34" charset="0"/>
                          <a:cs typeface="Calibri" panose="020F0502020204030204" pitchFamily="34" charset="0"/>
                        </a:rPr>
                        <a:t> Details</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Client</a:t>
                      </a:r>
                      <a:r>
                        <a:rPr lang="en-GB" sz="1300" b="1" baseline="0" dirty="0" smtClean="0">
                          <a:solidFill>
                            <a:schemeClr val="tx1"/>
                          </a:solidFill>
                          <a:latin typeface="Calibri" panose="020F0502020204030204" pitchFamily="34" charset="0"/>
                          <a:cs typeface="Calibri" panose="020F0502020204030204" pitchFamily="34" charset="0"/>
                        </a:rPr>
                        <a:t> Reference </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NO</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solidFill>
                            <a:schemeClr val="tx1"/>
                          </a:solidFill>
                          <a:latin typeface="Calibri" panose="020F0502020204030204" pitchFamily="34" charset="0"/>
                          <a:cs typeface="Calibri" panose="020F0502020204030204" pitchFamily="34" charset="0"/>
                        </a:rPr>
                        <a:t>Only</a:t>
                      </a:r>
                      <a:r>
                        <a:rPr lang="en-GB" sz="1300" b="1" baseline="0" dirty="0" smtClean="0">
                          <a:solidFill>
                            <a:schemeClr val="tx1"/>
                          </a:solidFill>
                          <a:latin typeface="Calibri" panose="020F0502020204030204" pitchFamily="34" charset="0"/>
                          <a:cs typeface="Calibri" panose="020F0502020204030204" pitchFamily="34" charset="0"/>
                        </a:rPr>
                        <a:t> Max35Text, no Reference Issuer field. </a:t>
                      </a:r>
                      <a:r>
                        <a:rPr lang="en-GB" sz="1300" b="1" dirty="0" smtClean="0">
                          <a:solidFill>
                            <a:schemeClr val="tx1"/>
                          </a:solidFill>
                          <a:latin typeface="Calibri" panose="020F0502020204030204" pitchFamily="34" charset="0"/>
                          <a:cs typeface="Calibri" panose="020F0502020204030204" pitchFamily="34" charset="0"/>
                        </a:rPr>
                        <a:t>Compare with Counterparty Reference in</a:t>
                      </a:r>
                      <a:r>
                        <a:rPr lang="en-GB" sz="1300" b="1" baseline="0" dirty="0" smtClean="0">
                          <a:solidFill>
                            <a:schemeClr val="tx1"/>
                          </a:solidFill>
                          <a:latin typeface="Calibri" panose="020F0502020204030204" pitchFamily="34" charset="0"/>
                          <a:cs typeface="Calibri" panose="020F0502020204030204" pitchFamily="34" charset="0"/>
                        </a:rPr>
                        <a:t> sese messages</a:t>
                      </a:r>
                      <a:endParaRPr lang="en-GB" sz="13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solidFill>
                            <a:schemeClr val="tx1"/>
                          </a:solidFill>
                          <a:latin typeface="Calibri" panose="020F0502020204030204" pitchFamily="34" charset="0"/>
                          <a:cs typeface="Calibri" panose="020F0502020204030204" pitchFamily="34" charset="0"/>
                        </a:rPr>
                        <a:t>Instruction</a:t>
                      </a:r>
                      <a:r>
                        <a:rPr lang="en-GB" sz="1300" b="1" baseline="0" dirty="0" smtClean="0">
                          <a:solidFill>
                            <a:schemeClr val="tx1"/>
                          </a:solidFill>
                          <a:latin typeface="Calibri" panose="020F0502020204030204" pitchFamily="34" charset="0"/>
                          <a:cs typeface="Calibri" panose="020F0502020204030204" pitchFamily="34" charset="0"/>
                        </a:rPr>
                        <a:t> Details</a:t>
                      </a:r>
                      <a:endParaRPr lang="en-GB" sz="1300" b="1" dirty="0" smtClean="0">
                        <a:solidFill>
                          <a:schemeClr val="tx1"/>
                        </a:solidFill>
                        <a:latin typeface="Calibri" panose="020F0502020204030204" pitchFamily="34" charset="0"/>
                        <a:cs typeface="Calibri" panose="020F0502020204030204" pitchFamily="34" charset="0"/>
                      </a:endParaRPr>
                    </a:p>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Counterparty</a:t>
                      </a:r>
                      <a:r>
                        <a:rPr lang="en-GB" sz="1300" b="1" baseline="0" dirty="0" smtClean="0">
                          <a:solidFill>
                            <a:schemeClr val="tx1"/>
                          </a:solidFill>
                          <a:latin typeface="Calibri" panose="020F0502020204030204" pitchFamily="34" charset="0"/>
                          <a:cs typeface="Calibri" panose="020F0502020204030204" pitchFamily="34" charset="0"/>
                        </a:rPr>
                        <a:t> Reference</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NO</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Compare with Counterparty Reference in</a:t>
                      </a:r>
                      <a:r>
                        <a:rPr lang="en-GB" sz="1300" b="1" baseline="0" dirty="0" smtClean="0">
                          <a:solidFill>
                            <a:schemeClr val="tx1"/>
                          </a:solidFill>
                          <a:latin typeface="Calibri" panose="020F0502020204030204" pitchFamily="34" charset="0"/>
                          <a:cs typeface="Calibri" panose="020F0502020204030204" pitchFamily="34" charset="0"/>
                        </a:rPr>
                        <a:t> sese messages</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Investment Account</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Account Servicer</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NO</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solidFill>
                            <a:schemeClr val="tx1"/>
                          </a:solidFill>
                          <a:latin typeface="Calibri" panose="020F0502020204030204" pitchFamily="34" charset="0"/>
                          <a:cs typeface="Calibri" panose="020F0502020204030204" pitchFamily="34" charset="0"/>
                        </a:rPr>
                        <a:t>Investment Account</a:t>
                      </a:r>
                    </a:p>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Third Party Rights </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rgbClr val="9933FF"/>
                          </a:solidFill>
                          <a:latin typeface="Calibri" panose="020F0502020204030204" pitchFamily="34" charset="0"/>
                          <a:cs typeface="Calibri" panose="020F0502020204030204" pitchFamily="34" charset="0"/>
                        </a:rPr>
                        <a:t>YES</a:t>
                      </a:r>
                      <a:endParaRPr lang="en-GB" sz="1300" b="1" dirty="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As an element separate from the ‘party identification’</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Account Parties</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Organisation </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rgbClr val="9933FF"/>
                          </a:solidFill>
                          <a:latin typeface="Calibri" panose="020F0502020204030204" pitchFamily="34" charset="0"/>
                          <a:cs typeface="Calibri" panose="020F0502020204030204" pitchFamily="34" charset="0"/>
                        </a:rPr>
                        <a:t>YES</a:t>
                      </a:r>
                      <a:endParaRPr lang="en-GB" sz="1300" b="1" dirty="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As an </a:t>
                      </a:r>
                      <a:r>
                        <a:rPr lang="en-GB" sz="1300" b="1" baseline="0" dirty="0" smtClean="0">
                          <a:solidFill>
                            <a:schemeClr val="tx1"/>
                          </a:solidFill>
                          <a:latin typeface="Calibri" panose="020F0502020204030204" pitchFamily="34" charset="0"/>
                          <a:cs typeface="Calibri" panose="020F0502020204030204" pitchFamily="34" charset="0"/>
                        </a:rPr>
                        <a:t>element separate from ‘party’ choice</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solidFill>
                            <a:schemeClr val="tx1"/>
                          </a:solidFill>
                          <a:latin typeface="Calibri" panose="020F0502020204030204" pitchFamily="34" charset="0"/>
                          <a:cs typeface="Calibri" panose="020F0502020204030204" pitchFamily="34" charset="0"/>
                        </a:rPr>
                        <a:t>Account Parties</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Tax Reporting :</a:t>
                      </a:r>
                    </a:p>
                    <a:p>
                      <a:r>
                        <a:rPr lang="en-GB" sz="1300" b="1" dirty="0" smtClean="0">
                          <a:solidFill>
                            <a:schemeClr val="tx1"/>
                          </a:solidFill>
                          <a:latin typeface="Calibri" panose="020F0502020204030204" pitchFamily="34" charset="0"/>
                          <a:cs typeface="Calibri" panose="020F0502020204030204" pitchFamily="34" charset="0"/>
                        </a:rPr>
                        <a:t>[1] Tax Payee [2] Tax Recipient</a:t>
                      </a:r>
                    </a:p>
                    <a:p>
                      <a:r>
                        <a:rPr lang="en-GB" sz="1300" b="1" dirty="0" smtClean="0">
                          <a:solidFill>
                            <a:schemeClr val="tx1"/>
                          </a:solidFill>
                          <a:latin typeface="Calibri" panose="020F0502020204030204" pitchFamily="34" charset="0"/>
                          <a:cs typeface="Calibri" panose="020F0502020204030204" pitchFamily="34" charset="0"/>
                        </a:rPr>
                        <a:t>[3] Cash</a:t>
                      </a:r>
                      <a:r>
                        <a:rPr lang="en-GB" sz="1300" b="1" baseline="0" dirty="0" smtClean="0">
                          <a:solidFill>
                            <a:schemeClr val="tx1"/>
                          </a:solidFill>
                          <a:latin typeface="Calibri" panose="020F0502020204030204" pitchFamily="34" charset="0"/>
                          <a:cs typeface="Calibri" panose="020F0502020204030204" pitchFamily="34" charset="0"/>
                        </a:rPr>
                        <a:t> Account / Account Owner, </a:t>
                      </a:r>
                    </a:p>
                    <a:p>
                      <a:r>
                        <a:rPr lang="en-GB" sz="1300" b="1" baseline="0" dirty="0" smtClean="0">
                          <a:solidFill>
                            <a:schemeClr val="tx1"/>
                          </a:solidFill>
                          <a:latin typeface="Calibri" panose="020F0502020204030204" pitchFamily="34" charset="0"/>
                          <a:cs typeface="Calibri" panose="020F0502020204030204" pitchFamily="34" charset="0"/>
                        </a:rPr>
                        <a:t>[4] Cash Account  / Account Servicer</a:t>
                      </a:r>
                      <a:endParaRPr lang="en-GB" sz="13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300" b="1" dirty="0" smtClean="0">
                        <a:solidFill>
                          <a:schemeClr val="tx1"/>
                        </a:solidFill>
                        <a:latin typeface="Calibri" panose="020F0502020204030204" pitchFamily="34" charset="0"/>
                        <a:cs typeface="Calibri" panose="020F0502020204030204" pitchFamily="34" charset="0"/>
                      </a:endParaRPr>
                    </a:p>
                    <a:p>
                      <a:r>
                        <a:rPr lang="en-GB" sz="1300" b="1" dirty="0" smtClean="0">
                          <a:solidFill>
                            <a:schemeClr val="tx1"/>
                          </a:solidFill>
                          <a:latin typeface="Calibri" panose="020F0502020204030204" pitchFamily="34" charset="0"/>
                          <a:cs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Intermediaries</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rgbClr val="9933FF"/>
                          </a:solidFill>
                          <a:latin typeface="Calibri" panose="020F0502020204030204" pitchFamily="34" charset="0"/>
                          <a:cs typeface="Calibri" panose="020F0502020204030204" pitchFamily="34" charset="0"/>
                        </a:rPr>
                        <a:t>YES</a:t>
                      </a:r>
                      <a:endParaRPr lang="en-GB" sz="1300" b="1" dirty="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solidFill>
                            <a:schemeClr val="tx1"/>
                          </a:solidFill>
                          <a:latin typeface="Calibri" panose="020F0502020204030204" pitchFamily="34" charset="0"/>
                          <a:cs typeface="Calibri" panose="020F0502020204030204" pitchFamily="34" charset="0"/>
                        </a:rPr>
                        <a:t>As an element separate from  ‘party identification’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Placement</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Referred Placement</a:t>
                      </a:r>
                      <a:r>
                        <a:rPr lang="en-GB" sz="1300" b="1" baseline="0" dirty="0" smtClean="0">
                          <a:solidFill>
                            <a:schemeClr val="tx1"/>
                          </a:solidFill>
                          <a:latin typeface="Calibri" panose="020F0502020204030204" pitchFamily="34" charset="0"/>
                          <a:cs typeface="Calibri" panose="020F0502020204030204" pitchFamily="34" charset="0"/>
                        </a:rPr>
                        <a:t> Agent</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NO</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3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Cash Settlement</a:t>
                      </a:r>
                      <a:r>
                        <a:rPr lang="en-GB" sz="1300" b="1" baseline="0" dirty="0" smtClean="0">
                          <a:solidFill>
                            <a:schemeClr val="tx1"/>
                          </a:solidFill>
                          <a:latin typeface="Calibri" panose="020F0502020204030204" pitchFamily="34" charset="0"/>
                          <a:cs typeface="Calibri" panose="020F0502020204030204" pitchFamily="34" charset="0"/>
                        </a:rPr>
                        <a:t>/Cash Account </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Account Owner, Account Servicer</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NO</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3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Additional Information</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300" b="1" dirty="0" smtClean="0">
                          <a:solidFill>
                            <a:schemeClr val="tx1"/>
                          </a:solidFill>
                          <a:latin typeface="Calibri" panose="020F0502020204030204" pitchFamily="34" charset="0"/>
                          <a:cs typeface="Calibri" panose="020F0502020204030204" pitchFamily="34" charset="0"/>
                        </a:rPr>
                        <a:t>Regulator</a:t>
                      </a:r>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solidFill>
                            <a:srgbClr val="9933FF"/>
                          </a:solidFill>
                          <a:latin typeface="Calibri" panose="020F0502020204030204" pitchFamily="34" charset="0"/>
                          <a:cs typeface="Calibri" panose="020F0502020204030204" pitchFamily="34" charset="0"/>
                        </a:rPr>
                        <a:t>YES</a:t>
                      </a:r>
                    </a:p>
                    <a:p>
                      <a:endParaRPr lang="en-GB" sz="13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solidFill>
                            <a:schemeClr val="tx1"/>
                          </a:solidFill>
                          <a:latin typeface="Calibri" panose="020F0502020204030204" pitchFamily="34" charset="0"/>
                          <a:cs typeface="Calibri" panose="020F0502020204030204" pitchFamily="34" charset="0"/>
                        </a:rPr>
                        <a:t>As an element separate from the ‘party identification’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479488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Parties in sese messages</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16458456"/>
              </p:ext>
            </p:extLst>
          </p:nvPr>
        </p:nvGraphicFramePr>
        <p:xfrm>
          <a:off x="339256" y="706106"/>
          <a:ext cx="8073224" cy="6065520"/>
        </p:xfrm>
        <a:graphic>
          <a:graphicData uri="http://schemas.openxmlformats.org/drawingml/2006/table">
            <a:tbl>
              <a:tblPr firstRow="1" bandRow="1">
                <a:tableStyleId>{5C22544A-7EE6-4342-B048-85BDC9FD1C3A}</a:tableStyleId>
              </a:tblPr>
              <a:tblGrid>
                <a:gridCol w="225421"/>
                <a:gridCol w="3140631"/>
                <a:gridCol w="2186609"/>
                <a:gridCol w="962107"/>
                <a:gridCol w="1558456"/>
              </a:tblGrid>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Location</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Element</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LEI added?</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Comment</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Previous</a:t>
                      </a:r>
                      <a:r>
                        <a:rPr lang="en-GB" sz="1400" b="1" baseline="0" dirty="0" smtClean="0">
                          <a:solidFill>
                            <a:schemeClr val="tx1"/>
                          </a:solidFill>
                          <a:latin typeface="Calibri" panose="020F0502020204030204" pitchFamily="34" charset="0"/>
                          <a:cs typeface="Calibri" panose="020F0502020204030204" pitchFamily="34" charset="0"/>
                        </a:rPr>
                        <a:t> Reference, Related Reference, Pool Reference</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Reference Issuer</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n/a</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Transfer Details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Client</a:t>
                      </a:r>
                      <a:r>
                        <a:rPr lang="en-GB" sz="1400" b="1" baseline="0" dirty="0" smtClean="0">
                          <a:solidFill>
                            <a:schemeClr val="tx1"/>
                          </a:solidFill>
                          <a:latin typeface="Calibri" panose="020F0502020204030204" pitchFamily="34" charset="0"/>
                          <a:cs typeface="Calibri" panose="020F0502020204030204" pitchFamily="34" charset="0"/>
                        </a:rPr>
                        <a:t> Reference </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rgbClr val="9933FF"/>
                          </a:solidFill>
                          <a:latin typeface="Calibri" panose="020F0502020204030204" pitchFamily="34" charset="0"/>
                          <a:cs typeface="Calibri" panose="020F0502020204030204" pitchFamily="34" charset="0"/>
                        </a:rPr>
                        <a:t>YES</a:t>
                      </a:r>
                      <a:endParaRPr lang="en-GB" sz="1400" b="1" dirty="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As part of choice</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Transfer Details</a:t>
                      </a:r>
                    </a:p>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Counterparty</a:t>
                      </a:r>
                      <a:r>
                        <a:rPr lang="en-GB" sz="1400" b="1" baseline="0" dirty="0" smtClean="0">
                          <a:solidFill>
                            <a:schemeClr val="tx1"/>
                          </a:solidFill>
                          <a:latin typeface="Calibri" panose="020F0502020204030204" pitchFamily="34" charset="0"/>
                          <a:cs typeface="Calibri" panose="020F0502020204030204" pitchFamily="34" charset="0"/>
                        </a:rPr>
                        <a:t> Reference</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rgbClr val="9933FF"/>
                          </a:solidFill>
                          <a:latin typeface="Calibri" panose="020F0502020204030204" pitchFamily="34" charset="0"/>
                          <a:cs typeface="Calibri" panose="020F0502020204030204" pitchFamily="34" charset="0"/>
                        </a:rPr>
                        <a:t>YES</a:t>
                      </a:r>
                      <a:endParaRPr lang="en-GB" sz="1400" b="1" dirty="0">
                        <a:solidFill>
                          <a:srgbClr val="9933FF"/>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As part of choice</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Transfer Details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Intermediary Information</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Transfer Details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Account Servicer</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Transfer Details </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Receiving</a:t>
                      </a:r>
                      <a:r>
                        <a:rPr lang="en-GB" sz="1400" b="1" baseline="0" dirty="0" smtClean="0">
                          <a:solidFill>
                            <a:schemeClr val="tx1"/>
                          </a:solidFill>
                          <a:latin typeface="Calibri" panose="020F0502020204030204" pitchFamily="34" charset="0"/>
                          <a:cs typeface="Calibri" panose="020F0502020204030204" pitchFamily="34" charset="0"/>
                        </a:rPr>
                        <a:t> Agent Details</a:t>
                      </a:r>
                    </a:p>
                    <a:p>
                      <a:r>
                        <a:rPr lang="en-GB" sz="1400" b="1" baseline="0" dirty="0" smtClean="0">
                          <a:solidFill>
                            <a:schemeClr val="tx1"/>
                          </a:solidFill>
                          <a:latin typeface="Calibri" panose="020F0502020204030204" pitchFamily="34" charset="0"/>
                          <a:cs typeface="Calibri" panose="020F0502020204030204" pitchFamily="34" charset="0"/>
                        </a:rPr>
                        <a:t>Delivery Agent Details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Account Details </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Settlement Party Details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664">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Settlement Detail</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Transferee</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NO</a:t>
                      </a:r>
                    </a:p>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Settlement Details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Intermediary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Settlement Details / Settlement Party</a:t>
                      </a:r>
                      <a:r>
                        <a:rPr lang="en-GB" sz="1400" b="1" baseline="0" dirty="0" smtClean="0">
                          <a:solidFill>
                            <a:schemeClr val="tx1"/>
                          </a:solidFill>
                          <a:latin typeface="Calibri" panose="020F0502020204030204" pitchFamily="34" charset="0"/>
                          <a:cs typeface="Calibri" panose="020F0502020204030204" pitchFamily="34" charset="0"/>
                        </a:rPr>
                        <a:t> Details</a:t>
                      </a: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Settlement Party</a:t>
                      </a:r>
                      <a:r>
                        <a:rPr lang="en-GB" sz="1400" b="1" baseline="0" dirty="0" smtClean="0">
                          <a:solidFill>
                            <a:schemeClr val="tx1"/>
                          </a:solidFill>
                          <a:latin typeface="Calibri" panose="020F0502020204030204" pitchFamily="34" charset="0"/>
                          <a:cs typeface="Calibri" panose="020F0502020204030204" pitchFamily="34" charset="0"/>
                        </a:rPr>
                        <a:t> Details</a:t>
                      </a: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Settlement Details / Charge</a:t>
                      </a:r>
                      <a:r>
                        <a:rPr lang="en-GB" sz="1400" b="1" baseline="0" dirty="0" smtClean="0">
                          <a:solidFill>
                            <a:schemeClr val="tx1"/>
                          </a:solidFill>
                          <a:latin typeface="Calibri" panose="020F0502020204030204" pitchFamily="34" charset="0"/>
                          <a:cs typeface="Calibri" panose="020F0502020204030204" pitchFamily="34" charset="0"/>
                        </a:rPr>
                        <a:t> Details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Recipient Identification</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Settlement Details / Commission </a:t>
                      </a:r>
                      <a:r>
                        <a:rPr lang="en-GB" sz="1400" b="1" baseline="0" dirty="0" smtClean="0">
                          <a:solidFill>
                            <a:schemeClr val="tx1"/>
                          </a:solidFill>
                          <a:latin typeface="Calibri" panose="020F0502020204030204" pitchFamily="34" charset="0"/>
                          <a:cs typeface="Calibri" panose="020F0502020204030204" pitchFamily="34" charset="0"/>
                        </a:rPr>
                        <a:t>Details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Recipient Identification</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Settlement Details / Tax</a:t>
                      </a:r>
                      <a:r>
                        <a:rPr lang="en-GB" sz="1400" b="1" baseline="0" dirty="0" smtClean="0">
                          <a:solidFill>
                            <a:schemeClr val="tx1"/>
                          </a:solidFill>
                          <a:latin typeface="Calibri" panose="020F0502020204030204" pitchFamily="34" charset="0"/>
                          <a:cs typeface="Calibri" panose="020F0502020204030204" pitchFamily="34" charset="0"/>
                        </a:rPr>
                        <a:t>  Details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Recipient Identification</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lang="en-GB" sz="11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Calibri" panose="020F0502020204030204" pitchFamily="34" charset="0"/>
                          <a:cs typeface="Calibri" panose="020F0502020204030204" pitchFamily="34" charset="0"/>
                        </a:rPr>
                        <a:t>FX Details</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Quoting</a:t>
                      </a:r>
                      <a:r>
                        <a:rPr lang="en-GB" sz="1400" b="1" baseline="0" dirty="0" smtClean="0">
                          <a:solidFill>
                            <a:schemeClr val="tx1"/>
                          </a:solidFill>
                          <a:latin typeface="Calibri" panose="020F0502020204030204" pitchFamily="34" charset="0"/>
                          <a:cs typeface="Calibri" panose="020F0502020204030204" pitchFamily="34" charset="0"/>
                        </a:rPr>
                        <a:t> Institution</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1" dirty="0" smtClean="0">
                          <a:solidFill>
                            <a:schemeClr val="tx1"/>
                          </a:solidFill>
                          <a:latin typeface="Calibri" panose="020F0502020204030204" pitchFamily="34" charset="0"/>
                          <a:cs typeface="Calibri" panose="020F0502020204030204" pitchFamily="34" charset="0"/>
                        </a:rPr>
                        <a:t>NO</a:t>
                      </a:r>
                      <a:endParaRPr lang="en-GB" sz="14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88939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 Confirmation</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37</a:t>
            </a:fld>
            <a:endParaRPr lang="en-GB" dirty="0"/>
          </a:p>
        </p:txBody>
      </p:sp>
      <p:sp>
        <p:nvSpPr>
          <p:cNvPr id="6" name="TextBox 5"/>
          <p:cNvSpPr txBox="1"/>
          <p:nvPr/>
        </p:nvSpPr>
        <p:spPr>
          <a:xfrm>
            <a:off x="1543050" y="2628900"/>
            <a:ext cx="5951309" cy="461665"/>
          </a:xfrm>
          <a:prstGeom prst="rect">
            <a:avLst/>
          </a:prstGeom>
          <a:noFill/>
        </p:spPr>
        <p:txBody>
          <a:bodyPr wrap="none" rtlCol="0">
            <a:spAutoFit/>
          </a:bodyPr>
          <a:lstStyle/>
          <a:p>
            <a:r>
              <a:rPr lang="en-GB" dirty="0" smtClean="0"/>
              <a:t>- Account Details Confirmation  acmt.002 -</a:t>
            </a:r>
            <a:endParaRPr lang="en-GB" dirty="0"/>
          </a:p>
        </p:txBody>
      </p:sp>
    </p:spTree>
    <p:extLst>
      <p:ext uri="{BB962C8B-B14F-4D97-AF65-F5344CB8AC3E}">
        <p14:creationId xmlns:p14="http://schemas.microsoft.com/office/powerpoint/2010/main" val="1282152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79" y="102100"/>
            <a:ext cx="8849235" cy="441364"/>
          </a:xfrm>
        </p:spPr>
        <p:txBody>
          <a:bodyPr/>
          <a:lstStyle/>
          <a:p>
            <a:r>
              <a:rPr lang="en-GB" dirty="0" smtClean="0"/>
              <a:t>Investment Account in Account Confirmation (acmt.002)</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38</a:t>
            </a:fld>
            <a:endParaRPr lang="en-GB" dirty="0"/>
          </a:p>
        </p:txBody>
      </p:sp>
      <p:sp>
        <p:nvSpPr>
          <p:cNvPr id="29" name="Rectangle 28"/>
          <p:cNvSpPr/>
          <p:nvPr/>
        </p:nvSpPr>
        <p:spPr bwMode="auto">
          <a:xfrm>
            <a:off x="4888300" y="1662010"/>
            <a:ext cx="1564257" cy="201296"/>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 name="TextBox 2"/>
          <p:cNvSpPr txBox="1"/>
          <p:nvPr/>
        </p:nvSpPr>
        <p:spPr>
          <a:xfrm>
            <a:off x="4865322" y="845392"/>
            <a:ext cx="4132029" cy="2062103"/>
          </a:xfrm>
          <a:prstGeom prst="rect">
            <a:avLst/>
          </a:prstGeom>
          <a:noFill/>
        </p:spPr>
        <p:txBody>
          <a:bodyPr wrap="square" rtlCol="0">
            <a:spAutoFit/>
          </a:bodyPr>
          <a:lstStyle/>
          <a:p>
            <a:r>
              <a:rPr lang="en-GB" sz="1600" b="1" dirty="0" smtClean="0">
                <a:solidFill>
                  <a:srgbClr val="FF9966"/>
                </a:solidFill>
                <a:latin typeface="Calibri" panose="020F0502020204030204" pitchFamily="34" charset="0"/>
                <a:cs typeface="Calibri" panose="020F0502020204030204" pitchFamily="34" charset="0"/>
              </a:rPr>
              <a:t>Orange shows the differences between 001 and 002. </a:t>
            </a:r>
          </a:p>
          <a:p>
            <a:endParaRPr lang="en-GB" sz="1600" b="1" dirty="0" smtClean="0">
              <a:solidFill>
                <a:srgbClr val="FF9966"/>
              </a:solidFill>
              <a:latin typeface="Calibri" panose="020F0502020204030204" pitchFamily="34" charset="0"/>
              <a:cs typeface="Calibri" panose="020F0502020204030204" pitchFamily="34" charset="0"/>
            </a:endParaRPr>
          </a:p>
          <a:p>
            <a:r>
              <a:rPr lang="en-GB" sz="1600" b="1" dirty="0" smtClean="0">
                <a:solidFill>
                  <a:srgbClr val="FF9966"/>
                </a:solidFill>
                <a:latin typeface="Calibri" panose="020F0502020204030204" pitchFamily="34" charset="0"/>
                <a:cs typeface="Calibri" panose="020F0502020204030204" pitchFamily="34" charset="0"/>
              </a:rPr>
              <a:t>Orange on yellow indicates a change over and above the ones made to 001, 002 &amp; 003.</a:t>
            </a:r>
          </a:p>
          <a:p>
            <a:endParaRPr lang="en-GB" sz="1600" b="1" dirty="0">
              <a:solidFill>
                <a:srgbClr val="FF9966"/>
              </a:solidFill>
              <a:latin typeface="Calibri" panose="020F0502020204030204" pitchFamily="34" charset="0"/>
              <a:cs typeface="Calibri" panose="020F0502020204030204" pitchFamily="34" charset="0"/>
            </a:endParaRPr>
          </a:p>
          <a:p>
            <a:r>
              <a:rPr lang="en-GB" sz="1600" b="1" dirty="0" smtClean="0">
                <a:solidFill>
                  <a:srgbClr val="FF9966"/>
                </a:solidFill>
                <a:latin typeface="Calibri" panose="020F0502020204030204" pitchFamily="34" charset="0"/>
                <a:cs typeface="Calibri" panose="020F0502020204030204" pitchFamily="34" charset="0"/>
              </a:rPr>
              <a:t>All other aspects are the same in 001 and 002 and a change to 001 is a change to 002.</a:t>
            </a:r>
            <a:endParaRPr lang="en-GB" sz="1600" b="1" dirty="0">
              <a:solidFill>
                <a:srgbClr val="FF9966"/>
              </a:solidFill>
              <a:latin typeface="Calibri" panose="020F0502020204030204" pitchFamily="34" charset="0"/>
              <a:cs typeface="Calibri" panose="020F0502020204030204" pitchFamily="34" charset="0"/>
            </a:endParaRPr>
          </a:p>
        </p:txBody>
      </p:sp>
      <p:sp>
        <p:nvSpPr>
          <p:cNvPr id="23" name="Rectangle 22"/>
          <p:cNvSpPr/>
          <p:nvPr/>
        </p:nvSpPr>
        <p:spPr bwMode="auto">
          <a:xfrm>
            <a:off x="483079" y="6331789"/>
            <a:ext cx="3260785" cy="39681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bwMode="auto">
          <a:xfrm>
            <a:off x="8623" y="6400801"/>
            <a:ext cx="2915728" cy="457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42" name="Straight Connector 41"/>
          <p:cNvCxnSpPr/>
          <p:nvPr/>
        </p:nvCxnSpPr>
        <p:spPr bwMode="auto">
          <a:xfrm>
            <a:off x="299057" y="613741"/>
            <a:ext cx="3979645"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3" name="Straight Connector 42"/>
          <p:cNvCxnSpPr/>
          <p:nvPr/>
        </p:nvCxnSpPr>
        <p:spPr bwMode="auto">
          <a:xfrm>
            <a:off x="309121" y="632431"/>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4" name="Straight Connector 43"/>
          <p:cNvCxnSpPr/>
          <p:nvPr/>
        </p:nvCxnSpPr>
        <p:spPr bwMode="auto">
          <a:xfrm>
            <a:off x="4280685" y="629555"/>
            <a:ext cx="0" cy="646135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6" name="Rectangle 15"/>
          <p:cNvSpPr/>
          <p:nvPr/>
        </p:nvSpPr>
        <p:spPr bwMode="auto">
          <a:xfrm>
            <a:off x="672860" y="1104173"/>
            <a:ext cx="1846053" cy="396817"/>
          </a:xfrm>
          <a:prstGeom prst="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1723394" y="1047844"/>
            <a:ext cx="2602119" cy="461665"/>
          </a:xfrm>
          <a:prstGeom prst="rect">
            <a:avLst/>
          </a:prstGeom>
          <a:noFill/>
        </p:spPr>
        <p:txBody>
          <a:bodyPr wrap="square" rtlCol="0">
            <a:spAutoFit/>
          </a:bodyPr>
          <a:lstStyle/>
          <a:p>
            <a:pPr algn="r"/>
            <a:r>
              <a:rPr lang="en-GB" sz="1200" b="1" i="1" dirty="0" smtClean="0">
                <a:latin typeface="Calibri" panose="020F0502020204030204" pitchFamily="34" charset="0"/>
                <a:cs typeface="Calibri" panose="020F0502020204030204" pitchFamily="34" charset="0"/>
              </a:rPr>
              <a:t>New code: Pending and Proprietary format added</a:t>
            </a:r>
            <a:endParaRPr lang="en-GB" sz="1200" b="1" i="1" dirty="0">
              <a:latin typeface="Calibri" panose="020F0502020204030204" pitchFamily="34" charset="0"/>
              <a:cs typeface="Calibri" panose="020F0502020204030204" pitchFamily="34" charset="0"/>
            </a:endParaRPr>
          </a:p>
        </p:txBody>
      </p:sp>
      <p:sp>
        <p:nvSpPr>
          <p:cNvPr id="7" name="Rectangle 6"/>
          <p:cNvSpPr/>
          <p:nvPr/>
        </p:nvSpPr>
        <p:spPr>
          <a:xfrm>
            <a:off x="314077" y="606724"/>
            <a:ext cx="4128527" cy="6340197"/>
          </a:xfrm>
          <a:prstGeom prst="rect">
            <a:avLst/>
          </a:prstGeom>
          <a:noFill/>
        </p:spPr>
        <p:txBody>
          <a:bodyPr wrap="square">
            <a:spAutoFit/>
          </a:bodyPr>
          <a:lstStyle/>
          <a:p>
            <a:pPr>
              <a:spcAft>
                <a:spcPts val="0"/>
              </a:spcAft>
              <a:tabLst>
                <a:tab pos="396875" algn="l"/>
                <a:tab pos="461963" algn="l"/>
                <a:tab pos="628650" algn="l"/>
                <a:tab pos="914400" algn="l"/>
                <a:tab pos="1258888" algn="l"/>
              </a:tabLst>
            </a:pPr>
            <a:r>
              <a:rPr lang="en-GB" sz="1400" b="1" dirty="0" smtClean="0">
                <a:latin typeface="Calibri" panose="020F0502020204030204" pitchFamily="34" charset="0"/>
                <a:cs typeface="Calibri" panose="020F0502020204030204" pitchFamily="34" charset="0"/>
              </a:rPr>
              <a:t>[1.1]	Investment Account (Investment Account 50)</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a:solidFill>
                  <a:srgbClr val="9933FF"/>
                </a:solidFill>
                <a:latin typeface="Calibri" panose="020F0502020204030204" pitchFamily="34" charset="0"/>
                <a:cs typeface="Calibri" panose="020F0502020204030204" pitchFamily="34" charset="0"/>
              </a:rPr>
              <a:t>	</a:t>
            </a:r>
            <a:r>
              <a:rPr lang="en-GB" sz="1400" b="1" dirty="0" smtClean="0">
                <a:solidFill>
                  <a:srgbClr val="9933FF"/>
                </a:solidFill>
                <a:latin typeface="Calibri" panose="020F0502020204030204" pitchFamily="34" charset="0"/>
                <a:cs typeface="Calibri" panose="020F0502020204030204" pitchFamily="34" charset="0"/>
              </a:rPr>
              <a:t>[1.1]</a:t>
            </a:r>
            <a:r>
              <a:rPr lang="en-GB" sz="1400" b="1" dirty="0" smtClean="0">
                <a:latin typeface="Calibri" panose="020F0502020204030204" pitchFamily="34" charset="0"/>
                <a:cs typeface="Calibri" panose="020F0502020204030204" pitchFamily="34" charset="0"/>
              </a:rPr>
              <a:t>	Identification</a:t>
            </a:r>
          </a:p>
          <a:p>
            <a:pPr>
              <a:spcAft>
                <a:spcPts val="0"/>
              </a:spcAft>
              <a:tabLst>
                <a:tab pos="396875" algn="l"/>
                <a:tab pos="461963" algn="l"/>
                <a:tab pos="628650" algn="l"/>
                <a:tab pos="914400" algn="l"/>
                <a:tab pos="1258888" algn="l"/>
              </a:tabLst>
            </a:pPr>
            <a:r>
              <a:rPr lang="en-GB" sz="1400" b="1" dirty="0">
                <a:solidFill>
                  <a:srgbClr val="FF9966"/>
                </a:solidFill>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[1.1]	Status</a:t>
            </a:r>
          </a:p>
          <a:p>
            <a:pPr>
              <a:spcAft>
                <a:spcPts val="0"/>
              </a:spcAft>
              <a:tabLst>
                <a:tab pos="396875" algn="l"/>
                <a:tab pos="461963" algn="l"/>
                <a:tab pos="628650" algn="l"/>
                <a:tab pos="914400" algn="l"/>
                <a:tab pos="1258888" algn="l"/>
              </a:tabLst>
            </a:pPr>
            <a:r>
              <a:rPr lang="en-GB" sz="1400" b="1" dirty="0">
                <a:solidFill>
                  <a:srgbClr val="FF9966"/>
                </a:solidFill>
                <a:latin typeface="Calibri" panose="020F0502020204030204" pitchFamily="34" charset="0"/>
                <a:cs typeface="Calibri" panose="020F0502020204030204" pitchFamily="34" charset="0"/>
              </a:rPr>
              <a:t>	</a:t>
            </a:r>
            <a:r>
              <a:rPr lang="en-GB" sz="1400" b="1" dirty="0" smtClean="0">
                <a:solidFill>
                  <a:srgbClr val="FF9966"/>
                </a:solidFill>
                <a:latin typeface="Calibri" panose="020F0502020204030204" pitchFamily="34" charset="0"/>
                <a:cs typeface="Calibri" panose="020F0502020204030204" pitchFamily="34" charset="0"/>
              </a:rPr>
              <a:t>[0.1]	Status Date </a:t>
            </a:r>
            <a:endParaRPr lang="en-GB" sz="1400" b="1" dirty="0">
              <a:solidFill>
                <a:srgbClr val="FF9966"/>
              </a:solidFill>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Ownership Type</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 </a:t>
            </a:r>
            <a:r>
              <a:rPr lang="en-GB" sz="1400" b="1" i="1" dirty="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solidFill>
                  <a:srgbClr val="3366CC"/>
                </a:solidFill>
                <a:latin typeface="Calibri" panose="020F0502020204030204" pitchFamily="34" charset="0"/>
                <a:cs typeface="Calibri" panose="020F0502020204030204" pitchFamily="34" charset="0"/>
              </a:rPr>
              <a:t>Reinvestment Details</a:t>
            </a:r>
          </a:p>
          <a:p>
            <a:pPr>
              <a:spcAft>
                <a:spcPts val="0"/>
              </a:spcAft>
              <a:tabLst>
                <a:tab pos="396875" algn="l"/>
                <a:tab pos="461963" algn="l"/>
                <a:tab pos="628650" algn="l"/>
                <a:tab pos="914400" algn="l"/>
                <a:tab pos="1258888" algn="l"/>
              </a:tabLst>
            </a:pPr>
            <a:r>
              <a:rPr lang="en-GB" sz="1400" b="1" dirty="0" smtClean="0">
                <a:latin typeface="Calibri" panose="020F0502020204030204" pitchFamily="34" charset="0"/>
                <a:cs typeface="Calibri" panose="020F0502020204030204" pitchFamily="34" charset="0"/>
              </a:rPr>
              <a:t> 	[0.1]	Tax Withholding Method</a:t>
            </a:r>
          </a:p>
          <a:p>
            <a:pPr>
              <a:spcAft>
                <a:spcPts val="0"/>
              </a:spcAft>
              <a:tabLst>
                <a:tab pos="396875" algn="l"/>
                <a:tab pos="461963" algn="l"/>
                <a:tab pos="62865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r>
              <a:rPr lang="en-GB" sz="1400" b="1" i="1" dirty="0" smtClean="0">
                <a:latin typeface="Calibri" panose="020F0502020204030204" pitchFamily="34" charset="0"/>
                <a:cs typeface="Calibri" panose="020F0502020204030204" pitchFamily="34" charset="0"/>
              </a:rPr>
              <a:t>TaxReporting1)</a:t>
            </a:r>
            <a:endParaRPr lang="en-GB" sz="1400" b="1"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a:t>
            </a: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461963" algn="l"/>
                <a:tab pos="628650" algn="l"/>
                <a:tab pos="914400" algn="l"/>
                <a:tab pos="1258888" algn="l"/>
              </a:tabLst>
            </a:pP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cxnSp>
        <p:nvCxnSpPr>
          <p:cNvPr id="19" name="Straight Connector 18"/>
          <p:cNvCxnSpPr/>
          <p:nvPr/>
        </p:nvCxnSpPr>
        <p:spPr bwMode="auto">
          <a:xfrm>
            <a:off x="4581514" y="6665327"/>
            <a:ext cx="374904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20" name="Straight Connector 19"/>
          <p:cNvCxnSpPr/>
          <p:nvPr/>
        </p:nvCxnSpPr>
        <p:spPr bwMode="auto">
          <a:xfrm>
            <a:off x="4582952" y="3937078"/>
            <a:ext cx="0" cy="27432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21" name="Straight Connector 20"/>
          <p:cNvCxnSpPr/>
          <p:nvPr/>
        </p:nvCxnSpPr>
        <p:spPr bwMode="auto">
          <a:xfrm>
            <a:off x="8342803" y="3929887"/>
            <a:ext cx="0" cy="27432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22" name="TextBox 21"/>
          <p:cNvSpPr txBox="1"/>
          <p:nvPr/>
        </p:nvSpPr>
        <p:spPr>
          <a:xfrm>
            <a:off x="7507618" y="3998155"/>
            <a:ext cx="1700957" cy="646331"/>
          </a:xfrm>
          <a:prstGeom prst="rect">
            <a:avLst/>
          </a:prstGeom>
          <a:solidFill>
            <a:schemeClr val="bg1"/>
          </a:solidFill>
        </p:spPr>
        <p:txBody>
          <a:bodyPr wrap="square" rtlCol="0">
            <a:spAutoFit/>
          </a:bodyPr>
          <a:lstStyle/>
          <a:p>
            <a:r>
              <a:rPr lang="en-US" sz="1200" b="1" i="1" dirty="0" smtClean="0">
                <a:latin typeface="Calibri" panose="020F0502020204030204" pitchFamily="34" charset="0"/>
                <a:cs typeface="Calibri" panose="020F0502020204030204" pitchFamily="34" charset="0"/>
              </a:rPr>
              <a:t>Available at account level and financial instrument level </a:t>
            </a:r>
            <a:endParaRPr lang="en-GB" sz="1200" b="1" i="1" dirty="0">
              <a:latin typeface="Calibri" panose="020F0502020204030204" pitchFamily="34" charset="0"/>
              <a:cs typeface="Calibri" panose="020F0502020204030204" pitchFamily="34" charset="0"/>
            </a:endParaRPr>
          </a:p>
        </p:txBody>
      </p:sp>
      <p:sp>
        <p:nvSpPr>
          <p:cNvPr id="24" name="Right Brace 23"/>
          <p:cNvSpPr/>
          <p:nvPr/>
        </p:nvSpPr>
        <p:spPr bwMode="auto">
          <a:xfrm>
            <a:off x="7359174" y="4041473"/>
            <a:ext cx="162152" cy="659939"/>
          </a:xfrm>
          <a:prstGeom prst="rightBrace">
            <a:avLst/>
          </a:prstGeom>
          <a:noFill/>
          <a:ln w="63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25" name="Straight Connector 24"/>
          <p:cNvCxnSpPr/>
          <p:nvPr/>
        </p:nvCxnSpPr>
        <p:spPr bwMode="auto">
          <a:xfrm>
            <a:off x="5602109" y="4040421"/>
            <a:ext cx="1788741" cy="0"/>
          </a:xfrm>
          <a:prstGeom prst="line">
            <a:avLst/>
          </a:prstGeom>
          <a:solidFill>
            <a:schemeClr val="accent1"/>
          </a:solidFill>
          <a:ln w="6350" cap="flat" cmpd="sng" algn="ctr">
            <a:solidFill>
              <a:srgbClr val="FF0000"/>
            </a:solidFill>
            <a:prstDash val="dash"/>
            <a:round/>
            <a:headEnd type="none" w="med" len="med"/>
            <a:tailEnd type="none" w="med" len="med"/>
          </a:ln>
          <a:effectLst/>
        </p:spPr>
      </p:cxnSp>
      <p:cxnSp>
        <p:nvCxnSpPr>
          <p:cNvPr id="26" name="Straight Connector 25"/>
          <p:cNvCxnSpPr/>
          <p:nvPr/>
        </p:nvCxnSpPr>
        <p:spPr bwMode="auto">
          <a:xfrm>
            <a:off x="6076844" y="4701392"/>
            <a:ext cx="1301786" cy="0"/>
          </a:xfrm>
          <a:prstGeom prst="line">
            <a:avLst/>
          </a:prstGeom>
          <a:solidFill>
            <a:schemeClr val="accent1"/>
          </a:solidFill>
          <a:ln w="6350" cap="flat" cmpd="sng" algn="ctr">
            <a:solidFill>
              <a:srgbClr val="FF0000"/>
            </a:solidFill>
            <a:prstDash val="dash"/>
            <a:round/>
            <a:headEnd type="none" w="med" len="med"/>
            <a:tailEnd type="none" w="med" len="med"/>
          </a:ln>
          <a:effectLst/>
        </p:spPr>
      </p:cxnSp>
      <p:sp>
        <p:nvSpPr>
          <p:cNvPr id="27" name="Rectangle 26"/>
          <p:cNvSpPr/>
          <p:nvPr/>
        </p:nvSpPr>
        <p:spPr>
          <a:xfrm>
            <a:off x="4317655" y="4009662"/>
            <a:ext cx="4081092" cy="2677656"/>
          </a:xfrm>
          <a:prstGeom prst="rect">
            <a:avLst/>
          </a:prstGeom>
        </p:spPr>
        <p:txBody>
          <a:bodyPr wrap="square">
            <a:spAutoFit/>
          </a:bodyPr>
          <a:lstStyle/>
          <a:p>
            <a:pPr>
              <a:tabLst>
                <a:tab pos="285750" algn="l"/>
                <a:tab pos="742950" algn="l"/>
                <a:tab pos="800100" algn="l"/>
                <a:tab pos="914400" algn="l"/>
                <a:tab pos="1258888"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a:t>
            </a:r>
            <a:r>
              <a:rPr lang="en-GB" sz="1400" b="1" dirty="0" smtClean="0">
                <a:solidFill>
                  <a:srgbClr val="FF0000"/>
                </a:solidFill>
                <a:latin typeface="Calibri" panose="020F0502020204030204" pitchFamily="34" charset="0"/>
                <a:cs typeface="Calibri" panose="020F0502020204030204" pitchFamily="34" charset="0"/>
              </a:rPr>
              <a:t>Pledging</a:t>
            </a:r>
            <a:r>
              <a:rPr lang="en-GB" sz="1400" b="1" i="1" dirty="0">
                <a:latin typeface="Calibri" panose="020F0502020204030204" pitchFamily="34" charset="0"/>
                <a:cs typeface="Calibri" panose="020F0502020204030204" pitchFamily="34" charset="0"/>
              </a:rPr>
              <a:t> [SEC</a:t>
            </a:r>
            <a:r>
              <a:rPr lang="en-GB" sz="1400" b="1" i="1" dirty="0" smtClean="0">
                <a:latin typeface="Calibri" panose="020F0502020204030204" pitchFamily="34" charset="0"/>
                <a:cs typeface="Calibri" panose="020F0502020204030204" pitchFamily="34" charset="0"/>
              </a:rPr>
              <a:t>]</a:t>
            </a:r>
          </a:p>
          <a:p>
            <a:pPr>
              <a:tabLst>
                <a:tab pos="285750" algn="l"/>
                <a:tab pos="742950" algn="l"/>
                <a:tab pos="800100" algn="l"/>
                <a:tab pos="914400" algn="l"/>
                <a:tab pos="1258888"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Collateral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FF0000"/>
              </a:solidFill>
              <a:latin typeface="Calibri" panose="020F0502020204030204" pitchFamily="34" charset="0"/>
              <a:cs typeface="Calibri" panose="020F0502020204030204" pitchFamily="34" charset="0"/>
            </a:endParaRP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[0.1]	Third Party </a:t>
            </a:r>
            <a:r>
              <a:rPr lang="en-GB" sz="1400" b="1" dirty="0" smtClean="0">
                <a:solidFill>
                  <a:srgbClr val="FF0000"/>
                </a:solidFill>
                <a:latin typeface="Calibri" panose="020F0502020204030204" pitchFamily="34" charset="0"/>
                <a:cs typeface="Calibri" panose="020F0502020204030204" pitchFamily="34" charset="0"/>
              </a:rPr>
              <a:t>Rights</a:t>
            </a:r>
            <a:r>
              <a:rPr lang="en-GB" sz="1400" b="1" i="1" dirty="0">
                <a:latin typeface="Calibri" panose="020F0502020204030204" pitchFamily="34" charset="0"/>
                <a:cs typeface="Calibri" panose="020F0502020204030204" pitchFamily="34" charset="0"/>
              </a:rPr>
              <a:t> [SEC</a:t>
            </a:r>
            <a:r>
              <a:rPr lang="en-GB" sz="1400" b="1" i="1" dirty="0" smtClean="0">
                <a:latin typeface="Calibri" panose="020F0502020204030204" pitchFamily="34" charset="0"/>
                <a:cs typeface="Calibri" panose="020F0502020204030204" pitchFamily="34" charset="0"/>
              </a:rPr>
              <a:t>]</a:t>
            </a: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Power Of Attorney Control (codes) </a:t>
            </a:r>
            <a:r>
              <a:rPr lang="en-GB" sz="1400" b="1" i="1" dirty="0" smtClean="0">
                <a:latin typeface="Calibri" panose="020F0502020204030204" pitchFamily="34" charset="0"/>
                <a:cs typeface="Calibri" panose="020F0502020204030204" pitchFamily="34" charset="0"/>
              </a:rPr>
              <a:t>[SEC]</a:t>
            </a:r>
          </a:p>
          <a:p>
            <a:pPr>
              <a:tabLst>
                <a:tab pos="285750" algn="l"/>
                <a:tab pos="742950" algn="l"/>
                <a:tab pos="800100"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Accounting Status (codes) </a:t>
            </a:r>
            <a:r>
              <a:rPr lang="en-GB" sz="1400" b="1" i="1" dirty="0" smtClean="0">
                <a:latin typeface="Calibri" panose="020F0502020204030204" pitchFamily="34" charset="0"/>
                <a:cs typeface="Calibri" panose="020F0502020204030204" pitchFamily="34" charset="0"/>
              </a:rPr>
              <a:t>[SEC]</a:t>
            </a:r>
          </a:p>
          <a:p>
            <a:pPr>
              <a:tabLst>
                <a:tab pos="285750" algn="l"/>
                <a:tab pos="742950" algn="l"/>
                <a:tab pos="800100"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Opening Date </a:t>
            </a:r>
            <a:r>
              <a:rPr lang="en-GB" sz="1400" b="1" i="1" dirty="0" smtClean="0">
                <a:latin typeface="Calibri" panose="020F0502020204030204" pitchFamily="34" charset="0"/>
                <a:cs typeface="Calibri" panose="020F0502020204030204" pitchFamily="34" charset="0"/>
              </a:rPr>
              <a:t>[SEC/T2S]</a:t>
            </a:r>
          </a:p>
          <a:p>
            <a:pPr>
              <a:tabLst>
                <a:tab pos="285750" algn="l"/>
                <a:tab pos="742950" algn="l"/>
                <a:tab pos="800100"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Closing Date </a:t>
            </a:r>
            <a:r>
              <a:rPr lang="en-GB" sz="1400" b="1" i="1" dirty="0" smtClean="0">
                <a:latin typeface="Calibri" panose="020F0502020204030204" pitchFamily="34" charset="0"/>
                <a:cs typeface="Calibri" panose="020F0502020204030204" pitchFamily="34" charset="0"/>
              </a:rPr>
              <a:t>[SEC/T2S]</a:t>
            </a:r>
          </a:p>
          <a:p>
            <a:pPr>
              <a:tabLst>
                <a:tab pos="285750" algn="l"/>
                <a:tab pos="742950" algn="l"/>
                <a:tab pos="800100" algn="l"/>
                <a:tab pos="914400" algn="l"/>
                <a:tab pos="1258888" algn="l"/>
              </a:tabLst>
            </a:pPr>
            <a:r>
              <a:rPr lang="en-GB" sz="1400" b="1" i="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Negative Indicator </a:t>
            </a:r>
            <a:r>
              <a:rPr lang="en-GB" sz="1400" b="1" i="1" dirty="0" smtClean="0">
                <a:latin typeface="Calibri" panose="020F0502020204030204" pitchFamily="34" charset="0"/>
                <a:cs typeface="Calibri" panose="020F0502020204030204" pitchFamily="34" charset="0"/>
              </a:rPr>
              <a:t>[SEC/T2S]</a:t>
            </a: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Processing Order </a:t>
            </a:r>
            <a:r>
              <a:rPr lang="en-GB" sz="1400" b="1" dirty="0">
                <a:solidFill>
                  <a:srgbClr val="FF0000"/>
                </a:solidFill>
                <a:latin typeface="Calibri" panose="020F0502020204030204" pitchFamily="34" charset="0"/>
                <a:cs typeface="Calibri" panose="020F0502020204030204" pitchFamily="34" charset="0"/>
              </a:rPr>
              <a:t>(codes) </a:t>
            </a:r>
            <a:r>
              <a:rPr lang="en-GB" sz="1400" b="1" i="1" dirty="0" smtClean="0">
                <a:latin typeface="Calibri" panose="020F0502020204030204" pitchFamily="34" charset="0"/>
                <a:cs typeface="Calibri" panose="020F0502020204030204" pitchFamily="34" charset="0"/>
              </a:rPr>
              <a:t>[BRA]</a:t>
            </a:r>
            <a:endParaRPr lang="en-GB" sz="1400" b="1" dirty="0" smtClean="0">
              <a:solidFill>
                <a:srgbClr val="FF0000"/>
              </a:solidFill>
              <a:latin typeface="Calibri" panose="020F0502020204030204" pitchFamily="34" charset="0"/>
              <a:cs typeface="Calibri" panose="020F0502020204030204" pitchFamily="34" charset="0"/>
            </a:endParaRP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Liability </a:t>
            </a:r>
            <a:r>
              <a:rPr lang="en-GB" sz="1400" b="1" i="1" dirty="0" smtClean="0">
                <a:latin typeface="Calibri" panose="020F0502020204030204" pitchFamily="34" charset="0"/>
                <a:cs typeface="Calibri" panose="020F0502020204030204" pitchFamily="34" charset="0"/>
              </a:rPr>
              <a:t>[BRA]</a:t>
            </a:r>
            <a:endParaRPr lang="en-GB" sz="1400" b="1" dirty="0" smtClean="0">
              <a:solidFill>
                <a:srgbClr val="FF0000"/>
              </a:solidFill>
              <a:latin typeface="Calibri" panose="020F0502020204030204" pitchFamily="34" charset="0"/>
              <a:cs typeface="Calibri" panose="020F0502020204030204" pitchFamily="34" charset="0"/>
            </a:endParaRP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Investor Profile </a:t>
            </a:r>
            <a:r>
              <a:rPr lang="en-GB" sz="1400" b="1" i="1" dirty="0" smtClean="0">
                <a:latin typeface="Calibri" panose="020F0502020204030204" pitchFamily="34" charset="0"/>
                <a:cs typeface="Calibri" panose="020F0502020204030204" pitchFamily="34" charset="0"/>
              </a:rPr>
              <a:t>[BRA]</a:t>
            </a:r>
          </a:p>
          <a:p>
            <a:pPr>
              <a:tabLst>
                <a:tab pos="285750" algn="l"/>
                <a:tab pos="742950" algn="l"/>
                <a:tab pos="800100" algn="l"/>
                <a:tab pos="914400" algn="l"/>
                <a:tab pos="1258888" algn="l"/>
              </a:tabLst>
            </a:pPr>
            <a:r>
              <a:rPr lang="en-GB" sz="1400" b="1" dirty="0">
                <a:solidFill>
                  <a:srgbClr val="9933FF"/>
                </a:solidFill>
                <a:latin typeface="Calibri" panose="020F0502020204030204" pitchFamily="34" charset="0"/>
                <a:cs typeface="Calibri" panose="020F0502020204030204" pitchFamily="34" charset="0"/>
              </a:rPr>
              <a:t>	</a:t>
            </a:r>
            <a:r>
              <a:rPr lang="en-GB" sz="1400" b="1" dirty="0" smtClean="0">
                <a:solidFill>
                  <a:srgbClr val="9933FF"/>
                </a:solidFill>
                <a:latin typeface="Calibri" panose="020F0502020204030204" pitchFamily="34" charset="0"/>
                <a:cs typeface="Calibri" panose="020F0502020204030204" pitchFamily="34" charset="0"/>
              </a:rPr>
              <a:t>[0.1]	Fiscal Year </a:t>
            </a:r>
            <a:r>
              <a:rPr lang="en-GB" sz="1400" b="1" i="1" dirty="0" smtClean="0">
                <a:latin typeface="Calibri" panose="020F0502020204030204" pitchFamily="34" charset="0"/>
                <a:cs typeface="Calibri" panose="020F0502020204030204" pitchFamily="34" charset="0"/>
              </a:rPr>
              <a:t>[SEC]</a:t>
            </a:r>
            <a:endParaRPr lang="en-GB" sz="14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5764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 Modification Instruction</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39</a:t>
            </a:fld>
            <a:endParaRPr lang="en-GB" dirty="0"/>
          </a:p>
        </p:txBody>
      </p:sp>
      <p:sp>
        <p:nvSpPr>
          <p:cNvPr id="6" name="TextBox 5"/>
          <p:cNvSpPr txBox="1"/>
          <p:nvPr/>
        </p:nvSpPr>
        <p:spPr>
          <a:xfrm>
            <a:off x="1543050" y="2628900"/>
            <a:ext cx="6241452" cy="461665"/>
          </a:xfrm>
          <a:prstGeom prst="rect">
            <a:avLst/>
          </a:prstGeom>
          <a:noFill/>
        </p:spPr>
        <p:txBody>
          <a:bodyPr wrap="none" rtlCol="0">
            <a:spAutoFit/>
          </a:bodyPr>
          <a:lstStyle/>
          <a:p>
            <a:r>
              <a:rPr lang="en-GB" dirty="0" smtClean="0"/>
              <a:t>- Account Modification Instruction acmt.003 -</a:t>
            </a:r>
            <a:endParaRPr lang="en-GB" dirty="0"/>
          </a:p>
        </p:txBody>
      </p:sp>
    </p:spTree>
    <p:extLst>
      <p:ext uri="{BB962C8B-B14F-4D97-AF65-F5344CB8AC3E}">
        <p14:creationId xmlns:p14="http://schemas.microsoft.com/office/powerpoint/2010/main" val="299823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79" y="15840"/>
            <a:ext cx="8633575" cy="441364"/>
          </a:xfrm>
        </p:spPr>
        <p:txBody>
          <a:bodyPr/>
          <a:lstStyle/>
          <a:p>
            <a:r>
              <a:rPr lang="en-GB" dirty="0" smtClean="0"/>
              <a:t>Final Revisions – account management (acmt) messages - 2</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4</a:t>
            </a:fld>
            <a:endParaRPr lang="en-GB" dirty="0"/>
          </a:p>
        </p:txBody>
      </p:sp>
      <p:sp>
        <p:nvSpPr>
          <p:cNvPr id="6" name="TextBox 5"/>
          <p:cNvSpPr txBox="1"/>
          <p:nvPr/>
        </p:nvSpPr>
        <p:spPr>
          <a:xfrm>
            <a:off x="224296" y="690129"/>
            <a:ext cx="8833440" cy="4824398"/>
          </a:xfrm>
          <a:prstGeom prst="rect">
            <a:avLst/>
          </a:prstGeom>
          <a:noFill/>
        </p:spPr>
        <p:txBody>
          <a:bodyPr wrap="square" rtlCol="0">
            <a:spAutoFit/>
          </a:bodyPr>
          <a:lstStyle/>
          <a:p>
            <a:pPr>
              <a:spcAft>
                <a:spcPts val="900"/>
              </a:spcAft>
            </a:pPr>
            <a:r>
              <a:rPr lang="en-GB" sz="2000" dirty="0" smtClean="0">
                <a:latin typeface="Calibri" panose="020F0502020204030204" pitchFamily="34" charset="0"/>
                <a:cs typeface="Calibri" panose="020F0502020204030204" pitchFamily="34" charset="0"/>
              </a:rPr>
              <a:t>Following the delivery of draft 4 (30 October 2015), feedback was received from DK as a result of its continued implementation exercise on the draft 4 schemas and this showed some issues with acmt.001 (and therefore acmt.002 and acmt.003)</a:t>
            </a:r>
          </a:p>
          <a:p>
            <a:pPr marL="344488" indent="-344488"/>
            <a:r>
              <a:rPr lang="en-US" sz="2000" dirty="0" smtClean="0">
                <a:latin typeface="Calibri" panose="020F0502020204030204" pitchFamily="34" charset="0"/>
                <a:cs typeface="Calibri" panose="020F0502020204030204" pitchFamily="34" charset="0"/>
              </a:rPr>
              <a:t>	</a:t>
            </a:r>
            <a:r>
              <a:rPr lang="en-US" sz="2000" b="1" dirty="0" smtClean="0">
                <a:solidFill>
                  <a:schemeClr val="accent6">
                    <a:lumMod val="75000"/>
                  </a:schemeClr>
                </a:solidFill>
                <a:latin typeface="Calibri" panose="020F0502020204030204" pitchFamily="34" charset="0"/>
                <a:cs typeface="Calibri" panose="020F0502020204030204" pitchFamily="34" charset="0"/>
              </a:rPr>
              <a:t>Investment Account / </a:t>
            </a:r>
            <a:r>
              <a:rPr lang="en-GB" sz="2000" b="1" dirty="0" smtClean="0">
                <a:solidFill>
                  <a:schemeClr val="accent6">
                    <a:lumMod val="75000"/>
                  </a:schemeClr>
                </a:solidFill>
                <a:latin typeface="Calibri" panose="020F0502020204030204" pitchFamily="34" charset="0"/>
                <a:cs typeface="Calibri" panose="020F0502020204030204" pitchFamily="34" charset="0"/>
              </a:rPr>
              <a:t>Tax Exemption</a:t>
            </a:r>
          </a:p>
          <a:p>
            <a:pPr marL="344488" indent="-344488"/>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This optional element is available at the level of the account. Some markets need to specify this at the level of the party.</a:t>
            </a:r>
          </a:p>
          <a:p>
            <a:pPr marL="344488" indent="-344488"/>
            <a:endParaRPr lang="en-GB" sz="2000" dirty="0">
              <a:latin typeface="Calibri" panose="020F0502020204030204" pitchFamily="34" charset="0"/>
              <a:cs typeface="Calibri" panose="020F0502020204030204" pitchFamily="34" charset="0"/>
            </a:endParaRPr>
          </a:p>
          <a:p>
            <a:pPr marL="344488" indent="-344488"/>
            <a:r>
              <a:rPr lang="en-GB" sz="2000" dirty="0" smtClean="0">
                <a:latin typeface="Calibri" panose="020F0502020204030204" pitchFamily="34" charset="0"/>
                <a:cs typeface="Calibri" panose="020F0502020204030204" pitchFamily="34" charset="0"/>
              </a:rPr>
              <a:t>	</a:t>
            </a:r>
            <a:r>
              <a:rPr lang="en-US" sz="2000" b="1" dirty="0" smtClean="0">
                <a:solidFill>
                  <a:schemeClr val="accent6">
                    <a:lumMod val="75000"/>
                  </a:schemeClr>
                </a:solidFill>
                <a:latin typeface="Calibri" panose="020F0502020204030204" pitchFamily="34" charset="0"/>
                <a:cs typeface="Calibri" panose="020F0502020204030204" pitchFamily="34" charset="0"/>
              </a:rPr>
              <a:t>Investment Account / </a:t>
            </a:r>
            <a:r>
              <a:rPr lang="en-GB" sz="2000" b="1" dirty="0" smtClean="0">
                <a:solidFill>
                  <a:schemeClr val="accent6">
                    <a:lumMod val="75000"/>
                  </a:schemeClr>
                </a:solidFill>
                <a:latin typeface="Calibri" panose="020F0502020204030204" pitchFamily="34" charset="0"/>
                <a:cs typeface="Calibri" panose="020F0502020204030204" pitchFamily="34" charset="0"/>
              </a:rPr>
              <a:t>Accounting Status</a:t>
            </a:r>
          </a:p>
          <a:p>
            <a:pPr marL="344488" indent="-344488"/>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This element was added as a result of CR 504 (extend functionality to all management of securities account as well as investment fund account). </a:t>
            </a:r>
            <a:r>
              <a:rPr lang="en-GB" sz="2000" dirty="0">
                <a:latin typeface="Calibri" panose="020F0502020204030204" pitchFamily="34" charset="0"/>
                <a:cs typeface="Calibri" panose="020F0502020204030204" pitchFamily="34" charset="0"/>
              </a:rPr>
              <a:t>Some markets need to specify this at the level of the party</a:t>
            </a:r>
            <a:r>
              <a:rPr lang="en-GB" sz="2000" dirty="0" smtClean="0">
                <a:latin typeface="Calibri" panose="020F0502020204030204" pitchFamily="34" charset="0"/>
                <a:cs typeface="Calibri" panose="020F0502020204030204" pitchFamily="34" charset="0"/>
              </a:rPr>
              <a:t>.</a:t>
            </a:r>
          </a:p>
          <a:p>
            <a:pPr marL="344488" indent="-344488"/>
            <a:endParaRPr lang="en-GB" sz="2000" dirty="0">
              <a:latin typeface="Calibri" panose="020F0502020204030204" pitchFamily="34" charset="0"/>
              <a:cs typeface="Calibri" panose="020F0502020204030204" pitchFamily="34" charset="0"/>
            </a:endParaRPr>
          </a:p>
          <a:p>
            <a:pPr marL="344488" indent="-344488"/>
            <a:r>
              <a:rPr lang="en-GB" sz="2000" dirty="0">
                <a:latin typeface="Calibri" panose="020F0502020204030204" pitchFamily="34" charset="0"/>
                <a:cs typeface="Calibri" panose="020F0502020204030204" pitchFamily="34" charset="0"/>
              </a:rPr>
              <a:t>	</a:t>
            </a:r>
            <a:r>
              <a:rPr lang="en-GB" sz="2000" b="1" dirty="0" smtClean="0">
                <a:solidFill>
                  <a:schemeClr val="accent6">
                    <a:lumMod val="75000"/>
                  </a:schemeClr>
                </a:solidFill>
                <a:latin typeface="Calibri" panose="020F0502020204030204" pitchFamily="34" charset="0"/>
                <a:cs typeface="Calibri" panose="020F0502020204030204" pitchFamily="34" charset="0"/>
              </a:rPr>
              <a:t>Limitations, restrictions &amp; other information </a:t>
            </a:r>
          </a:p>
          <a:p>
            <a:pPr marL="344488" indent="-344488"/>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 sequence (Additional Information) was added as a result of </a:t>
            </a:r>
            <a:r>
              <a:rPr lang="en-GB" sz="2000" dirty="0">
                <a:latin typeface="Calibri" panose="020F0502020204030204" pitchFamily="34" charset="0"/>
                <a:cs typeface="Calibri" panose="020F0502020204030204" pitchFamily="34" charset="0"/>
              </a:rPr>
              <a:t>CR 504 and 520)</a:t>
            </a:r>
          </a:p>
          <a:p>
            <a:pPr marL="344488" indent="-344488"/>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Some </a:t>
            </a:r>
            <a:r>
              <a:rPr lang="en-GB" sz="2000" dirty="0">
                <a:latin typeface="Calibri" panose="020F0502020204030204" pitchFamily="34" charset="0"/>
                <a:cs typeface="Calibri" panose="020F0502020204030204" pitchFamily="34" charset="0"/>
              </a:rPr>
              <a:t>markets need to specify this at the level of the party.</a:t>
            </a:r>
            <a:r>
              <a:rPr lang="en-GB" sz="2000" dirty="0" smtClean="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34511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 Modification Instruction - Other </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40</a:t>
            </a:fld>
            <a:endParaRPr lang="en-GB" dirty="0"/>
          </a:p>
        </p:txBody>
      </p:sp>
      <p:sp>
        <p:nvSpPr>
          <p:cNvPr id="28" name="TextBox 27"/>
          <p:cNvSpPr txBox="1"/>
          <p:nvPr/>
        </p:nvSpPr>
        <p:spPr>
          <a:xfrm>
            <a:off x="3693967" y="2435143"/>
            <a:ext cx="3681618" cy="1077218"/>
          </a:xfrm>
          <a:prstGeom prst="rect">
            <a:avLst/>
          </a:prstGeom>
          <a:noFill/>
          <a:ln>
            <a:solidFill>
              <a:srgbClr val="0070C0"/>
            </a:solidFill>
          </a:ln>
        </p:spPr>
        <p:txBody>
          <a:bodyPr wrap="square" rtlCol="0">
            <a:spAutoFit/>
          </a:bodyPr>
          <a:lstStyle/>
          <a:p>
            <a:r>
              <a:rPr lang="en-US" sz="1600" dirty="0" smtClean="0">
                <a:latin typeface="Calibri" panose="020F0502020204030204" pitchFamily="34" charset="0"/>
                <a:cs typeface="Calibri" panose="020F0502020204030204" pitchFamily="34" charset="0"/>
              </a:rPr>
              <a:t>Placement did not have a ‘modification scope’ element. This was probably an error made in  2007. So it has been added.</a:t>
            </a:r>
            <a:endParaRPr lang="en-GB" sz="1600" dirty="0">
              <a:latin typeface="Calibri" panose="020F0502020204030204" pitchFamily="34" charset="0"/>
              <a:cs typeface="Calibri" panose="020F0502020204030204" pitchFamily="34" charset="0"/>
            </a:endParaRPr>
          </a:p>
        </p:txBody>
      </p:sp>
      <p:sp>
        <p:nvSpPr>
          <p:cNvPr id="19" name="Rectangle 18"/>
          <p:cNvSpPr/>
          <p:nvPr/>
        </p:nvSpPr>
        <p:spPr bwMode="auto">
          <a:xfrm>
            <a:off x="8623" y="6400801"/>
            <a:ext cx="2915728" cy="457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353254" y="6111565"/>
            <a:ext cx="3048428" cy="530773"/>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bwMode="auto">
          <a:xfrm>
            <a:off x="353254" y="5547973"/>
            <a:ext cx="3048428" cy="530773"/>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0" name="Rectangle 29"/>
          <p:cNvSpPr/>
          <p:nvPr/>
        </p:nvSpPr>
        <p:spPr bwMode="auto">
          <a:xfrm>
            <a:off x="353254" y="4813540"/>
            <a:ext cx="3048428" cy="698738"/>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1" name="Rectangle 30"/>
          <p:cNvSpPr/>
          <p:nvPr/>
        </p:nvSpPr>
        <p:spPr bwMode="auto">
          <a:xfrm>
            <a:off x="353254" y="4244196"/>
            <a:ext cx="3048428" cy="540590"/>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2" name="Rectangle 31"/>
          <p:cNvSpPr/>
          <p:nvPr/>
        </p:nvSpPr>
        <p:spPr bwMode="auto">
          <a:xfrm>
            <a:off x="353254" y="3680603"/>
            <a:ext cx="3048428" cy="540590"/>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3" name="Rectangle 32"/>
          <p:cNvSpPr/>
          <p:nvPr/>
        </p:nvSpPr>
        <p:spPr bwMode="auto">
          <a:xfrm>
            <a:off x="353254" y="1256583"/>
            <a:ext cx="3048428" cy="72749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4" name="Rectangle 33"/>
          <p:cNvSpPr/>
          <p:nvPr/>
        </p:nvSpPr>
        <p:spPr bwMode="auto">
          <a:xfrm>
            <a:off x="353254" y="2030083"/>
            <a:ext cx="3048428" cy="488831"/>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5" name="Rectangle 34"/>
          <p:cNvSpPr/>
          <p:nvPr/>
        </p:nvSpPr>
        <p:spPr bwMode="auto">
          <a:xfrm>
            <a:off x="353254" y="3108386"/>
            <a:ext cx="3048428" cy="540590"/>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6" name="Rectangle 35"/>
          <p:cNvSpPr/>
          <p:nvPr/>
        </p:nvSpPr>
        <p:spPr bwMode="auto">
          <a:xfrm>
            <a:off x="353254" y="2544793"/>
            <a:ext cx="3048428" cy="540590"/>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7" name="Rectangle 36"/>
          <p:cNvSpPr/>
          <p:nvPr/>
        </p:nvSpPr>
        <p:spPr bwMode="auto">
          <a:xfrm>
            <a:off x="353254" y="1052425"/>
            <a:ext cx="3048428" cy="184031"/>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353254" y="477333"/>
            <a:ext cx="3048428" cy="540590"/>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27" name="Straight Arrow Connector 26"/>
          <p:cNvCxnSpPr/>
          <p:nvPr/>
        </p:nvCxnSpPr>
        <p:spPr bwMode="auto">
          <a:xfrm flipV="1">
            <a:off x="3114136" y="2820838"/>
            <a:ext cx="526211" cy="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6" name="TextBox 5"/>
          <p:cNvSpPr txBox="1"/>
          <p:nvPr/>
        </p:nvSpPr>
        <p:spPr>
          <a:xfrm>
            <a:off x="322060" y="440445"/>
            <a:ext cx="4198182" cy="6314549"/>
          </a:xfrm>
          <a:prstGeom prst="rect">
            <a:avLst/>
          </a:prstGeom>
          <a:noFill/>
        </p:spPr>
        <p:txBody>
          <a:bodyPr wrap="square" rtlCol="0">
            <a:spAutoFit/>
          </a:bodyPr>
          <a:lstStyle/>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[1.1]	Investment Account Selection</a:t>
            </a:r>
          </a:p>
          <a:p>
            <a:pPr marL="0" lvl="1">
              <a:spcAft>
                <a:spcPts val="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xor	[1.1]	Account Identification</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xor	[1.1]	Other Account Selection</a:t>
            </a:r>
          </a:p>
          <a:p>
            <a:pPr marL="0" lvl="1">
              <a:spcAft>
                <a:spcPts val="10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[0.1]	Modified Investment Account</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[0.1]	Modified Account Parties</a:t>
            </a:r>
          </a:p>
          <a:p>
            <a:pPr marL="0" lvl="1">
              <a:spcAft>
                <a:spcPts val="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[1.1]	Modification Scope Indication</a:t>
            </a:r>
          </a:p>
          <a:p>
            <a:pPr marL="0" lvl="1">
              <a:spcAft>
                <a:spcPts val="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[0.1]	Principal Account Party</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[0.1]	Secondary Owner, </a:t>
            </a:r>
            <a:r>
              <a:rPr lang="en-GB" sz="1200" b="1" i="1" dirty="0" smtClean="0">
                <a:latin typeface="Calibri" panose="020F0502020204030204" pitchFamily="34" charset="0"/>
                <a:cs typeface="Calibri" panose="020F0502020204030204" pitchFamily="34" charset="0"/>
              </a:rPr>
              <a:t>etc</a:t>
            </a:r>
            <a:r>
              <a:rPr lang="en-GB" sz="1200" b="1" dirty="0" smtClean="0">
                <a:latin typeface="Calibri" panose="020F0502020204030204" pitchFamily="34" charset="0"/>
                <a:cs typeface="Calibri" panose="020F0502020204030204" pitchFamily="34" charset="0"/>
              </a:rPr>
              <a:t>	</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[0.10]	Modified Intermediaries</a:t>
            </a:r>
          </a:p>
          <a:p>
            <a:pPr marL="0" lvl="1">
              <a:spcAft>
                <a:spcPts val="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Modification Scope Indication</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[1.1</a:t>
            </a: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Intermediary</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[0.1]	</a:t>
            </a:r>
            <a:r>
              <a:rPr lang="en-GB" sz="1200" b="1" dirty="0" smtClean="0">
                <a:solidFill>
                  <a:srgbClr val="FF0000"/>
                </a:solidFill>
                <a:latin typeface="Calibri" panose="020F0502020204030204" pitchFamily="34" charset="0"/>
                <a:cs typeface="Calibri" panose="020F0502020204030204" pitchFamily="34" charset="0"/>
              </a:rPr>
              <a:t>Modified Placement</a:t>
            </a:r>
          </a:p>
          <a:p>
            <a:pPr marL="0" lvl="1">
              <a:spcAft>
                <a:spcPts val="0"/>
              </a:spcAft>
              <a:tabLst>
                <a:tab pos="457200" algn="l"/>
                <a:tab pos="796925" algn="l"/>
                <a:tab pos="1141413" algn="l"/>
              </a:tabLst>
            </a:pPr>
            <a:r>
              <a:rPr lang="en-GB" sz="1200" b="1" dirty="0" smtClean="0">
                <a:solidFill>
                  <a:srgbClr val="FF0000"/>
                </a:solidFill>
                <a:latin typeface="Calibri" panose="020F0502020204030204" pitchFamily="34" charset="0"/>
                <a:cs typeface="Calibri" panose="020F0502020204030204" pitchFamily="34" charset="0"/>
              </a:rPr>
              <a:t>	[</a:t>
            </a:r>
            <a:r>
              <a:rPr lang="en-GB" sz="1200" b="1" dirty="0">
                <a:solidFill>
                  <a:srgbClr val="FF0000"/>
                </a:solidFill>
                <a:latin typeface="Calibri" panose="020F0502020204030204" pitchFamily="34" charset="0"/>
                <a:cs typeface="Calibri" panose="020F0502020204030204" pitchFamily="34" charset="0"/>
              </a:rPr>
              <a:t>1.1]	Modification Scope Indication</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a:t>
            </a:r>
            <a:r>
              <a:rPr lang="en-GB" sz="1200" b="1" dirty="0" smtClean="0">
                <a:latin typeface="Calibri" panose="020F0502020204030204" pitchFamily="34" charset="0"/>
                <a:cs typeface="Calibri" panose="020F0502020204030204" pitchFamily="34" charset="0"/>
              </a:rPr>
              <a:t>Placement</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[0.1]	Modified Issue Allocation</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	[</a:t>
            </a:r>
            <a:r>
              <a:rPr lang="en-GB" sz="1200" b="1" dirty="0">
                <a:latin typeface="Calibri" panose="020F0502020204030204" pitchFamily="34" charset="0"/>
                <a:cs typeface="Calibri" panose="020F0502020204030204" pitchFamily="34" charset="0"/>
              </a:rPr>
              <a:t>1.1]	Modification Scope Indication</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a:t>
            </a:r>
            <a:r>
              <a:rPr lang="en-GB" sz="1200" b="1" dirty="0" smtClean="0">
                <a:latin typeface="Calibri" panose="020F0502020204030204" pitchFamily="34" charset="0"/>
                <a:cs typeface="Calibri" panose="020F0502020204030204" pitchFamily="34" charset="0"/>
              </a:rPr>
              <a:t>Issue Allocation</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[0.50]	Modified Savings Investment Plan</a:t>
            </a:r>
          </a:p>
          <a:p>
            <a:pPr marL="0" lvl="1">
              <a:spcAft>
                <a:spcPts val="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Modification Scope Indication</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a:t>
            </a:r>
            <a:r>
              <a:rPr lang="en-GB" sz="1200" b="1" dirty="0" smtClean="0">
                <a:latin typeface="Calibri" panose="020F0502020204030204" pitchFamily="34" charset="0"/>
                <a:cs typeface="Calibri" panose="020F0502020204030204" pitchFamily="34" charset="0"/>
              </a:rPr>
              <a:t>Investment Plan</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[0.10]	Modified Withdrawal Investment Plan</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	[1.1</a:t>
            </a:r>
            <a:r>
              <a:rPr lang="en-GB" sz="1200" b="1" dirty="0">
                <a:latin typeface="Calibri" panose="020F0502020204030204" pitchFamily="34" charset="0"/>
                <a:cs typeface="Calibri" panose="020F0502020204030204" pitchFamily="34" charset="0"/>
              </a:rPr>
              <a:t>]	Modification Scope Indication</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Investment </a:t>
            </a:r>
            <a:r>
              <a:rPr lang="en-GB" sz="1200" b="1" dirty="0" smtClean="0">
                <a:latin typeface="Calibri" panose="020F0502020204030204" pitchFamily="34" charset="0"/>
                <a:cs typeface="Calibri" panose="020F0502020204030204" pitchFamily="34" charset="0"/>
              </a:rPr>
              <a:t>Plan</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[0.8]	Modified Cash Settlement</a:t>
            </a:r>
          </a:p>
          <a:p>
            <a:pPr marL="0" lvl="1">
              <a:spcAft>
                <a:spcPts val="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Modification Scope Indication</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	[0.n]	Cash Account Details</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[0.n]	Other Cash Settlement Details</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[0.30]	Modified Service Level Agreement</a:t>
            </a:r>
          </a:p>
          <a:p>
            <a:pPr marL="0" lvl="1">
              <a:spcAft>
                <a:spcPts val="0"/>
              </a:spcAft>
              <a:tabLst>
                <a:tab pos="457200" algn="l"/>
                <a:tab pos="796925" algn="l"/>
                <a:tab pos="1141413" algn="l"/>
              </a:tabLst>
            </a:pPr>
            <a:r>
              <a:rPr lang="en-GB" sz="1200" b="1" dirty="0" smtClean="0">
                <a:latin typeface="Calibri" panose="020F0502020204030204" pitchFamily="34" charset="0"/>
                <a:cs typeface="Calibri" panose="020F0502020204030204" pitchFamily="34" charset="0"/>
              </a:rPr>
              <a:t>	[</a:t>
            </a:r>
            <a:r>
              <a:rPr lang="en-GB" sz="1200" b="1" dirty="0">
                <a:latin typeface="Calibri" panose="020F0502020204030204" pitchFamily="34" charset="0"/>
                <a:cs typeface="Calibri" panose="020F0502020204030204" pitchFamily="34" charset="0"/>
              </a:rPr>
              <a:t>1.1]	Modification Scope Indication</a:t>
            </a:r>
          </a:p>
          <a:p>
            <a:pPr marL="0" lvl="1">
              <a:spcAft>
                <a:spcPts val="10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Service Level </a:t>
            </a:r>
            <a:r>
              <a:rPr lang="en-GB" sz="1200" b="1" dirty="0" smtClean="0">
                <a:latin typeface="Calibri" panose="020F0502020204030204" pitchFamily="34" charset="0"/>
                <a:cs typeface="Calibri" panose="020F0502020204030204" pitchFamily="34" charset="0"/>
              </a:rPr>
              <a:t>Agreement</a:t>
            </a:r>
          </a:p>
          <a:p>
            <a:pPr marL="0" lvl="1">
              <a:spcAft>
                <a:spcPts val="0"/>
              </a:spcAft>
              <a:tabLst>
                <a:tab pos="457200" algn="l"/>
                <a:tab pos="796925" algn="l"/>
                <a:tab pos="1141413" algn="l"/>
              </a:tabLst>
            </a:pPr>
            <a:r>
              <a:rPr lang="en-GB" sz="1200" b="1" dirty="0" smtClean="0">
                <a:solidFill>
                  <a:srgbClr val="FF0000"/>
                </a:solidFill>
                <a:latin typeface="Calibri" panose="020F0502020204030204" pitchFamily="34" charset="0"/>
                <a:cs typeface="Calibri" panose="020F0502020204030204" pitchFamily="34" charset="0"/>
              </a:rPr>
              <a:t>[0.n]	Modified Additional Information</a:t>
            </a:r>
          </a:p>
          <a:p>
            <a:pPr marL="0" lvl="1">
              <a:spcAft>
                <a:spcPts val="0"/>
              </a:spcAft>
              <a:tabLst>
                <a:tab pos="457200" algn="l"/>
                <a:tab pos="796925" algn="l"/>
                <a:tab pos="1141413" algn="l"/>
              </a:tabLst>
            </a:pPr>
            <a:r>
              <a:rPr lang="en-GB" sz="1200" b="1" dirty="0">
                <a:solidFill>
                  <a:srgbClr val="FF0000"/>
                </a:solidFill>
                <a:latin typeface="Calibri" panose="020F0502020204030204" pitchFamily="34" charset="0"/>
                <a:cs typeface="Calibri" panose="020F0502020204030204" pitchFamily="34" charset="0"/>
              </a:rPr>
              <a:t>	</a:t>
            </a:r>
            <a:r>
              <a:rPr lang="en-GB" sz="1200" b="1" dirty="0" smtClean="0">
                <a:latin typeface="Calibri" panose="020F0502020204030204" pitchFamily="34" charset="0"/>
                <a:cs typeface="Calibri" panose="020F0502020204030204" pitchFamily="34" charset="0"/>
              </a:rPr>
              <a:t>[</a:t>
            </a:r>
            <a:r>
              <a:rPr lang="en-GB" sz="1200" b="1" dirty="0">
                <a:latin typeface="Calibri" panose="020F0502020204030204" pitchFamily="34" charset="0"/>
                <a:cs typeface="Calibri" panose="020F0502020204030204" pitchFamily="34" charset="0"/>
              </a:rPr>
              <a:t>1.1]	Modification Scope Indication</a:t>
            </a:r>
          </a:p>
          <a:p>
            <a:pPr marL="0" lvl="1">
              <a:spcAft>
                <a:spcPts val="0"/>
              </a:spcAft>
              <a:tabLst>
                <a:tab pos="457200" algn="l"/>
                <a:tab pos="796925" algn="l"/>
                <a:tab pos="1141413" algn="l"/>
              </a:tabLst>
            </a:pPr>
            <a:r>
              <a:rPr lang="en-GB" sz="1200" b="1" dirty="0">
                <a:latin typeface="Calibri" panose="020F0502020204030204" pitchFamily="34" charset="0"/>
                <a:cs typeface="Calibri" panose="020F0502020204030204" pitchFamily="34" charset="0"/>
              </a:rPr>
              <a:t>	[1.1]	 </a:t>
            </a:r>
            <a:r>
              <a:rPr lang="en-GB" sz="1200" b="1" dirty="0" smtClean="0">
                <a:latin typeface="Calibri" panose="020F0502020204030204" pitchFamily="34" charset="0"/>
                <a:cs typeface="Calibri" panose="020F0502020204030204" pitchFamily="34" charset="0"/>
              </a:rPr>
              <a:t>Additional Information</a:t>
            </a:r>
            <a:endParaRPr lang="en-GB" sz="1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80696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79" y="102100"/>
            <a:ext cx="8849235" cy="441364"/>
          </a:xfrm>
        </p:spPr>
        <p:txBody>
          <a:bodyPr/>
          <a:lstStyle/>
          <a:p>
            <a:r>
              <a:rPr lang="en-GB" dirty="0" smtClean="0"/>
              <a:t>Investment Account in Account Modification (acmt.003)</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41</a:t>
            </a:fld>
            <a:endParaRPr lang="en-GB" dirty="0"/>
          </a:p>
        </p:txBody>
      </p:sp>
      <p:sp>
        <p:nvSpPr>
          <p:cNvPr id="3" name="TextBox 2"/>
          <p:cNvSpPr txBox="1"/>
          <p:nvPr/>
        </p:nvSpPr>
        <p:spPr>
          <a:xfrm>
            <a:off x="4830816" y="603852"/>
            <a:ext cx="4192419" cy="738664"/>
          </a:xfrm>
          <a:prstGeom prst="rect">
            <a:avLst/>
          </a:prstGeom>
          <a:noFill/>
        </p:spPr>
        <p:txBody>
          <a:bodyPr wrap="square" rtlCol="0">
            <a:spAutoFit/>
          </a:bodyPr>
          <a:lstStyle/>
          <a:p>
            <a:r>
              <a:rPr lang="en-GB" sz="1400" b="1" dirty="0" smtClean="0">
                <a:solidFill>
                  <a:srgbClr val="FF9966"/>
                </a:solidFill>
                <a:latin typeface="Calibri" panose="020F0502020204030204" pitchFamily="34" charset="0"/>
                <a:cs typeface="Calibri" panose="020F0502020204030204" pitchFamily="34" charset="0"/>
              </a:rPr>
              <a:t>Orange shows the differences between 001 and 003. </a:t>
            </a:r>
          </a:p>
          <a:p>
            <a:r>
              <a:rPr lang="en-GB" sz="1400" b="1" dirty="0" smtClean="0">
                <a:solidFill>
                  <a:srgbClr val="FF9966"/>
                </a:solidFill>
                <a:latin typeface="Calibri" panose="020F0502020204030204" pitchFamily="34" charset="0"/>
                <a:cs typeface="Calibri" panose="020F0502020204030204" pitchFamily="34" charset="0"/>
              </a:rPr>
              <a:t>All other aspects are the same in 001 and 002 and a change to 001 is a change to 003.</a:t>
            </a:r>
            <a:endParaRPr lang="en-GB" sz="1400" b="1" dirty="0">
              <a:solidFill>
                <a:srgbClr val="FF9966"/>
              </a:solidFill>
              <a:latin typeface="Calibri" panose="020F0502020204030204" pitchFamily="34" charset="0"/>
              <a:cs typeface="Calibri" panose="020F0502020204030204" pitchFamily="34" charset="0"/>
            </a:endParaRPr>
          </a:p>
        </p:txBody>
      </p:sp>
      <p:sp>
        <p:nvSpPr>
          <p:cNvPr id="30" name="Rectangle 29"/>
          <p:cNvSpPr/>
          <p:nvPr/>
        </p:nvSpPr>
        <p:spPr>
          <a:xfrm>
            <a:off x="167436" y="664208"/>
            <a:ext cx="3526402" cy="738664"/>
          </a:xfrm>
          <a:prstGeom prst="rect">
            <a:avLst/>
          </a:prstGeom>
        </p:spPr>
        <p:txBody>
          <a:bodyPr wrap="square">
            <a:spAutoFit/>
          </a:bodyPr>
          <a:lstStyle/>
          <a:p>
            <a:pPr>
              <a:tabLst>
                <a:tab pos="285750" algn="l"/>
                <a:tab pos="461963" algn="l"/>
                <a:tab pos="684213" algn="l"/>
                <a:tab pos="1025525" algn="l"/>
                <a:tab pos="1255713" algn="l"/>
              </a:tabLst>
            </a:pPr>
            <a:r>
              <a:rPr lang="en-GB" sz="1400" b="1" dirty="0" smtClean="0">
                <a:solidFill>
                  <a:srgbClr val="FF9966"/>
                </a:solidFill>
                <a:latin typeface="Calibri" panose="020F0502020204030204" pitchFamily="34" charset="0"/>
                <a:cs typeface="Calibri" panose="020F0502020204030204" pitchFamily="34" charset="0"/>
              </a:rPr>
              <a:t>[1.1]	Investment Account Selection</a:t>
            </a:r>
          </a:p>
          <a:p>
            <a:pPr>
              <a:tabLst>
                <a:tab pos="285750" algn="l"/>
                <a:tab pos="461963" algn="l"/>
                <a:tab pos="684213" algn="l"/>
                <a:tab pos="1025525" algn="l"/>
                <a:tab pos="1255713" algn="l"/>
              </a:tabLst>
            </a:pPr>
            <a:r>
              <a:rPr lang="en-GB" sz="1400" b="1" dirty="0" smtClean="0">
                <a:solidFill>
                  <a:srgbClr val="FF9966"/>
                </a:solidFill>
                <a:latin typeface="Calibri" panose="020F0502020204030204" pitchFamily="34" charset="0"/>
                <a:cs typeface="Calibri" panose="020F0502020204030204" pitchFamily="34" charset="0"/>
              </a:rPr>
              <a:t>		XOR	Account Identification</a:t>
            </a:r>
          </a:p>
          <a:p>
            <a:pPr>
              <a:tabLst>
                <a:tab pos="285750" algn="l"/>
                <a:tab pos="461963" algn="l"/>
                <a:tab pos="684213" algn="l"/>
                <a:tab pos="1025525" algn="l"/>
                <a:tab pos="1255713" algn="l"/>
              </a:tabLst>
            </a:pPr>
            <a:r>
              <a:rPr lang="en-GB" sz="1400" b="1" dirty="0" smtClean="0">
                <a:solidFill>
                  <a:srgbClr val="FF9966"/>
                </a:solidFill>
                <a:latin typeface="Calibri" panose="020F0502020204030204" pitchFamily="34" charset="0"/>
                <a:cs typeface="Calibri" panose="020F0502020204030204" pitchFamily="34" charset="0"/>
              </a:rPr>
              <a:t>		XOR	Other Account Selection Data</a:t>
            </a:r>
            <a:endParaRPr lang="en-GB" sz="1400" b="1" dirty="0">
              <a:solidFill>
                <a:srgbClr val="FF9966"/>
              </a:solidFill>
              <a:latin typeface="Calibri" panose="020F0502020204030204" pitchFamily="34" charset="0"/>
              <a:cs typeface="Calibri" panose="020F0502020204030204" pitchFamily="34" charset="0"/>
            </a:endParaRPr>
          </a:p>
        </p:txBody>
      </p:sp>
      <p:sp>
        <p:nvSpPr>
          <p:cNvPr id="22" name="TextBox 21"/>
          <p:cNvSpPr txBox="1"/>
          <p:nvPr/>
        </p:nvSpPr>
        <p:spPr>
          <a:xfrm>
            <a:off x="4899836" y="1544156"/>
            <a:ext cx="4080262" cy="1384995"/>
          </a:xfrm>
          <a:prstGeom prst="rect">
            <a:avLst/>
          </a:prstGeom>
          <a:noFill/>
          <a:ln>
            <a:solidFill>
              <a:srgbClr val="00B0F0"/>
            </a:solidFill>
          </a:ln>
        </p:spPr>
        <p:txBody>
          <a:bodyPr wrap="square" rtlCol="0">
            <a:spAutoFit/>
          </a:bodyPr>
          <a:lstStyle/>
          <a:p>
            <a:r>
              <a:rPr lang="en-GB" sz="1400" dirty="0" smtClean="0">
                <a:latin typeface="Calibri" panose="020F0502020204030204" pitchFamily="34" charset="0"/>
                <a:cs typeface="Calibri" panose="020F0502020204030204" pitchFamily="34" charset="0"/>
              </a:rPr>
              <a:t>Standards thinks this element should be optional in acmt.003 It was optional in V02 of the message and became mandatory in V3, when XOR was replaced by a choice. </a:t>
            </a:r>
            <a:r>
              <a:rPr lang="en-GB" sz="1400" dirty="0" smtClean="0">
                <a:solidFill>
                  <a:srgbClr val="FF33CC"/>
                </a:solidFill>
                <a:latin typeface="Calibri" panose="020F0502020204030204" pitchFamily="34" charset="0"/>
                <a:cs typeface="Calibri" panose="020F0502020204030204" pitchFamily="34" charset="0"/>
              </a:rPr>
              <a:t>This was probably a mistake. It is not logical this element should be mandatory in the modification message.  Changed to optional</a:t>
            </a:r>
            <a:endParaRPr lang="en-GB" sz="1400" dirty="0">
              <a:solidFill>
                <a:srgbClr val="FF33CC"/>
              </a:solidFill>
              <a:latin typeface="Calibri" panose="020F0502020204030204" pitchFamily="34" charset="0"/>
              <a:cs typeface="Calibri" panose="020F0502020204030204" pitchFamily="34" charset="0"/>
            </a:endParaRPr>
          </a:p>
        </p:txBody>
      </p:sp>
      <p:sp>
        <p:nvSpPr>
          <p:cNvPr id="29" name="Rectangle 28"/>
          <p:cNvSpPr/>
          <p:nvPr/>
        </p:nvSpPr>
        <p:spPr>
          <a:xfrm>
            <a:off x="5161983" y="3666203"/>
            <a:ext cx="4226291" cy="3108543"/>
          </a:xfrm>
          <a:prstGeom prst="rect">
            <a:avLst/>
          </a:prstGeom>
        </p:spPr>
        <p:txBody>
          <a:bodyPr wrap="square">
            <a:spAutoFit/>
          </a:bodyPr>
          <a:lstStyle/>
          <a:p>
            <a:pPr>
              <a:tabLst>
                <a:tab pos="285750" algn="l"/>
                <a:tab pos="461963" algn="l"/>
                <a:tab pos="741363" algn="l"/>
                <a:tab pos="914400" algn="l"/>
                <a:tab pos="1258888"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[0.1]	Investment Account Category</a:t>
            </a:r>
          </a:p>
          <a:p>
            <a:pPr>
              <a:tabLst>
                <a:tab pos="285750" algn="l"/>
                <a:tab pos="461963" algn="l"/>
                <a:tab pos="741363" algn="l"/>
                <a:tab pos="914400" algn="l"/>
                <a:tab pos="1258888" algn="l"/>
              </a:tabLst>
            </a:pPr>
            <a:r>
              <a:rPr lang="en-GB" sz="1400" b="1" dirty="0" smtClean="0">
                <a:solidFill>
                  <a:srgbClr val="FF0000"/>
                </a:solidFill>
                <a:latin typeface="Calibri" panose="020F0502020204030204" pitchFamily="34" charset="0"/>
                <a:cs typeface="Calibri" panose="020F0502020204030204" pitchFamily="34" charset="0"/>
              </a:rPr>
              <a:t>	[0.1]	Pledging</a:t>
            </a:r>
            <a:r>
              <a:rPr lang="en-GB" sz="1400" b="1" i="1" dirty="0" smtClean="0">
                <a:latin typeface="Calibri" panose="020F0502020204030204" pitchFamily="34" charset="0"/>
                <a:cs typeface="Calibri" panose="020F0502020204030204" pitchFamily="34" charset="0"/>
              </a:rPr>
              <a:t>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p>
          <a:p>
            <a:pPr>
              <a:tabLst>
                <a:tab pos="285750" algn="l"/>
                <a:tab pos="461963" algn="l"/>
                <a:tab pos="741363" algn="l"/>
                <a:tab pos="914400" algn="l"/>
                <a:tab pos="1258888"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Collateral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FF0000"/>
              </a:solidFill>
              <a:latin typeface="Calibri" panose="020F0502020204030204" pitchFamily="34" charset="0"/>
              <a:cs typeface="Calibri" panose="020F0502020204030204" pitchFamily="34" charset="0"/>
            </a:endParaRPr>
          </a:p>
          <a:p>
            <a:pPr>
              <a:tabLst>
                <a:tab pos="285750" algn="l"/>
                <a:tab pos="461963" algn="l"/>
                <a:tab pos="741363"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[0.1]	Third Party </a:t>
            </a:r>
            <a:r>
              <a:rPr lang="en-GB" sz="1400" b="1" dirty="0" smtClean="0">
                <a:solidFill>
                  <a:srgbClr val="FF0000"/>
                </a:solidFill>
                <a:latin typeface="Calibri" panose="020F0502020204030204" pitchFamily="34" charset="0"/>
                <a:cs typeface="Calibri" panose="020F0502020204030204" pitchFamily="34" charset="0"/>
              </a:rPr>
              <a:t>Rights</a:t>
            </a:r>
            <a:r>
              <a:rPr lang="en-GB" sz="1400" b="1" i="1" dirty="0">
                <a:latin typeface="Calibri" panose="020F0502020204030204" pitchFamily="34" charset="0"/>
                <a:cs typeface="Calibri" panose="020F0502020204030204" pitchFamily="34" charset="0"/>
              </a:rPr>
              <a:t> [SEC</a:t>
            </a:r>
            <a:r>
              <a:rPr lang="en-GB" sz="1400" b="1" i="1" dirty="0" smtClean="0">
                <a:latin typeface="Calibri" panose="020F0502020204030204" pitchFamily="34" charset="0"/>
                <a:cs typeface="Calibri" panose="020F0502020204030204" pitchFamily="34" charset="0"/>
              </a:rPr>
              <a:t>]</a:t>
            </a:r>
          </a:p>
          <a:p>
            <a:pPr>
              <a:tabLst>
                <a:tab pos="285750" algn="l"/>
                <a:tab pos="461963" algn="l"/>
                <a:tab pos="741363"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Power Of Attorney Control (codes) </a:t>
            </a:r>
            <a:r>
              <a:rPr lang="en-GB" sz="1400" b="1" i="1" dirty="0" smtClean="0">
                <a:latin typeface="Calibri" panose="020F0502020204030204" pitchFamily="34" charset="0"/>
                <a:cs typeface="Calibri" panose="020F0502020204030204" pitchFamily="34" charset="0"/>
              </a:rPr>
              <a:t>[SEC]</a:t>
            </a:r>
          </a:p>
          <a:p>
            <a:pPr>
              <a:tabLst>
                <a:tab pos="285750" algn="l"/>
                <a:tab pos="461963" algn="l"/>
                <a:tab pos="741363"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Accounting Status (codes) </a:t>
            </a:r>
            <a:r>
              <a:rPr lang="en-GB" sz="1400" b="1" i="1" dirty="0" smtClean="0">
                <a:latin typeface="Calibri" panose="020F0502020204030204" pitchFamily="34" charset="0"/>
                <a:cs typeface="Calibri" panose="020F0502020204030204" pitchFamily="34" charset="0"/>
              </a:rPr>
              <a:t>[SEC]</a:t>
            </a:r>
          </a:p>
          <a:p>
            <a:pPr>
              <a:tabLst>
                <a:tab pos="285750" algn="l"/>
                <a:tab pos="461963" algn="l"/>
                <a:tab pos="741363"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Opening Date </a:t>
            </a:r>
            <a:r>
              <a:rPr lang="en-GB" sz="1400" b="1" i="1" dirty="0" smtClean="0">
                <a:latin typeface="Calibri" panose="020F0502020204030204" pitchFamily="34" charset="0"/>
                <a:cs typeface="Calibri" panose="020F0502020204030204" pitchFamily="34" charset="0"/>
              </a:rPr>
              <a:t>[SEC]</a:t>
            </a:r>
          </a:p>
          <a:p>
            <a:pPr>
              <a:tabLst>
                <a:tab pos="285750" algn="l"/>
                <a:tab pos="461963" algn="l"/>
                <a:tab pos="741363"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Closing Date </a:t>
            </a:r>
            <a:r>
              <a:rPr lang="en-GB" sz="1400" b="1" i="1" dirty="0" smtClean="0">
                <a:latin typeface="Calibri" panose="020F0502020204030204" pitchFamily="34" charset="0"/>
                <a:cs typeface="Calibri" panose="020F0502020204030204" pitchFamily="34" charset="0"/>
              </a:rPr>
              <a:t>[SEC]</a:t>
            </a:r>
          </a:p>
          <a:p>
            <a:pPr>
              <a:tabLst>
                <a:tab pos="285750" algn="l"/>
                <a:tab pos="461963" algn="l"/>
                <a:tab pos="741363" algn="l"/>
                <a:tab pos="914400" algn="l"/>
                <a:tab pos="1258888" algn="l"/>
              </a:tabLst>
            </a:pPr>
            <a:r>
              <a:rPr lang="en-GB" sz="1400" b="1" i="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Negative Indicator </a:t>
            </a:r>
            <a:r>
              <a:rPr lang="en-GB" sz="1400" b="1" dirty="0" smtClean="0">
                <a:latin typeface="Calibri" panose="020F0502020204030204" pitchFamily="34" charset="0"/>
                <a:cs typeface="Calibri" panose="020F0502020204030204" pitchFamily="34" charset="0"/>
              </a:rPr>
              <a:t>[SEC]</a:t>
            </a:r>
          </a:p>
          <a:p>
            <a:pPr>
              <a:tabLst>
                <a:tab pos="285750" algn="l"/>
                <a:tab pos="461963" algn="l"/>
                <a:tab pos="741363"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Processing Order </a:t>
            </a:r>
            <a:r>
              <a:rPr lang="en-GB" sz="1400" b="1" dirty="0">
                <a:solidFill>
                  <a:srgbClr val="FF0000"/>
                </a:solidFill>
                <a:latin typeface="Calibri" panose="020F0502020204030204" pitchFamily="34" charset="0"/>
                <a:cs typeface="Calibri" panose="020F0502020204030204" pitchFamily="34" charset="0"/>
              </a:rPr>
              <a:t>(codes) </a:t>
            </a:r>
            <a:r>
              <a:rPr lang="en-GB" sz="1400" b="1" i="1" dirty="0" smtClean="0">
                <a:latin typeface="Calibri" panose="020F0502020204030204" pitchFamily="34" charset="0"/>
                <a:cs typeface="Calibri" panose="020F0502020204030204" pitchFamily="34" charset="0"/>
              </a:rPr>
              <a:t>[BRA]</a:t>
            </a:r>
            <a:endParaRPr lang="en-GB" sz="1400" b="1" dirty="0" smtClean="0">
              <a:solidFill>
                <a:srgbClr val="FF0000"/>
              </a:solidFill>
              <a:latin typeface="Calibri" panose="020F0502020204030204" pitchFamily="34" charset="0"/>
              <a:cs typeface="Calibri" panose="020F0502020204030204" pitchFamily="34" charset="0"/>
            </a:endParaRPr>
          </a:p>
          <a:p>
            <a:pPr>
              <a:tabLst>
                <a:tab pos="285750" algn="l"/>
                <a:tab pos="461963" algn="l"/>
                <a:tab pos="741363"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Liability </a:t>
            </a:r>
            <a:r>
              <a:rPr lang="en-GB" sz="1400" b="1" i="1" dirty="0" smtClean="0">
                <a:latin typeface="Calibri" panose="020F0502020204030204" pitchFamily="34" charset="0"/>
                <a:cs typeface="Calibri" panose="020F0502020204030204" pitchFamily="34" charset="0"/>
              </a:rPr>
              <a:t>[BRA]</a:t>
            </a:r>
            <a:endParaRPr lang="en-GB" sz="1400" b="1" dirty="0" smtClean="0">
              <a:solidFill>
                <a:srgbClr val="FF0000"/>
              </a:solidFill>
              <a:latin typeface="Calibri" panose="020F0502020204030204" pitchFamily="34" charset="0"/>
              <a:cs typeface="Calibri" panose="020F0502020204030204" pitchFamily="34" charset="0"/>
            </a:endParaRPr>
          </a:p>
          <a:p>
            <a:pPr>
              <a:tabLst>
                <a:tab pos="285750" algn="l"/>
                <a:tab pos="461963" algn="l"/>
                <a:tab pos="741363"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a:t>
            </a:r>
            <a:r>
              <a:rPr lang="en-GB" sz="1400" b="1" dirty="0" smtClean="0">
                <a:solidFill>
                  <a:srgbClr val="FF9966"/>
                </a:solidFill>
                <a:latin typeface="Calibri" panose="020F0502020204030204" pitchFamily="34" charset="0"/>
                <a:cs typeface="Calibri" panose="020F0502020204030204" pitchFamily="34" charset="0"/>
              </a:rPr>
              <a:t>Modified</a:t>
            </a:r>
            <a:r>
              <a:rPr lang="en-GB" sz="1400" b="1" dirty="0" smtClean="0">
                <a:solidFill>
                  <a:srgbClr val="FF505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Investor Profile </a:t>
            </a:r>
            <a:r>
              <a:rPr lang="en-GB" sz="1400" b="1" i="1" dirty="0" smtClean="0">
                <a:latin typeface="Calibri" panose="020F0502020204030204" pitchFamily="34" charset="0"/>
                <a:cs typeface="Calibri" panose="020F0502020204030204" pitchFamily="34" charset="0"/>
              </a:rPr>
              <a:t>[BRA]</a:t>
            </a:r>
          </a:p>
          <a:p>
            <a:pPr>
              <a:tabLst>
                <a:tab pos="285750" algn="l"/>
                <a:tab pos="461963" algn="l"/>
                <a:tab pos="741363" algn="l"/>
                <a:tab pos="914400" algn="l"/>
                <a:tab pos="1258888" algn="l"/>
              </a:tabLst>
            </a:pPr>
            <a:r>
              <a:rPr lang="en-GB" sz="1400" b="1" dirty="0" smtClean="0">
                <a:solidFill>
                  <a:srgbClr val="9933FF"/>
                </a:solidFill>
                <a:latin typeface="Calibri" panose="020F0502020204030204" pitchFamily="34" charset="0"/>
                <a:cs typeface="Calibri" panose="020F0502020204030204" pitchFamily="34" charset="0"/>
              </a:rPr>
              <a:t>	[</a:t>
            </a:r>
            <a:r>
              <a:rPr lang="en-GB" sz="1400" b="1" dirty="0">
                <a:solidFill>
                  <a:srgbClr val="9933FF"/>
                </a:solidFill>
                <a:latin typeface="Calibri" panose="020F0502020204030204" pitchFamily="34" charset="0"/>
                <a:cs typeface="Calibri" panose="020F0502020204030204" pitchFamily="34" charset="0"/>
              </a:rPr>
              <a:t>0.1]	Fiscal Year </a:t>
            </a:r>
            <a:r>
              <a:rPr lang="en-GB" sz="1400" b="1" i="1" dirty="0">
                <a:latin typeface="Calibri" panose="020F0502020204030204" pitchFamily="34" charset="0"/>
                <a:cs typeface="Calibri" panose="020F0502020204030204" pitchFamily="34" charset="0"/>
              </a:rPr>
              <a:t>[SEC]</a:t>
            </a:r>
          </a:p>
          <a:p>
            <a:pPr>
              <a:tabLst>
                <a:tab pos="285750" algn="l"/>
                <a:tab pos="461963" algn="l"/>
                <a:tab pos="741363" algn="l"/>
                <a:tab pos="914400" algn="l"/>
                <a:tab pos="1258888" algn="l"/>
              </a:tabLst>
            </a:pPr>
            <a:endParaRPr lang="en-GB" sz="1400" b="1" dirty="0">
              <a:solidFill>
                <a:srgbClr val="FF0000"/>
              </a:solidFill>
              <a:latin typeface="Calibri" panose="020F0502020204030204" pitchFamily="34" charset="0"/>
              <a:cs typeface="Calibri" panose="020F0502020204030204" pitchFamily="34" charset="0"/>
            </a:endParaRPr>
          </a:p>
        </p:txBody>
      </p:sp>
      <p:sp>
        <p:nvSpPr>
          <p:cNvPr id="11" name="Rectangle 10"/>
          <p:cNvSpPr/>
          <p:nvPr/>
        </p:nvSpPr>
        <p:spPr bwMode="auto">
          <a:xfrm>
            <a:off x="526211" y="6374921"/>
            <a:ext cx="2053087" cy="32780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35" name="Straight Connector 34"/>
          <p:cNvCxnSpPr/>
          <p:nvPr/>
        </p:nvCxnSpPr>
        <p:spPr bwMode="auto">
          <a:xfrm>
            <a:off x="195545" y="613741"/>
            <a:ext cx="4600742"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8" name="Straight Connector 37"/>
          <p:cNvCxnSpPr/>
          <p:nvPr/>
        </p:nvCxnSpPr>
        <p:spPr bwMode="auto">
          <a:xfrm>
            <a:off x="4798245" y="629555"/>
            <a:ext cx="0" cy="622844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9" name="Straight Connector 38"/>
          <p:cNvCxnSpPr/>
          <p:nvPr/>
        </p:nvCxnSpPr>
        <p:spPr bwMode="auto">
          <a:xfrm>
            <a:off x="5357894" y="6544539"/>
            <a:ext cx="36576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0" name="Straight Connector 39"/>
          <p:cNvCxnSpPr/>
          <p:nvPr/>
        </p:nvCxnSpPr>
        <p:spPr bwMode="auto">
          <a:xfrm>
            <a:off x="5359332" y="3433315"/>
            <a:ext cx="0" cy="310896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1" name="Straight Connector 40"/>
          <p:cNvCxnSpPr/>
          <p:nvPr/>
        </p:nvCxnSpPr>
        <p:spPr bwMode="auto">
          <a:xfrm>
            <a:off x="9015671" y="3441943"/>
            <a:ext cx="0" cy="310896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20" name="Rectangle 19"/>
          <p:cNvSpPr/>
          <p:nvPr/>
        </p:nvSpPr>
        <p:spPr bwMode="auto">
          <a:xfrm>
            <a:off x="8623" y="6400801"/>
            <a:ext cx="2915728" cy="45719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664233" y="2285999"/>
            <a:ext cx="2130725" cy="207036"/>
          </a:xfrm>
          <a:prstGeom prst="rect">
            <a:avLst/>
          </a:prstGeom>
          <a:solidFill>
            <a:srgbClr val="00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167436" y="1379577"/>
            <a:ext cx="4956655" cy="5693866"/>
          </a:xfrm>
          <a:prstGeom prst="rect">
            <a:avLst/>
          </a:prstGeom>
        </p:spPr>
        <p:txBody>
          <a:bodyPr wrap="square">
            <a:spAutoFit/>
          </a:bodyPr>
          <a:lstStyle/>
          <a:p>
            <a:pPr>
              <a:spcAft>
                <a:spcPts val="0"/>
              </a:spcAft>
              <a:tabLst>
                <a:tab pos="461963" algn="l"/>
                <a:tab pos="628650" algn="l"/>
                <a:tab pos="914400" algn="l"/>
                <a:tab pos="1258888" algn="l"/>
              </a:tabLst>
            </a:pPr>
            <a:r>
              <a:rPr lang="en-GB" sz="1400" b="1" dirty="0" smtClean="0">
                <a:latin typeface="Calibri" panose="020F0502020204030204" pitchFamily="34" charset="0"/>
                <a:cs typeface="Calibri" panose="020F0502020204030204" pitchFamily="34" charset="0"/>
              </a:rPr>
              <a:t>[1.1]	Modified Investment Account </a:t>
            </a:r>
            <a:r>
              <a:rPr lang="en-GB" sz="1400" b="1" i="1" dirty="0" smtClean="0">
                <a:latin typeface="Calibri" panose="020F0502020204030204" pitchFamily="34" charset="0"/>
                <a:cs typeface="Calibri" panose="020F0502020204030204" pitchFamily="34" charset="0"/>
              </a:rPr>
              <a:t>(Investment Account 51)</a:t>
            </a:r>
            <a:endParaRPr lang="en-GB" sz="1400" b="1" i="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a:t>
            </a:r>
            <a:r>
              <a:rPr lang="en-GB" sz="1400" b="1" dirty="0">
                <a:solidFill>
                  <a:srgbClr val="0070C0"/>
                </a:solidFill>
                <a:latin typeface="Calibri" panose="020F0502020204030204" pitchFamily="34" charset="0"/>
                <a:cs typeface="Calibri" panose="020F0502020204030204" pitchFamily="34" charset="0"/>
              </a:rPr>
              <a:t>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solidFill>
                  <a:srgbClr val="FF33CC"/>
                </a:solidFill>
                <a:latin typeface="Calibri" panose="020F0502020204030204" pitchFamily="34" charset="0"/>
                <a:cs typeface="Calibri" panose="020F0502020204030204" pitchFamily="34" charset="0"/>
              </a:rPr>
              <a:t>[0.1</a:t>
            </a:r>
            <a:r>
              <a:rPr lang="en-GB" sz="1400" b="1" dirty="0">
                <a:solidFill>
                  <a:srgbClr val="FF33CC"/>
                </a:solidFill>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Ownership Type</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a:t>
            </a:r>
            <a:r>
              <a:rPr lang="en-GB" sz="1400" b="1" i="1" dirty="0">
                <a:solidFill>
                  <a:srgbClr val="0070C0"/>
                </a:solidFill>
                <a:latin typeface="Calibri" panose="020F0502020204030204" pitchFamily="34" charset="0"/>
                <a:cs typeface="Calibri" panose="020F0502020204030204" pitchFamily="34" charset="0"/>
              </a:rPr>
              <a:t> (code)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461963" algn="l"/>
                <a:tab pos="62865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r>
              <a:rPr lang="en-GB" sz="1400" b="1" i="1" dirty="0" smtClean="0">
                <a:latin typeface="Calibri" panose="020F0502020204030204" pitchFamily="34" charset="0"/>
                <a:cs typeface="Calibri" panose="020F0502020204030204" pitchFamily="34" charset="0"/>
              </a:rPr>
              <a:t>TaxReporting1)</a:t>
            </a:r>
            <a:endParaRPr lang="en-GB" sz="1400" b="1" dirty="0">
              <a:solidFill>
                <a:srgbClr val="FF0000"/>
              </a:solidFill>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FF5050"/>
                </a:solidFill>
                <a:latin typeface="Calibri" panose="020F0502020204030204" pitchFamily="34" charset="0"/>
                <a:cs typeface="Calibri" panose="020F0502020204030204" pitchFamily="34" charset="0"/>
              </a:rPr>
              <a:t>Modified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461963" algn="l"/>
                <a:tab pos="628650" algn="l"/>
                <a:tab pos="914400" algn="l"/>
                <a:tab pos="1258888" algn="l"/>
              </a:tabLst>
            </a:pP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p:txBody>
      </p:sp>
      <p:cxnSp>
        <p:nvCxnSpPr>
          <p:cNvPr id="36" name="Straight Arrow Connector 35"/>
          <p:cNvCxnSpPr/>
          <p:nvPr/>
        </p:nvCxnSpPr>
        <p:spPr bwMode="auto">
          <a:xfrm flipH="1">
            <a:off x="2846718" y="2398144"/>
            <a:ext cx="2018580" cy="0"/>
          </a:xfrm>
          <a:prstGeom prst="straightConnector1">
            <a:avLst/>
          </a:prstGeom>
          <a:solidFill>
            <a:schemeClr val="accent1"/>
          </a:solidFill>
          <a:ln w="9525" cap="flat" cmpd="sng" algn="ctr">
            <a:solidFill>
              <a:srgbClr val="00B0F0"/>
            </a:solidFill>
            <a:prstDash val="solid"/>
            <a:round/>
            <a:headEnd type="none" w="med" len="med"/>
            <a:tailEnd type="arrow"/>
          </a:ln>
          <a:effectLst/>
        </p:spPr>
      </p:cxnSp>
      <p:cxnSp>
        <p:nvCxnSpPr>
          <p:cNvPr id="37" name="Straight Connector 36"/>
          <p:cNvCxnSpPr/>
          <p:nvPr/>
        </p:nvCxnSpPr>
        <p:spPr bwMode="auto">
          <a:xfrm>
            <a:off x="205609" y="632431"/>
            <a:ext cx="0" cy="6225569"/>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6" name="TextBox 5"/>
          <p:cNvSpPr txBox="1"/>
          <p:nvPr/>
        </p:nvSpPr>
        <p:spPr>
          <a:xfrm>
            <a:off x="3416060" y="776375"/>
            <a:ext cx="1294970" cy="307777"/>
          </a:xfrm>
          <a:prstGeom prst="rect">
            <a:avLst/>
          </a:prstGeom>
          <a:noFill/>
        </p:spPr>
        <p:txBody>
          <a:bodyPr wrap="none" rtlCol="0">
            <a:spAutoFit/>
          </a:bodyPr>
          <a:lstStyle/>
          <a:p>
            <a:r>
              <a:rPr lang="en-GB" sz="1400" i="1" dirty="0" smtClean="0">
                <a:latin typeface="Calibri" panose="020F0502020204030204" pitchFamily="34" charset="0"/>
                <a:cs typeface="Calibri" panose="020F0502020204030204" pitchFamily="34" charset="0"/>
              </a:rPr>
              <a:t>(See next slide)</a:t>
            </a:r>
            <a:endParaRPr lang="en-GB" sz="1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54711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519038" y="6533365"/>
            <a:ext cx="5678488" cy="228600"/>
          </a:xfrm>
        </p:spPr>
        <p:txBody>
          <a:bodyPr/>
          <a:lstStyle/>
          <a:p>
            <a:r>
              <a:rPr lang="en-US" dirty="0" smtClean="0"/>
              <a:t>Funds SR 2016 - Summary acmt messages</a:t>
            </a:r>
            <a:endParaRPr lang="en-GB" dirty="0"/>
          </a:p>
        </p:txBody>
      </p:sp>
      <p:sp>
        <p:nvSpPr>
          <p:cNvPr id="8" name="Rectangle 7"/>
          <p:cNvSpPr/>
          <p:nvPr/>
        </p:nvSpPr>
        <p:spPr bwMode="auto">
          <a:xfrm>
            <a:off x="224287" y="534841"/>
            <a:ext cx="5313871" cy="6254151"/>
          </a:xfrm>
          <a:prstGeom prst="rect">
            <a:avLst/>
          </a:prstGeom>
          <a:solidFill>
            <a:schemeClr val="bg1"/>
          </a:solid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xfrm>
            <a:off x="234379" y="102100"/>
            <a:ext cx="8849235" cy="441364"/>
          </a:xfrm>
        </p:spPr>
        <p:txBody>
          <a:bodyPr/>
          <a:lstStyle/>
          <a:p>
            <a:r>
              <a:rPr lang="en-GB" dirty="0" smtClean="0"/>
              <a:t>Investment Account in Account Modification (acmt.003)</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42</a:t>
            </a:fld>
            <a:endParaRPr lang="en-GB" dirty="0"/>
          </a:p>
        </p:txBody>
      </p:sp>
      <p:sp>
        <p:nvSpPr>
          <p:cNvPr id="3" name="TextBox 2"/>
          <p:cNvSpPr txBox="1"/>
          <p:nvPr/>
        </p:nvSpPr>
        <p:spPr>
          <a:xfrm>
            <a:off x="5719294" y="517592"/>
            <a:ext cx="3372942" cy="1384995"/>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When sending the account modification message, the account for which the modification is being sent must be identified, either as an actual account number or with other identifying characteristics.</a:t>
            </a:r>
            <a:endParaRPr lang="en-GB" sz="1400" dirty="0">
              <a:latin typeface="Calibri" panose="020F0502020204030204" pitchFamily="34" charset="0"/>
              <a:cs typeface="Calibri" panose="020F0502020204030204" pitchFamily="34" charset="0"/>
            </a:endParaRPr>
          </a:p>
        </p:txBody>
      </p:sp>
      <p:sp>
        <p:nvSpPr>
          <p:cNvPr id="30" name="Rectangle 29"/>
          <p:cNvSpPr/>
          <p:nvPr/>
        </p:nvSpPr>
        <p:spPr>
          <a:xfrm>
            <a:off x="167436" y="586574"/>
            <a:ext cx="6026330" cy="6001643"/>
          </a:xfrm>
          <a:prstGeom prst="rect">
            <a:avLst/>
          </a:prstGeom>
        </p:spPr>
        <p:txBody>
          <a:bodyPr wrap="square">
            <a:spAutoFit/>
          </a:bodyPr>
          <a:lstStyle/>
          <a:p>
            <a:pPr>
              <a:spcAft>
                <a:spcPts val="60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[1.1]	Investment Account Selection</a:t>
            </a:r>
          </a:p>
          <a:p>
            <a:pPr>
              <a:spcAft>
                <a:spcPts val="30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	XOR	Account Identification</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	XOR	Other Account Selection Data</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		[0.1]	Name</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Designation</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		[0.1]	Fund Type</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Fund Family Name</a:t>
            </a:r>
          </a:p>
          <a:p>
            <a:pPr>
              <a:spcAft>
                <a:spcPts val="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Security Details</a:t>
            </a:r>
          </a:p>
          <a:p>
            <a:pPr>
              <a:spcAft>
                <a:spcPts val="30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Account Owner</a:t>
            </a:r>
          </a:p>
          <a:p>
            <a:pPr>
              <a:spcAft>
                <a:spcPts val="30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Individual Owner Identification</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Identification Number</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Identification</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Identification Type</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a:t>
            </a:r>
            <a:r>
              <a:rPr lang="en-GB" sz="1400" b="1" dirty="0" smtClean="0">
                <a:solidFill>
                  <a:srgbClr val="0070C0"/>
                </a:solidFill>
                <a:latin typeface="Calibri" panose="020F0502020204030204" pitchFamily="34" charset="0"/>
                <a:cs typeface="Calibri" panose="020F0502020204030204" pitchFamily="34" charset="0"/>
              </a:rPr>
              <a:t>Code	</a:t>
            </a:r>
          </a:p>
          <a:p>
            <a:pPr>
              <a:spcAft>
                <a:spcPts val="30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Proprietary	</a:t>
            </a:r>
          </a:p>
          <a:p>
            <a:pPr>
              <a:spcAft>
                <a:spcPts val="60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Person Name</a:t>
            </a:r>
            <a:endParaRPr lang="en-GB" sz="1400" b="1" dirty="0">
              <a:latin typeface="Calibri" panose="020F0502020204030204" pitchFamily="34" charset="0"/>
              <a:cs typeface="Calibri" panose="020F0502020204030204" pitchFamily="34" charset="0"/>
            </a:endParaRP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				XOR	Organisation Owner Identification</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Identification</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						XOR	AnyBIC</a:t>
            </a:r>
            <a:endParaRPr lang="en-GB" sz="1400" b="1" dirty="0">
              <a:latin typeface="Calibri" panose="020F0502020204030204" pitchFamily="34" charset="0"/>
              <a:cs typeface="Calibri" panose="020F0502020204030204" pitchFamily="34" charset="0"/>
            </a:endParaRP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smtClean="0">
                <a:latin typeface="Calibri" panose="020F0502020204030204" pitchFamily="34" charset="0"/>
                <a:cs typeface="Calibri" panose="020F0502020204030204" pitchFamily="34" charset="0"/>
              </a:rPr>
              <a:t>						XOR	Proprietary Identification</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Name And Address</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Tax Identification Number</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XOR	National Registration Number</a:t>
            </a:r>
          </a:p>
          <a:p>
            <a:pPr>
              <a:spcAft>
                <a:spcPts val="300"/>
              </a:spcAft>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FF0000"/>
                </a:solidFill>
                <a:latin typeface="Calibri" panose="020F0502020204030204" pitchFamily="34" charset="0"/>
                <a:cs typeface="Calibri" panose="020F0502020204030204" pitchFamily="34" charset="0"/>
              </a:rPr>
              <a:t>Legal Entity Identifier</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[0.10]	</a:t>
            </a:r>
            <a:r>
              <a:rPr lang="en-GB" sz="1400" b="1" dirty="0" smtClean="0">
                <a:solidFill>
                  <a:srgbClr val="0070C0"/>
                </a:solidFill>
                <a:latin typeface="Calibri" panose="020F0502020204030204" pitchFamily="34" charset="0"/>
                <a:cs typeface="Calibri" panose="020F0502020204030204" pitchFamily="34" charset="0"/>
              </a:rPr>
              <a:t>Intermediary</a:t>
            </a:r>
          </a:p>
          <a:p>
            <a:pPr>
              <a:tabLst>
                <a:tab pos="457200" algn="l"/>
                <a:tab pos="914400" algn="l"/>
                <a:tab pos="1147763" algn="l"/>
                <a:tab pos="1431925" algn="l"/>
                <a:tab pos="1828800" algn="l"/>
                <a:tab pos="2286000" algn="l"/>
                <a:tab pos="2803525" algn="l"/>
                <a:tab pos="3087688" algn="l"/>
                <a:tab pos="3260725" algn="l"/>
                <a:tab pos="3484563" algn="l"/>
                <a:tab pos="4002088"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Account Servicer</a:t>
            </a:r>
          </a:p>
        </p:txBody>
      </p:sp>
      <p:sp>
        <p:nvSpPr>
          <p:cNvPr id="9" name="Rectangle 8"/>
          <p:cNvSpPr/>
          <p:nvPr/>
        </p:nvSpPr>
        <p:spPr bwMode="auto">
          <a:xfrm>
            <a:off x="672862" y="1181821"/>
            <a:ext cx="4796285" cy="5426015"/>
          </a:xfrm>
          <a:prstGeom prst="rect">
            <a:avLst/>
          </a:prstGeom>
          <a:no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669986" y="923030"/>
            <a:ext cx="4796285" cy="207034"/>
          </a:xfrm>
          <a:prstGeom prst="rect">
            <a:avLst/>
          </a:prstGeom>
          <a:no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4" name="Rectangle 23"/>
          <p:cNvSpPr/>
          <p:nvPr/>
        </p:nvSpPr>
        <p:spPr bwMode="auto">
          <a:xfrm>
            <a:off x="1633271" y="2697198"/>
            <a:ext cx="3723734" cy="1624640"/>
          </a:xfrm>
          <a:prstGeom prst="rect">
            <a:avLst/>
          </a:prstGeom>
          <a:noFill/>
          <a:ln w="9525" cap="flat" cmpd="sng" algn="ctr">
            <a:solidFill>
              <a:srgbClr val="FF7C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Rectangle 24"/>
          <p:cNvSpPr/>
          <p:nvPr/>
        </p:nvSpPr>
        <p:spPr bwMode="auto">
          <a:xfrm>
            <a:off x="1639021" y="4359218"/>
            <a:ext cx="3723734" cy="1713782"/>
          </a:xfrm>
          <a:prstGeom prst="rect">
            <a:avLst/>
          </a:prstGeom>
          <a:noFill/>
          <a:ln w="9525" cap="flat" cmpd="sng" algn="ctr">
            <a:solidFill>
              <a:srgbClr val="FF7C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6" name="Rectangle 25"/>
          <p:cNvSpPr/>
          <p:nvPr/>
        </p:nvSpPr>
        <p:spPr bwMode="auto">
          <a:xfrm>
            <a:off x="2044451" y="2970363"/>
            <a:ext cx="2984749" cy="1058177"/>
          </a:xfrm>
          <a:prstGeom prst="rect">
            <a:avLst/>
          </a:prstGeom>
          <a:no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7" name="Rectangle 26"/>
          <p:cNvSpPr/>
          <p:nvPr/>
        </p:nvSpPr>
        <p:spPr bwMode="auto">
          <a:xfrm>
            <a:off x="2041583" y="4063041"/>
            <a:ext cx="2984749" cy="211292"/>
          </a:xfrm>
          <a:prstGeom prst="rect">
            <a:avLst/>
          </a:prstGeom>
          <a:no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12" name="Straight Arrow Connector 11"/>
          <p:cNvCxnSpPr/>
          <p:nvPr/>
        </p:nvCxnSpPr>
        <p:spPr bwMode="auto">
          <a:xfrm flipH="1">
            <a:off x="5037824" y="1009291"/>
            <a:ext cx="733242" cy="0"/>
          </a:xfrm>
          <a:prstGeom prst="straightConnector1">
            <a:avLst/>
          </a:prstGeom>
          <a:solidFill>
            <a:schemeClr val="accent1"/>
          </a:solidFill>
          <a:ln w="19050" cap="flat" cmpd="sng" algn="ctr">
            <a:solidFill>
              <a:schemeClr val="accent6">
                <a:lumMod val="75000"/>
              </a:schemeClr>
            </a:solidFill>
            <a:prstDash val="solid"/>
            <a:round/>
            <a:headEnd type="none" w="med" len="med"/>
            <a:tailEnd type="arrow"/>
          </a:ln>
          <a:effectLst/>
        </p:spPr>
      </p:cxnSp>
      <p:cxnSp>
        <p:nvCxnSpPr>
          <p:cNvPr id="32" name="Straight Arrow Connector 31"/>
          <p:cNvCxnSpPr/>
          <p:nvPr/>
        </p:nvCxnSpPr>
        <p:spPr bwMode="auto">
          <a:xfrm flipH="1">
            <a:off x="5043582" y="1282455"/>
            <a:ext cx="733242" cy="0"/>
          </a:xfrm>
          <a:prstGeom prst="straightConnector1">
            <a:avLst/>
          </a:prstGeom>
          <a:solidFill>
            <a:schemeClr val="accent1"/>
          </a:solidFill>
          <a:ln w="19050" cap="flat" cmpd="sng" algn="ctr">
            <a:solidFill>
              <a:schemeClr val="accent6">
                <a:lumMod val="75000"/>
              </a:schemeClr>
            </a:solidFill>
            <a:prstDash val="solid"/>
            <a:round/>
            <a:headEnd type="none" w="med" len="med"/>
            <a:tailEnd type="arrow"/>
          </a:ln>
          <a:effectLst/>
        </p:spPr>
      </p:cxnSp>
      <p:sp>
        <p:nvSpPr>
          <p:cNvPr id="15" name="TextBox 14"/>
          <p:cNvSpPr txBox="1"/>
          <p:nvPr/>
        </p:nvSpPr>
        <p:spPr>
          <a:xfrm>
            <a:off x="5469148" y="1017916"/>
            <a:ext cx="413896" cy="246221"/>
          </a:xfrm>
          <a:prstGeom prst="rect">
            <a:avLst/>
          </a:prstGeom>
          <a:noFill/>
        </p:spPr>
        <p:txBody>
          <a:bodyPr wrap="none" rtlCol="0">
            <a:spAutoFit/>
          </a:bodyPr>
          <a:lstStyle/>
          <a:p>
            <a:r>
              <a:rPr lang="en-GB" sz="1000" b="1" dirty="0" smtClean="0">
                <a:solidFill>
                  <a:schemeClr val="accent6">
                    <a:lumMod val="75000"/>
                  </a:schemeClr>
                </a:solidFill>
                <a:latin typeface="Calibri" panose="020F0502020204030204" pitchFamily="34" charset="0"/>
                <a:cs typeface="Calibri" panose="020F0502020204030204" pitchFamily="34" charset="0"/>
              </a:rPr>
              <a:t>XOR</a:t>
            </a:r>
            <a:endParaRPr lang="en-GB" sz="1000" b="1" dirty="0">
              <a:solidFill>
                <a:schemeClr val="accent6">
                  <a:lumMod val="75000"/>
                </a:schemeClr>
              </a:solidFill>
              <a:latin typeface="Calibri" panose="020F0502020204030204" pitchFamily="34" charset="0"/>
              <a:cs typeface="Calibri" panose="020F0502020204030204" pitchFamily="34" charset="0"/>
            </a:endParaRPr>
          </a:p>
        </p:txBody>
      </p:sp>
      <p:sp>
        <p:nvSpPr>
          <p:cNvPr id="34" name="TextBox 33"/>
          <p:cNvSpPr txBox="1"/>
          <p:nvPr/>
        </p:nvSpPr>
        <p:spPr>
          <a:xfrm>
            <a:off x="3502322" y="1981190"/>
            <a:ext cx="1975452" cy="738664"/>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In Other Account Selection Data, Account Owner is mandatory.</a:t>
            </a:r>
            <a:endParaRPr lang="en-GB" sz="1400" dirty="0">
              <a:latin typeface="Calibri" panose="020F0502020204030204" pitchFamily="34" charset="0"/>
              <a:cs typeface="Calibri" panose="020F0502020204030204" pitchFamily="34" charset="0"/>
            </a:endParaRPr>
          </a:p>
        </p:txBody>
      </p:sp>
      <p:sp>
        <p:nvSpPr>
          <p:cNvPr id="42" name="TextBox 41"/>
          <p:cNvSpPr txBox="1"/>
          <p:nvPr/>
        </p:nvSpPr>
        <p:spPr>
          <a:xfrm>
            <a:off x="5814179" y="2651191"/>
            <a:ext cx="3372942" cy="523220"/>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Account Owner is specified either as an Individual or as an Organisation</a:t>
            </a:r>
            <a:endParaRPr lang="en-GB" sz="1400" dirty="0">
              <a:latin typeface="Calibri" panose="020F0502020204030204" pitchFamily="34" charset="0"/>
              <a:cs typeface="Calibri" panose="020F0502020204030204" pitchFamily="34" charset="0"/>
            </a:endParaRPr>
          </a:p>
        </p:txBody>
      </p:sp>
      <p:cxnSp>
        <p:nvCxnSpPr>
          <p:cNvPr id="43" name="Straight Arrow Connector 42"/>
          <p:cNvCxnSpPr/>
          <p:nvPr/>
        </p:nvCxnSpPr>
        <p:spPr bwMode="auto">
          <a:xfrm flipH="1">
            <a:off x="5193102" y="2809337"/>
            <a:ext cx="690114" cy="0"/>
          </a:xfrm>
          <a:prstGeom prst="straightConnector1">
            <a:avLst/>
          </a:prstGeom>
          <a:solidFill>
            <a:schemeClr val="accent1"/>
          </a:solidFill>
          <a:ln w="19050" cap="flat" cmpd="sng" algn="ctr">
            <a:solidFill>
              <a:srgbClr val="FF7C80"/>
            </a:solidFill>
            <a:prstDash val="solid"/>
            <a:round/>
            <a:headEnd type="none" w="med" len="med"/>
            <a:tailEnd type="arrow"/>
          </a:ln>
          <a:effectLst/>
        </p:spPr>
      </p:cxnSp>
      <p:cxnSp>
        <p:nvCxnSpPr>
          <p:cNvPr id="44" name="Straight Arrow Connector 43"/>
          <p:cNvCxnSpPr/>
          <p:nvPr/>
        </p:nvCxnSpPr>
        <p:spPr bwMode="auto">
          <a:xfrm flipH="1">
            <a:off x="5684808" y="2800657"/>
            <a:ext cx="0" cy="1645920"/>
          </a:xfrm>
          <a:prstGeom prst="straightConnector1">
            <a:avLst/>
          </a:prstGeom>
          <a:solidFill>
            <a:schemeClr val="accent1"/>
          </a:solidFill>
          <a:ln w="19050" cap="flat" cmpd="sng" algn="ctr">
            <a:solidFill>
              <a:srgbClr val="FF7C80"/>
            </a:solidFill>
            <a:prstDash val="solid"/>
            <a:round/>
            <a:headEnd type="none" w="med" len="med"/>
            <a:tailEnd type="none" w="med" len="med"/>
          </a:ln>
          <a:effectLst/>
        </p:spPr>
      </p:cxnSp>
      <p:sp>
        <p:nvSpPr>
          <p:cNvPr id="45" name="TextBox 44"/>
          <p:cNvSpPr txBox="1"/>
          <p:nvPr/>
        </p:nvSpPr>
        <p:spPr>
          <a:xfrm>
            <a:off x="6009721" y="3286667"/>
            <a:ext cx="3039393" cy="738664"/>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If an individual is specified, it is specified either as a Id Number (such as ATIN, GTIN, NRIN etc)</a:t>
            </a:r>
            <a:endParaRPr lang="en-GB" sz="1400" dirty="0">
              <a:latin typeface="Calibri" panose="020F0502020204030204" pitchFamily="34" charset="0"/>
              <a:cs typeface="Calibri" panose="020F0502020204030204" pitchFamily="34" charset="0"/>
            </a:endParaRPr>
          </a:p>
        </p:txBody>
      </p:sp>
      <p:cxnSp>
        <p:nvCxnSpPr>
          <p:cNvPr id="46" name="Straight Arrow Connector 45"/>
          <p:cNvCxnSpPr/>
          <p:nvPr/>
        </p:nvCxnSpPr>
        <p:spPr bwMode="auto">
          <a:xfrm flipH="1">
            <a:off x="4839419" y="3416060"/>
            <a:ext cx="1250830" cy="0"/>
          </a:xfrm>
          <a:prstGeom prst="straightConnector1">
            <a:avLst/>
          </a:prstGeom>
          <a:solidFill>
            <a:schemeClr val="accent1"/>
          </a:solidFill>
          <a:ln w="19050" cap="flat" cmpd="sng" algn="ctr">
            <a:solidFill>
              <a:srgbClr val="FFC000"/>
            </a:solidFill>
            <a:prstDash val="solid"/>
            <a:round/>
            <a:headEnd type="none" w="med" len="med"/>
            <a:tailEnd type="arrow"/>
          </a:ln>
          <a:effectLst/>
        </p:spPr>
      </p:cxnSp>
      <p:cxnSp>
        <p:nvCxnSpPr>
          <p:cNvPr id="47" name="Straight Arrow Connector 46"/>
          <p:cNvCxnSpPr/>
          <p:nvPr/>
        </p:nvCxnSpPr>
        <p:spPr bwMode="auto">
          <a:xfrm>
            <a:off x="5963725" y="3418936"/>
            <a:ext cx="0" cy="756252"/>
          </a:xfrm>
          <a:prstGeom prst="straightConnector1">
            <a:avLst/>
          </a:prstGeom>
          <a:solidFill>
            <a:schemeClr val="accent1"/>
          </a:solidFill>
          <a:ln w="19050" cap="flat" cmpd="sng" algn="ctr">
            <a:solidFill>
              <a:srgbClr val="FFC000"/>
            </a:solidFill>
            <a:prstDash val="solid"/>
            <a:round/>
            <a:headEnd type="none" w="med" len="med"/>
            <a:tailEnd type="none" w="med" len="med"/>
          </a:ln>
          <a:effectLst/>
        </p:spPr>
      </p:cxnSp>
      <p:sp>
        <p:nvSpPr>
          <p:cNvPr id="48" name="TextBox 47"/>
          <p:cNvSpPr txBox="1"/>
          <p:nvPr/>
        </p:nvSpPr>
        <p:spPr>
          <a:xfrm>
            <a:off x="6104607" y="5009080"/>
            <a:ext cx="2817972" cy="738664"/>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If an organisation is specified, it is specified with BIC, proprietary,  name, tax number etc, </a:t>
            </a:r>
          </a:p>
        </p:txBody>
      </p:sp>
      <p:sp>
        <p:nvSpPr>
          <p:cNvPr id="50" name="Right Brace 49"/>
          <p:cNvSpPr/>
          <p:nvPr/>
        </p:nvSpPr>
        <p:spPr bwMode="auto">
          <a:xfrm>
            <a:off x="5434625" y="4873925"/>
            <a:ext cx="301923" cy="931649"/>
          </a:xfrm>
          <a:prstGeom prst="rightBrace">
            <a:avLst/>
          </a:prstGeom>
          <a:noFill/>
          <a:ln w="19050" cap="flat" cmpd="sng" algn="ctr">
            <a:solidFill>
              <a:srgbClr val="CC99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51" name="Straight Arrow Connector 50"/>
          <p:cNvCxnSpPr/>
          <p:nvPr/>
        </p:nvCxnSpPr>
        <p:spPr bwMode="auto">
          <a:xfrm flipH="1">
            <a:off x="5684808" y="5339751"/>
            <a:ext cx="362309" cy="0"/>
          </a:xfrm>
          <a:prstGeom prst="straightConnector1">
            <a:avLst/>
          </a:prstGeom>
          <a:solidFill>
            <a:schemeClr val="accent1"/>
          </a:solidFill>
          <a:ln w="19050" cap="flat" cmpd="sng" algn="ctr">
            <a:solidFill>
              <a:srgbClr val="CC9900"/>
            </a:solidFill>
            <a:prstDash val="solid"/>
            <a:round/>
            <a:headEnd type="none" w="med" len="med"/>
            <a:tailEnd type="none" w="med" len="med"/>
          </a:ln>
          <a:effectLst/>
        </p:spPr>
      </p:cxnSp>
      <p:cxnSp>
        <p:nvCxnSpPr>
          <p:cNvPr id="52" name="Straight Arrow Connector 51"/>
          <p:cNvCxnSpPr/>
          <p:nvPr/>
        </p:nvCxnSpPr>
        <p:spPr bwMode="auto">
          <a:xfrm flipH="1">
            <a:off x="4215442" y="5932100"/>
            <a:ext cx="1633267" cy="0"/>
          </a:xfrm>
          <a:prstGeom prst="straightConnector1">
            <a:avLst/>
          </a:prstGeom>
          <a:solidFill>
            <a:schemeClr val="accent1"/>
          </a:solidFill>
          <a:ln w="19050" cap="flat" cmpd="sng" algn="ctr">
            <a:solidFill>
              <a:srgbClr val="CC9900"/>
            </a:solidFill>
            <a:prstDash val="solid"/>
            <a:round/>
            <a:headEnd type="none" w="med" len="med"/>
            <a:tailEnd type="arrow"/>
          </a:ln>
          <a:effectLst/>
        </p:spPr>
      </p:cxnSp>
      <p:sp>
        <p:nvSpPr>
          <p:cNvPr id="53" name="TextBox 52"/>
          <p:cNvSpPr txBox="1"/>
          <p:nvPr/>
        </p:nvSpPr>
        <p:spPr>
          <a:xfrm>
            <a:off x="6104607" y="5739453"/>
            <a:ext cx="3039393" cy="307777"/>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and optionally also an LEI</a:t>
            </a:r>
            <a:endParaRPr lang="en-GB" sz="1400" dirty="0">
              <a:latin typeface="Calibri" panose="020F0502020204030204" pitchFamily="34" charset="0"/>
              <a:cs typeface="Calibri" panose="020F0502020204030204" pitchFamily="34" charset="0"/>
            </a:endParaRPr>
          </a:p>
        </p:txBody>
      </p:sp>
      <p:cxnSp>
        <p:nvCxnSpPr>
          <p:cNvPr id="54" name="Straight Arrow Connector 53"/>
          <p:cNvCxnSpPr/>
          <p:nvPr/>
        </p:nvCxnSpPr>
        <p:spPr bwMode="auto">
          <a:xfrm flipH="1">
            <a:off x="5175848" y="4462734"/>
            <a:ext cx="520446" cy="0"/>
          </a:xfrm>
          <a:prstGeom prst="straightConnector1">
            <a:avLst/>
          </a:prstGeom>
          <a:solidFill>
            <a:schemeClr val="accent1"/>
          </a:solidFill>
          <a:ln w="19050" cap="flat" cmpd="sng" algn="ctr">
            <a:solidFill>
              <a:srgbClr val="FF7C80"/>
            </a:solidFill>
            <a:prstDash val="solid"/>
            <a:round/>
            <a:headEnd type="none" w="med" len="med"/>
            <a:tailEnd type="arrow"/>
          </a:ln>
          <a:effectLst/>
        </p:spPr>
      </p:cxnSp>
      <p:cxnSp>
        <p:nvCxnSpPr>
          <p:cNvPr id="59" name="Straight Arrow Connector 58"/>
          <p:cNvCxnSpPr/>
          <p:nvPr/>
        </p:nvCxnSpPr>
        <p:spPr bwMode="auto">
          <a:xfrm flipH="1">
            <a:off x="4865298" y="4180936"/>
            <a:ext cx="1230702" cy="0"/>
          </a:xfrm>
          <a:prstGeom prst="straightConnector1">
            <a:avLst/>
          </a:prstGeom>
          <a:solidFill>
            <a:schemeClr val="accent1"/>
          </a:solidFill>
          <a:ln w="19050" cap="flat" cmpd="sng" algn="ctr">
            <a:solidFill>
              <a:srgbClr val="FFC000"/>
            </a:solidFill>
            <a:prstDash val="solid"/>
            <a:round/>
            <a:headEnd type="none" w="med" len="med"/>
            <a:tailEnd type="arrow"/>
          </a:ln>
          <a:effectLst/>
        </p:spPr>
      </p:cxnSp>
      <p:cxnSp>
        <p:nvCxnSpPr>
          <p:cNvPr id="63" name="Straight Arrow Connector 62"/>
          <p:cNvCxnSpPr/>
          <p:nvPr/>
        </p:nvCxnSpPr>
        <p:spPr bwMode="auto">
          <a:xfrm rot="5400000" flipH="1">
            <a:off x="5552535" y="5630173"/>
            <a:ext cx="586597" cy="0"/>
          </a:xfrm>
          <a:prstGeom prst="straightConnector1">
            <a:avLst/>
          </a:prstGeom>
          <a:solidFill>
            <a:schemeClr val="accent1"/>
          </a:solidFill>
          <a:ln w="19050" cap="flat" cmpd="sng" algn="ctr">
            <a:solidFill>
              <a:srgbClr val="CC9900"/>
            </a:solidFill>
            <a:prstDash val="solid"/>
            <a:round/>
            <a:headEnd type="none" w="med" len="med"/>
            <a:tailEnd type="none" w="med" len="med"/>
          </a:ln>
          <a:effectLst/>
        </p:spPr>
      </p:cxnSp>
      <p:cxnSp>
        <p:nvCxnSpPr>
          <p:cNvPr id="68" name="Straight Arrow Connector 67"/>
          <p:cNvCxnSpPr/>
          <p:nvPr/>
        </p:nvCxnSpPr>
        <p:spPr bwMode="auto">
          <a:xfrm flipH="1">
            <a:off x="2878347" y="2582175"/>
            <a:ext cx="690114" cy="0"/>
          </a:xfrm>
          <a:prstGeom prst="straightConnector1">
            <a:avLst/>
          </a:prstGeom>
          <a:solidFill>
            <a:schemeClr val="accent1"/>
          </a:solidFill>
          <a:ln w="19050" cap="flat" cmpd="sng" algn="ctr">
            <a:solidFill>
              <a:srgbClr val="FF7C80"/>
            </a:solidFill>
            <a:prstDash val="solid"/>
            <a:round/>
            <a:headEnd type="none" w="med" len="med"/>
            <a:tailEnd type="arrow"/>
          </a:ln>
          <a:effectLst/>
        </p:spPr>
      </p:cxnSp>
      <p:sp>
        <p:nvSpPr>
          <p:cNvPr id="69" name="TextBox 68"/>
          <p:cNvSpPr txBox="1"/>
          <p:nvPr/>
        </p:nvSpPr>
        <p:spPr>
          <a:xfrm>
            <a:off x="6009721" y="4008417"/>
            <a:ext cx="3039393" cy="307777"/>
          </a:xfrm>
          <a:prstGeom prst="rect">
            <a:avLst/>
          </a:prstGeom>
          <a:noFill/>
        </p:spPr>
        <p:txBody>
          <a:bodyPr wrap="square" rtlCol="0">
            <a:spAutoFit/>
          </a:bodyPr>
          <a:lstStyle/>
          <a:p>
            <a:r>
              <a:rPr lang="en-GB" sz="1400" dirty="0" smtClean="0">
                <a:latin typeface="Calibri" panose="020F0502020204030204" pitchFamily="34" charset="0"/>
                <a:cs typeface="Calibri" panose="020F0502020204030204" pitchFamily="34" charset="0"/>
              </a:rPr>
              <a:t>or as a Name</a:t>
            </a:r>
            <a:endParaRPr lang="en-GB" sz="1400" dirty="0">
              <a:latin typeface="Calibri" panose="020F0502020204030204" pitchFamily="34" charset="0"/>
              <a:cs typeface="Calibri" panose="020F0502020204030204" pitchFamily="34" charset="0"/>
            </a:endParaRPr>
          </a:p>
        </p:txBody>
      </p:sp>
      <p:sp>
        <p:nvSpPr>
          <p:cNvPr id="73" name="TextBox 72"/>
          <p:cNvSpPr txBox="1"/>
          <p:nvPr/>
        </p:nvSpPr>
        <p:spPr>
          <a:xfrm>
            <a:off x="822350" y="4865309"/>
            <a:ext cx="1213469" cy="954107"/>
          </a:xfrm>
          <a:prstGeom prst="rect">
            <a:avLst/>
          </a:prstGeom>
          <a:solidFill>
            <a:schemeClr val="bg1"/>
          </a:solidFill>
        </p:spPr>
        <p:txBody>
          <a:bodyPr wrap="square" rtlCol="0">
            <a:spAutoFit/>
          </a:bodyPr>
          <a:lstStyle/>
          <a:p>
            <a:pPr algn="r"/>
            <a:r>
              <a:rPr lang="en-GB" sz="1400" dirty="0" smtClean="0">
                <a:latin typeface="Calibri" panose="020F0502020204030204" pitchFamily="34" charset="0"/>
                <a:cs typeface="Calibri" panose="020F0502020204030204" pitchFamily="34" charset="0"/>
              </a:rPr>
              <a:t>Rule: Identification or LEI must be present.</a:t>
            </a:r>
            <a:endParaRPr lang="en-GB"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1030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92644284"/>
              </p:ext>
            </p:extLst>
          </p:nvPr>
        </p:nvGraphicFramePr>
        <p:xfrm>
          <a:off x="276048" y="767272"/>
          <a:ext cx="8740361" cy="4953000"/>
        </p:xfrm>
        <a:graphic>
          <a:graphicData uri="http://schemas.openxmlformats.org/drawingml/2006/table">
            <a:tbl>
              <a:tblPr firstRow="1" bandRow="1">
                <a:tableStyleId>{5C22544A-7EE6-4342-B048-85BDC9FD1C3A}</a:tableStyleId>
              </a:tblPr>
              <a:tblGrid>
                <a:gridCol w="552088"/>
                <a:gridCol w="802256"/>
                <a:gridCol w="6564702"/>
                <a:gridCol w="821315"/>
              </a:tblGrid>
              <a:tr h="370840">
                <a:tc>
                  <a:txBody>
                    <a:bodyPr/>
                    <a:lstStyle/>
                    <a:p>
                      <a:r>
                        <a:rPr lang="en-GB" sz="1800" dirty="0" smtClean="0">
                          <a:solidFill>
                            <a:schemeClr val="tx1"/>
                          </a:solidFill>
                          <a:latin typeface="Calibri" panose="020F0502020204030204" pitchFamily="34" charset="0"/>
                          <a:cs typeface="Calibri" panose="020F0502020204030204" pitchFamily="34" charset="0"/>
                        </a:rPr>
                        <a:t>ISO #</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SWIFT #</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Overview</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504</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1056</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Extend functionality so messages can be used for securities account management as well as investment fund account management.</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SEC</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520</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1060</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Add functionality for Brazilian law and specific Brazilian market requirements.</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BRA</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421</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1061</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Account Parties / Investor Profile - add element </a:t>
                      </a:r>
                      <a:r>
                        <a:rPr lang="en-GB" sz="1800" i="1" kern="1200" dirty="0" smtClean="0">
                          <a:solidFill>
                            <a:schemeClr val="dk1"/>
                          </a:solidFill>
                          <a:effectLst/>
                          <a:latin typeface="Calibri" panose="020F0502020204030204" pitchFamily="34" charset="0"/>
                          <a:ea typeface="+mn-ea"/>
                          <a:cs typeface="Calibri" panose="020F0502020204030204" pitchFamily="34" charset="0"/>
                        </a:rPr>
                        <a:t>‘Know Your Customer Database Check’ </a:t>
                      </a:r>
                      <a:r>
                        <a:rPr lang="en-GB" sz="1800" kern="1200" dirty="0" smtClean="0">
                          <a:solidFill>
                            <a:schemeClr val="dk1"/>
                          </a:solidFill>
                          <a:effectLst/>
                          <a:latin typeface="Calibri" panose="020F0502020204030204" pitchFamily="34" charset="0"/>
                          <a:ea typeface="+mn-ea"/>
                          <a:cs typeface="Calibri" panose="020F0502020204030204" pitchFamily="34" charset="0"/>
                        </a:rPr>
                        <a:t>(acmt.003</a:t>
                      </a:r>
                      <a:r>
                        <a:rPr lang="en-GB" sz="1800" kern="1200" baseline="0" dirty="0" smtClean="0">
                          <a:solidFill>
                            <a:schemeClr val="dk1"/>
                          </a:solidFill>
                          <a:effectLst/>
                          <a:latin typeface="Calibri" panose="020F0502020204030204" pitchFamily="34" charset="0"/>
                          <a:ea typeface="+mn-ea"/>
                          <a:cs typeface="Calibri" panose="020F0502020204030204" pitchFamily="34" charset="0"/>
                        </a:rPr>
                        <a:t> only)</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ITA</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472</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1046</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Account Parties / … / Party</a:t>
                      </a:r>
                      <a:r>
                        <a:rPr lang="en-GB" sz="1800" kern="1200" baseline="0" dirty="0" smtClean="0">
                          <a:solidFill>
                            <a:schemeClr val="dk1"/>
                          </a:solidFill>
                          <a:effectLst/>
                          <a:latin typeface="Calibri" panose="020F0502020204030204" pitchFamily="34" charset="0"/>
                          <a:ea typeface="+mn-ea"/>
                          <a:cs typeface="Calibri" panose="020F0502020204030204" pitchFamily="34" charset="0"/>
                        </a:rPr>
                        <a:t> </a:t>
                      </a:r>
                      <a:r>
                        <a:rPr lang="en-GB" sz="1800" kern="1200" dirty="0" smtClean="0">
                          <a:solidFill>
                            <a:schemeClr val="dk1"/>
                          </a:solidFill>
                          <a:effectLst/>
                          <a:latin typeface="Calibri" panose="020F0502020204030204" pitchFamily="34" charset="0"/>
                          <a:ea typeface="+mn-ea"/>
                          <a:cs typeface="Calibri" panose="020F0502020204030204" pitchFamily="34" charset="0"/>
                        </a:rPr>
                        <a:t>– add element  for electronic mailing service reference.</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ITA</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471</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1045</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Savings / Withdrawal Investment Plan – add element for initial amount.</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ITA</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507</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1044</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Account Parties – add LEI  format option for Organisation.</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SMPG</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500</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1052</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Income Preference - change DRIP to SECU and update definition.</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SMPG</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800" dirty="0" smtClean="0">
                          <a:solidFill>
                            <a:schemeClr val="tx1"/>
                          </a:solidFill>
                          <a:latin typeface="Calibri" panose="020F0502020204030204" pitchFamily="34" charset="0"/>
                          <a:cs typeface="Calibri" panose="020F0502020204030204" pitchFamily="34" charset="0"/>
                        </a:rPr>
                        <a:t>509</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1058</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kern="1200" dirty="0" smtClean="0">
                          <a:solidFill>
                            <a:schemeClr val="dk1"/>
                          </a:solidFill>
                          <a:effectLst/>
                          <a:latin typeface="Calibri" panose="020F0502020204030204" pitchFamily="34" charset="0"/>
                          <a:ea typeface="+mn-ea"/>
                          <a:cs typeface="Calibri" panose="020F0502020204030204" pitchFamily="34" charset="0"/>
                        </a:rPr>
                        <a:t>Financial Instrument Short Name </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tx1"/>
                          </a:solidFill>
                          <a:latin typeface="Calibri" panose="020F0502020204030204" pitchFamily="34" charset="0"/>
                          <a:cs typeface="Calibri" panose="020F0502020204030204" pitchFamily="34" charset="0"/>
                        </a:rPr>
                        <a:t>SCFS</a:t>
                      </a:r>
                      <a:endParaRPr lang="en-GB" sz="18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itle 1"/>
          <p:cNvSpPr>
            <a:spLocks noGrp="1"/>
          </p:cNvSpPr>
          <p:nvPr>
            <p:ph type="title"/>
          </p:nvPr>
        </p:nvSpPr>
        <p:spPr/>
        <p:txBody>
          <a:bodyPr/>
          <a:lstStyle/>
          <a:p>
            <a:r>
              <a:rPr lang="en-GB" dirty="0" smtClean="0"/>
              <a:t>‘Business’ Change Requests – acmt.001-003 summary</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p:txBody>
          <a:bodyPr/>
          <a:lstStyle/>
          <a:p>
            <a:fld id="{EA52E39D-21CE-4915-B848-429A65988FB2}" type="slidenum">
              <a:rPr lang="en-GB" smtClean="0"/>
              <a:pPr/>
              <a:t>5</a:t>
            </a:fld>
            <a:endParaRPr lang="en-GB" dirty="0"/>
          </a:p>
        </p:txBody>
      </p:sp>
    </p:spTree>
    <p:extLst>
      <p:ext uri="{BB962C8B-B14F-4D97-AF65-F5344CB8AC3E}">
        <p14:creationId xmlns:p14="http://schemas.microsoft.com/office/powerpoint/2010/main" val="4066853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Structure</a:t>
            </a:r>
            <a:endParaRPr lang="en-GB" dirty="0"/>
          </a:p>
        </p:txBody>
      </p:sp>
      <p:sp>
        <p:nvSpPr>
          <p:cNvPr id="4" name="Footer Placeholder 3"/>
          <p:cNvSpPr>
            <a:spLocks noGrp="1"/>
          </p:cNvSpPr>
          <p:nvPr>
            <p:ph type="ftr" sz="quarter" idx="10"/>
          </p:nvPr>
        </p:nvSpPr>
        <p:spPr>
          <a:xfrm>
            <a:off x="872706" y="6343590"/>
            <a:ext cx="5678488" cy="228600"/>
          </a:xfrm>
        </p:spPr>
        <p:txBody>
          <a:bodyPr/>
          <a:lstStyle/>
          <a:p>
            <a:r>
              <a:rPr lang="en-US" dirty="0" smtClean="0"/>
              <a:t>Funds SR 2016 - Summary acmt messages</a:t>
            </a:r>
            <a:endParaRPr lang="en-GB" dirty="0"/>
          </a:p>
        </p:txBody>
      </p:sp>
      <p:sp>
        <p:nvSpPr>
          <p:cNvPr id="5" name="Slide Number Placeholder 4"/>
          <p:cNvSpPr>
            <a:spLocks noGrp="1"/>
          </p:cNvSpPr>
          <p:nvPr>
            <p:ph type="sldNum" sz="quarter" idx="11"/>
          </p:nvPr>
        </p:nvSpPr>
        <p:spPr>
          <a:xfrm>
            <a:off x="8153400" y="6585121"/>
            <a:ext cx="762000" cy="228600"/>
          </a:xfrm>
        </p:spPr>
        <p:txBody>
          <a:bodyPr/>
          <a:lstStyle/>
          <a:p>
            <a:fld id="{EA52E39D-21CE-4915-B848-429A65988FB2}" type="slidenum">
              <a:rPr lang="en-GB" smtClean="0"/>
              <a:pPr/>
              <a:t>6</a:t>
            </a:fld>
            <a:endParaRPr lang="en-GB" dirty="0"/>
          </a:p>
        </p:txBody>
      </p:sp>
      <p:sp>
        <p:nvSpPr>
          <p:cNvPr id="6" name="TextBox 5"/>
          <p:cNvSpPr txBox="1"/>
          <p:nvPr/>
        </p:nvSpPr>
        <p:spPr>
          <a:xfrm>
            <a:off x="353683" y="646994"/>
            <a:ext cx="3355675" cy="5186035"/>
          </a:xfrm>
          <a:prstGeom prst="rect">
            <a:avLst/>
          </a:prstGeom>
          <a:noFill/>
        </p:spPr>
        <p:txBody>
          <a:bodyPr wrap="square" rtlCol="0">
            <a:spAutoFit/>
          </a:bodyPr>
          <a:lstStyle/>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Message Identification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Order Reference</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Previous Reference</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a:t>
            </a:r>
            <a:r>
              <a:rPr lang="en-GB" sz="1600" b="1" dirty="0" smtClean="0">
                <a:solidFill>
                  <a:srgbClr val="0070C0"/>
                </a:solidFill>
                <a:latin typeface="Calibri" panose="020F0502020204030204" pitchFamily="34" charset="0"/>
                <a:cs typeface="Calibri" panose="020F0502020204030204" pitchFamily="34" charset="0"/>
              </a:rPr>
              <a:t>Instruction Details</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a:t>
            </a:r>
            <a:r>
              <a:rPr lang="en-GB" sz="1600" b="1" dirty="0" smtClean="0">
                <a:solidFill>
                  <a:srgbClr val="0070C0"/>
                </a:solidFill>
                <a:latin typeface="Calibri" panose="020F0502020204030204" pitchFamily="34" charset="0"/>
                <a:cs typeface="Calibri" panose="020F0502020204030204" pitchFamily="34" charset="0"/>
              </a:rPr>
              <a:t>Investment Account</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[1.1]	</a:t>
            </a:r>
            <a:r>
              <a:rPr lang="en-GB" sz="1600" b="1" dirty="0" smtClean="0">
                <a:solidFill>
                  <a:srgbClr val="0070C0"/>
                </a:solidFill>
                <a:latin typeface="Calibri" panose="020F0502020204030204" pitchFamily="34" charset="0"/>
                <a:cs typeface="Calibri" panose="020F0502020204030204" pitchFamily="34" charset="0"/>
              </a:rPr>
              <a:t>Account Parties</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[0.10]	Intermediaries</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Placement</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New Issue Allocation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[0.50]	</a:t>
            </a:r>
            <a:r>
              <a:rPr lang="en-GB" sz="1600" b="1" dirty="0" smtClean="0">
                <a:solidFill>
                  <a:srgbClr val="0070C0"/>
                </a:solidFill>
                <a:latin typeface="Calibri" panose="020F0502020204030204" pitchFamily="34" charset="0"/>
                <a:cs typeface="Calibri" panose="020F0502020204030204" pitchFamily="34" charset="0"/>
              </a:rPr>
              <a:t>Savings Investment Plan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[0.10]	</a:t>
            </a:r>
            <a:r>
              <a:rPr lang="en-GB" sz="1600" b="1" dirty="0" smtClean="0">
                <a:solidFill>
                  <a:srgbClr val="0070C0"/>
                </a:solidFill>
                <a:latin typeface="Calibri" panose="020F0502020204030204" pitchFamily="34" charset="0"/>
                <a:cs typeface="Calibri" panose="020F0502020204030204" pitchFamily="34" charset="0"/>
              </a:rPr>
              <a:t>Withdrawal Investment Plan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[0.8]	</a:t>
            </a:r>
            <a:r>
              <a:rPr lang="en-GB" sz="1600" b="1" dirty="0" smtClean="0">
                <a:solidFill>
                  <a:srgbClr val="0070C0"/>
                </a:solidFill>
                <a:latin typeface="Calibri" panose="020F0502020204030204" pitchFamily="34" charset="0"/>
                <a:cs typeface="Calibri" panose="020F0502020204030204" pitchFamily="34" charset="0"/>
              </a:rPr>
              <a:t>Cash Settlement</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[0.30]	Service Level Agreement</a:t>
            </a:r>
          </a:p>
          <a:p>
            <a:pPr marL="0" lvl="1">
              <a:spcAft>
                <a:spcPts val="600"/>
              </a:spcAft>
              <a:tabLst>
                <a:tab pos="569913" algn="l"/>
              </a:tabLst>
            </a:pPr>
            <a:r>
              <a:rPr lang="en-GB" sz="1600" b="1" dirty="0" smtClean="0">
                <a:solidFill>
                  <a:srgbClr val="FF0000"/>
                </a:solidFill>
                <a:latin typeface="Calibri" panose="020F0502020204030204" pitchFamily="34" charset="0"/>
                <a:cs typeface="Calibri" panose="020F0502020204030204" pitchFamily="34" charset="0"/>
              </a:rPr>
              <a:t>[0.n]	Additional Information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[0.1]	Market Practice Version</a:t>
            </a:r>
          </a:p>
          <a:p>
            <a:pPr marL="0" lvl="1">
              <a:spcAft>
                <a:spcPts val="600"/>
              </a:spcAft>
              <a:tabLst>
                <a:tab pos="569913" algn="l"/>
              </a:tabLst>
            </a:pPr>
            <a:r>
              <a:rPr lang="en-GB" sz="1600" b="1" dirty="0" smtClean="0">
                <a:latin typeface="Calibri" panose="020F0502020204030204" pitchFamily="34" charset="0"/>
                <a:cs typeface="Calibri" panose="020F0502020204030204" pitchFamily="34" charset="0"/>
              </a:rPr>
              <a:t>[0.n]	Extension	</a:t>
            </a:r>
            <a:endParaRPr lang="en-GB" sz="1600" b="1" dirty="0">
              <a:latin typeface="Calibri" panose="020F0502020204030204" pitchFamily="34" charset="0"/>
              <a:cs typeface="Calibri" panose="020F0502020204030204" pitchFamily="34" charset="0"/>
            </a:endParaRPr>
          </a:p>
        </p:txBody>
      </p:sp>
      <p:sp>
        <p:nvSpPr>
          <p:cNvPr id="7" name="Rectangle 6"/>
          <p:cNvSpPr/>
          <p:nvPr/>
        </p:nvSpPr>
        <p:spPr bwMode="auto">
          <a:xfrm>
            <a:off x="322060" y="698752"/>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322060" y="101850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322060" y="1338250"/>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1" name="Rectangle 10"/>
          <p:cNvSpPr/>
          <p:nvPr/>
        </p:nvSpPr>
        <p:spPr bwMode="auto">
          <a:xfrm>
            <a:off x="322060" y="1657999"/>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2" name="Rectangle 11"/>
          <p:cNvSpPr/>
          <p:nvPr/>
        </p:nvSpPr>
        <p:spPr bwMode="auto">
          <a:xfrm>
            <a:off x="322060" y="1977748"/>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322060" y="2297497"/>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322060" y="2617246"/>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322060" y="2936995"/>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322060" y="3256744"/>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322060" y="4855489"/>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0" name="Rectangle 19"/>
          <p:cNvSpPr/>
          <p:nvPr/>
        </p:nvSpPr>
        <p:spPr bwMode="auto">
          <a:xfrm>
            <a:off x="322060" y="5175238"/>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1" name="Rectangle 20"/>
          <p:cNvSpPr/>
          <p:nvPr/>
        </p:nvSpPr>
        <p:spPr bwMode="auto">
          <a:xfrm>
            <a:off x="322060" y="421599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2" name="Rectangle 21"/>
          <p:cNvSpPr/>
          <p:nvPr/>
        </p:nvSpPr>
        <p:spPr bwMode="auto">
          <a:xfrm>
            <a:off x="322060" y="3576493"/>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322060" y="3896242"/>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6" name="Rectangle 25"/>
          <p:cNvSpPr/>
          <p:nvPr/>
        </p:nvSpPr>
        <p:spPr bwMode="auto">
          <a:xfrm>
            <a:off x="322060" y="4535740"/>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29" name="Rectangle 28"/>
          <p:cNvSpPr/>
          <p:nvPr/>
        </p:nvSpPr>
        <p:spPr bwMode="auto">
          <a:xfrm>
            <a:off x="322060" y="5494991"/>
            <a:ext cx="3620212" cy="232962"/>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 typeface="+mj-lt"/>
              <a:buAutoNum type="arabicPeriod"/>
              <a:tabLst/>
            </a:pPr>
            <a:endParaRPr kumimoji="0" lang="en-GB" sz="2400" b="0" i="0" u="none" strike="noStrike" cap="none" normalizeH="0" baseline="0" dirty="0" smtClean="0">
              <a:ln>
                <a:noFill/>
              </a:ln>
              <a:solidFill>
                <a:schemeClr val="tx1"/>
              </a:solidFill>
              <a:effectLst/>
              <a:latin typeface="Arial" charset="0"/>
            </a:endParaRPr>
          </a:p>
        </p:txBody>
      </p:sp>
      <p:sp>
        <p:nvSpPr>
          <p:cNvPr id="3" name="TextBox 2"/>
          <p:cNvSpPr txBox="1"/>
          <p:nvPr/>
        </p:nvSpPr>
        <p:spPr>
          <a:xfrm>
            <a:off x="4045762" y="1958198"/>
            <a:ext cx="4136004" cy="307777"/>
          </a:xfrm>
          <a:prstGeom prst="rect">
            <a:avLst/>
          </a:prstGeom>
          <a:noFill/>
        </p:spPr>
        <p:txBody>
          <a:bodyPr wrap="none" rtlCol="0">
            <a:spAutoFit/>
          </a:bodyPr>
          <a:lstStyle/>
          <a:p>
            <a:r>
              <a:rPr lang="en-US" sz="1400" dirty="0">
                <a:latin typeface="Calibri" panose="020F0502020204030204" pitchFamily="34" charset="0"/>
                <a:cs typeface="Calibri" panose="020F0502020204030204" pitchFamily="34" charset="0"/>
              </a:rPr>
              <a:t>Detailed information about the account to be opened.</a:t>
            </a:r>
            <a:endParaRPr lang="en-GB" sz="1400" dirty="0">
              <a:latin typeface="Calibri" panose="020F0502020204030204" pitchFamily="34" charset="0"/>
              <a:cs typeface="Calibri" panose="020F0502020204030204" pitchFamily="34" charset="0"/>
            </a:endParaRPr>
          </a:p>
        </p:txBody>
      </p:sp>
      <p:sp>
        <p:nvSpPr>
          <p:cNvPr id="8" name="TextBox 7"/>
          <p:cNvSpPr txBox="1"/>
          <p:nvPr/>
        </p:nvSpPr>
        <p:spPr>
          <a:xfrm>
            <a:off x="4045762" y="2234242"/>
            <a:ext cx="5098238" cy="523220"/>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Information related to parties that are related to the account, for example, primary account owner.</a:t>
            </a:r>
            <a:endParaRPr lang="en-GB" sz="1400" dirty="0">
              <a:latin typeface="Calibri" panose="020F0502020204030204" pitchFamily="34" charset="0"/>
              <a:cs typeface="Calibri" panose="020F0502020204030204" pitchFamily="34" charset="0"/>
            </a:endParaRPr>
          </a:p>
        </p:txBody>
      </p:sp>
      <p:sp>
        <p:nvSpPr>
          <p:cNvPr id="24" name="TextBox 23"/>
          <p:cNvSpPr txBox="1"/>
          <p:nvPr/>
        </p:nvSpPr>
        <p:spPr>
          <a:xfrm>
            <a:off x="4045762" y="2794945"/>
            <a:ext cx="5003347" cy="1384995"/>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Intermediary or other party related to the management of the account. </a:t>
            </a:r>
            <a:r>
              <a:rPr lang="en-US" sz="1400" b="1" dirty="0">
                <a:latin typeface="Calibri" panose="020F0502020204030204" pitchFamily="34" charset="0"/>
                <a:cs typeface="Calibri" panose="020F0502020204030204" pitchFamily="34" charset="0"/>
              </a:rPr>
              <a:t>In some markets, when this intermediary is a party acting on behalf of the investor for which it has opened an account at, for example, a central securities depository or international central securities depository, this party is known by the investor as the 'account controller</a:t>
            </a:r>
            <a:r>
              <a:rPr lang="en-US" sz="1400" b="1" dirty="0" smtClean="0">
                <a:latin typeface="Calibri" panose="020F0502020204030204" pitchFamily="34" charset="0"/>
                <a:cs typeface="Calibri" panose="020F0502020204030204" pitchFamily="34" charset="0"/>
              </a:rPr>
              <a:t>'.</a:t>
            </a:r>
            <a:endParaRPr lang="en-GB" sz="1400" b="1" dirty="0">
              <a:latin typeface="Calibri" panose="020F0502020204030204" pitchFamily="34" charset="0"/>
              <a:cs typeface="Calibri" panose="020F0502020204030204" pitchFamily="34" charset="0"/>
            </a:endParaRPr>
          </a:p>
        </p:txBody>
      </p:sp>
      <p:cxnSp>
        <p:nvCxnSpPr>
          <p:cNvPr id="47" name="Straight Arrow Connector 46"/>
          <p:cNvCxnSpPr/>
          <p:nvPr/>
        </p:nvCxnSpPr>
        <p:spPr bwMode="auto">
          <a:xfrm flipH="1" flipV="1">
            <a:off x="3778370" y="2415394"/>
            <a:ext cx="319177" cy="0"/>
          </a:xfrm>
          <a:prstGeom prst="straightConnector1">
            <a:avLst/>
          </a:prstGeom>
          <a:solidFill>
            <a:schemeClr val="accent1"/>
          </a:solidFill>
          <a:ln w="9525" cap="flat" cmpd="sng" algn="ctr">
            <a:solidFill>
              <a:schemeClr val="bg1">
                <a:lumMod val="50000"/>
              </a:schemeClr>
            </a:solidFill>
            <a:prstDash val="solid"/>
            <a:round/>
            <a:headEnd type="none" w="med" len="med"/>
            <a:tailEnd type="arrow"/>
          </a:ln>
          <a:effectLst/>
        </p:spPr>
      </p:cxnSp>
      <p:cxnSp>
        <p:nvCxnSpPr>
          <p:cNvPr id="48" name="Straight Arrow Connector 47"/>
          <p:cNvCxnSpPr/>
          <p:nvPr/>
        </p:nvCxnSpPr>
        <p:spPr bwMode="auto">
          <a:xfrm flipH="1" flipV="1">
            <a:off x="3778370" y="2110625"/>
            <a:ext cx="345056" cy="0"/>
          </a:xfrm>
          <a:prstGeom prst="straightConnector1">
            <a:avLst/>
          </a:prstGeom>
          <a:solidFill>
            <a:schemeClr val="accent1"/>
          </a:solidFill>
          <a:ln w="9525" cap="flat" cmpd="sng" algn="ctr">
            <a:solidFill>
              <a:schemeClr val="bg1">
                <a:lumMod val="50000"/>
              </a:schemeClr>
            </a:solidFill>
            <a:prstDash val="solid"/>
            <a:round/>
            <a:headEnd type="none" w="med" len="med"/>
            <a:tailEnd type="arrow"/>
          </a:ln>
          <a:effectLst/>
        </p:spPr>
      </p:cxnSp>
      <p:cxnSp>
        <p:nvCxnSpPr>
          <p:cNvPr id="50" name="Straight Arrow Connector 49"/>
          <p:cNvCxnSpPr/>
          <p:nvPr/>
        </p:nvCxnSpPr>
        <p:spPr bwMode="auto">
          <a:xfrm flipH="1" flipV="1">
            <a:off x="3778372" y="2757590"/>
            <a:ext cx="345054" cy="201270"/>
          </a:xfrm>
          <a:prstGeom prst="straightConnector1">
            <a:avLst/>
          </a:prstGeom>
          <a:solidFill>
            <a:schemeClr val="accent1"/>
          </a:solidFill>
          <a:ln w="9525" cap="flat" cmpd="sng" algn="ctr">
            <a:solidFill>
              <a:schemeClr val="bg1">
                <a:lumMod val="50000"/>
              </a:schemeClr>
            </a:solidFill>
            <a:prstDash val="solid"/>
            <a:round/>
            <a:headEnd type="none" w="med" len="med"/>
            <a:tailEnd type="arrow"/>
          </a:ln>
          <a:effectLst/>
        </p:spPr>
      </p:cxnSp>
      <p:sp>
        <p:nvSpPr>
          <p:cNvPr id="57" name="TextBox 56"/>
          <p:cNvSpPr txBox="1"/>
          <p:nvPr/>
        </p:nvSpPr>
        <p:spPr>
          <a:xfrm>
            <a:off x="4025634" y="4817429"/>
            <a:ext cx="4833694" cy="954107"/>
          </a:xfrm>
          <a:prstGeom prst="rect">
            <a:avLst/>
          </a:prstGeom>
          <a:noFill/>
        </p:spPr>
        <p:txBody>
          <a:bodyPr wrap="square" rtlCol="0">
            <a:spAutoFit/>
          </a:bodyPr>
          <a:lstStyle/>
          <a:p>
            <a:r>
              <a:rPr lang="en-US" sz="1400" b="1" dirty="0" smtClean="0">
                <a:latin typeface="Calibri" panose="020F0502020204030204" pitchFamily="34" charset="0"/>
                <a:cs typeface="Calibri" panose="020F0502020204030204" pitchFamily="34" charset="0"/>
              </a:rPr>
              <a:t>New sequence</a:t>
            </a:r>
          </a:p>
          <a:p>
            <a:r>
              <a:rPr lang="en-US" sz="1400" b="1" dirty="0" smtClean="0">
                <a:latin typeface="Calibri" panose="020F0502020204030204" pitchFamily="34" charset="0"/>
                <a:cs typeface="Calibri" panose="020F0502020204030204" pitchFamily="34" charset="0"/>
              </a:rPr>
              <a:t>Definition: Additional </a:t>
            </a:r>
            <a:r>
              <a:rPr lang="en-US" sz="1400" b="1" dirty="0">
                <a:latin typeface="Calibri" panose="020F0502020204030204" pitchFamily="34" charset="0"/>
                <a:cs typeface="Calibri" panose="020F0502020204030204" pitchFamily="34" charset="0"/>
              </a:rPr>
              <a:t>information concerning limitations and restrictions on the account</a:t>
            </a:r>
            <a:r>
              <a:rPr lang="en-US" sz="1400" b="1" dirty="0" smtClean="0">
                <a:latin typeface="Calibri" panose="020F0502020204030204" pitchFamily="34" charset="0"/>
                <a:cs typeface="Calibri" panose="020F0502020204030204" pitchFamily="34" charset="0"/>
              </a:rPr>
              <a:t>. </a:t>
            </a:r>
            <a:r>
              <a:rPr lang="en-US" sz="1400" b="1" dirty="0" smtClean="0">
                <a:solidFill>
                  <a:schemeClr val="accent6">
                    <a:lumMod val="75000"/>
                  </a:schemeClr>
                </a:solidFill>
                <a:latin typeface="Calibri" panose="020F0502020204030204" pitchFamily="34" charset="0"/>
                <a:cs typeface="Calibri" panose="020F0502020204030204" pitchFamily="34" charset="0"/>
              </a:rPr>
              <a:t>12 Nov 2015: also added to Account Parties.</a:t>
            </a:r>
            <a:endParaRPr lang="en-GB" sz="1400" b="1" dirty="0">
              <a:latin typeface="Calibri" panose="020F0502020204030204" pitchFamily="34" charset="0"/>
              <a:cs typeface="Calibri" panose="020F0502020204030204" pitchFamily="34" charset="0"/>
            </a:endParaRPr>
          </a:p>
        </p:txBody>
      </p:sp>
      <p:cxnSp>
        <p:nvCxnSpPr>
          <p:cNvPr id="62" name="Straight Arrow Connector 61"/>
          <p:cNvCxnSpPr/>
          <p:nvPr/>
        </p:nvCxnSpPr>
        <p:spPr bwMode="auto">
          <a:xfrm flipH="1">
            <a:off x="3056240" y="4975654"/>
            <a:ext cx="1013253" cy="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sp>
        <p:nvSpPr>
          <p:cNvPr id="31" name="TextBox 30"/>
          <p:cNvSpPr txBox="1"/>
          <p:nvPr/>
        </p:nvSpPr>
        <p:spPr>
          <a:xfrm>
            <a:off x="4382213" y="30013"/>
            <a:ext cx="4701577" cy="1384995"/>
          </a:xfrm>
          <a:prstGeom prst="rect">
            <a:avLst/>
          </a:prstGeom>
          <a:noFill/>
          <a:ln>
            <a:solidFill>
              <a:schemeClr val="bg1">
                <a:lumMod val="50000"/>
              </a:schemeClr>
            </a:solidFill>
          </a:ln>
        </p:spPr>
        <p:txBody>
          <a:bodyPr wrap="square" rtlCol="0">
            <a:spAutoFit/>
          </a:bodyPr>
          <a:lstStyle/>
          <a:p>
            <a:pPr>
              <a:lnSpc>
                <a:spcPts val="1800"/>
              </a:lnSpc>
              <a:tabLst>
                <a:tab pos="1147763" algn="l"/>
              </a:tabLst>
            </a:pPr>
            <a:r>
              <a:rPr lang="en-GB" sz="1200" b="1" dirty="0" smtClean="0">
                <a:solidFill>
                  <a:srgbClr val="FF0000"/>
                </a:solidFill>
                <a:latin typeface="Calibri" panose="020F0502020204030204" pitchFamily="34" charset="0"/>
                <a:cs typeface="Calibri" panose="020F0502020204030204" pitchFamily="34" charset="0"/>
              </a:rPr>
              <a:t>Red = new 	</a:t>
            </a:r>
            <a:r>
              <a:rPr lang="en-GB" sz="1200" b="1" dirty="0" smtClean="0">
                <a:solidFill>
                  <a:srgbClr val="0070C0"/>
                </a:solidFill>
                <a:latin typeface="Calibri" panose="020F0502020204030204" pitchFamily="34" charset="0"/>
                <a:cs typeface="Calibri" panose="020F0502020204030204" pitchFamily="34" charset="0"/>
              </a:rPr>
              <a:t>Blue = modified	</a:t>
            </a:r>
            <a:r>
              <a:rPr lang="en-GB" sz="1200" b="1" dirty="0" smtClean="0">
                <a:solidFill>
                  <a:srgbClr val="00B050"/>
                </a:solidFill>
                <a:latin typeface="Calibri" panose="020F0502020204030204" pitchFamily="34" charset="0"/>
                <a:cs typeface="Calibri" panose="020F0502020204030204" pitchFamily="34" charset="0"/>
              </a:rPr>
              <a:t>Green = moved</a:t>
            </a:r>
          </a:p>
          <a:p>
            <a:pPr>
              <a:lnSpc>
                <a:spcPts val="1800"/>
              </a:lnSpc>
            </a:pPr>
            <a:r>
              <a:rPr lang="en-GB" sz="1200" b="1" dirty="0" smtClean="0">
                <a:solidFill>
                  <a:srgbClr val="FF33CC"/>
                </a:solidFill>
                <a:latin typeface="Calibri" panose="020F0502020204030204" pitchFamily="34" charset="0"/>
                <a:cs typeface="Calibri" panose="020F0502020204030204" pitchFamily="34" charset="0"/>
              </a:rPr>
              <a:t>Pink = new since 29 July (included in draft 2 send out)</a:t>
            </a:r>
            <a:endParaRPr lang="en-GB" sz="1200" b="1" dirty="0">
              <a:solidFill>
                <a:srgbClr val="FF33CC"/>
              </a:solidFill>
              <a:latin typeface="Calibri" panose="020F0502020204030204" pitchFamily="34" charset="0"/>
              <a:cs typeface="Calibri" panose="020F0502020204030204" pitchFamily="34" charset="0"/>
            </a:endParaRPr>
          </a:p>
          <a:p>
            <a:pPr>
              <a:lnSpc>
                <a:spcPts val="1800"/>
              </a:lnSpc>
            </a:pPr>
            <a:r>
              <a:rPr lang="en-GB" sz="1200" b="1" dirty="0" smtClean="0">
                <a:solidFill>
                  <a:srgbClr val="9933FF"/>
                </a:solidFill>
                <a:latin typeface="Calibri" panose="020F0502020204030204" pitchFamily="34" charset="0"/>
                <a:cs typeface="Calibri" panose="020F0502020204030204" pitchFamily="34" charset="0"/>
              </a:rPr>
              <a:t>Purple = new since 15 September (included in draft </a:t>
            </a:r>
            <a:r>
              <a:rPr lang="en-GB" sz="1200" b="1" dirty="0">
                <a:solidFill>
                  <a:srgbClr val="9933FF"/>
                </a:solidFill>
                <a:latin typeface="Calibri" panose="020F0502020204030204" pitchFamily="34" charset="0"/>
                <a:cs typeface="Calibri" panose="020F0502020204030204" pitchFamily="34" charset="0"/>
              </a:rPr>
              <a:t>3</a:t>
            </a:r>
            <a:r>
              <a:rPr lang="en-GB" sz="1200" b="1" dirty="0" smtClean="0">
                <a:solidFill>
                  <a:srgbClr val="9933FF"/>
                </a:solidFill>
                <a:latin typeface="Calibri" panose="020F0502020204030204" pitchFamily="34" charset="0"/>
                <a:cs typeface="Calibri" panose="020F0502020204030204" pitchFamily="34" charset="0"/>
              </a:rPr>
              <a:t> send out)</a:t>
            </a:r>
          </a:p>
          <a:p>
            <a:pPr>
              <a:lnSpc>
                <a:spcPts val="1800"/>
              </a:lnSpc>
            </a:pPr>
            <a:r>
              <a:rPr lang="en-GB" sz="1200" b="1" dirty="0" smtClean="0">
                <a:solidFill>
                  <a:srgbClr val="FF9966"/>
                </a:solidFill>
                <a:latin typeface="Calibri" panose="020F0502020204030204" pitchFamily="34" charset="0"/>
                <a:cs typeface="Calibri" panose="020F0502020204030204" pitchFamily="34" charset="0"/>
              </a:rPr>
              <a:t>Orange = new/changed in draft </a:t>
            </a:r>
            <a:r>
              <a:rPr lang="en-GB" sz="1200" b="1" dirty="0" smtClean="0">
                <a:solidFill>
                  <a:srgbClr val="FF9966"/>
                </a:solidFill>
                <a:latin typeface="Calibri" panose="020F0502020204030204" pitchFamily="34" charset="0"/>
                <a:cs typeface="Calibri" panose="020F0502020204030204" pitchFamily="34" charset="0"/>
              </a:rPr>
              <a:t>4</a:t>
            </a:r>
          </a:p>
          <a:p>
            <a:r>
              <a:rPr lang="en-GB" sz="1200" b="1" dirty="0">
                <a:solidFill>
                  <a:schemeClr val="accent6">
                    <a:lumMod val="75000"/>
                  </a:schemeClr>
                </a:solidFill>
                <a:latin typeface="Calibri" panose="020F0502020204030204" pitchFamily="34" charset="0"/>
                <a:cs typeface="Calibri" panose="020F0502020204030204" pitchFamily="34" charset="0"/>
              </a:rPr>
              <a:t>Changes made for 19 November delivery shown in brown</a:t>
            </a:r>
          </a:p>
          <a:p>
            <a:r>
              <a:rPr lang="en-GB" sz="1200" b="1" dirty="0">
                <a:solidFill>
                  <a:srgbClr val="9933FF"/>
                </a:solidFill>
                <a:latin typeface="Calibri" panose="020F0502020204030204" pitchFamily="34" charset="0"/>
                <a:cs typeface="Calibri" panose="020F0502020204030204" pitchFamily="34" charset="0"/>
              </a:rPr>
              <a:t>Changes  made January 2016 in purple </a:t>
            </a:r>
            <a:r>
              <a:rPr lang="en-GB" sz="1200" b="1" u="sng" dirty="0" smtClean="0">
                <a:solidFill>
                  <a:srgbClr val="9933FF"/>
                </a:solidFill>
                <a:latin typeface="Calibri" panose="020F0502020204030204" pitchFamily="34" charset="0"/>
                <a:cs typeface="Calibri" panose="020F0502020204030204" pitchFamily="34" charset="0"/>
              </a:rPr>
              <a:t>underlined</a:t>
            </a:r>
            <a:endParaRPr lang="en-GB" sz="1200" b="1" u="sng" dirty="0">
              <a:solidFill>
                <a:srgbClr val="9933FF"/>
              </a:solidFill>
              <a:latin typeface="Calibri" panose="020F0502020204030204" pitchFamily="34" charset="0"/>
              <a:cs typeface="Calibri" panose="020F0502020204030204" pitchFamily="34" charset="0"/>
            </a:endParaRPr>
          </a:p>
        </p:txBody>
      </p:sp>
      <p:sp>
        <p:nvSpPr>
          <p:cNvPr id="34" name="TextBox 33"/>
          <p:cNvSpPr txBox="1"/>
          <p:nvPr/>
        </p:nvSpPr>
        <p:spPr>
          <a:xfrm>
            <a:off x="4051518" y="1601633"/>
            <a:ext cx="2854436" cy="307777"/>
          </a:xfrm>
          <a:prstGeom prst="rect">
            <a:avLst/>
          </a:prstGeom>
          <a:noFill/>
        </p:spPr>
        <p:txBody>
          <a:bodyPr wrap="none" rtlCol="0">
            <a:spAutoFit/>
          </a:bodyPr>
          <a:lstStyle/>
          <a:p>
            <a:r>
              <a:rPr lang="en-US" sz="1400" b="1" dirty="0" smtClean="0">
                <a:solidFill>
                  <a:srgbClr val="9933FF"/>
                </a:solidFill>
                <a:latin typeface="Calibri" panose="020F0502020204030204" pitchFamily="34" charset="0"/>
                <a:cs typeface="Calibri" panose="020F0502020204030204" pitchFamily="34" charset="0"/>
              </a:rPr>
              <a:t>New element in the sequence </a:t>
            </a:r>
            <a:r>
              <a:rPr lang="en-US"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p:txBody>
      </p:sp>
      <p:cxnSp>
        <p:nvCxnSpPr>
          <p:cNvPr id="35" name="Straight Arrow Connector 34"/>
          <p:cNvCxnSpPr/>
          <p:nvPr/>
        </p:nvCxnSpPr>
        <p:spPr bwMode="auto">
          <a:xfrm flipH="1" flipV="1">
            <a:off x="3740993" y="1779944"/>
            <a:ext cx="345056" cy="0"/>
          </a:xfrm>
          <a:prstGeom prst="straightConnector1">
            <a:avLst/>
          </a:prstGeom>
          <a:solidFill>
            <a:schemeClr val="accent1"/>
          </a:solidFill>
          <a:ln w="9525" cap="flat" cmpd="sng" algn="ctr">
            <a:solidFill>
              <a:schemeClr val="bg1">
                <a:lumMod val="50000"/>
              </a:schemeClr>
            </a:solidFill>
            <a:prstDash val="solid"/>
            <a:round/>
            <a:headEnd type="none" w="med" len="med"/>
            <a:tailEnd type="arrow"/>
          </a:ln>
          <a:effectLst/>
        </p:spPr>
      </p:cxnSp>
    </p:spTree>
    <p:extLst>
      <p:ext uri="{BB962C8B-B14F-4D97-AF65-F5344CB8AC3E}">
        <p14:creationId xmlns:p14="http://schemas.microsoft.com/office/powerpoint/2010/main" val="2041989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Instruction Details</a:t>
            </a:r>
            <a:endParaRPr lang="en-GB" dirty="0"/>
          </a:p>
        </p:txBody>
      </p:sp>
      <p:sp>
        <p:nvSpPr>
          <p:cNvPr id="5" name="Slide Number Placeholder 4"/>
          <p:cNvSpPr>
            <a:spLocks noGrp="1"/>
          </p:cNvSpPr>
          <p:nvPr>
            <p:ph type="sldNum" sz="quarter" idx="11"/>
          </p:nvPr>
        </p:nvSpPr>
        <p:spPr>
          <a:xfrm>
            <a:off x="8153400" y="6585121"/>
            <a:ext cx="762000" cy="228600"/>
          </a:xfrm>
        </p:spPr>
        <p:txBody>
          <a:bodyPr/>
          <a:lstStyle/>
          <a:p>
            <a:fld id="{EA52E39D-21CE-4915-B848-429A65988FB2}" type="slidenum">
              <a:rPr lang="en-GB" smtClean="0"/>
              <a:pPr/>
              <a:t>7</a:t>
            </a:fld>
            <a:endParaRPr lang="en-GB" dirty="0"/>
          </a:p>
        </p:txBody>
      </p:sp>
      <p:cxnSp>
        <p:nvCxnSpPr>
          <p:cNvPr id="6" name="Straight Connector 5"/>
          <p:cNvCxnSpPr/>
          <p:nvPr/>
        </p:nvCxnSpPr>
        <p:spPr bwMode="auto">
          <a:xfrm>
            <a:off x="319177" y="400959"/>
            <a:ext cx="399458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1" name="Rectangle 10"/>
          <p:cNvSpPr/>
          <p:nvPr/>
        </p:nvSpPr>
        <p:spPr>
          <a:xfrm>
            <a:off x="314076" y="387478"/>
            <a:ext cx="4630999" cy="3539430"/>
          </a:xfrm>
          <a:prstGeom prst="rect">
            <a:avLst/>
          </a:prstGeom>
        </p:spPr>
        <p:txBody>
          <a:bodyPr wrap="square">
            <a:spAutoFit/>
          </a:bodyPr>
          <a:lstStyle/>
          <a:p>
            <a:pPr>
              <a:spcAft>
                <a:spcPts val="0"/>
              </a:spcAft>
              <a:tabLst>
                <a:tab pos="517525" algn="l"/>
                <a:tab pos="1027113" algn="l"/>
                <a:tab pos="1371600" algn="l"/>
                <a:tab pos="1428750" algn="l"/>
              </a:tabLst>
            </a:pPr>
            <a:r>
              <a:rPr lang="en-GB" sz="1600" b="1" dirty="0" smtClean="0">
                <a:latin typeface="Calibri" panose="020F0502020204030204" pitchFamily="34" charset="0"/>
                <a:cs typeface="Calibri" panose="020F0502020204030204" pitchFamily="34" charset="0"/>
              </a:rPr>
              <a:t>[1.1]	Instruction Details </a:t>
            </a:r>
            <a:endParaRPr lang="en-GB" sz="1600" b="1" dirty="0">
              <a:latin typeface="Calibri" panose="020F0502020204030204" pitchFamily="34" charset="0"/>
              <a:cs typeface="Calibri" panose="020F0502020204030204" pitchFamily="34" charset="0"/>
            </a:endParaRP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[1.1]	Opening Type</a:t>
            </a:r>
            <a:endParaRPr lang="en-GB" sz="1600" b="1" dirty="0">
              <a:latin typeface="Calibri" panose="020F0502020204030204" pitchFamily="34" charset="0"/>
              <a:cs typeface="Calibri" panose="020F0502020204030204" pitchFamily="34" charset="0"/>
            </a:endParaRP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NEWA</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SUPA</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Account Application Identification</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Client Reference</a:t>
            </a:r>
          </a:p>
          <a:p>
            <a:pPr>
              <a:spcAft>
                <a:spcPts val="0"/>
              </a:spcAft>
              <a:tabLst>
                <a:tab pos="517525" algn="l"/>
                <a:tab pos="1027113" algn="l"/>
                <a:tab pos="1371600" algn="l"/>
                <a:tab pos="1428750" algn="l"/>
              </a:tabLst>
            </a:pPr>
            <a:r>
              <a:rPr lang="en-GB" sz="1600" b="1" dirty="0" smtClean="0">
                <a:latin typeface="Calibri" panose="020F0502020204030204" pitchFamily="34" charset="0"/>
                <a:cs typeface="Calibri" panose="020F0502020204030204" pitchFamily="34" charset="0"/>
              </a:rPr>
              <a:t>	[0.1]	Counterparty Reference</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a:solidFill>
                  <a:srgbClr val="FF0000"/>
                </a:solidFill>
                <a:latin typeface="Calibri" panose="020F0502020204030204" pitchFamily="34" charset="0"/>
                <a:cs typeface="Calibri" panose="020F0502020204030204" pitchFamily="34" charset="0"/>
              </a:rPr>
              <a:t>	</a:t>
            </a:r>
            <a:r>
              <a:rPr lang="en-GB" sz="1600" b="1" dirty="0" smtClean="0">
                <a:solidFill>
                  <a:srgbClr val="9933FF"/>
                </a:solidFill>
                <a:latin typeface="Calibri" panose="020F0502020204030204" pitchFamily="34" charset="0"/>
                <a:cs typeface="Calibri" panose="020F0502020204030204" pitchFamily="34" charset="0"/>
              </a:rPr>
              <a:t>[0.1]	</a:t>
            </a:r>
            <a:r>
              <a:rPr lang="en-GB" sz="1600" b="1" u="sng" dirty="0" smtClean="0">
                <a:solidFill>
                  <a:srgbClr val="9933FF"/>
                </a:solidFill>
                <a:latin typeface="Calibri" panose="020F0502020204030204" pitchFamily="34" charset="0"/>
                <a:cs typeface="Calibri" panose="020F0502020204030204" pitchFamily="34" charset="0"/>
              </a:rPr>
              <a:t>Existing </a:t>
            </a:r>
            <a:r>
              <a:rPr lang="en-GB" sz="1600" b="1" dirty="0" smtClean="0">
                <a:solidFill>
                  <a:srgbClr val="9933FF"/>
                </a:solidFill>
                <a:latin typeface="Calibri" panose="020F0502020204030204" pitchFamily="34" charset="0"/>
                <a:cs typeface="Calibri" panose="020F0502020204030204" pitchFamily="34" charset="0"/>
              </a:rPr>
              <a:t>Account Identification </a:t>
            </a:r>
            <a:r>
              <a:rPr lang="en-GB" sz="1600" b="1" i="1" dirty="0" smtClean="0">
                <a:latin typeface="Calibri" panose="020F0502020204030204" pitchFamily="34" charset="0"/>
                <a:cs typeface="Calibri" panose="020F0502020204030204" pitchFamily="34" charset="0"/>
              </a:rPr>
              <a:t>[SEC] </a:t>
            </a:r>
          </a:p>
          <a:p>
            <a:pPr>
              <a:spcAft>
                <a:spcPts val="0"/>
              </a:spcAft>
              <a:tabLst>
                <a:tab pos="517525" algn="l"/>
                <a:tab pos="1027113" algn="l"/>
                <a:tab pos="1371600" algn="l"/>
                <a:tab pos="1428750" algn="l"/>
              </a:tabLst>
            </a:pPr>
            <a:endParaRPr lang="en-GB" sz="1600" b="1" i="1" dirty="0">
              <a:latin typeface="Calibri" panose="020F0502020204030204" pitchFamily="34" charset="0"/>
              <a:cs typeface="Calibri" panose="020F0502020204030204" pitchFamily="34" charset="0"/>
            </a:endParaRPr>
          </a:p>
          <a:p>
            <a:pPr>
              <a:spcAft>
                <a:spcPts val="0"/>
              </a:spcAft>
              <a:tabLst>
                <a:tab pos="517525" algn="l"/>
                <a:tab pos="1027113" algn="l"/>
                <a:tab pos="1371600" algn="l"/>
                <a:tab pos="1428750" algn="l"/>
              </a:tabLst>
            </a:pPr>
            <a:r>
              <a:rPr lang="en-GB" sz="1600" b="1" dirty="0" smtClean="0">
                <a:latin typeface="Calibri" panose="020F0502020204030204" pitchFamily="34" charset="0"/>
                <a:cs typeface="Calibri" panose="020F0502020204030204" pitchFamily="34" charset="0"/>
              </a:rPr>
              <a:t>[1.1]	Investment Account</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Identification</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Name</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[0.1]	Designation</a:t>
            </a:r>
          </a:p>
          <a:p>
            <a:pPr>
              <a:spcAft>
                <a:spcPts val="0"/>
              </a:spcAft>
              <a:tabLst>
                <a:tab pos="517525" algn="l"/>
                <a:tab pos="1027113" algn="l"/>
                <a:tab pos="1371600" algn="l"/>
                <a:tab pos="1428750" algn="l"/>
              </a:tabLst>
            </a:pPr>
            <a:r>
              <a:rPr lang="en-GB" sz="1600" b="1" dirty="0">
                <a:latin typeface="Calibri" panose="020F0502020204030204" pitchFamily="34" charset="0"/>
                <a:cs typeface="Calibri" panose="020F0502020204030204" pitchFamily="34" charset="0"/>
              </a:rPr>
              <a:t>	</a:t>
            </a:r>
            <a:r>
              <a:rPr lang="en-GB" sz="1600" b="1" dirty="0" smtClean="0">
                <a:latin typeface="Calibri" panose="020F0502020204030204" pitchFamily="34" charset="0"/>
                <a:cs typeface="Calibri" panose="020F0502020204030204" pitchFamily="34" charset="0"/>
              </a:rPr>
              <a:t>	. . . . </a:t>
            </a:r>
            <a:endParaRPr lang="en-GB" sz="1600" b="1" dirty="0">
              <a:latin typeface="Calibri" panose="020F0502020204030204" pitchFamily="34" charset="0"/>
              <a:cs typeface="Calibri" panose="020F0502020204030204" pitchFamily="34" charset="0"/>
            </a:endParaRPr>
          </a:p>
        </p:txBody>
      </p:sp>
      <p:sp>
        <p:nvSpPr>
          <p:cNvPr id="3" name="Rectangle 2"/>
          <p:cNvSpPr/>
          <p:nvPr/>
        </p:nvSpPr>
        <p:spPr bwMode="auto">
          <a:xfrm>
            <a:off x="327803" y="396815"/>
            <a:ext cx="4347610" cy="2104845"/>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13" name="Straight Connector 12"/>
          <p:cNvCxnSpPr/>
          <p:nvPr/>
        </p:nvCxnSpPr>
        <p:spPr bwMode="auto">
          <a:xfrm>
            <a:off x="316301" y="2571940"/>
            <a:ext cx="390039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4" name="Rectangle 13"/>
          <p:cNvSpPr/>
          <p:nvPr/>
        </p:nvSpPr>
        <p:spPr bwMode="auto">
          <a:xfrm>
            <a:off x="324927" y="2567797"/>
            <a:ext cx="4350590" cy="1719532"/>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5" name="Rectangle 14"/>
          <p:cNvSpPr/>
          <p:nvPr/>
        </p:nvSpPr>
        <p:spPr bwMode="auto">
          <a:xfrm>
            <a:off x="293295" y="4080316"/>
            <a:ext cx="4520245" cy="31917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grpSp>
        <p:nvGrpSpPr>
          <p:cNvPr id="23" name="Group 22"/>
          <p:cNvGrpSpPr/>
          <p:nvPr/>
        </p:nvGrpSpPr>
        <p:grpSpPr>
          <a:xfrm>
            <a:off x="7454440" y="34508"/>
            <a:ext cx="1629134" cy="584775"/>
            <a:chOff x="6609092" y="69012"/>
            <a:chExt cx="1629134" cy="584775"/>
          </a:xfrm>
        </p:grpSpPr>
        <p:sp>
          <p:nvSpPr>
            <p:cNvPr id="24" name="Rounded Rectangle 23"/>
            <p:cNvSpPr/>
            <p:nvPr/>
          </p:nvSpPr>
          <p:spPr bwMode="auto">
            <a:xfrm>
              <a:off x="6650962" y="86263"/>
              <a:ext cx="1587264" cy="552092"/>
            </a:xfrm>
            <a:prstGeom prst="roundRect">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6609092" y="69012"/>
              <a:ext cx="1594630" cy="584775"/>
            </a:xfrm>
            <a:prstGeom prst="rect">
              <a:avLst/>
            </a:prstGeom>
            <a:noFill/>
          </p:spPr>
          <p:txBody>
            <a:bodyPr wrap="square" rtlCol="0">
              <a:spAutoFit/>
            </a:bodyPr>
            <a:lstStyle/>
            <a:p>
              <a:pPr algn="ctr"/>
              <a:r>
                <a:rPr lang="en-GB" sz="1600" b="1" dirty="0" smtClean="0">
                  <a:solidFill>
                    <a:srgbClr val="9933FF"/>
                  </a:solidFill>
                  <a:latin typeface="Calibri" panose="020F0502020204030204" pitchFamily="34" charset="0"/>
                  <a:cs typeface="Calibri" panose="020F0502020204030204" pitchFamily="34" charset="0"/>
                </a:rPr>
                <a:t>New in  </a:t>
              </a:r>
            </a:p>
            <a:p>
              <a:pPr algn="ctr"/>
              <a:r>
                <a:rPr lang="en-GB" sz="1600" b="1" dirty="0" smtClean="0">
                  <a:solidFill>
                    <a:srgbClr val="9933FF"/>
                  </a:solidFill>
                  <a:latin typeface="Calibri" panose="020F0502020204030204" pitchFamily="34" charset="0"/>
                  <a:cs typeface="Calibri" panose="020F0502020204030204" pitchFamily="34" charset="0"/>
                </a:rPr>
                <a:t>draft 3 </a:t>
              </a:r>
              <a:r>
                <a:rPr lang="en-GB" sz="1600" b="1" dirty="0">
                  <a:solidFill>
                    <a:srgbClr val="9933FF"/>
                  </a:solidFill>
                  <a:latin typeface="Calibri" panose="020F0502020204030204" pitchFamily="34" charset="0"/>
                  <a:cs typeface="Calibri" panose="020F0502020204030204" pitchFamily="34" charset="0"/>
                </a:rPr>
                <a:t>send out</a:t>
              </a:r>
            </a:p>
          </p:txBody>
        </p:sp>
      </p:grpSp>
      <p:sp>
        <p:nvSpPr>
          <p:cNvPr id="28" name="Rectangle 27"/>
          <p:cNvSpPr/>
          <p:nvPr/>
        </p:nvSpPr>
        <p:spPr bwMode="auto">
          <a:xfrm>
            <a:off x="4537486" y="655909"/>
            <a:ext cx="246116" cy="18288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TextBox 19"/>
          <p:cNvSpPr txBox="1"/>
          <p:nvPr/>
        </p:nvSpPr>
        <p:spPr>
          <a:xfrm>
            <a:off x="164430" y="4574344"/>
            <a:ext cx="6132853" cy="2139047"/>
          </a:xfrm>
          <a:prstGeom prst="rect">
            <a:avLst/>
          </a:prstGeom>
          <a:solidFill>
            <a:schemeClr val="bg1"/>
          </a:solidFill>
        </p:spPr>
        <p:txBody>
          <a:bodyPr wrap="square" rtlCol="0">
            <a:spAutoFit/>
          </a:bodyPr>
          <a:lstStyle/>
          <a:p>
            <a:r>
              <a:rPr lang="en-GB" sz="1600" b="1" dirty="0" smtClean="0">
                <a:latin typeface="Calibri" panose="020F0502020204030204" pitchFamily="34" charset="0"/>
                <a:cs typeface="Calibri" panose="020F0502020204030204" pitchFamily="34" charset="0"/>
              </a:rPr>
              <a:t>Notes</a:t>
            </a:r>
          </a:p>
          <a:p>
            <a:pPr>
              <a:spcAft>
                <a:spcPts val="600"/>
              </a:spcAft>
            </a:pPr>
            <a:r>
              <a:rPr lang="en-GB" sz="1600" dirty="0">
                <a:latin typeface="Calibri" panose="020F0502020204030204" pitchFamily="34" charset="0"/>
                <a:cs typeface="Calibri" panose="020F0502020204030204" pitchFamily="34" charset="0"/>
              </a:rPr>
              <a:t>Existing Account Identification</a:t>
            </a:r>
            <a:r>
              <a:rPr lang="en-GB" sz="1600" dirty="0" smtClean="0">
                <a:latin typeface="Calibri" panose="020F0502020204030204" pitchFamily="34" charset="0"/>
                <a:cs typeface="Calibri" panose="020F0502020204030204" pitchFamily="34" charset="0"/>
              </a:rPr>
              <a:t> account can be used with both NEWA and SUPA.  If NEWA and Existing Account Identification are both present then the message could be regarded as an instruction to open an account  ‘modelled’ on the existing account. </a:t>
            </a:r>
          </a:p>
          <a:p>
            <a:r>
              <a:rPr lang="en-GB" sz="1600" dirty="0" smtClean="0">
                <a:latin typeface="Calibri" panose="020F0502020204030204" pitchFamily="34" charset="0"/>
                <a:cs typeface="Calibri" panose="020F0502020204030204" pitchFamily="34" charset="0"/>
              </a:rPr>
              <a:t>Not all markets will accept NEWA and Existing Account Identification combination.  Market practice and best practice required. (Keep the definition of the element simple.)</a:t>
            </a:r>
            <a:endParaRPr lang="en-GB" sz="1600" dirty="0">
              <a:latin typeface="Calibri" panose="020F0502020204030204" pitchFamily="34" charset="0"/>
              <a:cs typeface="Calibri" panose="020F0502020204030204" pitchFamily="34" charset="0"/>
            </a:endParaRPr>
          </a:p>
        </p:txBody>
      </p:sp>
      <p:sp>
        <p:nvSpPr>
          <p:cNvPr id="26" name="TextBox 25"/>
          <p:cNvSpPr txBox="1"/>
          <p:nvPr/>
        </p:nvSpPr>
        <p:spPr>
          <a:xfrm>
            <a:off x="3278049" y="589386"/>
            <a:ext cx="3442706" cy="276999"/>
          </a:xfrm>
          <a:prstGeom prst="rect">
            <a:avLst/>
          </a:prstGeom>
          <a:noFill/>
        </p:spPr>
        <p:txBody>
          <a:bodyPr wrap="square" rtlCol="0">
            <a:spAutoFit/>
          </a:bodyPr>
          <a:lstStyle/>
          <a:p>
            <a:r>
              <a:rPr lang="en-GB" sz="1200" i="1" dirty="0" smtClean="0">
                <a:latin typeface="Calibri" panose="020F0502020204030204" pitchFamily="34" charset="0"/>
                <a:cs typeface="Calibri" panose="020F0502020204030204" pitchFamily="34" charset="0"/>
              </a:rPr>
              <a:t>Account request is to open a new account</a:t>
            </a:r>
            <a:endParaRPr lang="en-GB" sz="1200" i="1" dirty="0">
              <a:latin typeface="Calibri" panose="020F0502020204030204" pitchFamily="34" charset="0"/>
              <a:cs typeface="Calibri" panose="020F0502020204030204" pitchFamily="34" charset="0"/>
            </a:endParaRPr>
          </a:p>
        </p:txBody>
      </p:sp>
      <p:cxnSp>
        <p:nvCxnSpPr>
          <p:cNvPr id="27" name="Straight Arrow Connector 26"/>
          <p:cNvCxnSpPr/>
          <p:nvPr/>
        </p:nvCxnSpPr>
        <p:spPr bwMode="auto">
          <a:xfrm flipH="1">
            <a:off x="2346367" y="727886"/>
            <a:ext cx="1000690" cy="317536"/>
          </a:xfrm>
          <a:prstGeom prst="straightConnector1">
            <a:avLst/>
          </a:prstGeom>
          <a:solidFill>
            <a:schemeClr val="accent1"/>
          </a:solidFill>
          <a:ln w="9525" cap="flat" cmpd="sng" algn="ctr">
            <a:solidFill>
              <a:schemeClr val="accent1"/>
            </a:solidFill>
            <a:prstDash val="solid"/>
            <a:round/>
            <a:headEnd type="none" w="med" len="med"/>
            <a:tailEnd type="arrow"/>
          </a:ln>
          <a:effectLst/>
        </p:spPr>
      </p:cxnSp>
      <p:sp>
        <p:nvSpPr>
          <p:cNvPr id="29" name="Rectangle 28"/>
          <p:cNvSpPr/>
          <p:nvPr/>
        </p:nvSpPr>
        <p:spPr bwMode="auto">
          <a:xfrm>
            <a:off x="4543039" y="906947"/>
            <a:ext cx="367085" cy="33525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TextBox 15"/>
          <p:cNvSpPr txBox="1"/>
          <p:nvPr/>
        </p:nvSpPr>
        <p:spPr>
          <a:xfrm>
            <a:off x="3338431" y="829143"/>
            <a:ext cx="3507642" cy="461665"/>
          </a:xfrm>
          <a:prstGeom prst="rect">
            <a:avLst/>
          </a:prstGeom>
          <a:noFill/>
        </p:spPr>
        <p:txBody>
          <a:bodyPr wrap="square" rtlCol="0">
            <a:spAutoFit/>
          </a:bodyPr>
          <a:lstStyle/>
          <a:p>
            <a:r>
              <a:rPr lang="en-GB" sz="1200" i="1" dirty="0" smtClean="0">
                <a:latin typeface="Calibri" panose="020F0502020204030204" pitchFamily="34" charset="0"/>
                <a:cs typeface="Calibri" panose="020F0502020204030204" pitchFamily="34" charset="0"/>
              </a:rPr>
              <a:t>Account request is to open a supplementary account, that is based on an existing account</a:t>
            </a:r>
            <a:endParaRPr lang="en-GB" sz="1200" i="1" dirty="0">
              <a:latin typeface="Calibri" panose="020F0502020204030204" pitchFamily="34" charset="0"/>
              <a:cs typeface="Calibri" panose="020F0502020204030204" pitchFamily="34" charset="0"/>
            </a:endParaRPr>
          </a:p>
        </p:txBody>
      </p:sp>
      <p:cxnSp>
        <p:nvCxnSpPr>
          <p:cNvPr id="30" name="Straight Arrow Connector 29"/>
          <p:cNvCxnSpPr/>
          <p:nvPr/>
        </p:nvCxnSpPr>
        <p:spPr bwMode="auto">
          <a:xfrm flipH="1">
            <a:off x="2403877" y="966552"/>
            <a:ext cx="1000690" cy="317536"/>
          </a:xfrm>
          <a:prstGeom prst="straightConnector1">
            <a:avLst/>
          </a:prstGeom>
          <a:solidFill>
            <a:schemeClr val="accent1"/>
          </a:solidFill>
          <a:ln w="9525" cap="flat" cmpd="sng" algn="ctr">
            <a:solidFill>
              <a:schemeClr val="accent1"/>
            </a:solidFill>
            <a:prstDash val="solid"/>
            <a:round/>
            <a:headEnd type="none" w="med" len="med"/>
            <a:tailEnd type="arrow"/>
          </a:ln>
          <a:effectLst/>
        </p:spPr>
      </p:cxnSp>
      <p:sp>
        <p:nvSpPr>
          <p:cNvPr id="8" name="TextBox 7"/>
          <p:cNvSpPr txBox="1"/>
          <p:nvPr/>
        </p:nvSpPr>
        <p:spPr>
          <a:xfrm>
            <a:off x="4779030" y="2113480"/>
            <a:ext cx="4071667" cy="923330"/>
          </a:xfrm>
          <a:prstGeom prst="rect">
            <a:avLst/>
          </a:prstGeom>
          <a:noFill/>
        </p:spPr>
        <p:txBody>
          <a:bodyPr wrap="square" rtlCol="0">
            <a:spAutoFit/>
          </a:bodyPr>
          <a:lstStyle/>
          <a:p>
            <a:r>
              <a:rPr lang="en-US" sz="1800" dirty="0" smtClean="0">
                <a:solidFill>
                  <a:srgbClr val="9933FF"/>
                </a:solidFill>
                <a:latin typeface="Calibri" panose="020F0502020204030204" pitchFamily="34" charset="0"/>
                <a:cs typeface="Calibri" panose="020F0502020204030204" pitchFamily="34" charset="0"/>
              </a:rPr>
              <a:t>Definition:</a:t>
            </a:r>
          </a:p>
          <a:p>
            <a:r>
              <a:rPr lang="en-US" sz="1800" dirty="0" smtClean="0">
                <a:solidFill>
                  <a:srgbClr val="9933FF"/>
                </a:solidFill>
                <a:latin typeface="Calibri" panose="020F0502020204030204" pitchFamily="34" charset="0"/>
                <a:cs typeface="Calibri" panose="020F0502020204030204" pitchFamily="34" charset="0"/>
              </a:rPr>
              <a:t>Account </a:t>
            </a:r>
            <a:r>
              <a:rPr lang="en-US" sz="1800" dirty="0">
                <a:solidFill>
                  <a:srgbClr val="9933FF"/>
                </a:solidFill>
                <a:latin typeface="Calibri" panose="020F0502020204030204" pitchFamily="34" charset="0"/>
                <a:cs typeface="Calibri" panose="020F0502020204030204" pitchFamily="34" charset="0"/>
              </a:rPr>
              <a:t>to which the account opening is related.</a:t>
            </a:r>
            <a:endParaRPr lang="en-GB" sz="1800" dirty="0">
              <a:solidFill>
                <a:srgbClr val="9933FF"/>
              </a:solidFill>
              <a:latin typeface="Calibri" panose="020F0502020204030204" pitchFamily="34" charset="0"/>
              <a:cs typeface="Calibri" panose="020F0502020204030204" pitchFamily="34" charset="0"/>
            </a:endParaRPr>
          </a:p>
        </p:txBody>
      </p:sp>
      <p:cxnSp>
        <p:nvCxnSpPr>
          <p:cNvPr id="10" name="Straight Arrow Connector 9"/>
          <p:cNvCxnSpPr/>
          <p:nvPr/>
        </p:nvCxnSpPr>
        <p:spPr bwMode="auto">
          <a:xfrm>
            <a:off x="4494361" y="2286000"/>
            <a:ext cx="365760" cy="0"/>
          </a:xfrm>
          <a:prstGeom prst="straightConnector1">
            <a:avLst/>
          </a:prstGeom>
          <a:solidFill>
            <a:schemeClr val="accent1"/>
          </a:solidFill>
          <a:ln w="19050" cap="flat" cmpd="sng" algn="ctr">
            <a:solidFill>
              <a:srgbClr val="9933FF"/>
            </a:solidFill>
            <a:prstDash val="solid"/>
            <a:round/>
            <a:headEnd type="none" w="med" len="med"/>
            <a:tailEnd type="arrow"/>
          </a:ln>
          <a:effectLst/>
        </p:spPr>
      </p:cxnSp>
    </p:spTree>
    <p:extLst>
      <p:ext uri="{BB962C8B-B14F-4D97-AF65-F5344CB8AC3E}">
        <p14:creationId xmlns:p14="http://schemas.microsoft.com/office/powerpoint/2010/main" val="2403922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Investment Account in Account Opening (acmt.001)</a:t>
            </a:r>
            <a:endParaRPr lang="en-GB" dirty="0"/>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cxnSp>
        <p:nvCxnSpPr>
          <p:cNvPr id="16" name="Straight Connector 15"/>
          <p:cNvCxnSpPr/>
          <p:nvPr/>
        </p:nvCxnSpPr>
        <p:spPr bwMode="auto">
          <a:xfrm>
            <a:off x="319177" y="400959"/>
            <a:ext cx="390039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0" name="Straight Connector 29"/>
          <p:cNvCxnSpPr/>
          <p:nvPr/>
        </p:nvCxnSpPr>
        <p:spPr bwMode="auto">
          <a:xfrm>
            <a:off x="329241" y="402397"/>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1" name="Straight Connector 30"/>
          <p:cNvCxnSpPr/>
          <p:nvPr/>
        </p:nvCxnSpPr>
        <p:spPr bwMode="auto">
          <a:xfrm>
            <a:off x="4231797" y="399521"/>
            <a:ext cx="0" cy="623240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2" name="Straight Connector 31"/>
          <p:cNvCxnSpPr/>
          <p:nvPr/>
        </p:nvCxnSpPr>
        <p:spPr bwMode="auto">
          <a:xfrm>
            <a:off x="4365864" y="6665327"/>
            <a:ext cx="374904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3" name="Straight Connector 32"/>
          <p:cNvCxnSpPr/>
          <p:nvPr/>
        </p:nvCxnSpPr>
        <p:spPr bwMode="auto">
          <a:xfrm>
            <a:off x="4367302" y="3937078"/>
            <a:ext cx="0" cy="27432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34" name="Straight Connector 33"/>
          <p:cNvCxnSpPr/>
          <p:nvPr/>
        </p:nvCxnSpPr>
        <p:spPr bwMode="auto">
          <a:xfrm>
            <a:off x="8127153" y="3929887"/>
            <a:ext cx="0" cy="27432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5" name="TextBox 14"/>
          <p:cNvSpPr txBox="1"/>
          <p:nvPr/>
        </p:nvSpPr>
        <p:spPr>
          <a:xfrm>
            <a:off x="7291968" y="3998155"/>
            <a:ext cx="1700957" cy="646331"/>
          </a:xfrm>
          <a:prstGeom prst="rect">
            <a:avLst/>
          </a:prstGeom>
          <a:solidFill>
            <a:schemeClr val="bg1"/>
          </a:solidFill>
        </p:spPr>
        <p:txBody>
          <a:bodyPr wrap="square" rtlCol="0">
            <a:spAutoFit/>
          </a:bodyPr>
          <a:lstStyle/>
          <a:p>
            <a:r>
              <a:rPr lang="en-US" sz="1200" b="1" i="1" dirty="0" smtClean="0">
                <a:latin typeface="Calibri" panose="020F0502020204030204" pitchFamily="34" charset="0"/>
                <a:cs typeface="Calibri" panose="020F0502020204030204" pitchFamily="34" charset="0"/>
              </a:rPr>
              <a:t>Available at account level and financial instrument level </a:t>
            </a:r>
            <a:endParaRPr lang="en-GB" sz="1200" b="1" i="1" dirty="0">
              <a:latin typeface="Calibri" panose="020F0502020204030204" pitchFamily="34" charset="0"/>
              <a:cs typeface="Calibri" panose="020F0502020204030204" pitchFamily="34" charset="0"/>
            </a:endParaRPr>
          </a:p>
        </p:txBody>
      </p:sp>
      <p:sp>
        <p:nvSpPr>
          <p:cNvPr id="14" name="Right Brace 13"/>
          <p:cNvSpPr/>
          <p:nvPr/>
        </p:nvSpPr>
        <p:spPr bwMode="auto">
          <a:xfrm>
            <a:off x="7143524" y="4041473"/>
            <a:ext cx="162152" cy="659939"/>
          </a:xfrm>
          <a:prstGeom prst="rightBrace">
            <a:avLst/>
          </a:prstGeom>
          <a:noFill/>
          <a:ln w="63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cxnSp>
        <p:nvCxnSpPr>
          <p:cNvPr id="17" name="Straight Connector 16"/>
          <p:cNvCxnSpPr/>
          <p:nvPr/>
        </p:nvCxnSpPr>
        <p:spPr bwMode="auto">
          <a:xfrm>
            <a:off x="5386459" y="4040421"/>
            <a:ext cx="1788741" cy="0"/>
          </a:xfrm>
          <a:prstGeom prst="line">
            <a:avLst/>
          </a:prstGeom>
          <a:solidFill>
            <a:schemeClr val="accent1"/>
          </a:solidFill>
          <a:ln w="6350" cap="flat" cmpd="sng" algn="ctr">
            <a:solidFill>
              <a:srgbClr val="FF0000"/>
            </a:solidFill>
            <a:prstDash val="dash"/>
            <a:round/>
            <a:headEnd type="none" w="med" len="med"/>
            <a:tailEnd type="none" w="med" len="med"/>
          </a:ln>
          <a:effectLst/>
        </p:spPr>
      </p:cxnSp>
      <p:cxnSp>
        <p:nvCxnSpPr>
          <p:cNvPr id="18" name="Straight Connector 17"/>
          <p:cNvCxnSpPr/>
          <p:nvPr/>
        </p:nvCxnSpPr>
        <p:spPr bwMode="auto">
          <a:xfrm>
            <a:off x="5861194" y="4701392"/>
            <a:ext cx="1301786" cy="0"/>
          </a:xfrm>
          <a:prstGeom prst="line">
            <a:avLst/>
          </a:prstGeom>
          <a:solidFill>
            <a:schemeClr val="accent1"/>
          </a:solidFill>
          <a:ln w="6350" cap="flat" cmpd="sng" algn="ctr">
            <a:solidFill>
              <a:srgbClr val="FF0000"/>
            </a:solidFill>
            <a:prstDash val="dash"/>
            <a:round/>
            <a:headEnd type="none" w="med" len="med"/>
            <a:tailEnd type="none" w="med" len="med"/>
          </a:ln>
          <a:effectLst/>
        </p:spPr>
      </p:cxnSp>
      <p:sp>
        <p:nvSpPr>
          <p:cNvPr id="29" name="Rectangle 28"/>
          <p:cNvSpPr/>
          <p:nvPr/>
        </p:nvSpPr>
        <p:spPr>
          <a:xfrm>
            <a:off x="4102005" y="4009662"/>
            <a:ext cx="4081092" cy="2677656"/>
          </a:xfrm>
          <a:prstGeom prst="rect">
            <a:avLst/>
          </a:prstGeom>
        </p:spPr>
        <p:txBody>
          <a:bodyPr wrap="square">
            <a:spAutoFit/>
          </a:bodyPr>
          <a:lstStyle/>
          <a:p>
            <a:pPr>
              <a:tabLst>
                <a:tab pos="285750" algn="l"/>
                <a:tab pos="742950" algn="l"/>
                <a:tab pos="800100" algn="l"/>
                <a:tab pos="914400" algn="l"/>
                <a:tab pos="1258888"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a:t>
            </a:r>
            <a:r>
              <a:rPr lang="en-GB" sz="1400" b="1" dirty="0" smtClean="0">
                <a:solidFill>
                  <a:srgbClr val="FF0000"/>
                </a:solidFill>
                <a:latin typeface="Calibri" panose="020F0502020204030204" pitchFamily="34" charset="0"/>
                <a:cs typeface="Calibri" panose="020F0502020204030204" pitchFamily="34" charset="0"/>
              </a:rPr>
              <a:t>Pledging</a:t>
            </a:r>
            <a:r>
              <a:rPr lang="en-GB" sz="1400" b="1" i="1" dirty="0">
                <a:latin typeface="Calibri" panose="020F0502020204030204" pitchFamily="34" charset="0"/>
                <a:cs typeface="Calibri" panose="020F0502020204030204" pitchFamily="34" charset="0"/>
              </a:rPr>
              <a:t> [SEC</a:t>
            </a:r>
            <a:r>
              <a:rPr lang="en-GB" sz="1400" b="1" i="1" dirty="0" smtClean="0">
                <a:latin typeface="Calibri" panose="020F0502020204030204" pitchFamily="34" charset="0"/>
                <a:cs typeface="Calibri" panose="020F0502020204030204" pitchFamily="34" charset="0"/>
              </a:rPr>
              <a:t>]</a:t>
            </a:r>
          </a:p>
          <a:p>
            <a:pPr>
              <a:tabLst>
                <a:tab pos="285750" algn="l"/>
                <a:tab pos="742950" algn="l"/>
                <a:tab pos="800100" algn="l"/>
                <a:tab pos="914400" algn="l"/>
                <a:tab pos="1258888" algn="l"/>
              </a:tabLst>
            </a:pPr>
            <a:r>
              <a:rPr lang="en-GB" sz="1400" b="1" dirty="0" smtClean="0">
                <a:solidFill>
                  <a:srgbClr val="FF0000"/>
                </a:solidFill>
                <a:latin typeface="Calibri" panose="020F0502020204030204" pitchFamily="34" charset="0"/>
                <a:cs typeface="Calibri" panose="020F0502020204030204" pitchFamily="34" charset="0"/>
              </a:rPr>
              <a:t>	[</a:t>
            </a:r>
            <a:r>
              <a:rPr lang="en-GB" sz="1400" b="1" dirty="0">
                <a:solidFill>
                  <a:srgbClr val="FF0000"/>
                </a:solidFill>
                <a:latin typeface="Calibri" panose="020F0502020204030204" pitchFamily="34" charset="0"/>
                <a:cs typeface="Calibri" panose="020F0502020204030204" pitchFamily="34" charset="0"/>
              </a:rPr>
              <a:t>0.1]	Collateral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FF0000"/>
              </a:solidFill>
              <a:latin typeface="Calibri" panose="020F0502020204030204" pitchFamily="34" charset="0"/>
              <a:cs typeface="Calibri" panose="020F0502020204030204" pitchFamily="34" charset="0"/>
            </a:endParaRP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[0.1]	Third Party </a:t>
            </a:r>
            <a:r>
              <a:rPr lang="en-GB" sz="1400" b="1" dirty="0" smtClean="0">
                <a:solidFill>
                  <a:srgbClr val="FF0000"/>
                </a:solidFill>
                <a:latin typeface="Calibri" panose="020F0502020204030204" pitchFamily="34" charset="0"/>
                <a:cs typeface="Calibri" panose="020F0502020204030204" pitchFamily="34" charset="0"/>
              </a:rPr>
              <a:t>Rights</a:t>
            </a:r>
            <a:r>
              <a:rPr lang="en-GB" sz="1400" b="1" i="1" dirty="0">
                <a:latin typeface="Calibri" panose="020F0502020204030204" pitchFamily="34" charset="0"/>
                <a:cs typeface="Calibri" panose="020F0502020204030204" pitchFamily="34" charset="0"/>
              </a:rPr>
              <a:t> [SEC</a:t>
            </a:r>
            <a:r>
              <a:rPr lang="en-GB" sz="1400" b="1" i="1" dirty="0" smtClean="0">
                <a:latin typeface="Calibri" panose="020F0502020204030204" pitchFamily="34" charset="0"/>
                <a:cs typeface="Calibri" panose="020F0502020204030204" pitchFamily="34" charset="0"/>
              </a:rPr>
              <a:t>]</a:t>
            </a: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Power Of Attorney Control (codes) </a:t>
            </a:r>
            <a:r>
              <a:rPr lang="en-GB" sz="1400" b="1" i="1" dirty="0" smtClean="0">
                <a:latin typeface="Calibri" panose="020F0502020204030204" pitchFamily="34" charset="0"/>
                <a:cs typeface="Calibri" panose="020F0502020204030204" pitchFamily="34" charset="0"/>
              </a:rPr>
              <a:t>[SEC]</a:t>
            </a:r>
          </a:p>
          <a:p>
            <a:pPr>
              <a:tabLst>
                <a:tab pos="285750" algn="l"/>
                <a:tab pos="742950" algn="l"/>
                <a:tab pos="800100"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Accounting Status (codes) </a:t>
            </a:r>
            <a:r>
              <a:rPr lang="en-GB" sz="1400" b="1" i="1" dirty="0" smtClean="0">
                <a:latin typeface="Calibri" panose="020F0502020204030204" pitchFamily="34" charset="0"/>
                <a:cs typeface="Calibri" panose="020F0502020204030204" pitchFamily="34" charset="0"/>
              </a:rPr>
              <a:t>[SEC]</a:t>
            </a:r>
          </a:p>
          <a:p>
            <a:pPr>
              <a:tabLst>
                <a:tab pos="285750" algn="l"/>
                <a:tab pos="742950" algn="l"/>
                <a:tab pos="800100"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Opening Date </a:t>
            </a:r>
            <a:r>
              <a:rPr lang="en-GB" sz="1400" b="1" i="1" dirty="0" smtClean="0">
                <a:latin typeface="Calibri" panose="020F0502020204030204" pitchFamily="34" charset="0"/>
                <a:cs typeface="Calibri" panose="020F0502020204030204" pitchFamily="34" charset="0"/>
              </a:rPr>
              <a:t>[SEC/T2S]</a:t>
            </a:r>
          </a:p>
          <a:p>
            <a:pPr>
              <a:tabLst>
                <a:tab pos="285750" algn="l"/>
                <a:tab pos="742950" algn="l"/>
                <a:tab pos="800100" algn="l"/>
                <a:tab pos="914400" algn="l"/>
                <a:tab pos="1258888" algn="l"/>
              </a:tabLst>
            </a:pPr>
            <a:r>
              <a:rPr lang="en-GB" sz="1400" b="1" i="1" dirty="0">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Closing Date </a:t>
            </a:r>
            <a:r>
              <a:rPr lang="en-GB" sz="1400" b="1" i="1" dirty="0" smtClean="0">
                <a:latin typeface="Calibri" panose="020F0502020204030204" pitchFamily="34" charset="0"/>
                <a:cs typeface="Calibri" panose="020F0502020204030204" pitchFamily="34" charset="0"/>
              </a:rPr>
              <a:t>[SEC/T2S]</a:t>
            </a:r>
          </a:p>
          <a:p>
            <a:pPr>
              <a:tabLst>
                <a:tab pos="285750" algn="l"/>
                <a:tab pos="742950" algn="l"/>
                <a:tab pos="800100" algn="l"/>
                <a:tab pos="914400" algn="l"/>
                <a:tab pos="1258888" algn="l"/>
              </a:tabLst>
            </a:pPr>
            <a:r>
              <a:rPr lang="en-GB" sz="1400" b="1" i="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Negative Indicator </a:t>
            </a:r>
            <a:r>
              <a:rPr lang="en-GB" sz="1400" b="1" i="1" dirty="0" smtClean="0">
                <a:latin typeface="Calibri" panose="020F0502020204030204" pitchFamily="34" charset="0"/>
                <a:cs typeface="Calibri" panose="020F0502020204030204" pitchFamily="34" charset="0"/>
              </a:rPr>
              <a:t>[SEC/T2S]</a:t>
            </a: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Processing Order </a:t>
            </a:r>
            <a:r>
              <a:rPr lang="en-GB" sz="1400" b="1" dirty="0">
                <a:solidFill>
                  <a:srgbClr val="FF0000"/>
                </a:solidFill>
                <a:latin typeface="Calibri" panose="020F0502020204030204" pitchFamily="34" charset="0"/>
                <a:cs typeface="Calibri" panose="020F0502020204030204" pitchFamily="34" charset="0"/>
              </a:rPr>
              <a:t>(codes) </a:t>
            </a:r>
            <a:r>
              <a:rPr lang="en-GB" sz="1400" b="1" i="1" dirty="0" smtClean="0">
                <a:latin typeface="Calibri" panose="020F0502020204030204" pitchFamily="34" charset="0"/>
                <a:cs typeface="Calibri" panose="020F0502020204030204" pitchFamily="34" charset="0"/>
              </a:rPr>
              <a:t>[BRA]</a:t>
            </a:r>
            <a:endParaRPr lang="en-GB" sz="1400" b="1" dirty="0" smtClean="0">
              <a:solidFill>
                <a:srgbClr val="FF0000"/>
              </a:solidFill>
              <a:latin typeface="Calibri" panose="020F0502020204030204" pitchFamily="34" charset="0"/>
              <a:cs typeface="Calibri" panose="020F0502020204030204" pitchFamily="34" charset="0"/>
            </a:endParaRP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[0.1]	Liability </a:t>
            </a:r>
            <a:r>
              <a:rPr lang="en-GB" sz="1400" b="1" i="1" dirty="0" smtClean="0">
                <a:latin typeface="Calibri" panose="020F0502020204030204" pitchFamily="34" charset="0"/>
                <a:cs typeface="Calibri" panose="020F0502020204030204" pitchFamily="34" charset="0"/>
              </a:rPr>
              <a:t>[BRA]</a:t>
            </a:r>
            <a:endParaRPr lang="en-GB" sz="1400" b="1" dirty="0" smtClean="0">
              <a:solidFill>
                <a:srgbClr val="FF0000"/>
              </a:solidFill>
              <a:latin typeface="Calibri" panose="020F0502020204030204" pitchFamily="34" charset="0"/>
              <a:cs typeface="Calibri" panose="020F0502020204030204" pitchFamily="34" charset="0"/>
            </a:endParaRPr>
          </a:p>
          <a:p>
            <a:pPr>
              <a:tabLst>
                <a:tab pos="285750" algn="l"/>
                <a:tab pos="742950" algn="l"/>
                <a:tab pos="800100" algn="l"/>
                <a:tab pos="914400" algn="l"/>
                <a:tab pos="1258888"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Investor Profile </a:t>
            </a:r>
            <a:r>
              <a:rPr lang="en-GB" sz="1400" b="1" i="1" dirty="0" smtClean="0">
                <a:latin typeface="Calibri" panose="020F0502020204030204" pitchFamily="34" charset="0"/>
                <a:cs typeface="Calibri" panose="020F0502020204030204" pitchFamily="34" charset="0"/>
              </a:rPr>
              <a:t>[BRA]</a:t>
            </a:r>
          </a:p>
          <a:p>
            <a:pPr>
              <a:tabLst>
                <a:tab pos="285750" algn="l"/>
                <a:tab pos="742950" algn="l"/>
                <a:tab pos="800100" algn="l"/>
                <a:tab pos="914400" algn="l"/>
                <a:tab pos="1258888" algn="l"/>
              </a:tabLst>
            </a:pPr>
            <a:r>
              <a:rPr lang="en-GB" sz="1400" b="1" dirty="0">
                <a:solidFill>
                  <a:srgbClr val="9933FF"/>
                </a:solidFill>
                <a:latin typeface="Calibri" panose="020F0502020204030204" pitchFamily="34" charset="0"/>
                <a:cs typeface="Calibri" panose="020F0502020204030204" pitchFamily="34" charset="0"/>
              </a:rPr>
              <a:t>	</a:t>
            </a:r>
            <a:r>
              <a:rPr lang="en-GB" sz="1400" b="1" dirty="0" smtClean="0">
                <a:solidFill>
                  <a:srgbClr val="9933FF"/>
                </a:solidFill>
                <a:latin typeface="Calibri" panose="020F0502020204030204" pitchFamily="34" charset="0"/>
                <a:cs typeface="Calibri" panose="020F0502020204030204" pitchFamily="34" charset="0"/>
              </a:rPr>
              <a:t>[0.1]	Fiscal Year </a:t>
            </a:r>
            <a:r>
              <a:rPr lang="en-GB" sz="1400" b="1" i="1" dirty="0" smtClean="0">
                <a:latin typeface="Calibri" panose="020F0502020204030204" pitchFamily="34" charset="0"/>
                <a:cs typeface="Calibri" panose="020F0502020204030204" pitchFamily="34" charset="0"/>
              </a:rPr>
              <a:t>[SEC]</a:t>
            </a:r>
            <a:endParaRPr lang="en-GB" sz="1400" b="1" i="1" dirty="0">
              <a:latin typeface="Calibri" panose="020F0502020204030204" pitchFamily="34" charset="0"/>
              <a:cs typeface="Calibri" panose="020F0502020204030204" pitchFamily="34" charset="0"/>
            </a:endParaRPr>
          </a:p>
        </p:txBody>
      </p:sp>
      <p:sp>
        <p:nvSpPr>
          <p:cNvPr id="9" name="Rectangle 8"/>
          <p:cNvSpPr/>
          <p:nvPr/>
        </p:nvSpPr>
        <p:spPr bwMode="auto">
          <a:xfrm>
            <a:off x="508958" y="6314537"/>
            <a:ext cx="3450567" cy="5348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 name="Rectangle 6"/>
          <p:cNvSpPr/>
          <p:nvPr/>
        </p:nvSpPr>
        <p:spPr>
          <a:xfrm>
            <a:off x="314076" y="387478"/>
            <a:ext cx="4000749" cy="6555641"/>
          </a:xfrm>
          <a:prstGeom prst="rect">
            <a:avLst/>
          </a:prstGeom>
        </p:spPr>
        <p:txBody>
          <a:bodyPr wrap="square">
            <a:spAutoFit/>
          </a:bodyPr>
          <a:lstStyle/>
          <a:p>
            <a:pPr>
              <a:spcAft>
                <a:spcPts val="0"/>
              </a:spcAft>
              <a:tabLst>
                <a:tab pos="396875" algn="l"/>
                <a:tab pos="914400" algn="l"/>
                <a:tab pos="1371600" algn="l"/>
                <a:tab pos="1428750" algn="l"/>
              </a:tabLst>
            </a:pPr>
            <a:r>
              <a:rPr lang="en-GB" sz="1400" b="1" dirty="0" smtClean="0">
                <a:latin typeface="Calibri" panose="020F0502020204030204" pitchFamily="34" charset="0"/>
                <a:cs typeface="Calibri" panose="020F0502020204030204" pitchFamily="34" charset="0"/>
              </a:rPr>
              <a:t>[1.1]	Investment Account </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Identification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a:t>
            </a:r>
            <a:r>
              <a:rPr lang="en-GB" sz="1400" b="1" dirty="0">
                <a:solidFill>
                  <a:srgbClr val="0070C0"/>
                </a:solidFill>
                <a:latin typeface="Calibri" panose="020F0502020204030204" pitchFamily="34" charset="0"/>
                <a:cs typeface="Calibri" panose="020F0502020204030204" pitchFamily="34" charset="0"/>
              </a:rPr>
              <a:t>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Ownership Type</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[0.1]	</a:t>
            </a:r>
            <a:r>
              <a:rPr lang="en-GB" sz="1400" b="1" dirty="0" smtClean="0">
                <a:solidFill>
                  <a:srgbClr val="0070C0"/>
                </a:solidFill>
                <a:latin typeface="Calibri" panose="020F0502020204030204" pitchFamily="34" charset="0"/>
                <a:cs typeface="Calibri" panose="020F0502020204030204" pitchFamily="34" charset="0"/>
              </a:rPr>
              <a:t>Income Preference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smtClean="0">
                <a:latin typeface="Calibri" panose="020F0502020204030204" pitchFamily="34" charset="0"/>
                <a:cs typeface="Calibri" panose="020F0502020204030204" pitchFamily="34" charset="0"/>
              </a:rPr>
              <a:t>[SMPG]</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Financial Instrument Details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Requested NAV Currency</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Reinvestment Percentage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endParaRPr lang="en-GB" sz="1400"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sp>
        <p:nvSpPr>
          <p:cNvPr id="23" name="Slide Number Placeholder 4"/>
          <p:cNvSpPr>
            <a:spLocks noGrp="1"/>
          </p:cNvSpPr>
          <p:nvPr>
            <p:ph type="sldNum" sz="quarter" idx="11"/>
          </p:nvPr>
        </p:nvSpPr>
        <p:spPr>
          <a:xfrm>
            <a:off x="8153400" y="6628251"/>
            <a:ext cx="762000" cy="228600"/>
          </a:xfrm>
        </p:spPr>
        <p:txBody>
          <a:bodyPr/>
          <a:lstStyle/>
          <a:p>
            <a:fld id="{EA52E39D-21CE-4915-B848-429A65988FB2}" type="slidenum">
              <a:rPr lang="en-GB" smtClean="0"/>
              <a:pPr/>
              <a:t>8</a:t>
            </a:fld>
            <a:endParaRPr lang="en-GB" dirty="0"/>
          </a:p>
        </p:txBody>
      </p:sp>
      <p:sp>
        <p:nvSpPr>
          <p:cNvPr id="24" name="Rectangle 23"/>
          <p:cNvSpPr/>
          <p:nvPr/>
        </p:nvSpPr>
        <p:spPr>
          <a:xfrm>
            <a:off x="5673706" y="411423"/>
            <a:ext cx="2994043" cy="3254811"/>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p>
        </p:txBody>
      </p:sp>
      <p:sp>
        <p:nvSpPr>
          <p:cNvPr id="26" name="Rectangle 25"/>
          <p:cNvSpPr/>
          <p:nvPr/>
        </p:nvSpPr>
        <p:spPr>
          <a:xfrm>
            <a:off x="5615796" y="368672"/>
            <a:ext cx="3350572" cy="3331681"/>
          </a:xfrm>
          <a:prstGeom prst="rect">
            <a:avLst/>
          </a:prstGeom>
        </p:spPr>
        <p:txBody>
          <a:bodyPr wrap="square">
            <a:spAutoFit/>
          </a:bodyPr>
          <a:lstStyle/>
          <a:p>
            <a:pPr>
              <a:tabLst>
                <a:tab pos="344488" algn="l"/>
                <a:tab pos="741363" algn="l"/>
                <a:tab pos="914400" algn="l"/>
                <a:tab pos="1258888" algn="l"/>
              </a:tabLst>
            </a:pP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1.1]	</a:t>
            </a:r>
            <a:r>
              <a:rPr lang="en-GB" sz="1300" b="1" dirty="0" smtClean="0">
                <a:latin typeface="Calibri" panose="020F0502020204030204" pitchFamily="34" charset="0"/>
                <a:cs typeface="Calibri" panose="020F0502020204030204" pitchFamily="34" charset="0"/>
              </a:rPr>
              <a:t>Identification</a:t>
            </a: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[1.1	Identification</a:t>
            </a:r>
            <a:endParaRPr lang="en-GB" sz="1300" b="1" dirty="0">
              <a:latin typeface="Calibri" panose="020F0502020204030204" pitchFamily="34" charset="0"/>
              <a:cs typeface="Calibri" panose="020F0502020204030204" pitchFamily="34" charset="0"/>
            </a:endParaRP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0.1]	</a:t>
            </a:r>
            <a:r>
              <a:rPr lang="en-GB" sz="1300" b="1" dirty="0" smtClean="0">
                <a:latin typeface="Calibri" panose="020F0502020204030204" pitchFamily="34" charset="0"/>
                <a:cs typeface="Calibri" panose="020F0502020204030204" pitchFamily="34" charset="0"/>
              </a:rPr>
              <a:t>Name</a:t>
            </a:r>
          </a:p>
          <a:p>
            <a:pPr>
              <a:tabLst>
                <a:tab pos="344488" algn="l"/>
                <a:tab pos="741363" algn="l"/>
                <a:tab pos="914400" algn="l"/>
                <a:tab pos="1258888" algn="l"/>
              </a:tabLst>
            </a:pPr>
            <a:r>
              <a:rPr lang="en-GB" sz="1300" b="1" dirty="0" smtClean="0">
                <a:latin typeface="Calibri" panose="020F0502020204030204" pitchFamily="34" charset="0"/>
                <a:cs typeface="Calibri" panose="020F0502020204030204" pitchFamily="34" charset="0"/>
              </a:rPr>
              <a:t>	</a:t>
            </a:r>
            <a:r>
              <a:rPr lang="en-GB" sz="1300" b="1" dirty="0" smtClean="0">
                <a:solidFill>
                  <a:srgbClr val="FF0000"/>
                </a:solidFill>
                <a:latin typeface="Calibri" panose="020F0502020204030204" pitchFamily="34" charset="0"/>
                <a:cs typeface="Calibri" panose="020F0502020204030204" pitchFamily="34" charset="0"/>
              </a:rPr>
              <a:t>[0.1]	Short Name </a:t>
            </a:r>
            <a:r>
              <a:rPr lang="en-GB" sz="1300" b="1" i="1" dirty="0" smtClean="0">
                <a:solidFill>
                  <a:schemeClr val="tx1">
                    <a:lumMod val="75000"/>
                    <a:lumOff val="25000"/>
                  </a:schemeClr>
                </a:solidFill>
                <a:latin typeface="Calibri" panose="020F0502020204030204" pitchFamily="34" charset="0"/>
                <a:cs typeface="Calibri" panose="020F0502020204030204" pitchFamily="34" charset="0"/>
              </a:rPr>
              <a:t>[SCFS]</a:t>
            </a:r>
            <a:endParaRPr lang="en-GB" sz="1300" b="1" i="1" dirty="0">
              <a:solidFill>
                <a:schemeClr val="tx1">
                  <a:lumMod val="75000"/>
                  <a:lumOff val="25000"/>
                </a:schemeClr>
              </a:solidFill>
              <a:latin typeface="Calibri" panose="020F0502020204030204" pitchFamily="34" charset="0"/>
              <a:cs typeface="Calibri" panose="020F0502020204030204" pitchFamily="34" charset="0"/>
            </a:endParaRP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0.1]	Supplementary Identification</a:t>
            </a: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0.1]	Class Type</a:t>
            </a: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0.1]	Securities Form</a:t>
            </a: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0.1]	Distribution Policy</a:t>
            </a: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0.1]	Product Group</a:t>
            </a:r>
          </a:p>
          <a:p>
            <a:pPr>
              <a:tabLst>
                <a:tab pos="344488" algn="l"/>
                <a:tab pos="741363" algn="l"/>
                <a:tab pos="914400" algn="l"/>
                <a:tab pos="1258888" algn="l"/>
              </a:tabLst>
            </a:pPr>
            <a:r>
              <a:rPr lang="en-GB" sz="1300" b="1" dirty="0">
                <a:latin typeface="Calibri" panose="020F0502020204030204" pitchFamily="34" charset="0"/>
                <a:cs typeface="Calibri" panose="020F0502020204030204" pitchFamily="34" charset="0"/>
              </a:rPr>
              <a:t>	</a:t>
            </a:r>
            <a:r>
              <a:rPr lang="en-GB" sz="1300" b="1" dirty="0" smtClean="0">
                <a:latin typeface="Calibri" panose="020F0502020204030204" pitchFamily="34" charset="0"/>
                <a:cs typeface="Calibri" panose="020F0502020204030204" pitchFamily="34" charset="0"/>
              </a:rPr>
              <a:t>[</a:t>
            </a:r>
            <a:r>
              <a:rPr lang="en-GB" sz="1300" b="1" dirty="0">
                <a:latin typeface="Calibri" panose="020F0502020204030204" pitchFamily="34" charset="0"/>
                <a:cs typeface="Calibri" panose="020F0502020204030204" pitchFamily="34" charset="0"/>
              </a:rPr>
              <a:t>0.1] 	Blocked Holding Details</a:t>
            </a:r>
          </a:p>
          <a:p>
            <a:pPr>
              <a:tabLst>
                <a:tab pos="344488" algn="l"/>
                <a:tab pos="741363" algn="l"/>
                <a:tab pos="914400" algn="l"/>
                <a:tab pos="1258888" algn="l"/>
              </a:tabLst>
            </a:pPr>
            <a:r>
              <a:rPr lang="en-GB" sz="1300" b="1" dirty="0">
                <a:solidFill>
                  <a:srgbClr val="FF0000"/>
                </a:solidFill>
                <a:latin typeface="Calibri" panose="020F0502020204030204" pitchFamily="34" charset="0"/>
                <a:cs typeface="Calibri" panose="020F0502020204030204" pitchFamily="34" charset="0"/>
              </a:rPr>
              <a:t>	</a:t>
            </a: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Pledging </a:t>
            </a:r>
            <a:r>
              <a:rPr lang="en-GB" sz="1300" b="1" i="1" dirty="0">
                <a:latin typeface="Calibri" panose="020F0502020204030204" pitchFamily="34" charset="0"/>
                <a:cs typeface="Calibri" panose="020F0502020204030204" pitchFamily="34" charset="0"/>
              </a:rPr>
              <a:t>[SEC]</a:t>
            </a:r>
          </a:p>
          <a:p>
            <a:pPr>
              <a:tabLst>
                <a:tab pos="344488" algn="l"/>
                <a:tab pos="741363" algn="l"/>
                <a:tab pos="914400" algn="l"/>
                <a:tab pos="1258888" algn="l"/>
              </a:tabLst>
            </a:pPr>
            <a:r>
              <a:rPr lang="en-GB" sz="1300" b="1" i="1" dirty="0">
                <a:solidFill>
                  <a:srgbClr val="FF0000"/>
                </a:solidFill>
                <a:latin typeface="Calibri" panose="020F0502020204030204" pitchFamily="34" charset="0"/>
                <a:cs typeface="Calibri" panose="020F0502020204030204" pitchFamily="34" charset="0"/>
              </a:rPr>
              <a:t>	</a:t>
            </a: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Collateral </a:t>
            </a:r>
            <a:r>
              <a:rPr lang="en-GB" sz="1300" b="1" i="1" dirty="0">
                <a:latin typeface="Calibri" panose="020F0502020204030204" pitchFamily="34" charset="0"/>
                <a:cs typeface="Calibri" panose="020F0502020204030204" pitchFamily="34" charset="0"/>
              </a:rPr>
              <a:t>[SEC]</a:t>
            </a:r>
            <a:endParaRPr lang="en-GB" sz="1300" b="1" dirty="0">
              <a:solidFill>
                <a:srgbClr val="FF0000"/>
              </a:solidFill>
              <a:latin typeface="Calibri" panose="020F0502020204030204" pitchFamily="34" charset="0"/>
              <a:cs typeface="Calibri" panose="020F0502020204030204" pitchFamily="34" charset="0"/>
            </a:endParaRPr>
          </a:p>
          <a:p>
            <a:pPr>
              <a:spcAft>
                <a:spcPts val="100"/>
              </a:spcAft>
              <a:tabLst>
                <a:tab pos="344488" algn="l"/>
                <a:tab pos="741363" algn="l"/>
                <a:tab pos="914400" algn="l"/>
                <a:tab pos="1258888" algn="l"/>
              </a:tabLst>
            </a:pPr>
            <a:r>
              <a:rPr lang="en-GB" sz="1300" b="1" dirty="0">
                <a:solidFill>
                  <a:srgbClr val="FF0000"/>
                </a:solidFill>
                <a:latin typeface="Calibri" panose="020F0502020204030204" pitchFamily="34" charset="0"/>
                <a:cs typeface="Calibri" panose="020F0502020204030204" pitchFamily="34" charset="0"/>
              </a:rPr>
              <a:t>	</a:t>
            </a:r>
            <a:r>
              <a:rPr lang="en-GB" sz="1300" b="1" dirty="0" smtClean="0">
                <a:solidFill>
                  <a:srgbClr val="FF0000"/>
                </a:solidFill>
                <a:latin typeface="Calibri" panose="020F0502020204030204" pitchFamily="34" charset="0"/>
                <a:cs typeface="Calibri" panose="020F0502020204030204" pitchFamily="34" charset="0"/>
              </a:rPr>
              <a:t>[</a:t>
            </a:r>
            <a:r>
              <a:rPr lang="en-GB" sz="1300" b="1" dirty="0">
                <a:solidFill>
                  <a:srgbClr val="FF0000"/>
                </a:solidFill>
                <a:latin typeface="Calibri" panose="020F0502020204030204" pitchFamily="34" charset="0"/>
                <a:cs typeface="Calibri" panose="020F0502020204030204" pitchFamily="34" charset="0"/>
              </a:rPr>
              <a:t>0.1]	Third Party Rights</a:t>
            </a:r>
            <a:r>
              <a:rPr lang="en-GB" sz="1300" b="1" i="1" dirty="0">
                <a:latin typeface="Calibri" panose="020F0502020204030204" pitchFamily="34" charset="0"/>
                <a:cs typeface="Calibri" panose="020F0502020204030204" pitchFamily="34" charset="0"/>
              </a:rPr>
              <a:t> [</a:t>
            </a:r>
            <a:r>
              <a:rPr lang="en-GB" sz="1300" b="1" i="1" dirty="0" smtClean="0">
                <a:latin typeface="Calibri" panose="020F0502020204030204" pitchFamily="34" charset="0"/>
                <a:cs typeface="Calibri" panose="020F0502020204030204" pitchFamily="34" charset="0"/>
              </a:rPr>
              <a:t>SEC]</a:t>
            </a:r>
          </a:p>
          <a:p>
            <a:pPr>
              <a:spcAft>
                <a:spcPts val="100"/>
              </a:spcAft>
              <a:tabLst>
                <a:tab pos="344488" algn="l"/>
                <a:tab pos="741363" algn="l"/>
                <a:tab pos="914400" algn="l"/>
                <a:tab pos="1258888" algn="l"/>
              </a:tabLst>
            </a:pPr>
            <a:r>
              <a:rPr lang="en-GB" sz="1300" b="1" dirty="0" smtClean="0">
                <a:solidFill>
                  <a:srgbClr val="FF0000"/>
                </a:solidFill>
                <a:latin typeface="Calibri" panose="020F0502020204030204" pitchFamily="34" charset="0"/>
                <a:cs typeface="Calibri" panose="020F0502020204030204" pitchFamily="34" charset="0"/>
              </a:rPr>
              <a:t>	[0.1] 	Fund Ownership (code) </a:t>
            </a:r>
            <a:r>
              <a:rPr lang="en-GB" sz="1300" b="1" i="1" dirty="0" smtClean="0">
                <a:latin typeface="Calibri" panose="020F0502020204030204" pitchFamily="34" charset="0"/>
                <a:cs typeface="Calibri" panose="020F0502020204030204" pitchFamily="34" charset="0"/>
              </a:rPr>
              <a:t>[BRA]</a:t>
            </a:r>
          </a:p>
          <a:p>
            <a:pPr>
              <a:spcAft>
                <a:spcPts val="100"/>
              </a:spcAft>
              <a:tabLst>
                <a:tab pos="344488" algn="l"/>
                <a:tab pos="741363" algn="l"/>
                <a:tab pos="914400" algn="l"/>
                <a:tab pos="1258888" algn="l"/>
              </a:tabLst>
            </a:pPr>
            <a:r>
              <a:rPr lang="en-GB" sz="1300" b="1" dirty="0">
                <a:solidFill>
                  <a:srgbClr val="FF0000"/>
                </a:solidFill>
                <a:latin typeface="Calibri" panose="020F0502020204030204" pitchFamily="34" charset="0"/>
                <a:cs typeface="Calibri" panose="020F0502020204030204" pitchFamily="34" charset="0"/>
              </a:rPr>
              <a:t>	</a:t>
            </a:r>
            <a:r>
              <a:rPr lang="en-GB" sz="1300" b="1" dirty="0" smtClean="0">
                <a:solidFill>
                  <a:srgbClr val="FF0000"/>
                </a:solidFill>
                <a:latin typeface="Calibri" panose="020F0502020204030204" pitchFamily="34" charset="0"/>
                <a:cs typeface="Calibri" panose="020F0502020204030204" pitchFamily="34" charset="0"/>
              </a:rPr>
              <a:t>[0.1]	Fund Intention </a:t>
            </a:r>
            <a:r>
              <a:rPr lang="en-GB" sz="1300" b="1" i="1" dirty="0" smtClean="0">
                <a:latin typeface="Calibri" panose="020F0502020204030204" pitchFamily="34" charset="0"/>
                <a:cs typeface="Calibri" panose="020F0502020204030204" pitchFamily="34" charset="0"/>
              </a:rPr>
              <a:t>[BRA]</a:t>
            </a:r>
          </a:p>
          <a:p>
            <a:pPr>
              <a:spcAft>
                <a:spcPts val="100"/>
              </a:spcAft>
              <a:tabLst>
                <a:tab pos="344488" algn="l"/>
                <a:tab pos="741363" algn="l"/>
                <a:tab pos="914400" algn="l"/>
                <a:tab pos="1258888" algn="l"/>
              </a:tabLst>
            </a:pPr>
            <a:r>
              <a:rPr lang="en-GB" sz="1300" b="1" i="1" dirty="0">
                <a:latin typeface="Calibri" panose="020F0502020204030204" pitchFamily="34" charset="0"/>
                <a:cs typeface="Calibri" panose="020F0502020204030204" pitchFamily="34" charset="0"/>
              </a:rPr>
              <a:t>	</a:t>
            </a:r>
            <a:r>
              <a:rPr lang="en-GB" sz="1300" b="1" dirty="0" smtClean="0">
                <a:solidFill>
                  <a:srgbClr val="FF0000"/>
                </a:solidFill>
                <a:latin typeface="Calibri" panose="020F0502020204030204" pitchFamily="34" charset="0"/>
                <a:cs typeface="Calibri" panose="020F0502020204030204" pitchFamily="34" charset="0"/>
              </a:rPr>
              <a:t>[0.1]	Operational Status </a:t>
            </a:r>
            <a:r>
              <a:rPr lang="en-GB" sz="1300" b="1" i="1" dirty="0" smtClean="0">
                <a:latin typeface="Calibri" panose="020F0502020204030204" pitchFamily="34" charset="0"/>
                <a:cs typeface="Calibri" panose="020F0502020204030204" pitchFamily="34" charset="0"/>
              </a:rPr>
              <a:t>[BRA]</a:t>
            </a:r>
            <a:endParaRPr lang="en-GB" sz="1300" b="1" i="1" dirty="0">
              <a:latin typeface="Calibri" panose="020F0502020204030204" pitchFamily="34" charset="0"/>
              <a:cs typeface="Calibri" panose="020F0502020204030204" pitchFamily="34" charset="0"/>
            </a:endParaRPr>
          </a:p>
        </p:txBody>
      </p:sp>
      <p:cxnSp>
        <p:nvCxnSpPr>
          <p:cNvPr id="27" name="Straight Arrow Connector 26"/>
          <p:cNvCxnSpPr/>
          <p:nvPr/>
        </p:nvCxnSpPr>
        <p:spPr bwMode="auto">
          <a:xfrm flipV="1">
            <a:off x="3856008" y="474453"/>
            <a:ext cx="1794294" cy="2562046"/>
          </a:xfrm>
          <a:prstGeom prst="straightConnector1">
            <a:avLst/>
          </a:prstGeom>
          <a:solidFill>
            <a:schemeClr val="accent1"/>
          </a:solidFill>
          <a:ln w="9525" cap="flat" cmpd="sng" algn="ctr">
            <a:solidFill>
              <a:schemeClr val="bg1">
                <a:lumMod val="50000"/>
              </a:schemeClr>
            </a:solidFill>
            <a:prstDash val="dash"/>
            <a:round/>
            <a:headEnd type="none" w="med" len="med"/>
            <a:tailEnd type="arrow"/>
          </a:ln>
          <a:effectLst/>
        </p:spPr>
      </p:cxnSp>
      <p:cxnSp>
        <p:nvCxnSpPr>
          <p:cNvPr id="28" name="Straight Arrow Connector 27"/>
          <p:cNvCxnSpPr/>
          <p:nvPr/>
        </p:nvCxnSpPr>
        <p:spPr bwMode="auto">
          <a:xfrm flipV="1">
            <a:off x="3390181" y="595223"/>
            <a:ext cx="2251494" cy="4459857"/>
          </a:xfrm>
          <a:prstGeom prst="straightConnector1">
            <a:avLst/>
          </a:prstGeom>
          <a:solidFill>
            <a:schemeClr val="accent1"/>
          </a:solidFill>
          <a:ln w="9525" cap="flat" cmpd="sng" algn="ctr">
            <a:solidFill>
              <a:schemeClr val="bg1">
                <a:lumMod val="50000"/>
              </a:schemeClr>
            </a:solidFill>
            <a:prstDash val="dash"/>
            <a:round/>
            <a:headEnd type="none" w="med" len="med"/>
            <a:tailEnd type="arrow"/>
          </a:ln>
          <a:effectLst/>
        </p:spPr>
      </p:cxnSp>
      <p:cxnSp>
        <p:nvCxnSpPr>
          <p:cNvPr id="6" name="Straight Arrow Connector 5"/>
          <p:cNvCxnSpPr/>
          <p:nvPr/>
        </p:nvCxnSpPr>
        <p:spPr bwMode="auto">
          <a:xfrm flipH="1">
            <a:off x="7289322" y="5020574"/>
            <a:ext cx="336429" cy="0"/>
          </a:xfrm>
          <a:prstGeom prst="straightConnector1">
            <a:avLst/>
          </a:prstGeom>
          <a:solidFill>
            <a:schemeClr val="accent1"/>
          </a:solidFill>
          <a:ln w="9525" cap="flat" cmpd="sng" algn="ctr">
            <a:solidFill>
              <a:schemeClr val="accent6">
                <a:lumMod val="75000"/>
              </a:schemeClr>
            </a:solidFill>
            <a:prstDash val="solid"/>
            <a:round/>
            <a:headEnd type="none" w="med" len="med"/>
            <a:tailEnd type="arrow"/>
          </a:ln>
          <a:effectLst/>
        </p:spPr>
      </p:cxnSp>
      <p:sp>
        <p:nvSpPr>
          <p:cNvPr id="35" name="Rectangle 34"/>
          <p:cNvSpPr/>
          <p:nvPr/>
        </p:nvSpPr>
        <p:spPr>
          <a:xfrm>
            <a:off x="3309692" y="638388"/>
            <a:ext cx="1081158" cy="830997"/>
          </a:xfrm>
          <a:prstGeom prst="rect">
            <a:avLst/>
          </a:prstGeom>
          <a:solidFill>
            <a:schemeClr val="bg1"/>
          </a:solidFill>
          <a:ln>
            <a:solidFill>
              <a:schemeClr val="accent6">
                <a:lumMod val="75000"/>
              </a:schemeClr>
            </a:solidFill>
          </a:ln>
        </p:spPr>
        <p:txBody>
          <a:bodyPr wrap="square">
            <a:spAutoFit/>
          </a:bodyPr>
          <a:lstStyle/>
          <a:p>
            <a:r>
              <a:rPr lang="en-US" sz="1200" b="1" dirty="0">
                <a:solidFill>
                  <a:schemeClr val="accent6">
                    <a:lumMod val="75000"/>
                  </a:schemeClr>
                </a:solidFill>
                <a:latin typeface="Calibri" panose="020F0502020204030204" pitchFamily="34" charset="0"/>
                <a:cs typeface="Calibri" panose="020F0502020204030204" pitchFamily="34" charset="0"/>
              </a:rPr>
              <a:t>12 Nov 2015: also added to Account Parties.</a:t>
            </a:r>
            <a:endParaRPr lang="en-GB" sz="1200" dirty="0"/>
          </a:p>
        </p:txBody>
      </p:sp>
      <p:cxnSp>
        <p:nvCxnSpPr>
          <p:cNvPr id="36" name="Straight Arrow Connector 35"/>
          <p:cNvCxnSpPr/>
          <p:nvPr/>
        </p:nvCxnSpPr>
        <p:spPr bwMode="auto">
          <a:xfrm>
            <a:off x="3588589" y="1406106"/>
            <a:ext cx="0" cy="368060"/>
          </a:xfrm>
          <a:prstGeom prst="straightConnector1">
            <a:avLst/>
          </a:prstGeom>
          <a:solidFill>
            <a:schemeClr val="accent1"/>
          </a:solidFill>
          <a:ln w="9525" cap="flat" cmpd="sng" algn="ctr">
            <a:solidFill>
              <a:schemeClr val="accent6">
                <a:lumMod val="75000"/>
              </a:schemeClr>
            </a:solidFill>
            <a:prstDash val="solid"/>
            <a:round/>
            <a:headEnd type="none" w="med" len="med"/>
            <a:tailEnd type="arrow"/>
          </a:ln>
          <a:effectLst/>
        </p:spPr>
      </p:cxnSp>
      <p:sp>
        <p:nvSpPr>
          <p:cNvPr id="13" name="Rectangle 12"/>
          <p:cNvSpPr/>
          <p:nvPr/>
        </p:nvSpPr>
        <p:spPr bwMode="auto">
          <a:xfrm>
            <a:off x="8082951" y="4917057"/>
            <a:ext cx="120770" cy="62110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3" name="Rectangle 2"/>
          <p:cNvSpPr/>
          <p:nvPr/>
        </p:nvSpPr>
        <p:spPr>
          <a:xfrm>
            <a:off x="7573996" y="4868185"/>
            <a:ext cx="1613139" cy="646331"/>
          </a:xfrm>
          <a:prstGeom prst="rect">
            <a:avLst/>
          </a:prstGeom>
        </p:spPr>
        <p:txBody>
          <a:bodyPr wrap="square">
            <a:spAutoFit/>
          </a:bodyPr>
          <a:lstStyle/>
          <a:p>
            <a:r>
              <a:rPr lang="en-US" sz="1200" b="1" dirty="0">
                <a:solidFill>
                  <a:schemeClr val="accent6">
                    <a:lumMod val="75000"/>
                  </a:schemeClr>
                </a:solidFill>
                <a:latin typeface="Calibri" panose="020F0502020204030204" pitchFamily="34" charset="0"/>
                <a:cs typeface="Calibri" panose="020F0502020204030204" pitchFamily="34" charset="0"/>
              </a:rPr>
              <a:t>12 Nov 2015: also added to Account Parties.</a:t>
            </a:r>
            <a:endParaRPr lang="en-GB" sz="1200" dirty="0"/>
          </a:p>
        </p:txBody>
      </p:sp>
    </p:spTree>
    <p:extLst>
      <p:ext uri="{BB962C8B-B14F-4D97-AF65-F5344CB8AC3E}">
        <p14:creationId xmlns:p14="http://schemas.microsoft.com/office/powerpoint/2010/main" val="3814272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Investment Account in Account Opening (acmt.001</a:t>
            </a:r>
            <a:r>
              <a:rPr lang="en-GB" dirty="0" smtClean="0"/>
              <a:t>) </a:t>
            </a:r>
            <a:r>
              <a:rPr lang="en-GB" dirty="0"/>
              <a:t>– </a:t>
            </a:r>
            <a:r>
              <a:rPr lang="en-GB" dirty="0" smtClean="0">
                <a:solidFill>
                  <a:srgbClr val="0070C0"/>
                </a:solidFill>
              </a:rPr>
              <a:t>Type</a:t>
            </a:r>
            <a:endParaRPr lang="en-GB" dirty="0">
              <a:solidFill>
                <a:srgbClr val="0070C0"/>
              </a:solidFill>
            </a:endParaRPr>
          </a:p>
        </p:txBody>
      </p:sp>
      <p:sp>
        <p:nvSpPr>
          <p:cNvPr id="4" name="Footer Placeholder 3"/>
          <p:cNvSpPr>
            <a:spLocks noGrp="1"/>
          </p:cNvSpPr>
          <p:nvPr>
            <p:ph type="ftr" sz="quarter" idx="10"/>
          </p:nvPr>
        </p:nvSpPr>
        <p:spPr/>
        <p:txBody>
          <a:bodyPr/>
          <a:lstStyle/>
          <a:p>
            <a:r>
              <a:rPr lang="en-US" dirty="0" smtClean="0"/>
              <a:t>Funds SR 2016 - Summary acmt messages</a:t>
            </a:r>
            <a:endParaRPr lang="en-GB" dirty="0"/>
          </a:p>
        </p:txBody>
      </p:sp>
      <p:cxnSp>
        <p:nvCxnSpPr>
          <p:cNvPr id="20" name="Straight Arrow Connector 19"/>
          <p:cNvCxnSpPr/>
          <p:nvPr/>
        </p:nvCxnSpPr>
        <p:spPr bwMode="auto">
          <a:xfrm>
            <a:off x="3103321" y="1389209"/>
            <a:ext cx="1345753"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 name="Slide Number Placeholder 2"/>
          <p:cNvSpPr>
            <a:spLocks noGrp="1"/>
          </p:cNvSpPr>
          <p:nvPr>
            <p:ph type="sldNum" sz="quarter" idx="11"/>
          </p:nvPr>
        </p:nvSpPr>
        <p:spPr/>
        <p:txBody>
          <a:bodyPr/>
          <a:lstStyle/>
          <a:p>
            <a:fld id="{EA52E39D-21CE-4915-B848-429A65988FB2}" type="slidenum">
              <a:rPr lang="en-GB" smtClean="0"/>
              <a:pPr/>
              <a:t>9</a:t>
            </a:fld>
            <a:endParaRPr lang="en-GB" dirty="0"/>
          </a:p>
        </p:txBody>
      </p:sp>
      <p:sp>
        <p:nvSpPr>
          <p:cNvPr id="9" name="TextBox 8"/>
          <p:cNvSpPr txBox="1"/>
          <p:nvPr/>
        </p:nvSpPr>
        <p:spPr>
          <a:xfrm>
            <a:off x="4517187" y="1222084"/>
            <a:ext cx="4626813" cy="661720"/>
          </a:xfrm>
          <a:prstGeom prst="rect">
            <a:avLst/>
          </a:prstGeom>
          <a:noFill/>
        </p:spPr>
        <p:txBody>
          <a:bodyPr wrap="square" rtlCol="0">
            <a:spAutoFit/>
          </a:bodyPr>
          <a:lstStyle/>
          <a:p>
            <a:pPr>
              <a:spcAft>
                <a:spcPts val="600"/>
              </a:spcAft>
            </a:pPr>
            <a:r>
              <a:rPr lang="en-GB" sz="1600" b="1" dirty="0" smtClean="0">
                <a:latin typeface="Calibri" panose="020F0502020204030204" pitchFamily="34" charset="0"/>
                <a:cs typeface="Calibri" panose="020F0502020204030204" pitchFamily="34" charset="0"/>
              </a:rPr>
              <a:t>New codes have been  added </a:t>
            </a:r>
          </a:p>
          <a:p>
            <a:pPr>
              <a:spcAft>
                <a:spcPts val="600"/>
              </a:spcAft>
            </a:pPr>
            <a:endParaRPr lang="en-GB" sz="1600" b="1" u="sng" dirty="0">
              <a:solidFill>
                <a:srgbClr val="9933FF"/>
              </a:solidFill>
              <a:latin typeface="Calibri" panose="020F0502020204030204" pitchFamily="34" charset="0"/>
              <a:cs typeface="Calibri" panose="020F0502020204030204" pitchFamily="34" charset="0"/>
            </a:endParaRPr>
          </a:p>
        </p:txBody>
      </p:sp>
      <p:sp>
        <p:nvSpPr>
          <p:cNvPr id="13" name="TextBox 12"/>
          <p:cNvSpPr txBox="1"/>
          <p:nvPr/>
        </p:nvSpPr>
        <p:spPr>
          <a:xfrm>
            <a:off x="4517187" y="2108092"/>
            <a:ext cx="4474413" cy="338554"/>
          </a:xfrm>
          <a:prstGeom prst="rect">
            <a:avLst/>
          </a:prstGeom>
          <a:noFill/>
        </p:spPr>
        <p:txBody>
          <a:bodyPr wrap="square" rtlCol="0">
            <a:spAutoFit/>
          </a:bodyPr>
          <a:lstStyle/>
          <a:p>
            <a:r>
              <a:rPr lang="en-GB" sz="1600" b="1" dirty="0" smtClean="0">
                <a:latin typeface="Calibri" panose="020F0502020204030204" pitchFamily="34" charset="0"/>
                <a:cs typeface="Calibri" panose="020F0502020204030204" pitchFamily="34" charset="0"/>
              </a:rPr>
              <a:t>Current  set of codes for element Type:</a:t>
            </a:r>
            <a:endParaRPr lang="en-GB" sz="1600" b="1" dirty="0">
              <a:solidFill>
                <a:srgbClr val="FF33CC"/>
              </a:solidFill>
              <a:latin typeface="Calibri" panose="020F0502020204030204" pitchFamily="34" charset="0"/>
              <a:cs typeface="Calibri" panose="020F0502020204030204" pitchFamily="34" charset="0"/>
            </a:endParaRPr>
          </a:p>
        </p:txBody>
      </p:sp>
      <p:cxnSp>
        <p:nvCxnSpPr>
          <p:cNvPr id="14" name="Straight Connector 13"/>
          <p:cNvCxnSpPr/>
          <p:nvPr/>
        </p:nvCxnSpPr>
        <p:spPr bwMode="auto">
          <a:xfrm>
            <a:off x="319177" y="400959"/>
            <a:ext cx="3900398"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5" name="Straight Connector 14"/>
          <p:cNvCxnSpPr/>
          <p:nvPr/>
        </p:nvCxnSpPr>
        <p:spPr bwMode="auto">
          <a:xfrm>
            <a:off x="329241" y="402397"/>
            <a:ext cx="0" cy="639145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6" name="Straight Connector 15"/>
          <p:cNvCxnSpPr/>
          <p:nvPr/>
        </p:nvCxnSpPr>
        <p:spPr bwMode="auto">
          <a:xfrm>
            <a:off x="4231797" y="399521"/>
            <a:ext cx="0" cy="623240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7" name="Rectangle 16"/>
          <p:cNvSpPr/>
          <p:nvPr/>
        </p:nvSpPr>
        <p:spPr bwMode="auto">
          <a:xfrm>
            <a:off x="508958" y="6314537"/>
            <a:ext cx="3450567" cy="5348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Rectangle 17"/>
          <p:cNvSpPr/>
          <p:nvPr/>
        </p:nvSpPr>
        <p:spPr>
          <a:xfrm>
            <a:off x="314076" y="387478"/>
            <a:ext cx="4000749" cy="6771084"/>
          </a:xfrm>
          <a:prstGeom prst="rect">
            <a:avLst/>
          </a:prstGeom>
        </p:spPr>
        <p:txBody>
          <a:bodyPr wrap="square">
            <a:spAutoFit/>
          </a:bodyPr>
          <a:lstStyle/>
          <a:p>
            <a:pPr>
              <a:spcAft>
                <a:spcPts val="0"/>
              </a:spcAft>
              <a:tabLst>
                <a:tab pos="396875" algn="l"/>
                <a:tab pos="914400" algn="l"/>
                <a:tab pos="1371600" algn="l"/>
                <a:tab pos="1428750" algn="l"/>
              </a:tabLst>
            </a:pPr>
            <a:r>
              <a:rPr lang="en-GB" sz="1400" b="1" dirty="0" smtClean="0">
                <a:latin typeface="Calibri" panose="020F0502020204030204" pitchFamily="34" charset="0"/>
                <a:cs typeface="Calibri" panose="020F0502020204030204" pitchFamily="34" charset="0"/>
              </a:rPr>
              <a:t>[1.1]	Investment Account </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Identification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Name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[0.1]	Designation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Type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[1.1</a:t>
            </a:r>
            <a:r>
              <a:rPr lang="en-GB" sz="1400" b="1" dirty="0">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Ownership </a:t>
            </a:r>
            <a:r>
              <a:rPr lang="en-GB" sz="1400" b="1" dirty="0" smtClean="0">
                <a:solidFill>
                  <a:srgbClr val="0070C0"/>
                </a:solidFill>
                <a:latin typeface="Calibri" panose="020F0502020204030204" pitchFamily="34" charset="0"/>
                <a:cs typeface="Calibri" panose="020F0502020204030204" pitchFamily="34" charset="0"/>
              </a:rPr>
              <a:t>Type </a:t>
            </a:r>
            <a:r>
              <a:rPr lang="en-GB" sz="1400" b="1" i="1" dirty="0" smtClean="0">
                <a:solidFill>
                  <a:srgbClr val="0070C0"/>
                </a:solidFill>
                <a:latin typeface="Calibri" panose="020F0502020204030204" pitchFamily="34" charset="0"/>
                <a:cs typeface="Calibri" panose="020F0502020204030204" pitchFamily="34" charset="0"/>
              </a:rPr>
              <a:t>(new codes) </a:t>
            </a:r>
            <a:r>
              <a:rPr lang="en-GB" sz="1400" b="1" i="1" dirty="0" smtClean="0">
                <a:latin typeface="Calibri" panose="020F0502020204030204" pitchFamily="34" charset="0"/>
                <a:cs typeface="Calibri" panose="020F0502020204030204" pitchFamily="34" charset="0"/>
              </a:rPr>
              <a:t>[SEC]</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Tax Exemption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codes)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i="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Statement Frequency</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 </a:t>
            </a:r>
            <a:r>
              <a:rPr lang="en-GB" sz="1400" b="1" i="1" dirty="0">
                <a:solidFill>
                  <a:srgbClr val="0070C0"/>
                </a:solidFill>
                <a:latin typeface="Calibri" panose="020F0502020204030204" pitchFamily="34" charset="0"/>
                <a:cs typeface="Calibri" panose="020F0502020204030204" pitchFamily="34" charset="0"/>
              </a:rPr>
              <a:t>(new </a:t>
            </a:r>
            <a:r>
              <a:rPr lang="en-GB" sz="1400" b="1" i="1" dirty="0" smtClean="0">
                <a:solidFill>
                  <a:srgbClr val="0070C0"/>
                </a:solidFill>
                <a:latin typeface="Calibri" panose="020F0502020204030204" pitchFamily="34" charset="0"/>
                <a:cs typeface="Calibri" panose="020F0502020204030204" pitchFamily="34" charset="0"/>
              </a:rPr>
              <a:t>code) </a:t>
            </a:r>
            <a:r>
              <a:rPr lang="en-GB" sz="1400" b="1" i="1" dirty="0">
                <a:latin typeface="Calibri" panose="020F0502020204030204" pitchFamily="34" charset="0"/>
                <a:cs typeface="Calibri" panose="020F0502020204030204" pitchFamily="34" charset="0"/>
              </a:rPr>
              <a:t>[SEC</a:t>
            </a:r>
            <a:r>
              <a:rPr lang="en-GB" sz="1400" b="1" i="1" dirty="0" smtClean="0">
                <a:latin typeface="Calibri" panose="020F0502020204030204" pitchFamily="34" charset="0"/>
                <a:cs typeface="Calibri" panose="020F0502020204030204" pitchFamily="34" charset="0"/>
              </a:rPr>
              <a:t>]</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Reference Currency</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Language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Income Preference</a:t>
            </a:r>
            <a:r>
              <a:rPr lang="en-GB" sz="1400" b="1" i="1" dirty="0">
                <a:solidFill>
                  <a:srgbClr val="0070C0"/>
                </a:solidFill>
                <a:latin typeface="Calibri" panose="020F0502020204030204" pitchFamily="34" charset="0"/>
                <a:cs typeface="Calibri" panose="020F0502020204030204" pitchFamily="34" charset="0"/>
              </a:rPr>
              <a:t> (code) </a:t>
            </a:r>
            <a:r>
              <a:rPr lang="en-GB" sz="1400" b="1" i="1" dirty="0">
                <a:latin typeface="Calibri" panose="020F0502020204030204" pitchFamily="34" charset="0"/>
                <a:cs typeface="Calibri" panose="020F0502020204030204" pitchFamily="34" charset="0"/>
              </a:rPr>
              <a:t>[SMPG] </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0.n]</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Reinvestment Details</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a:t>
            </a:r>
            <a:r>
              <a:rPr lang="en-GB" sz="1400" b="1" dirty="0" smtClean="0">
                <a:solidFill>
                  <a:srgbClr val="0070C0"/>
                </a:solidFill>
                <a:latin typeface="Calibri" panose="020F0502020204030204" pitchFamily="34" charset="0"/>
                <a:cs typeface="Calibri" panose="020F0502020204030204" pitchFamily="34" charset="0"/>
              </a:rPr>
              <a:t>Financial Instrument Details </a:t>
            </a: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[0.1]	Requested NAV Currency</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	[1.1]	Reinvestment Percentage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smtClean="0">
                <a:latin typeface="Calibri" panose="020F0502020204030204" pitchFamily="34" charset="0"/>
                <a:cs typeface="Calibri" panose="020F0502020204030204" pitchFamily="34" charset="0"/>
              </a:rPr>
              <a:t>[</a:t>
            </a:r>
            <a:r>
              <a:rPr lang="en-GB" sz="1400" b="1" dirty="0">
                <a:latin typeface="Calibri" panose="020F0502020204030204" pitchFamily="34" charset="0"/>
                <a:cs typeface="Calibri" panose="020F0502020204030204" pitchFamily="34" charset="0"/>
              </a:rPr>
              <a:t>0.1]	</a:t>
            </a:r>
            <a:r>
              <a:rPr lang="en-GB" sz="1400" b="1" dirty="0" smtClean="0">
                <a:latin typeface="Calibri" panose="020F0502020204030204" pitchFamily="34" charset="0"/>
                <a:cs typeface="Calibri" panose="020F0502020204030204" pitchFamily="34" charset="0"/>
              </a:rPr>
              <a:t>Tax Withholding Method</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FF0000"/>
                </a:solidFill>
                <a:latin typeface="Calibri" panose="020F0502020204030204" pitchFamily="34" charset="0"/>
                <a:cs typeface="Calibri" panose="020F0502020204030204" pitchFamily="34" charset="0"/>
              </a:rPr>
              <a:t>[0.n]	Tax Reporting </a:t>
            </a:r>
            <a:r>
              <a:rPr lang="en-GB" sz="1400" b="1" i="1" dirty="0">
                <a:latin typeface="Calibri" panose="020F0502020204030204" pitchFamily="34" charset="0"/>
                <a:cs typeface="Calibri" panose="020F0502020204030204" pitchFamily="34" charset="0"/>
              </a:rPr>
              <a:t>[SEC] </a:t>
            </a:r>
            <a:endParaRPr lang="en-GB" sz="1400" dirty="0">
              <a:solidFill>
                <a:srgbClr val="FF000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Letter Intent Details</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Accumulation Right Reference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Required Signatories Number</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Fund Family Name</a:t>
            </a:r>
            <a:r>
              <a:rPr lang="en-GB" sz="1400" b="1" dirty="0">
                <a:latin typeface="Calibri" panose="020F0502020204030204" pitchFamily="34" charset="0"/>
                <a:cs typeface="Calibri" panose="020F0502020204030204" pitchFamily="34" charset="0"/>
              </a:rPr>
              <a:t>	 </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a:t>
            </a:r>
            <a:r>
              <a:rPr lang="en-GB" sz="1400" b="1" dirty="0">
                <a:solidFill>
                  <a:srgbClr val="0070C0"/>
                </a:solidFill>
                <a:latin typeface="Calibri" panose="020F0502020204030204" pitchFamily="34" charset="0"/>
                <a:cs typeface="Calibri" panose="020F0502020204030204" pitchFamily="34" charset="0"/>
              </a:rPr>
              <a:t>[</a:t>
            </a:r>
            <a:r>
              <a:rPr lang="en-GB" sz="1400" b="1" dirty="0" smtClean="0">
                <a:solidFill>
                  <a:srgbClr val="0070C0"/>
                </a:solidFill>
                <a:latin typeface="Calibri" panose="020F0502020204030204" pitchFamily="34" charset="0"/>
                <a:cs typeface="Calibri" panose="020F0502020204030204" pitchFamily="34" charset="0"/>
              </a:rPr>
              <a:t>0.n]</a:t>
            </a:r>
            <a:r>
              <a:rPr lang="en-GB" sz="1400" b="1" dirty="0">
                <a:solidFill>
                  <a:srgbClr val="0070C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Financial Instrument Details </a:t>
            </a:r>
            <a:endParaRPr lang="en-GB" sz="1400" b="1" i="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Rounding Details</a:t>
            </a:r>
            <a:r>
              <a:rPr lang="en-GB" sz="1400" b="1" dirty="0">
                <a:latin typeface="Calibri" panose="020F0502020204030204" pitchFamily="34" charset="0"/>
                <a:cs typeface="Calibri" panose="020F0502020204030204" pitchFamily="34" charset="0"/>
              </a:rPr>
              <a:t>	</a:t>
            </a:r>
            <a:endParaRPr lang="en-GB" sz="1400" b="1" dirty="0" smtClean="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Servicer</a:t>
            </a:r>
          </a:p>
          <a:p>
            <a:pPr>
              <a:spcAft>
                <a:spcPts val="0"/>
              </a:spcAft>
              <a:tabLst>
                <a:tab pos="396875" algn="l"/>
                <a:tab pos="914400" algn="l"/>
                <a:tab pos="1371600" algn="l"/>
                <a:tab pos="1428750" algn="l"/>
              </a:tabLst>
            </a:pPr>
            <a:r>
              <a:rPr lang="en-GB" sz="1400" b="1" dirty="0">
                <a:solidFill>
                  <a:srgbClr val="FF0000"/>
                </a:solidFill>
                <a:latin typeface="Calibri" panose="020F0502020204030204" pitchFamily="34" charset="0"/>
                <a:cs typeface="Calibri" panose="020F0502020204030204" pitchFamily="34" charset="0"/>
              </a:rPr>
              <a:t>	</a:t>
            </a:r>
            <a:r>
              <a:rPr lang="en-GB" sz="1400" b="1" dirty="0" smtClean="0">
                <a:solidFill>
                  <a:srgbClr val="0070C0"/>
                </a:solidFill>
                <a:latin typeface="Calibri" panose="020F0502020204030204" pitchFamily="34" charset="0"/>
                <a:cs typeface="Calibri" panose="020F0502020204030204" pitchFamily="34" charset="0"/>
              </a:rPr>
              <a:t>[0.n]	Blocked Status</a:t>
            </a:r>
            <a:endParaRPr lang="en-GB" sz="1400" b="1" dirty="0">
              <a:solidFill>
                <a:srgbClr val="0070C0"/>
              </a:solidFill>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Usage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Foreign Status Certification</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Account Signature Date Time</a:t>
            </a: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Transaction Channel Type</a:t>
            </a:r>
            <a:endParaRPr lang="en-GB" sz="1400" b="1" dirty="0">
              <a:latin typeface="Calibri" panose="020F0502020204030204" pitchFamily="34" charset="0"/>
              <a:cs typeface="Calibri" panose="020F0502020204030204" pitchFamily="34" charset="0"/>
            </a:endParaRPr>
          </a:p>
          <a:p>
            <a:pPr>
              <a:spcAft>
                <a:spcPts val="0"/>
              </a:spcAft>
              <a:tabLst>
                <a:tab pos="396875" algn="l"/>
                <a:tab pos="914400" algn="l"/>
                <a:tab pos="1371600" algn="l"/>
                <a:tab pos="1428750" algn="l"/>
              </a:tabLst>
            </a:pPr>
            <a:r>
              <a:rPr lang="en-GB" sz="1400" b="1" dirty="0">
                <a:latin typeface="Calibri" panose="020F0502020204030204" pitchFamily="34" charset="0"/>
                <a:cs typeface="Calibri" panose="020F0502020204030204" pitchFamily="34" charset="0"/>
              </a:rPr>
              <a:t> 	[0.1]	</a:t>
            </a:r>
            <a:r>
              <a:rPr lang="en-GB" sz="1400" b="1" dirty="0" smtClean="0">
                <a:latin typeface="Calibri" panose="020F0502020204030204" pitchFamily="34" charset="0"/>
                <a:cs typeface="Calibri" panose="020F0502020204030204" pitchFamily="34" charset="0"/>
              </a:rPr>
              <a:t>Investment Account Category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239" y="2435971"/>
            <a:ext cx="2657475"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7373850" y="2371379"/>
            <a:ext cx="2065168" cy="338554"/>
          </a:xfrm>
          <a:prstGeom prst="rect">
            <a:avLst/>
          </a:prstGeom>
          <a:noFill/>
        </p:spPr>
        <p:txBody>
          <a:bodyPr wrap="square" rtlCol="0">
            <a:spAutoFit/>
          </a:bodyPr>
          <a:lstStyle/>
          <a:p>
            <a:r>
              <a:rPr lang="en-GB" sz="1600" b="1" i="1" dirty="0" smtClean="0">
                <a:solidFill>
                  <a:srgbClr val="9933FF"/>
                </a:solidFill>
                <a:latin typeface="Calibri" panose="020F0502020204030204" pitchFamily="34" charset="0"/>
                <a:cs typeface="Calibri" panose="020F0502020204030204" pitchFamily="34" charset="0"/>
              </a:rPr>
              <a:t>Code CASH deleted</a:t>
            </a:r>
            <a:endParaRPr lang="en-GB" sz="1600" b="1" i="1" dirty="0">
              <a:solidFill>
                <a:srgbClr val="9933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19324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Lst>
</file>

<file path=ppt/theme/theme1.xml><?xml version="1.0" encoding="utf-8"?>
<a:theme xmlns:a="http://schemas.openxmlformats.org/drawingml/2006/main" name="SWIFT_PPT_Template_20080902">
  <a:themeElements>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SWIFT PPT Template 2008090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 PPT Template 20080902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fontScheme name="Default Design">
      <a:majorFont>
        <a:latin typeface="Time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PSWSDocument" ma:contentTypeID="0x0101004C9DECB2D12E4C3EA904DFA9AD5B1250009395842A517EB14E872042F91B6A71C6" ma:contentTypeVersion="0" ma:contentTypeDescription="PlanetSwift Workspace Document" ma:contentTypeScope="" ma:versionID="50d042700c57195db9e3c2f5a775a1bf">
  <xsd:schema xmlns:xsd="http://www.w3.org/2001/XMLSchema" xmlns:p="http://schemas.microsoft.com/office/2006/metadata/properties" xmlns:ns1="http://schemas.microsoft.com/sharepoint/v3" targetNamespace="http://schemas.microsoft.com/office/2006/metadata/properties" ma:root="true" ma:fieldsID="9e3ec1e9706b857721ce1476aeedeaed" ns1:_="">
    <xsd:import namespace="http://schemas.microsoft.com/sharepoint/v3"/>
    <xsd:element name="properties">
      <xsd:complexType>
        <xsd:sequence>
          <xsd:element name="documentManagement">
            <xsd:complexType>
              <xsd:all>
                <xsd:element ref="ns1:Discus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iscuss" ma:index="8" nillable="true" ma:displayName="Discuss" ma:internalName="Discus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2F363C-343B-4272-824A-0D98A15189A2}">
  <ds:schemaRefs>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 ds:uri="http://schemas.openxmlformats.org/package/2006/metadata/core-properties"/>
    <ds:schemaRef ds:uri="http://purl.org/dc/terms/"/>
    <ds:schemaRef ds:uri="http://schemas.microsoft.com/sharepoint/v3"/>
  </ds:schemaRefs>
</ds:datastoreItem>
</file>

<file path=customXml/itemProps2.xml><?xml version="1.0" encoding="utf-8"?>
<ds:datastoreItem xmlns:ds="http://schemas.openxmlformats.org/officeDocument/2006/customXml" ds:itemID="{D8B9BD45-22BB-430C-96C8-43C140912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541C741-81D2-44D9-90C2-5B463663DC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SWIFT_PPT_Template_20080902</Template>
  <TotalTime>51685</TotalTime>
  <Words>4055</Words>
  <Application>Microsoft Office PowerPoint</Application>
  <PresentationFormat>On-screen Show (4:3)</PresentationFormat>
  <Paragraphs>1520</Paragraphs>
  <Slides>42</Slides>
  <Notes>3</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SWIFT_PPT_Template_20080902</vt:lpstr>
      <vt:lpstr>Default Design</vt:lpstr>
      <vt:lpstr>Funds Maintenance 2015-2016</vt:lpstr>
      <vt:lpstr>Project Planning Notes – Dates are tentative </vt:lpstr>
      <vt:lpstr>Final Revisions – account management (acmt) messages - 1</vt:lpstr>
      <vt:lpstr>Final Revisions – account management (acmt) messages - 2</vt:lpstr>
      <vt:lpstr>‘Business’ Change Requests – acmt.001-003 summary</vt:lpstr>
      <vt:lpstr>Overall Structure</vt:lpstr>
      <vt:lpstr>Instruction Details</vt:lpstr>
      <vt:lpstr>Investment Account in Account Opening (acmt.001)</vt:lpstr>
      <vt:lpstr>Investment Account in Account Opening (acmt.001) – Type</vt:lpstr>
      <vt:lpstr>Investment Account in Account Opening (acmt.001) – Type</vt:lpstr>
      <vt:lpstr>Investment Account in Account Opening (acmt.001) – Ownership Type</vt:lpstr>
      <vt:lpstr>Investment Account in Account Opening (acmt.001) – Tax Exemption</vt:lpstr>
      <vt:lpstr>Investment Account in Account Opening (acmt.001) – Tax Exemption</vt:lpstr>
      <vt:lpstr>Investment Account in Account Opening (acmt.001) – Tax Reporting</vt:lpstr>
      <vt:lpstr>Investment Account in Account Opening (acmt.001) – Blocked Details</vt:lpstr>
      <vt:lpstr>Account Parties – Overall Structure </vt:lpstr>
      <vt:lpstr>Account Parties – Name &amp; Address Elements</vt:lpstr>
      <vt:lpstr>Account Parties / … / Postal Address – OLD STRUCTURE</vt:lpstr>
      <vt:lpstr>Account Parties / … / Postal Address – the revised sequence</vt:lpstr>
      <vt:lpstr>Account Parties / … / - ‘common part’ (1 of 2)</vt:lpstr>
      <vt:lpstr>Account Parties / … / - ‘common part’ (2 of 2)</vt:lpstr>
      <vt:lpstr>Account Parties /.../ Individual Person - a quick look overall </vt:lpstr>
      <vt:lpstr>Account Parties /…/ Organisation - a quick look overall</vt:lpstr>
      <vt:lpstr>Account Parties – a quick look overall (3)</vt:lpstr>
      <vt:lpstr>Account Parties / Other Identification</vt:lpstr>
      <vt:lpstr>Cash Settlement</vt:lpstr>
      <vt:lpstr>Cash Settlement </vt:lpstr>
      <vt:lpstr>Cash Account Sequence Old verses New </vt:lpstr>
      <vt:lpstr>Cash Account – new elements and changes</vt:lpstr>
      <vt:lpstr>Cash Account</vt:lpstr>
      <vt:lpstr>Cash Account – new elements and changes</vt:lpstr>
      <vt:lpstr>New Sequence – Additional Information</vt:lpstr>
      <vt:lpstr>Legal Entity Identification LEI – acmt messages</vt:lpstr>
      <vt:lpstr>Legal Entity Identification LEI – sese messages</vt:lpstr>
      <vt:lpstr>Parties in acmt messages</vt:lpstr>
      <vt:lpstr>Parties in sese messages</vt:lpstr>
      <vt:lpstr>Account Confirmation</vt:lpstr>
      <vt:lpstr>Investment Account in Account Confirmation (acmt.002)</vt:lpstr>
      <vt:lpstr>Account Modification Instruction</vt:lpstr>
      <vt:lpstr>Account Modification Instruction - Other </vt:lpstr>
      <vt:lpstr>Investment Account in Account Modification (acmt.003)</vt:lpstr>
      <vt:lpstr>Investment Account in Account Modification (acmt.003)</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MyStandards and The SMPG</dc:title>
  <dc:creator>smuys</dc:creator>
  <dc:description>©2011</dc:description>
  <cp:lastModifiedBy>CHAPMAN Janice</cp:lastModifiedBy>
  <cp:revision>1204</cp:revision>
  <cp:lastPrinted>2008-07-11T16:37:00Z</cp:lastPrinted>
  <dcterms:created xsi:type="dcterms:W3CDTF">2010-08-25T06:24:33Z</dcterms:created>
  <dcterms:modified xsi:type="dcterms:W3CDTF">2016-01-25T16:12:43Z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0x0101004C9DECB2D12E4C3EA904DFA9AD5B1250009395842A517EB14E872042F91B6A71C6</vt:lpwstr>
  </property>
</Properties>
</file>